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257" r:id="rId3"/>
    <p:sldId id="279" r:id="rId4"/>
    <p:sldId id="262" r:id="rId5"/>
    <p:sldId id="263" r:id="rId6"/>
    <p:sldId id="280" r:id="rId7"/>
    <p:sldId id="281" r:id="rId8"/>
    <p:sldId id="282" r:id="rId9"/>
    <p:sldId id="283" r:id="rId10"/>
    <p:sldId id="284" r:id="rId11"/>
    <p:sldId id="264" r:id="rId12"/>
    <p:sldId id="271" r:id="rId13"/>
    <p:sldId id="285" r:id="rId14"/>
    <p:sldId id="286" r:id="rId15"/>
    <p:sldId id="287" r:id="rId16"/>
    <p:sldId id="288" r:id="rId17"/>
    <p:sldId id="289" r:id="rId18"/>
    <p:sldId id="26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0" r:id="rId27"/>
    <p:sldId id="292" r:id="rId28"/>
    <p:sldId id="291" r:id="rId29"/>
    <p:sldId id="293" r:id="rId30"/>
    <p:sldId id="2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ieranhealy.org/blog/archives/2013/06/09/using-metadata-to-find-paul-revere/" TargetMode="External"/><Relationship Id="rId2" Type="http://schemas.openxmlformats.org/officeDocument/2006/relationships/hyperlink" Target="https://www.datamation.com/big-data/facebook-and-data-mining-is-anything-privat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acebook.com/legal/ter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Social Networking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Byrne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metadata to find Paul Revere</a:t>
            </a:r>
            <a:endParaRPr lang="en-US" dirty="0"/>
          </a:p>
          <a:p>
            <a:r>
              <a:rPr lang="en-US" b="1" dirty="0" smtClean="0"/>
              <a:t>Legality/ethics regarding data mining social media</a:t>
            </a:r>
            <a:endParaRPr lang="en-US" b="1" dirty="0"/>
          </a:p>
          <a:p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Legality/Ethics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</a:t>
            </a:r>
            <a:r>
              <a:rPr lang="en-US" dirty="0"/>
              <a:t>are some risks associated with data scraping from Facebook. Facebook considers itself a private platform, so collecting any data from Facebook will come under the data breach or trespassing.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From Facebook TOS: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You may not access or collect data from our Products using automated means (without our prior permission) or attempt to access data you do not have permission to access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You may not sell, license, or purchase any data obtained from us or our services, except as provided in the Platform Terms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than benevolent intentions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Services/tools exist to scrape data from Facebook for you – potentially in violation of Facebook’s TOS</a:t>
            </a:r>
          </a:p>
          <a:p>
            <a:r>
              <a:rPr lang="en-US" dirty="0" smtClean="0"/>
              <a:t>“</a:t>
            </a:r>
            <a:r>
              <a:rPr lang="en-US" dirty="0"/>
              <a:t>Facebook is a huge database of user-generated content. If you know what you are doing, data from Facebook can be used to better understand your audience for </a:t>
            </a:r>
            <a:r>
              <a:rPr lang="en-US" dirty="0" smtClean="0">
                <a:solidFill>
                  <a:srgbClr val="FF0000"/>
                </a:solidFill>
              </a:rPr>
              <a:t>business </a:t>
            </a:r>
            <a:r>
              <a:rPr lang="en-US" dirty="0">
                <a:solidFill>
                  <a:srgbClr val="FF0000"/>
                </a:solidFill>
              </a:rPr>
              <a:t>and political </a:t>
            </a:r>
            <a:r>
              <a:rPr lang="en-US" dirty="0" smtClean="0">
                <a:solidFill>
                  <a:srgbClr val="FF0000"/>
                </a:solidFill>
              </a:rPr>
              <a:t>gains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/>
              <a:t>Think about it: Facebook is enabling the </a:t>
            </a:r>
            <a:r>
              <a:rPr lang="en-US" dirty="0">
                <a:solidFill>
                  <a:srgbClr val="FF0000"/>
                </a:solidFill>
              </a:rPr>
              <a:t>subversion</a:t>
            </a:r>
            <a:r>
              <a:rPr lang="en-US" dirty="0"/>
              <a:t> of our highly personal social networks for </a:t>
            </a:r>
            <a:r>
              <a:rPr lang="en-US" dirty="0">
                <a:solidFill>
                  <a:srgbClr val="FF0000"/>
                </a:solidFill>
              </a:rPr>
              <a:t>profit and undue political influence</a:t>
            </a:r>
            <a:r>
              <a:rPr lang="en-US" dirty="0"/>
              <a:t>.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metadata to find Paul Revere</a:t>
            </a:r>
            <a:endParaRPr lang="en-US" dirty="0"/>
          </a:p>
          <a:p>
            <a:r>
              <a:rPr lang="en-US" dirty="0" smtClean="0"/>
              <a:t>Legality/ethics regarding data mining social media</a:t>
            </a:r>
            <a:endParaRPr lang="en-US" dirty="0"/>
          </a:p>
          <a:p>
            <a:r>
              <a:rPr lang="en-US" b="1" dirty="0" smtClean="0"/>
              <a:t>Application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principles from the </a:t>
            </a:r>
            <a:r>
              <a:rPr lang="en-US" i="1" dirty="0" smtClean="0"/>
              <a:t>Finding Paul Revere</a:t>
            </a:r>
            <a:r>
              <a:rPr lang="en-US" dirty="0" smtClean="0"/>
              <a:t> demonstration to apply them to my own social network</a:t>
            </a:r>
          </a:p>
          <a:p>
            <a:r>
              <a:rPr lang="en-US" dirty="0" smtClean="0"/>
              <a:t>Instead of finding who is a central person of interest, </a:t>
            </a:r>
            <a:r>
              <a:rPr lang="en-US" dirty="0" err="1" smtClean="0"/>
              <a:t>ie</a:t>
            </a:r>
            <a:r>
              <a:rPr lang="en-US" dirty="0" smtClean="0"/>
              <a:t> the 254 x 254 “Person by Person” matrix, identify different groups from my social connections</a:t>
            </a:r>
          </a:p>
          <a:p>
            <a:r>
              <a:rPr lang="en-US" dirty="0" smtClean="0"/>
              <a:t>Do so in a way that does not violate Facebook TOS or ethics</a:t>
            </a:r>
          </a:p>
          <a:p>
            <a:r>
              <a:rPr lang="en-US" dirty="0" smtClean="0"/>
              <a:t>Present the data in </a:t>
            </a:r>
            <a:r>
              <a:rPr lang="en-US" dirty="0" smtClean="0"/>
              <a:t>an intelligible fashion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Keeping in mind </a:t>
            </a:r>
            <a:r>
              <a:rPr lang="en-US" dirty="0" smtClean="0"/>
              <a:t>“</a:t>
            </a:r>
            <a:r>
              <a:rPr lang="en-US" dirty="0"/>
              <a:t>You may not access or collect data from our Products using automated means (without our prior permission) or attempt to access data you do not have permission to access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As long as the means was not automated, I was not violating any TOS</a:t>
            </a:r>
          </a:p>
          <a:p>
            <a:r>
              <a:rPr lang="en-US" dirty="0" smtClean="0"/>
              <a:t>I went to my own Facebook page and clicked my list of friends, copying all data into Excel, with one friend per row</a:t>
            </a:r>
          </a:p>
          <a:p>
            <a:r>
              <a:rPr lang="en-US" dirty="0" smtClean="0"/>
              <a:t>Transpose the rows to columns, creating a matrix of “friends by friends”</a:t>
            </a:r>
          </a:p>
          <a:p>
            <a:r>
              <a:rPr lang="en-US" dirty="0" smtClean="0"/>
              <a:t>0 out all cells in between them</a:t>
            </a:r>
          </a:p>
          <a:p>
            <a:r>
              <a:rPr lang="en-US" dirty="0" smtClean="0"/>
              <a:t>Painstakingly click through each friend, noting which mutual friends we had in common, then replacing the 0 with a 1 in the Excel spreadsheet indicating a connection between people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looks like this: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438400"/>
            <a:ext cx="9467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a script to turn the adjacency matrix into a graph and plot</a:t>
            </a:r>
          </a:p>
          <a:p>
            <a:r>
              <a:rPr lang="en-US" dirty="0" smtClean="0"/>
              <a:t>Following pages show how the graph transforms as I added more information into the Excel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work – small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12" y="1791091"/>
            <a:ext cx="4434515" cy="3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grows..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45" y="1847653"/>
            <a:ext cx="3803672" cy="38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Using metadata to find Paul Revere</a:t>
            </a:r>
            <a:endParaRPr lang="en-US" b="1" dirty="0"/>
          </a:p>
          <a:p>
            <a:r>
              <a:rPr lang="en-US" dirty="0" smtClean="0"/>
              <a:t>Legality/ethics regarding data mining social media</a:t>
            </a:r>
            <a:endParaRPr lang="en-US" dirty="0"/>
          </a:p>
          <a:p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grows..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92" y="1828800"/>
            <a:ext cx="4320124" cy="41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grows..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54" y="1451728"/>
            <a:ext cx="4904868" cy="45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grows..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641305"/>
            <a:ext cx="4432651" cy="44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grows..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91" y="1646238"/>
            <a:ext cx="4234520" cy="44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plot parameters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3447" y="2158738"/>
            <a:ext cx="293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graphs overlapped too much so I changed parameters: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046" y="1839913"/>
            <a:ext cx="4387133" cy="39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72" y="503853"/>
            <a:ext cx="6115948" cy="54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17" y="844960"/>
            <a:ext cx="6094696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307" y="1838226"/>
            <a:ext cx="981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1: People I met in training in 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2: Wife’s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3: High school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4: People from church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5: My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6: People from my 1</a:t>
            </a:r>
            <a:r>
              <a:rPr lang="en-US" baseline="30000" dirty="0" smtClean="0"/>
              <a:t>st</a:t>
            </a:r>
            <a:r>
              <a:rPr lang="en-US" dirty="0" smtClean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7: People from my 3</a:t>
            </a:r>
            <a:r>
              <a:rPr lang="en-US" baseline="30000" dirty="0" smtClean="0"/>
              <a:t>rd</a:t>
            </a:r>
            <a:r>
              <a:rPr lang="en-US" dirty="0" smtClean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8: People from my 2</a:t>
            </a:r>
            <a:r>
              <a:rPr lang="en-US" baseline="30000" dirty="0" smtClean="0"/>
              <a:t>nd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307" y="1838226"/>
            <a:ext cx="981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Powerful implications from this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Remember, without context, these groups inherently don’t tell you anything except that the people in them are related in some way – the context from the previous slide was added by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“interviewing” people from the different groups in this graph, can determine what the context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Law enforcement example: if I were a drug dealer, a similar graph/analysis could be done to understand and infiltrate my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307" y="1838226"/>
            <a:ext cx="981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Network Analysis increasingly growing field in law enforcement, intelligence, and ad product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Without knowing any context, just the metadata of how people are connected, you can discover links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to determine “if someone is real,”  </a:t>
            </a:r>
            <a:r>
              <a:rPr lang="en-US" dirty="0" err="1" smtClean="0"/>
              <a:t>ie</a:t>
            </a:r>
            <a:r>
              <a:rPr lang="en-US" dirty="0" smtClean="0"/>
              <a:t>, if a Facebook profile is made up or not – very difficult to create these kinds of natural group connections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 to find Paul Revere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Background/Context: 2013 was when Edward Snowden leaked a bunch of documents accusing the NSA of spying on US citizens</a:t>
            </a:r>
          </a:p>
          <a:p>
            <a:pPr lvl="1"/>
            <a:r>
              <a:rPr lang="en-US" dirty="0" smtClean="0"/>
              <a:t>NSA asserted they were not listening to context of conversations, only using the “metadata” surrounding them</a:t>
            </a:r>
          </a:p>
          <a:p>
            <a:r>
              <a:rPr lang="en-US" dirty="0" smtClean="0"/>
              <a:t>Publication in 2013 demonstrating how powerful metadata (that is, only knowing connections, not context) analysis can be</a:t>
            </a:r>
          </a:p>
          <a:p>
            <a:r>
              <a:rPr lang="en-US" dirty="0" smtClean="0"/>
              <a:t>Dataset is a matrix of revolutionaries as rows, groups they belong to as columns</a:t>
            </a:r>
          </a:p>
          <a:p>
            <a:r>
              <a:rPr lang="en-US" dirty="0" smtClean="0"/>
              <a:t>The idea is with no context, just knowing who was associated to what group, social network analysis could be done to discover that Paul Revere was a central figure in the Revolutionary War.</a:t>
            </a:r>
          </a:p>
          <a:p>
            <a:r>
              <a:rPr lang="en-US" dirty="0"/>
              <a:t>https://kieranhealy.org/blog/archives/2013/06/09/using-metadata-to-find-paul-revere/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2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800520"/>
            <a:ext cx="8759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https://www.datamation.com/big-data/facebook-and-data-mining-is-anything-private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https://kieranhealy.org/blog/archives/2013/06/09/using-metadata-to-find-paul-revere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www.facebook.com/legal/terms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 Revere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76082"/>
            <a:ext cx="7448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transforms &amp; Network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1981200"/>
                <a:ext cx="9931924" cy="2185448"/>
              </a:xfrm>
            </p:spPr>
            <p:txBody>
              <a:bodyPr/>
              <a:lstStyle/>
              <a:p>
                <a:r>
                  <a:rPr lang="en-US" sz="1600" dirty="0" smtClean="0"/>
                  <a:t>Dataset is represented as an adjacency matrix</a:t>
                </a:r>
              </a:p>
              <a:p>
                <a:r>
                  <a:rPr lang="en-US" sz="1600" dirty="0" smtClean="0"/>
                  <a:t>254 x 7 matrix representing “People by Groups”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r>
                  <a:rPr lang="en-US" sz="1600" dirty="0" smtClean="0"/>
                  <a:t>Transposing this matrix gives a 7 x 254 matrix representing “Groups by People”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</a:p>
              <a:p>
                <a:r>
                  <a:rPr lang="en-US" sz="1600" dirty="0" smtClean="0"/>
                  <a:t>Multiplying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 smtClean="0"/>
                  <a:t> yields a 254 x 254 “Person by Person” matrix, showing any particular organize that link two people together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1981200"/>
                <a:ext cx="9931924" cy="2185448"/>
              </a:xfrm>
              <a:blipFill rotWithShape="0">
                <a:blip r:embed="rId2"/>
                <a:stretch>
                  <a:fillRect l="-246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87" y="4072576"/>
            <a:ext cx="6257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transforms &amp; Network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1981200"/>
                <a:ext cx="9931924" cy="2185448"/>
              </a:xfrm>
            </p:spPr>
            <p:txBody>
              <a:bodyPr/>
              <a:lstStyle/>
              <a:p>
                <a:r>
                  <a:rPr lang="en-US" sz="1600" dirty="0" smtClean="0"/>
                  <a:t>Using the same trick, you can multiply the two matrices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 smtClean="0"/>
                  <a:t> in the opposite order to give you a 7x7 matrix representing the number of people two groups have in common</a:t>
                </a:r>
              </a:p>
              <a:p>
                <a:r>
                  <a:rPr lang="en-US" sz="1600" dirty="0" smtClean="0"/>
                  <a:t>The data for this looks like:</a:t>
                </a:r>
              </a:p>
              <a:p>
                <a:endParaRPr lang="en-US" sz="160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1981200"/>
                <a:ext cx="9931924" cy="2185448"/>
              </a:xfrm>
              <a:blipFill rotWithShape="0">
                <a:blip r:embed="rId2"/>
                <a:stretch>
                  <a:fillRect l="-246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6" y="3214344"/>
            <a:ext cx="71532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108" y="521512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..and yields..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transforms &amp; Network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60" y="1885360"/>
            <a:ext cx="4587333" cy="39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9814" y="3233394"/>
            <a:ext cx="425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..a graph showing groups with weights on connections for how many people are in common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transforms &amp; Network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777" y="1913641"/>
            <a:ext cx="970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Graphing the same way for the 254 person by person matrix, you get a graph relating how each person is connected.  At the center of that group is…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80" y="2559972"/>
            <a:ext cx="3633121" cy="33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transforms &amp; Network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671762"/>
            <a:ext cx="720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2910</TotalTime>
  <Words>928</Words>
  <Application>Microsoft Office PowerPoint</Application>
  <PresentationFormat>Widescreen</PresentationFormat>
  <Paragraphs>104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Cambria Math</vt:lpstr>
      <vt:lpstr>Diamond Grid 16x9</vt:lpstr>
      <vt:lpstr>Social Networking Analysis</vt:lpstr>
      <vt:lpstr>Overview</vt:lpstr>
      <vt:lpstr>Using Metadata to find Paul Revere</vt:lpstr>
      <vt:lpstr>Paul Revere dataset</vt:lpstr>
      <vt:lpstr>Matrix transforms &amp; Network Analysis</vt:lpstr>
      <vt:lpstr>Matrix transforms &amp; Network Analysis</vt:lpstr>
      <vt:lpstr>Matrix transforms &amp; Network Analysis</vt:lpstr>
      <vt:lpstr>Matrix transforms &amp; Network Analysis</vt:lpstr>
      <vt:lpstr>Matrix transforms &amp; Network Analysis</vt:lpstr>
      <vt:lpstr>Overview</vt:lpstr>
      <vt:lpstr>Legality/Ethics</vt:lpstr>
      <vt:lpstr>Less than benevolent intentions</vt:lpstr>
      <vt:lpstr>Overview</vt:lpstr>
      <vt:lpstr>Goal</vt:lpstr>
      <vt:lpstr>Creating the dataset</vt:lpstr>
      <vt:lpstr>Creating the dataset</vt:lpstr>
      <vt:lpstr>Analyzing the dataset</vt:lpstr>
      <vt:lpstr>Initial work – small dataset</vt:lpstr>
      <vt:lpstr>Dataset grows..</vt:lpstr>
      <vt:lpstr>Dataset grows..</vt:lpstr>
      <vt:lpstr>Dataset grows..</vt:lpstr>
      <vt:lpstr>Dataset grows..</vt:lpstr>
      <vt:lpstr>Dataset grows..</vt:lpstr>
      <vt:lpstr>Changing plot parameters..</vt:lpstr>
      <vt:lpstr>Final Graph</vt:lpstr>
      <vt:lpstr>Final Graph</vt:lpstr>
      <vt:lpstr>Final Graph</vt:lpstr>
      <vt:lpstr>Final Graph</vt:lpstr>
      <vt:lpstr>Wrapping up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Analysis</dc:title>
  <dc:creator>Brandon Byrne</dc:creator>
  <cp:lastModifiedBy>Brandon Byrne</cp:lastModifiedBy>
  <cp:revision>23</cp:revision>
  <dcterms:created xsi:type="dcterms:W3CDTF">2022-08-12T20:49:57Z</dcterms:created>
  <dcterms:modified xsi:type="dcterms:W3CDTF">2022-08-14T21:20:04Z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