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61" r:id="rId2"/>
    <p:sldId id="257" r:id="rId3"/>
    <p:sldId id="294" r:id="rId4"/>
    <p:sldId id="279" r:id="rId5"/>
    <p:sldId id="262" r:id="rId6"/>
    <p:sldId id="263" r:id="rId7"/>
    <p:sldId id="280" r:id="rId8"/>
    <p:sldId id="281" r:id="rId9"/>
    <p:sldId id="282" r:id="rId10"/>
    <p:sldId id="283" r:id="rId11"/>
    <p:sldId id="284" r:id="rId12"/>
    <p:sldId id="264" r:id="rId13"/>
    <p:sldId id="271" r:id="rId14"/>
    <p:sldId id="285" r:id="rId15"/>
    <p:sldId id="286" r:id="rId16"/>
    <p:sldId id="287" r:id="rId17"/>
    <p:sldId id="288" r:id="rId18"/>
    <p:sldId id="289" r:id="rId19"/>
    <p:sldId id="266" r:id="rId20"/>
    <p:sldId id="272" r:id="rId21"/>
    <p:sldId id="273" r:id="rId22"/>
    <p:sldId id="274" r:id="rId23"/>
    <p:sldId id="275" r:id="rId24"/>
    <p:sldId id="276" r:id="rId25"/>
    <p:sldId id="277" r:id="rId26"/>
    <p:sldId id="278" r:id="rId27"/>
    <p:sldId id="290" r:id="rId28"/>
    <p:sldId id="292" r:id="rId29"/>
    <p:sldId id="291" r:id="rId30"/>
    <p:sldId id="293"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2" autoAdjust="0"/>
    <p:restoredTop sz="86454" autoAdjust="0"/>
  </p:normalViewPr>
  <p:slideViewPr>
    <p:cSldViewPr snapToGrid="0">
      <p:cViewPr varScale="1">
        <p:scale>
          <a:sx n="82" d="100"/>
          <a:sy n="82" d="100"/>
        </p:scale>
        <p:origin x="108" y="60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I'm Brandon Byrne and my project is on Social Networking Analysis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280829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..Paul Revere.  So given something as simple as the metadata of which people belonged to which groups, social network analysis lets us do some matrix math to reveal anomalies; in this case, without knowing any of the context of what</a:t>
            </a:r>
            <a:r>
              <a:rPr lang="en-US" baseline="0" dirty="0" smtClean="0"/>
              <a:t> was actually said at different group meetings, social network analysis can show us that Paul Revere was at the center of the Revolutionary War.</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757942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gone over what metadata is and how</a:t>
            </a:r>
            <a:r>
              <a:rPr lang="en-US" baseline="0" dirty="0" smtClean="0"/>
              <a:t> it could be used in powerful ways, the next topic I wanted to mention was the legality and ethics surrounding data mining social media.  I found a couple interesting things regarding this, at least regarding </a:t>
            </a:r>
            <a:r>
              <a:rPr lang="en-US" baseline="0" dirty="0" err="1" smtClean="0"/>
              <a:t>facebook</a:t>
            </a:r>
            <a:r>
              <a:rPr lang="en-US" baseline="0" dirty="0" smtClean="0"/>
              <a:t>, there’s actually not an easy way to data mine it.  Before I had started on this topic I had assumed that the built in Facebook APIs would let me quickly build the dataset that I needed, but what I found is that Facebook’s APIs can give you a lot of context around people, but there is no API call to get all the friends of a user, or to find what friends are mutually in common – even using your own account and personal access token – and I thought this was interesting because it’s basically just the data that you see when you go to </a:t>
            </a:r>
            <a:r>
              <a:rPr lang="en-US" baseline="0" dirty="0" err="1" smtClean="0"/>
              <a:t>facebook</a:t>
            </a:r>
            <a:r>
              <a:rPr lang="en-US" baseline="0" dirty="0" smtClean="0"/>
              <a:t> on the web.  They have old API calls to get this information, but they have since removed it, so it’s really not easy for the “average” person to go mine data on </a:t>
            </a:r>
            <a:r>
              <a:rPr lang="en-US" baseline="0" dirty="0" err="1" smtClean="0"/>
              <a:t>facebook</a:t>
            </a:r>
            <a:r>
              <a:rPr lang="en-US" baseline="0" dirty="0" smtClean="0"/>
              <a:t>.</a:t>
            </a:r>
          </a:p>
          <a:p>
            <a:r>
              <a:rPr lang="en-US" baseline="0" dirty="0" smtClean="0"/>
              <a:t>The other interesting thing that I found is that while there is no official API from </a:t>
            </a:r>
            <a:r>
              <a:rPr lang="en-US" baseline="0" dirty="0" err="1" smtClean="0"/>
              <a:t>facebook</a:t>
            </a:r>
            <a:r>
              <a:rPr lang="en-US" baseline="0" dirty="0" smtClean="0"/>
              <a:t> to get this data, there are tons of third party/external tools that you can pay for that will scrape this data for you.  Most of these tools have what I thought was almost cheerfully sinister outlooks on data mining from </a:t>
            </a:r>
            <a:r>
              <a:rPr lang="en-US" baseline="0" dirty="0" err="1" smtClean="0"/>
              <a:t>facebook</a:t>
            </a:r>
            <a:r>
              <a:rPr lang="en-US" baseline="0" dirty="0" smtClean="0"/>
              <a:t> – I’ll show you some of the quotes in another slide.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05501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 couple interesting legal/ethical things regarding Facebook and data mining – Facebook</a:t>
            </a:r>
            <a:r>
              <a:rPr lang="en-US" baseline="0" dirty="0" smtClean="0"/>
              <a:t> is considered a private entity, and the data that you input as a user is actually owned by Facebook, meaning that using automated ways to try to </a:t>
            </a:r>
            <a:r>
              <a:rPr lang="en-US" baseline="0" dirty="0" err="1" smtClean="0"/>
              <a:t>exfiltrate</a:t>
            </a:r>
            <a:r>
              <a:rPr lang="en-US" baseline="0" dirty="0" smtClean="0"/>
              <a:t> that data is actually considered a data breach or trespassing.  So the tools that I found that will let you do this are technically in a gray area as the tool themselves is not illegal, but if you used it to scrape data from Facebook they could open a legal suit and sue you.  The other thing is that it’s in violation of Facebook’s terms of service – if you do it through automated means.  So what I did was build my dataset manually by clicking through my friends list and filling out an adjacency matrix myself.</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331303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of the descriptions</a:t>
            </a:r>
            <a:r>
              <a:rPr lang="en-US" baseline="0" dirty="0" smtClean="0"/>
              <a:t> from software you can buy to scrape data from Facebook, none of them really mention reasons that would generally be regarded as good, such as research, they all basically talk about how you can use data mined from </a:t>
            </a:r>
            <a:r>
              <a:rPr lang="en-US" baseline="0" dirty="0" err="1" smtClean="0"/>
              <a:t>facebook</a:t>
            </a:r>
            <a:r>
              <a:rPr lang="en-US" baseline="0" dirty="0" smtClean="0"/>
              <a:t> for nefarious or less than altruistic reasons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120468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again to recap, Facebook doesn’t really condone an automated means of mining data from</a:t>
            </a:r>
            <a:r>
              <a:rPr lang="en-US" baseline="0" dirty="0" smtClean="0"/>
              <a:t> it.  It’s prohibited in their TOS, and technically you can get in legal trouble if they want to come after you for it.  Anyway, next I’m going to talk about how I was able to build my dataset and do some social analysis within the confines of Facebook’s TOS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3787629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goals for my actual project were to apply some of the ideas from the finding </a:t>
            </a:r>
            <a:r>
              <a:rPr lang="en-US" dirty="0" err="1" smtClean="0"/>
              <a:t>paul</a:t>
            </a:r>
            <a:r>
              <a:rPr lang="en-US" dirty="0" smtClean="0"/>
              <a:t> revere paper, but on myself.  Since I’m not really part of a revolutionary group or anyone that interesting, I decided to try to do the inverse</a:t>
            </a:r>
            <a:r>
              <a:rPr lang="en-US" baseline="0" dirty="0" smtClean="0"/>
              <a:t> of what the </a:t>
            </a:r>
            <a:r>
              <a:rPr lang="en-US" baseline="0" dirty="0" err="1" smtClean="0"/>
              <a:t>paul</a:t>
            </a:r>
            <a:r>
              <a:rPr lang="en-US" baseline="0" dirty="0" smtClean="0"/>
              <a:t> revere demonstration did; rather than find out information on persons of interest by group association, I wanted to see if I could use my friends list, as well as mutual friends, to reverse engineer “what groups I was part of”</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3398780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keeping in mind that Facebook does not allow for automated collection of data from its platform, I had to manually build it – this was really time consuming.</a:t>
            </a:r>
            <a:r>
              <a:rPr lang="en-US" baseline="0" dirty="0" smtClean="0"/>
              <a:t>  I basically copy and pasted my friends list into excel as rows, and then flipped it to have the names as columns as well.  Then in the actual </a:t>
            </a:r>
            <a:r>
              <a:rPr lang="en-US" baseline="0" dirty="0" err="1" smtClean="0"/>
              <a:t>datacells</a:t>
            </a:r>
            <a:r>
              <a:rPr lang="en-US" baseline="0" dirty="0" smtClean="0"/>
              <a:t>, there is a 1 if two people are mutual friends, or a 0 if they are not.  It was really tedious to build the dataset this way, but I was determined to see what I could do with the data.</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15056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my dataset looked like in R – with persons as both rows and columns, and a 1 denoting which</a:t>
            </a:r>
            <a:r>
              <a:rPr lang="en-US" baseline="0" dirty="0" smtClean="0"/>
              <a:t> friend was mutual friends with another friend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2606077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I got some data into R, I started writing a script to display the graphs, just to make sure it would work how I wanted it to before wasting a bunch of time manually adding the connections into the excel doc.  The next few slides show what those graphs looked like as I filled out more and more data..</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02227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initial dataset, lots of unconnected names, and the ones that were input kind of blobbed together in the middle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40288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off, what is social networking analysis?  Wikipedia defines it as</a:t>
            </a:r>
            <a:r>
              <a:rPr lang="en-US" baseline="0" dirty="0" smtClean="0"/>
              <a:t> the process of investigating social structures through the use of networks and graph theory.  In simpler terms, it’s the study of social groups using people as nodes, and relationships as connections between nodes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started adding more info you can see that little pockets of groups start forming</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1884249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data added, more groups start forming</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246456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a:t>
            </a:r>
            <a:r>
              <a:rPr lang="en-US" baseline="0" dirty="0" smtClean="0"/>
              <a:t> I started wondering how I was going to make sense of the data because as I added more connections, it all started to blob together a bit – making it kind of difficult to see additional groups forming</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1022731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this point I had added</a:t>
            </a:r>
            <a:r>
              <a:rPr lang="en-US" baseline="0" dirty="0" smtClean="0"/>
              <a:t> enough connections that I really needed a new way to visualize it – so I started looking at some of the graphs functions and see what other ways could relate the data, and ended up going with one that does not try to do overlapping groups – simple connect names to other names.  What I got was…</a:t>
            </a:r>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1958913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guy.  It’s a bit hard to see in the </a:t>
            </a:r>
            <a:r>
              <a:rPr lang="en-US" dirty="0" err="1" smtClean="0"/>
              <a:t>powerpoint</a:t>
            </a:r>
            <a:r>
              <a:rPr lang="en-US" dirty="0" smtClean="0"/>
              <a:t> presentation, but there are clear groups forming here, so I continued adding more data</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3447805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final graph that I landed on – some of the outliers you see are friends that I have that have no mutual friends in common with me.  The other interesting thing from this</a:t>
            </a:r>
            <a:r>
              <a:rPr lang="en-US" baseline="0" dirty="0" smtClean="0"/>
              <a:t> view is that you can see certain people who bridge groups together – this is basically what the finding </a:t>
            </a:r>
            <a:r>
              <a:rPr lang="en-US" baseline="0" dirty="0" err="1" smtClean="0"/>
              <a:t>paul</a:t>
            </a:r>
            <a:r>
              <a:rPr lang="en-US" baseline="0" dirty="0" smtClean="0"/>
              <a:t> revere paper was doing.  It’s a bit hard to see from this very busy image but my wife is actually in the center of it – which makes sense, because as I have friends and connections from multiple groups she’s also making similar connections, bridging different groups together.  My name is not actually a node on here since it was the original source of the data – if it were you would just see my name with a line to every person on there, and that wouldn’t do much except to clutter the analysis.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705652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went in and just added some labels to the different</a:t>
            </a:r>
            <a:r>
              <a:rPr lang="en-US" baseline="0" dirty="0" smtClean="0"/>
              <a:t> groups I was able to see.  Remember, using “just metadata” and this type of analysis, you can’t get any context from what each group is without knowing something about it.  So from a high level view, you just know that these groups of people are related in some way.</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1844996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just to show how</a:t>
            </a:r>
            <a:r>
              <a:rPr lang="en-US" baseline="0" dirty="0" smtClean="0"/>
              <a:t> powerful it is when you add context, each of those groups basically consist of different people I know from different parts of life.  Not everyone in each of those groups know each other, but they have enough connections to other people in the group that you can get a really see the distinct groups popping out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2542188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again, through just the metadata of friends and mutual friends and plotting them in a matrix, social network analysis let me identify 8 major groups;</a:t>
            </a:r>
            <a:r>
              <a:rPr lang="en-US" baseline="0" dirty="0" smtClean="0"/>
              <a:t> within these groups consist of smaller sub-groups, but at a higher level view it gives you a real good idea of relations.  If you were to talk to a person or two from each group and ask them “how do you know Brandon?” you could get a pretty good idea of the group labels I listed a few slides back.  </a:t>
            </a:r>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786152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applications of this can be used all over, and</a:t>
            </a:r>
            <a:r>
              <a:rPr lang="en-US" baseline="0" dirty="0" smtClean="0"/>
              <a:t> remember, </a:t>
            </a:r>
            <a:r>
              <a:rPr lang="en-US" baseline="0" dirty="0" err="1" smtClean="0"/>
              <a:t>facebook</a:t>
            </a:r>
            <a:r>
              <a:rPr lang="en-US" baseline="0" dirty="0" smtClean="0"/>
              <a:t> has all of this data on their servers.  It’s not as easy to get from their API as it might seem, and it might violate their terms of service, but there are all kinds of tools that people can use to get this data – you don’t even need to ever post anything on </a:t>
            </a:r>
            <a:r>
              <a:rPr lang="en-US" baseline="0" dirty="0" err="1" smtClean="0"/>
              <a:t>facebook</a:t>
            </a:r>
            <a:r>
              <a:rPr lang="en-US" baseline="0" dirty="0" smtClean="0"/>
              <a:t>, this data is just who you have made friends with and how they relate to each other.  It’s a method commonly employed by law enforcement and intelligence agencies, if you have access to peoples metadata you can basically build a graph like this for any person you want, find outliers within that graph, and then go build a graph on the outlier.  Another interesting application of social network analysis is actually part of how </a:t>
            </a:r>
            <a:r>
              <a:rPr lang="en-US" baseline="0" dirty="0" err="1" smtClean="0"/>
              <a:t>facebook</a:t>
            </a:r>
            <a:r>
              <a:rPr lang="en-US" baseline="0" dirty="0" smtClean="0"/>
              <a:t> can determine if a profile is a real person or not – it’s really hard to fake social connections like this, they just happen naturally.  Profiles that don’t have clear groups of people and just seem to have random friends are much more likely to not actually be real accounts.  Anyway, hop you enjoyed my presentation, thanks for watching.</a:t>
            </a: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1507339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presentation will go over three things.</a:t>
            </a:r>
            <a:r>
              <a:rPr lang="en-US" baseline="0" dirty="0" smtClean="0"/>
              <a:t>  It was actually inspired by a paper I read years ago called “Using metadata to find Paul Revere”  I’ll give a quick summary of what that paper was about and its methods, then I’ll talk a little about what I found regarding the ethics and legality involved in scraping data from a site such as </a:t>
            </a:r>
            <a:r>
              <a:rPr lang="en-US" baseline="0" dirty="0" err="1" smtClean="0"/>
              <a:t>facebook</a:t>
            </a:r>
            <a:r>
              <a:rPr lang="en-US" baseline="0" dirty="0" smtClean="0"/>
              <a:t>.  Finally I’ll show you how I applied some of the ideas from the Paul Revere paper into my own social network and formed graphs and connections between people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2951999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quick some context surrounding the Paul Revere paper – it was written in 2013</a:t>
            </a:r>
            <a:r>
              <a:rPr lang="en-US" baseline="0" dirty="0" smtClean="0"/>
              <a:t> which was right after the Edward Snowden scandal where he leaked a bunch of classified documents about the NSA spying on US citizens.  One of the NSA’s responses from this was that they were just collecting “metadata” – not listening to conversations or reading emails, only keeping track of who was talking to who, or who was emailing who.  This paper was written as a kind of response to that, to highlight how hugely useful metadata can be, and how much you can find out about a person or social groups without knowing anything about what they are saying or doing.</a:t>
            </a:r>
          </a:p>
          <a:p>
            <a:endParaRPr lang="en-US" baseline="0" dirty="0" smtClean="0"/>
          </a:p>
          <a:p>
            <a:r>
              <a:rPr lang="en-US" baseline="0" dirty="0" smtClean="0"/>
              <a:t>The dataset used in this paper is a matrix with known revolutionaries as rows, and with revolutionary groups as columns.  So the British knew about this people and groups, but not anything about their command structure or who was more important than anyone else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42775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dataset from</a:t>
            </a:r>
            <a:r>
              <a:rPr lang="en-US" baseline="0" dirty="0" smtClean="0"/>
              <a:t> the paper looks like – simple matrix, people on the rows, groups on the columns.  If a person belonged to a group, there was a 1 at their intersection point, otherwise there was a 0.</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99010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 dataset as</a:t>
            </a:r>
            <a:r>
              <a:rPr lang="en-US" baseline="0" dirty="0" smtClean="0"/>
              <a:t> represented is what is called an adjacency matrix, showing the connections between people and groups – that yields a 254 x 7 matrix.  If you were to transpose this matrix, you would get a 7 x 254 matrix with groups as rows, and people as columns.  You can then multiply the original matrix by its transpose which gives you a 254 x 254 person by person matrix showing who is connected to who through an organization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225573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Matrix</a:t>
            </a:r>
            <a:r>
              <a:rPr lang="en-US" baseline="0" dirty="0" smtClean="0"/>
              <a:t> A multiplied by Matrix A transpose is not the same as A transpose multiplied by A – if you do it this way, you get a 7x7 matrix showing which groups are connected to each other and through how many people.  Displayed as a graph, this looks like..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88540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The thicker lines denote more members in common between those two groups, so </a:t>
            </a:r>
            <a:r>
              <a:rPr lang="en-US" dirty="0" err="1" smtClean="0"/>
              <a:t>LondonEnemies</a:t>
            </a:r>
            <a:r>
              <a:rPr lang="en-US" dirty="0" smtClean="0"/>
              <a:t> and </a:t>
            </a:r>
            <a:r>
              <a:rPr lang="en-US" dirty="0" err="1" smtClean="0"/>
              <a:t>NorthCaucus</a:t>
            </a:r>
            <a:r>
              <a:rPr lang="en-US" baseline="0" dirty="0" smtClean="0"/>
              <a:t> have the most people who are part of both groups, with </a:t>
            </a:r>
            <a:r>
              <a:rPr lang="en-US" baseline="0" dirty="0" err="1" smtClean="0"/>
              <a:t>StAndrewsLodge</a:t>
            </a:r>
            <a:r>
              <a:rPr lang="en-US" baseline="0" dirty="0" smtClean="0"/>
              <a:t> and </a:t>
            </a:r>
            <a:r>
              <a:rPr lang="en-US" baseline="0" dirty="0" err="1" smtClean="0"/>
              <a:t>LoyalNine</a:t>
            </a:r>
            <a:r>
              <a:rPr lang="en-US" baseline="0" dirty="0" smtClean="0"/>
              <a:t> having the least amount of members in common.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21205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use the same logic for the 254 x 254 person by person matrix, what you can end up with is a graph of which people are connected to each other – remember, the original dataset only had which groups each member was a part of.  This graph is showing a person by person connection, with some </a:t>
            </a:r>
            <a:r>
              <a:rPr lang="en-US" dirty="0" err="1" smtClean="0"/>
              <a:t>anamolies</a:t>
            </a:r>
            <a:r>
              <a:rPr lang="en-US" dirty="0" smtClean="0"/>
              <a:t> sticking out – at the center of this person by person graph is..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255741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8/12/2022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8/12/2022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8/12/2022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8/12/2022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8/12/2022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8/12/2022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8/12/2022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8/12/2022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8/12/2022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kieranhealy.org/blog/archives/2013/06/09/using-metadata-to-find-paul-revere/" TargetMode="External"/><Relationship Id="rId2" Type="http://schemas.openxmlformats.org/officeDocument/2006/relationships/hyperlink" Target="https://www.datamation.com/big-data/facebook-and-data-mining-is-anything-private/" TargetMode="External"/><Relationship Id="rId1" Type="http://schemas.openxmlformats.org/officeDocument/2006/relationships/slideLayout" Target="../slideLayouts/slideLayout6.xml"/><Relationship Id="rId4" Type="http://schemas.openxmlformats.org/officeDocument/2006/relationships/hyperlink" Target="https://www.facebook.com/legal/term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Social Networking Analysis</a:t>
            </a:r>
            <a:endParaRPr lang="en-US" sz="5400" dirty="0"/>
          </a:p>
        </p:txBody>
      </p:sp>
      <p:sp>
        <p:nvSpPr>
          <p:cNvPr id="3" name="Subtitle 2"/>
          <p:cNvSpPr>
            <a:spLocks noGrp="1"/>
          </p:cNvSpPr>
          <p:nvPr>
            <p:ph type="subTitle" idx="1"/>
          </p:nvPr>
        </p:nvSpPr>
        <p:spPr/>
        <p:txBody>
          <a:bodyPr/>
          <a:lstStyle/>
          <a:p>
            <a:r>
              <a:rPr lang="en-US" dirty="0" smtClean="0"/>
              <a:t>Brandon Byrne</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mc:Choice xmlns:p14="http://schemas.microsoft.com/office/powerpoint/2010/main" Requires="p14">
      <p:transition spd="med" p14:dur="700" advTm="30628">
        <p:fade/>
      </p:transition>
    </mc:Choice>
    <mc:Fallback>
      <p:transition spd="med" advTm="30628">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transforms &amp; Network Analysis</a:t>
            </a:r>
            <a:endParaRPr lang="en-US" dirty="0"/>
          </a:p>
        </p:txBody>
      </p:sp>
      <p:pic>
        <p:nvPicPr>
          <p:cNvPr id="3" name="Picture 2"/>
          <p:cNvPicPr>
            <a:picLocks noChangeAspect="1"/>
          </p:cNvPicPr>
          <p:nvPr/>
        </p:nvPicPr>
        <p:blipFill>
          <a:blip r:embed="rId3"/>
          <a:stretch>
            <a:fillRect/>
          </a:stretch>
        </p:blipFill>
        <p:spPr>
          <a:xfrm>
            <a:off x="2495550" y="2671762"/>
            <a:ext cx="7200900" cy="1514475"/>
          </a:xfrm>
          <a:prstGeom prst="rect">
            <a:avLst/>
          </a:prstGeom>
        </p:spPr>
      </p:pic>
    </p:spTree>
    <p:extLst>
      <p:ext uri="{BB962C8B-B14F-4D97-AF65-F5344CB8AC3E}">
        <p14:creationId xmlns:p14="http://schemas.microsoft.com/office/powerpoint/2010/main" val="134345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Using metadata to find Paul Revere</a:t>
            </a:r>
            <a:endParaRPr lang="en-US" dirty="0"/>
          </a:p>
          <a:p>
            <a:r>
              <a:rPr lang="en-US" b="1" dirty="0" smtClean="0"/>
              <a:t>Legality/ethics regarding data mining social media</a:t>
            </a:r>
            <a:endParaRPr lang="en-US" b="1" dirty="0"/>
          </a:p>
          <a:p>
            <a:r>
              <a:rPr lang="en-US" dirty="0" smtClean="0"/>
              <a:t>Application</a:t>
            </a:r>
            <a:endParaRPr lang="en-US" dirty="0"/>
          </a:p>
          <a:p>
            <a:endParaRPr lang="en-US" dirty="0"/>
          </a:p>
        </p:txBody>
      </p:sp>
    </p:spTree>
    <p:extLst>
      <p:ext uri="{BB962C8B-B14F-4D97-AF65-F5344CB8AC3E}">
        <p14:creationId xmlns:p14="http://schemas.microsoft.com/office/powerpoint/2010/main" val="118073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Legality/Ethics</a:t>
            </a:r>
            <a:endParaRPr lang="en-US" dirty="0"/>
          </a:p>
        </p:txBody>
      </p:sp>
      <p:sp>
        <p:nvSpPr>
          <p:cNvPr id="3" name="Content Placeholder 2"/>
          <p:cNvSpPr>
            <a:spLocks noGrp="1"/>
          </p:cNvSpPr>
          <p:nvPr>
            <p:ph idx="1"/>
          </p:nvPr>
        </p:nvSpPr>
        <p:spPr/>
        <p:txBody>
          <a:bodyPr/>
          <a:lstStyle/>
          <a:p>
            <a:r>
              <a:rPr lang="en-US" dirty="0" smtClean="0"/>
              <a:t>“There </a:t>
            </a:r>
            <a:r>
              <a:rPr lang="en-US" dirty="0"/>
              <a:t>are some risks associated with data scraping from Facebook. Facebook considers itself a private platform, so collecting any data from Facebook will come under the data breach or trespassing. </a:t>
            </a:r>
            <a:r>
              <a:rPr lang="en-US" dirty="0" smtClean="0"/>
              <a:t>”</a:t>
            </a:r>
          </a:p>
          <a:p>
            <a:r>
              <a:rPr lang="en-US" dirty="0" smtClean="0"/>
              <a:t>From Facebook TOS:</a:t>
            </a:r>
          </a:p>
          <a:p>
            <a:pPr lvl="1"/>
            <a:r>
              <a:rPr lang="en-US" dirty="0" smtClean="0"/>
              <a:t>“</a:t>
            </a:r>
            <a:r>
              <a:rPr lang="en-US" dirty="0"/>
              <a:t>You may not access or collect data from our Products using automated means (without our prior permission) or attempt to access data you do not have permission to access</a:t>
            </a:r>
            <a:r>
              <a:rPr lang="en-US" dirty="0" smtClean="0"/>
              <a:t>.”</a:t>
            </a:r>
          </a:p>
          <a:p>
            <a:pPr lvl="1"/>
            <a:r>
              <a:rPr lang="en-US" dirty="0" smtClean="0"/>
              <a:t>“</a:t>
            </a:r>
            <a:r>
              <a:rPr lang="en-US" dirty="0"/>
              <a:t>You may not sell, license, or purchase any data obtained from us or our services, except as provided in the Platform Terms</a:t>
            </a:r>
            <a:r>
              <a:rPr lang="en-US" dirty="0" smtClean="0"/>
              <a:t>.”</a:t>
            </a:r>
            <a:endParaRPr lang="en-US"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than benevolent intentions</a:t>
            </a:r>
            <a:endParaRPr lang="en-US" dirty="0"/>
          </a:p>
        </p:txBody>
      </p:sp>
      <p:sp>
        <p:nvSpPr>
          <p:cNvPr id="3" name="Content Placeholder 2"/>
          <p:cNvSpPr>
            <a:spLocks noGrp="1"/>
          </p:cNvSpPr>
          <p:nvPr>
            <p:ph idx="1"/>
          </p:nvPr>
        </p:nvSpPr>
        <p:spPr/>
        <p:txBody>
          <a:bodyPr/>
          <a:lstStyle/>
          <a:p>
            <a:r>
              <a:rPr lang="en-US" dirty="0" smtClean="0"/>
              <a:t>Services/tools exist to scrape data from Facebook for you – potentially in violation of Facebook’s TOS</a:t>
            </a:r>
          </a:p>
          <a:p>
            <a:r>
              <a:rPr lang="en-US" dirty="0" smtClean="0"/>
              <a:t>“</a:t>
            </a:r>
            <a:r>
              <a:rPr lang="en-US" dirty="0"/>
              <a:t>Facebook is a huge database of user-generated content. If you know what you are doing, data from Facebook can be used to better understand your audience for </a:t>
            </a:r>
            <a:r>
              <a:rPr lang="en-US" dirty="0" smtClean="0">
                <a:solidFill>
                  <a:srgbClr val="FF0000"/>
                </a:solidFill>
              </a:rPr>
              <a:t>business </a:t>
            </a:r>
            <a:r>
              <a:rPr lang="en-US" dirty="0">
                <a:solidFill>
                  <a:srgbClr val="FF0000"/>
                </a:solidFill>
              </a:rPr>
              <a:t>and political </a:t>
            </a:r>
            <a:r>
              <a:rPr lang="en-US" dirty="0" smtClean="0">
                <a:solidFill>
                  <a:srgbClr val="FF0000"/>
                </a:solidFill>
              </a:rPr>
              <a:t>gains</a:t>
            </a:r>
            <a:r>
              <a:rPr lang="en-US" dirty="0" smtClean="0"/>
              <a:t>”</a:t>
            </a:r>
          </a:p>
          <a:p>
            <a:r>
              <a:rPr lang="en-US" dirty="0" smtClean="0"/>
              <a:t>“</a:t>
            </a:r>
            <a:r>
              <a:rPr lang="en-US" dirty="0"/>
              <a:t>Think about it: Facebook is enabling the </a:t>
            </a:r>
            <a:r>
              <a:rPr lang="en-US" dirty="0">
                <a:solidFill>
                  <a:srgbClr val="FF0000"/>
                </a:solidFill>
              </a:rPr>
              <a:t>subversion</a:t>
            </a:r>
            <a:r>
              <a:rPr lang="en-US" dirty="0"/>
              <a:t> of our highly personal social networks for </a:t>
            </a:r>
            <a:r>
              <a:rPr lang="en-US" dirty="0">
                <a:solidFill>
                  <a:srgbClr val="FF0000"/>
                </a:solidFill>
              </a:rPr>
              <a:t>profit and undue political influence</a:t>
            </a:r>
            <a:r>
              <a:rPr lang="en-US" dirty="0"/>
              <a:t>.</a:t>
            </a:r>
            <a:r>
              <a:rPr lang="en-US" dirty="0" smtClean="0"/>
              <a:t>”</a:t>
            </a:r>
            <a:endParaRPr lang="en-US" dirty="0"/>
          </a:p>
        </p:txBody>
      </p:sp>
    </p:spTree>
    <p:extLst>
      <p:ext uri="{BB962C8B-B14F-4D97-AF65-F5344CB8AC3E}">
        <p14:creationId xmlns:p14="http://schemas.microsoft.com/office/powerpoint/2010/main" val="145328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Using metadata to find Paul Revere</a:t>
            </a:r>
            <a:endParaRPr lang="en-US" dirty="0"/>
          </a:p>
          <a:p>
            <a:r>
              <a:rPr lang="en-US" dirty="0" smtClean="0"/>
              <a:t>Legality/ethics regarding data mining social media</a:t>
            </a:r>
            <a:endParaRPr lang="en-US" dirty="0"/>
          </a:p>
          <a:p>
            <a:r>
              <a:rPr lang="en-US" b="1" dirty="0" smtClean="0"/>
              <a:t>Application</a:t>
            </a:r>
            <a:endParaRPr lang="en-US" b="1" dirty="0"/>
          </a:p>
          <a:p>
            <a:endParaRPr lang="en-US" dirty="0"/>
          </a:p>
        </p:txBody>
      </p:sp>
    </p:spTree>
    <p:extLst>
      <p:ext uri="{BB962C8B-B14F-4D97-AF65-F5344CB8AC3E}">
        <p14:creationId xmlns:p14="http://schemas.microsoft.com/office/powerpoint/2010/main" val="377942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Use the same principles from the </a:t>
            </a:r>
            <a:r>
              <a:rPr lang="en-US" i="1" dirty="0" smtClean="0"/>
              <a:t>Finding Paul Revere</a:t>
            </a:r>
            <a:r>
              <a:rPr lang="en-US" dirty="0" smtClean="0"/>
              <a:t> demonstration to apply them to my own social network</a:t>
            </a:r>
          </a:p>
          <a:p>
            <a:r>
              <a:rPr lang="en-US" dirty="0" smtClean="0"/>
              <a:t>Instead of finding who is a central person of interest, </a:t>
            </a:r>
            <a:r>
              <a:rPr lang="en-US" dirty="0" err="1" smtClean="0"/>
              <a:t>ie</a:t>
            </a:r>
            <a:r>
              <a:rPr lang="en-US" dirty="0" smtClean="0"/>
              <a:t> the 254 x 254 “Person by Person” matrix, identify different groups from my social connections</a:t>
            </a:r>
          </a:p>
          <a:p>
            <a:r>
              <a:rPr lang="en-US" dirty="0" smtClean="0"/>
              <a:t>Do so in a way that does not violate Facebook TOS or ethics</a:t>
            </a:r>
          </a:p>
          <a:p>
            <a:r>
              <a:rPr lang="en-US" dirty="0" smtClean="0"/>
              <a:t>Present the data in </a:t>
            </a:r>
            <a:r>
              <a:rPr lang="en-US" dirty="0" smtClean="0"/>
              <a:t>an intelligible fashion</a:t>
            </a:r>
            <a:endParaRPr lang="en-US" dirty="0"/>
          </a:p>
          <a:p>
            <a:endParaRPr lang="en-US" dirty="0"/>
          </a:p>
        </p:txBody>
      </p:sp>
    </p:spTree>
    <p:extLst>
      <p:ext uri="{BB962C8B-B14F-4D97-AF65-F5344CB8AC3E}">
        <p14:creationId xmlns:p14="http://schemas.microsoft.com/office/powerpoint/2010/main" val="89992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dataset</a:t>
            </a:r>
            <a:endParaRPr lang="en-US" dirty="0"/>
          </a:p>
        </p:txBody>
      </p:sp>
      <p:sp>
        <p:nvSpPr>
          <p:cNvPr id="3" name="Content Placeholder 2"/>
          <p:cNvSpPr>
            <a:spLocks noGrp="1"/>
          </p:cNvSpPr>
          <p:nvPr>
            <p:ph idx="1"/>
          </p:nvPr>
        </p:nvSpPr>
        <p:spPr/>
        <p:txBody>
          <a:bodyPr>
            <a:normAutofit fontScale="92500" lnSpcReduction="10000"/>
          </a:bodyPr>
          <a:lstStyle/>
          <a:p>
            <a:r>
              <a:rPr lang="en-US" dirty="0"/>
              <a:t>Keeping in mind </a:t>
            </a:r>
            <a:r>
              <a:rPr lang="en-US" dirty="0" smtClean="0"/>
              <a:t>“</a:t>
            </a:r>
            <a:r>
              <a:rPr lang="en-US" dirty="0"/>
              <a:t>You may not access or collect data from our Products using automated means (without our prior permission) or attempt to access data you do not have permission to access</a:t>
            </a:r>
            <a:r>
              <a:rPr lang="en-US" dirty="0" smtClean="0"/>
              <a:t>.”</a:t>
            </a:r>
          </a:p>
          <a:p>
            <a:r>
              <a:rPr lang="en-US" dirty="0" smtClean="0"/>
              <a:t>As long as the means was not automated, I was not violating any TOS</a:t>
            </a:r>
          </a:p>
          <a:p>
            <a:r>
              <a:rPr lang="en-US" dirty="0" smtClean="0"/>
              <a:t>I went to my own Facebook page and clicked my list of friends, copying all data into Excel, with one friend per row</a:t>
            </a:r>
          </a:p>
          <a:p>
            <a:r>
              <a:rPr lang="en-US" dirty="0" smtClean="0"/>
              <a:t>Transpose the rows to columns, creating a matrix of “friends by friends”</a:t>
            </a:r>
          </a:p>
          <a:p>
            <a:r>
              <a:rPr lang="en-US" dirty="0" smtClean="0"/>
              <a:t>0 out all cells in between them</a:t>
            </a:r>
          </a:p>
          <a:p>
            <a:r>
              <a:rPr lang="en-US" dirty="0" smtClean="0"/>
              <a:t>Painstakingly click through each friend, noting which mutual friends we had in common, then replacing the 0 with a 1 in the Excel spreadsheet indicating a connection between people</a:t>
            </a:r>
            <a:endParaRPr lang="en-US" dirty="0"/>
          </a:p>
          <a:p>
            <a:endParaRPr lang="en-US" dirty="0"/>
          </a:p>
        </p:txBody>
      </p:sp>
    </p:spTree>
    <p:extLst>
      <p:ext uri="{BB962C8B-B14F-4D97-AF65-F5344CB8AC3E}">
        <p14:creationId xmlns:p14="http://schemas.microsoft.com/office/powerpoint/2010/main" val="242537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dataset</a:t>
            </a:r>
            <a:endParaRPr lang="en-US" dirty="0"/>
          </a:p>
        </p:txBody>
      </p:sp>
      <p:sp>
        <p:nvSpPr>
          <p:cNvPr id="3" name="Content Placeholder 2"/>
          <p:cNvSpPr>
            <a:spLocks noGrp="1"/>
          </p:cNvSpPr>
          <p:nvPr>
            <p:ph idx="1"/>
          </p:nvPr>
        </p:nvSpPr>
        <p:spPr/>
        <p:txBody>
          <a:bodyPr>
            <a:normAutofit/>
          </a:bodyPr>
          <a:lstStyle/>
          <a:p>
            <a:r>
              <a:rPr lang="en-US" dirty="0" smtClean="0"/>
              <a:t>Data looks like this:</a:t>
            </a:r>
            <a:endParaRPr lang="en-US" dirty="0"/>
          </a:p>
          <a:p>
            <a:endParaRPr lang="en-US" dirty="0"/>
          </a:p>
        </p:txBody>
      </p:sp>
      <p:pic>
        <p:nvPicPr>
          <p:cNvPr id="4" name="Picture 3"/>
          <p:cNvPicPr>
            <a:picLocks noChangeAspect="1"/>
          </p:cNvPicPr>
          <p:nvPr/>
        </p:nvPicPr>
        <p:blipFill>
          <a:blip r:embed="rId3"/>
          <a:stretch>
            <a:fillRect/>
          </a:stretch>
        </p:blipFill>
        <p:spPr>
          <a:xfrm>
            <a:off x="1362075" y="2438400"/>
            <a:ext cx="9467850" cy="1981200"/>
          </a:xfrm>
          <a:prstGeom prst="rect">
            <a:avLst/>
          </a:prstGeom>
        </p:spPr>
      </p:pic>
    </p:spTree>
    <p:extLst>
      <p:ext uri="{BB962C8B-B14F-4D97-AF65-F5344CB8AC3E}">
        <p14:creationId xmlns:p14="http://schemas.microsoft.com/office/powerpoint/2010/main" val="299851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the dataset</a:t>
            </a:r>
            <a:endParaRPr lang="en-US" dirty="0"/>
          </a:p>
        </p:txBody>
      </p:sp>
      <p:sp>
        <p:nvSpPr>
          <p:cNvPr id="3" name="Content Placeholder 2"/>
          <p:cNvSpPr>
            <a:spLocks noGrp="1"/>
          </p:cNvSpPr>
          <p:nvPr>
            <p:ph idx="1"/>
          </p:nvPr>
        </p:nvSpPr>
        <p:spPr/>
        <p:txBody>
          <a:bodyPr>
            <a:normAutofit/>
          </a:bodyPr>
          <a:lstStyle/>
          <a:p>
            <a:r>
              <a:rPr lang="en-US" dirty="0" smtClean="0"/>
              <a:t>Created a script to turn the adjacency matrix into a graph and plot</a:t>
            </a:r>
          </a:p>
          <a:p>
            <a:r>
              <a:rPr lang="en-US" dirty="0" smtClean="0"/>
              <a:t>Following pages show how the graph transforms as I added more information into the Excel document</a:t>
            </a:r>
            <a:endParaRPr lang="en-US" dirty="0"/>
          </a:p>
        </p:txBody>
      </p:sp>
    </p:spTree>
    <p:extLst>
      <p:ext uri="{BB962C8B-B14F-4D97-AF65-F5344CB8AC3E}">
        <p14:creationId xmlns:p14="http://schemas.microsoft.com/office/powerpoint/2010/main" val="216489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work – small dataset</a:t>
            </a:r>
            <a:endParaRPr lang="en-US" dirty="0"/>
          </a:p>
        </p:txBody>
      </p:sp>
      <p:pic>
        <p:nvPicPr>
          <p:cNvPr id="7" name="Picture 6"/>
          <p:cNvPicPr>
            <a:picLocks noChangeAspect="1"/>
          </p:cNvPicPr>
          <p:nvPr/>
        </p:nvPicPr>
        <p:blipFill>
          <a:blip r:embed="rId3"/>
          <a:stretch>
            <a:fillRect/>
          </a:stretch>
        </p:blipFill>
        <p:spPr>
          <a:xfrm>
            <a:off x="3624812" y="1791091"/>
            <a:ext cx="4434515" cy="3850457"/>
          </a:xfrm>
          <a:prstGeom prst="rect">
            <a:avLst/>
          </a:prstGeom>
        </p:spPr>
      </p:pic>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Social Networking Analysis?</a:t>
            </a:r>
            <a:endParaRPr lang="en-US" dirty="0"/>
          </a:p>
        </p:txBody>
      </p:sp>
      <p:sp>
        <p:nvSpPr>
          <p:cNvPr id="3" name="Content Placeholder 2"/>
          <p:cNvSpPr>
            <a:spLocks noGrp="1"/>
          </p:cNvSpPr>
          <p:nvPr>
            <p:ph idx="1"/>
          </p:nvPr>
        </p:nvSpPr>
        <p:spPr>
          <a:xfrm>
            <a:off x="1295400" y="3048001"/>
            <a:ext cx="9601200" cy="3809999"/>
          </a:xfrm>
        </p:spPr>
        <p:txBody>
          <a:bodyPr/>
          <a:lstStyle/>
          <a:p>
            <a:r>
              <a:rPr lang="en-US" b="1" dirty="0"/>
              <a:t>Social network analysis</a:t>
            </a:r>
            <a:r>
              <a:rPr lang="en-US" dirty="0"/>
              <a:t> (</a:t>
            </a:r>
            <a:r>
              <a:rPr lang="en-US" b="1" dirty="0"/>
              <a:t>SNA</a:t>
            </a:r>
            <a:r>
              <a:rPr lang="en-US" dirty="0"/>
              <a:t>) is the process of investigating social structures through the use of networks and graph </a:t>
            </a:r>
            <a:r>
              <a:rPr lang="en-US" dirty="0" smtClean="0"/>
              <a:t>theory - </a:t>
            </a:r>
            <a:r>
              <a:rPr lang="en-US" dirty="0"/>
              <a:t>W</a:t>
            </a:r>
            <a:r>
              <a:rPr lang="en-US" dirty="0" smtClean="0"/>
              <a:t>ikipedia</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mc:Choice xmlns:p14="http://schemas.microsoft.com/office/powerpoint/2010/main" Requires="p14">
      <p:transition spd="med" p14:dur="700" advTm="3993">
        <p:fade/>
      </p:transition>
    </mc:Choice>
    <mc:Fallback>
      <p:transition spd="med" advTm="3993">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grows..</a:t>
            </a:r>
            <a:endParaRPr lang="en-US" dirty="0"/>
          </a:p>
        </p:txBody>
      </p:sp>
      <p:pic>
        <p:nvPicPr>
          <p:cNvPr id="3" name="Picture 2"/>
          <p:cNvPicPr>
            <a:picLocks noChangeAspect="1"/>
          </p:cNvPicPr>
          <p:nvPr/>
        </p:nvPicPr>
        <p:blipFill>
          <a:blip r:embed="rId3"/>
          <a:stretch>
            <a:fillRect/>
          </a:stretch>
        </p:blipFill>
        <p:spPr>
          <a:xfrm>
            <a:off x="3736445" y="1847653"/>
            <a:ext cx="3803672" cy="3841226"/>
          </a:xfrm>
          <a:prstGeom prst="rect">
            <a:avLst/>
          </a:prstGeom>
        </p:spPr>
      </p:pic>
    </p:spTree>
    <p:extLst>
      <p:ext uri="{BB962C8B-B14F-4D97-AF65-F5344CB8AC3E}">
        <p14:creationId xmlns:p14="http://schemas.microsoft.com/office/powerpoint/2010/main" val="119446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grows..</a:t>
            </a:r>
            <a:endParaRPr lang="en-US" dirty="0"/>
          </a:p>
        </p:txBody>
      </p:sp>
      <p:pic>
        <p:nvPicPr>
          <p:cNvPr id="4" name="Picture 3"/>
          <p:cNvPicPr>
            <a:picLocks noChangeAspect="1"/>
          </p:cNvPicPr>
          <p:nvPr/>
        </p:nvPicPr>
        <p:blipFill>
          <a:blip r:embed="rId3"/>
          <a:stretch>
            <a:fillRect/>
          </a:stretch>
        </p:blipFill>
        <p:spPr>
          <a:xfrm>
            <a:off x="3211892" y="1828800"/>
            <a:ext cx="4320124" cy="4196538"/>
          </a:xfrm>
          <a:prstGeom prst="rect">
            <a:avLst/>
          </a:prstGeom>
        </p:spPr>
      </p:pic>
    </p:spTree>
    <p:extLst>
      <p:ext uri="{BB962C8B-B14F-4D97-AF65-F5344CB8AC3E}">
        <p14:creationId xmlns:p14="http://schemas.microsoft.com/office/powerpoint/2010/main" val="183930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grows..</a:t>
            </a:r>
            <a:endParaRPr lang="en-US" dirty="0"/>
          </a:p>
        </p:txBody>
      </p:sp>
      <p:pic>
        <p:nvPicPr>
          <p:cNvPr id="3" name="Picture 2"/>
          <p:cNvPicPr>
            <a:picLocks noChangeAspect="1"/>
          </p:cNvPicPr>
          <p:nvPr/>
        </p:nvPicPr>
        <p:blipFill>
          <a:blip r:embed="rId2"/>
          <a:stretch>
            <a:fillRect/>
          </a:stretch>
        </p:blipFill>
        <p:spPr>
          <a:xfrm>
            <a:off x="2963654" y="1451728"/>
            <a:ext cx="4904868" cy="4586140"/>
          </a:xfrm>
          <a:prstGeom prst="rect">
            <a:avLst/>
          </a:prstGeom>
        </p:spPr>
      </p:pic>
    </p:spTree>
    <p:extLst>
      <p:ext uri="{BB962C8B-B14F-4D97-AF65-F5344CB8AC3E}">
        <p14:creationId xmlns:p14="http://schemas.microsoft.com/office/powerpoint/2010/main" val="399283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grows..</a:t>
            </a:r>
            <a:endParaRPr lang="en-US" dirty="0"/>
          </a:p>
        </p:txBody>
      </p:sp>
      <p:pic>
        <p:nvPicPr>
          <p:cNvPr id="4" name="Picture 3"/>
          <p:cNvPicPr>
            <a:picLocks noChangeAspect="1"/>
          </p:cNvPicPr>
          <p:nvPr/>
        </p:nvPicPr>
        <p:blipFill>
          <a:blip r:embed="rId3"/>
          <a:stretch>
            <a:fillRect/>
          </a:stretch>
        </p:blipFill>
        <p:spPr>
          <a:xfrm>
            <a:off x="3139126" y="1641305"/>
            <a:ext cx="4432651" cy="4471977"/>
          </a:xfrm>
          <a:prstGeom prst="rect">
            <a:avLst/>
          </a:prstGeom>
        </p:spPr>
      </p:pic>
    </p:spTree>
    <p:extLst>
      <p:ext uri="{BB962C8B-B14F-4D97-AF65-F5344CB8AC3E}">
        <p14:creationId xmlns:p14="http://schemas.microsoft.com/office/powerpoint/2010/main" val="15616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grows..</a:t>
            </a:r>
            <a:endParaRPr lang="en-US" dirty="0"/>
          </a:p>
        </p:txBody>
      </p:sp>
      <p:pic>
        <p:nvPicPr>
          <p:cNvPr id="3" name="Picture 2"/>
          <p:cNvPicPr>
            <a:picLocks noChangeAspect="1"/>
          </p:cNvPicPr>
          <p:nvPr/>
        </p:nvPicPr>
        <p:blipFill>
          <a:blip r:embed="rId3"/>
          <a:stretch>
            <a:fillRect/>
          </a:stretch>
        </p:blipFill>
        <p:spPr>
          <a:xfrm>
            <a:off x="3091991" y="1646238"/>
            <a:ext cx="4234520" cy="4421087"/>
          </a:xfrm>
          <a:prstGeom prst="rect">
            <a:avLst/>
          </a:prstGeom>
        </p:spPr>
      </p:pic>
    </p:spTree>
    <p:extLst>
      <p:ext uri="{BB962C8B-B14F-4D97-AF65-F5344CB8AC3E}">
        <p14:creationId xmlns:p14="http://schemas.microsoft.com/office/powerpoint/2010/main" val="411654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plot parameters</a:t>
            </a:r>
            <a:r>
              <a:rPr lang="en-US" dirty="0" smtClean="0"/>
              <a:t>..</a:t>
            </a:r>
            <a:endParaRPr lang="en-US" dirty="0"/>
          </a:p>
        </p:txBody>
      </p:sp>
      <p:sp>
        <p:nvSpPr>
          <p:cNvPr id="4" name="TextBox 3"/>
          <p:cNvSpPr txBox="1"/>
          <p:nvPr/>
        </p:nvSpPr>
        <p:spPr>
          <a:xfrm>
            <a:off x="1423447" y="2158738"/>
            <a:ext cx="2931737" cy="923330"/>
          </a:xfrm>
          <a:prstGeom prst="rect">
            <a:avLst/>
          </a:prstGeom>
          <a:noFill/>
        </p:spPr>
        <p:txBody>
          <a:bodyPr wrap="square" rtlCol="0">
            <a:spAutoFit/>
          </a:bodyPr>
          <a:lstStyle/>
          <a:p>
            <a:r>
              <a:rPr lang="en-US" dirty="0" smtClean="0"/>
              <a:t>At this point, graphs overlapped too much so I changed parameters:</a:t>
            </a:r>
            <a:endParaRPr lang="en-US" dirty="0"/>
          </a:p>
        </p:txBody>
      </p:sp>
      <p:pic>
        <p:nvPicPr>
          <p:cNvPr id="5" name="Picture 4"/>
          <p:cNvPicPr>
            <a:picLocks noChangeAspect="1"/>
          </p:cNvPicPr>
          <p:nvPr/>
        </p:nvPicPr>
        <p:blipFill>
          <a:blip r:embed="rId3"/>
          <a:stretch>
            <a:fillRect/>
          </a:stretch>
        </p:blipFill>
        <p:spPr>
          <a:xfrm>
            <a:off x="5081046" y="1839913"/>
            <a:ext cx="4387133" cy="3952764"/>
          </a:xfrm>
          <a:prstGeom prst="rect">
            <a:avLst/>
          </a:prstGeom>
        </p:spPr>
      </p:pic>
    </p:spTree>
    <p:extLst>
      <p:ext uri="{BB962C8B-B14F-4D97-AF65-F5344CB8AC3E}">
        <p14:creationId xmlns:p14="http://schemas.microsoft.com/office/powerpoint/2010/main" val="3226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Graph</a:t>
            </a:r>
            <a:endParaRPr lang="en-US" dirty="0"/>
          </a:p>
        </p:txBody>
      </p:sp>
      <p:pic>
        <p:nvPicPr>
          <p:cNvPr id="3" name="Picture 2"/>
          <p:cNvPicPr>
            <a:picLocks noChangeAspect="1"/>
          </p:cNvPicPr>
          <p:nvPr/>
        </p:nvPicPr>
        <p:blipFill>
          <a:blip r:embed="rId3"/>
          <a:stretch>
            <a:fillRect/>
          </a:stretch>
        </p:blipFill>
        <p:spPr>
          <a:xfrm>
            <a:off x="4034672" y="503853"/>
            <a:ext cx="6115948" cy="5477930"/>
          </a:xfrm>
          <a:prstGeom prst="rect">
            <a:avLst/>
          </a:prstGeom>
        </p:spPr>
      </p:pic>
    </p:spTree>
    <p:extLst>
      <p:ext uri="{BB962C8B-B14F-4D97-AF65-F5344CB8AC3E}">
        <p14:creationId xmlns:p14="http://schemas.microsoft.com/office/powerpoint/2010/main" val="362506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Graph</a:t>
            </a:r>
            <a:endParaRPr lang="en-US" dirty="0"/>
          </a:p>
        </p:txBody>
      </p:sp>
      <p:pic>
        <p:nvPicPr>
          <p:cNvPr id="4" name="Picture 3"/>
          <p:cNvPicPr>
            <a:picLocks noChangeAspect="1"/>
          </p:cNvPicPr>
          <p:nvPr/>
        </p:nvPicPr>
        <p:blipFill>
          <a:blip r:embed="rId3"/>
          <a:stretch>
            <a:fillRect/>
          </a:stretch>
        </p:blipFill>
        <p:spPr>
          <a:xfrm>
            <a:off x="4011217" y="844960"/>
            <a:ext cx="6094696" cy="5211762"/>
          </a:xfrm>
          <a:prstGeom prst="rect">
            <a:avLst/>
          </a:prstGeom>
        </p:spPr>
      </p:pic>
    </p:spTree>
    <p:extLst>
      <p:ext uri="{BB962C8B-B14F-4D97-AF65-F5344CB8AC3E}">
        <p14:creationId xmlns:p14="http://schemas.microsoft.com/office/powerpoint/2010/main" val="23581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Graph</a:t>
            </a:r>
            <a:endParaRPr lang="en-US" dirty="0"/>
          </a:p>
        </p:txBody>
      </p:sp>
      <p:sp>
        <p:nvSpPr>
          <p:cNvPr id="3" name="TextBox 2"/>
          <p:cNvSpPr txBox="1"/>
          <p:nvPr/>
        </p:nvSpPr>
        <p:spPr>
          <a:xfrm>
            <a:off x="1213307" y="1838226"/>
            <a:ext cx="9816053"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Group 1: People I met in training in Texas</a:t>
            </a:r>
          </a:p>
          <a:p>
            <a:pPr marL="285750" indent="-285750">
              <a:buFont typeface="Arial" panose="020B0604020202020204" pitchFamily="34" charset="0"/>
              <a:buChar char="•"/>
            </a:pPr>
            <a:r>
              <a:rPr lang="en-US" dirty="0" smtClean="0"/>
              <a:t>Group 2: Wife’s family</a:t>
            </a:r>
          </a:p>
          <a:p>
            <a:pPr marL="285750" indent="-285750">
              <a:buFont typeface="Arial" panose="020B0604020202020204" pitchFamily="34" charset="0"/>
              <a:buChar char="•"/>
            </a:pPr>
            <a:r>
              <a:rPr lang="en-US" dirty="0" smtClean="0"/>
              <a:t>Group 3: High school friends</a:t>
            </a:r>
          </a:p>
          <a:p>
            <a:pPr marL="285750" indent="-285750">
              <a:buFont typeface="Arial" panose="020B0604020202020204" pitchFamily="34" charset="0"/>
              <a:buChar char="•"/>
            </a:pPr>
            <a:r>
              <a:rPr lang="en-US" dirty="0" smtClean="0"/>
              <a:t>Group 4: People from church</a:t>
            </a:r>
          </a:p>
          <a:p>
            <a:pPr marL="285750" indent="-285750">
              <a:buFont typeface="Arial" panose="020B0604020202020204" pitchFamily="34" charset="0"/>
              <a:buChar char="•"/>
            </a:pPr>
            <a:r>
              <a:rPr lang="en-US" dirty="0" smtClean="0"/>
              <a:t>Group 5: My family</a:t>
            </a:r>
          </a:p>
          <a:p>
            <a:pPr marL="285750" indent="-285750">
              <a:buFont typeface="Arial" panose="020B0604020202020204" pitchFamily="34" charset="0"/>
              <a:buChar char="•"/>
            </a:pPr>
            <a:r>
              <a:rPr lang="en-US" dirty="0" smtClean="0"/>
              <a:t>Group 6: People from my 1</a:t>
            </a:r>
            <a:r>
              <a:rPr lang="en-US" baseline="30000" dirty="0" smtClean="0"/>
              <a:t>st</a:t>
            </a:r>
            <a:r>
              <a:rPr lang="en-US" dirty="0" smtClean="0"/>
              <a:t> job</a:t>
            </a:r>
          </a:p>
          <a:p>
            <a:pPr marL="285750" indent="-285750">
              <a:buFont typeface="Arial" panose="020B0604020202020204" pitchFamily="34" charset="0"/>
              <a:buChar char="•"/>
            </a:pPr>
            <a:r>
              <a:rPr lang="en-US" dirty="0" smtClean="0"/>
              <a:t>Group 7: People from my 3</a:t>
            </a:r>
            <a:r>
              <a:rPr lang="en-US" baseline="30000" dirty="0" smtClean="0"/>
              <a:t>rd</a:t>
            </a:r>
            <a:r>
              <a:rPr lang="en-US" dirty="0" smtClean="0"/>
              <a:t> job</a:t>
            </a:r>
          </a:p>
          <a:p>
            <a:pPr marL="285750" indent="-285750">
              <a:buFont typeface="Arial" panose="020B0604020202020204" pitchFamily="34" charset="0"/>
              <a:buChar char="•"/>
            </a:pPr>
            <a:r>
              <a:rPr lang="en-US" dirty="0" smtClean="0"/>
              <a:t>Group 8: People from my 2</a:t>
            </a:r>
            <a:r>
              <a:rPr lang="en-US" baseline="30000" dirty="0" smtClean="0"/>
              <a:t>nd</a:t>
            </a:r>
            <a:r>
              <a:rPr lang="en-US" dirty="0" smtClean="0"/>
              <a:t> job</a:t>
            </a:r>
            <a:endParaRPr lang="en-US" dirty="0"/>
          </a:p>
        </p:txBody>
      </p:sp>
    </p:spTree>
    <p:extLst>
      <p:ext uri="{BB962C8B-B14F-4D97-AF65-F5344CB8AC3E}">
        <p14:creationId xmlns:p14="http://schemas.microsoft.com/office/powerpoint/2010/main" val="421257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Graph</a:t>
            </a:r>
            <a:endParaRPr lang="en-US" dirty="0"/>
          </a:p>
        </p:txBody>
      </p:sp>
      <p:sp>
        <p:nvSpPr>
          <p:cNvPr id="3" name="TextBox 2"/>
          <p:cNvSpPr txBox="1"/>
          <p:nvPr/>
        </p:nvSpPr>
        <p:spPr>
          <a:xfrm>
            <a:off x="1213307" y="1838226"/>
            <a:ext cx="9816053"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Powerful implications from this graph</a:t>
            </a:r>
          </a:p>
          <a:p>
            <a:pPr marL="285750" indent="-285750">
              <a:buFont typeface="Arial" panose="020B0604020202020204" pitchFamily="34" charset="0"/>
              <a:buChar char="•"/>
            </a:pPr>
            <a:r>
              <a:rPr lang="en-US" dirty="0" smtClean="0"/>
              <a:t>Remember, without context, these groups inherently don’t tell you anything except that the people in them are related in some way – the context from the previous slide was added by me</a:t>
            </a:r>
          </a:p>
          <a:p>
            <a:pPr marL="285750" indent="-285750">
              <a:buFont typeface="Arial" panose="020B0604020202020204" pitchFamily="34" charset="0"/>
              <a:buChar char="•"/>
            </a:pPr>
            <a:r>
              <a:rPr lang="en-US" dirty="0" smtClean="0"/>
              <a:t>By “interviewing” people from the different groups in this graph, can determine what the context is</a:t>
            </a:r>
          </a:p>
          <a:p>
            <a:pPr marL="285750" indent="-285750">
              <a:buFont typeface="Arial" panose="020B0604020202020204" pitchFamily="34" charset="0"/>
              <a:buChar char="•"/>
            </a:pPr>
            <a:r>
              <a:rPr lang="en-US" dirty="0" smtClean="0"/>
              <a:t>Law enforcement example: if I were a drug dealer, a similar graph/analysis could be done to understand and infiltrate my network</a:t>
            </a:r>
            <a:endParaRPr lang="en-US" dirty="0"/>
          </a:p>
        </p:txBody>
      </p:sp>
    </p:spTree>
    <p:extLst>
      <p:ext uri="{BB962C8B-B14F-4D97-AF65-F5344CB8AC3E}">
        <p14:creationId xmlns:p14="http://schemas.microsoft.com/office/powerpoint/2010/main" val="406637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b="1" dirty="0" smtClean="0"/>
              <a:t>Using metadata to find Paul Revere</a:t>
            </a:r>
            <a:endParaRPr lang="en-US" b="1" dirty="0"/>
          </a:p>
          <a:p>
            <a:r>
              <a:rPr lang="en-US" dirty="0" smtClean="0"/>
              <a:t>Legality/ethics regarding data mining social media</a:t>
            </a:r>
            <a:endParaRPr lang="en-US" dirty="0"/>
          </a:p>
          <a:p>
            <a:r>
              <a:rPr lang="en-US" dirty="0" smtClean="0"/>
              <a:t>Application</a:t>
            </a:r>
            <a:endParaRPr lang="en-US" dirty="0"/>
          </a:p>
          <a:p>
            <a:endParaRPr lang="en-US" dirty="0"/>
          </a:p>
        </p:txBody>
      </p:sp>
    </p:spTree>
    <p:extLst>
      <p:ext uri="{BB962C8B-B14F-4D97-AF65-F5344CB8AC3E}">
        <p14:creationId xmlns:p14="http://schemas.microsoft.com/office/powerpoint/2010/main" val="3324279021"/>
      </p:ext>
    </p:extLst>
  </p:cSld>
  <p:clrMapOvr>
    <a:masterClrMapping/>
  </p:clrMapOvr>
  <mc:AlternateContent xmlns:mc="http://schemas.openxmlformats.org/markup-compatibility/2006">
    <mc:Choice xmlns:p14="http://schemas.microsoft.com/office/powerpoint/2010/main" Requires="p14">
      <p:transition spd="med" p14:dur="700" advTm="8637">
        <p:fade/>
      </p:transition>
    </mc:Choice>
    <mc:Fallback>
      <p:transition spd="med" advTm="8637">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Box 2"/>
          <p:cNvSpPr txBox="1"/>
          <p:nvPr/>
        </p:nvSpPr>
        <p:spPr>
          <a:xfrm>
            <a:off x="1213307" y="1838226"/>
            <a:ext cx="98160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Law enforcement example: if I were a drug dealer, a similar graph/analysis could be done to understand and infiltrate my network</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Social Network Analysis increasingly growing field in law enforcement, intelligence, and ad product placement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Without knowing any context, just the metadata of how people are connected, you can discover links between them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Can be used to determine “if someone is real,”  </a:t>
            </a:r>
            <a:r>
              <a:rPr lang="en-US" dirty="0" err="1" smtClean="0"/>
              <a:t>ie</a:t>
            </a:r>
            <a:r>
              <a:rPr lang="en-US" dirty="0" smtClean="0"/>
              <a:t>, if a Facebook profile is made up or not – very difficult to create these kinds of natural group connections from scratch</a:t>
            </a:r>
            <a:endParaRPr lang="en-US" dirty="0"/>
          </a:p>
        </p:txBody>
      </p:sp>
    </p:spTree>
    <p:extLst>
      <p:ext uri="{BB962C8B-B14F-4D97-AF65-F5344CB8AC3E}">
        <p14:creationId xmlns:p14="http://schemas.microsoft.com/office/powerpoint/2010/main" val="3030785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TextBox 2"/>
          <p:cNvSpPr txBox="1"/>
          <p:nvPr/>
        </p:nvSpPr>
        <p:spPr>
          <a:xfrm>
            <a:off x="1295400" y="1800520"/>
            <a:ext cx="8759642" cy="1477328"/>
          </a:xfrm>
          <a:prstGeom prst="rect">
            <a:avLst/>
          </a:prstGeom>
          <a:noFill/>
        </p:spPr>
        <p:txBody>
          <a:bodyPr wrap="none" rtlCol="0">
            <a:spAutoFit/>
          </a:bodyPr>
          <a:lstStyle/>
          <a:p>
            <a:r>
              <a:rPr lang="en-US" dirty="0">
                <a:hlinkClick r:id="rId2"/>
              </a:rPr>
              <a:t>https://www.datamation.com/big-data/facebook-and-data-mining-is-anything-private</a:t>
            </a:r>
            <a:r>
              <a:rPr lang="en-US" dirty="0" smtClean="0">
                <a:hlinkClick r:id="rId2"/>
              </a:rPr>
              <a:t>/</a:t>
            </a:r>
            <a:endParaRPr lang="en-US" dirty="0" smtClean="0"/>
          </a:p>
          <a:p>
            <a:r>
              <a:rPr lang="en-US" dirty="0">
                <a:hlinkClick r:id="rId3"/>
              </a:rPr>
              <a:t>https://kieranhealy.org/blog/archives/2013/06/09/using-metadata-to-find-paul-revere</a:t>
            </a:r>
            <a:r>
              <a:rPr lang="en-US" dirty="0" smtClean="0">
                <a:hlinkClick r:id="rId3"/>
              </a:rPr>
              <a:t>/</a:t>
            </a:r>
            <a:endParaRPr lang="en-US" dirty="0" smtClean="0"/>
          </a:p>
          <a:p>
            <a:r>
              <a:rPr lang="en-US" dirty="0">
                <a:hlinkClick r:id="rId4"/>
              </a:rPr>
              <a:t>https://</a:t>
            </a:r>
            <a:r>
              <a:rPr lang="en-US" dirty="0" smtClean="0">
                <a:hlinkClick r:id="rId4"/>
              </a:rPr>
              <a:t>www.facebook.com/legal/terms</a:t>
            </a:r>
            <a:endParaRPr lang="en-US" dirty="0" smtClean="0"/>
          </a:p>
          <a:p>
            <a:endParaRPr lang="en-US" dirty="0"/>
          </a:p>
          <a:p>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Metadata to find Paul Revere</a:t>
            </a:r>
          </a:p>
        </p:txBody>
      </p:sp>
      <p:sp>
        <p:nvSpPr>
          <p:cNvPr id="3" name="Content Placeholder 2"/>
          <p:cNvSpPr>
            <a:spLocks noGrp="1"/>
          </p:cNvSpPr>
          <p:nvPr>
            <p:ph idx="1"/>
          </p:nvPr>
        </p:nvSpPr>
        <p:spPr/>
        <p:txBody>
          <a:bodyPr>
            <a:normAutofit fontScale="92500" lnSpcReduction="10000"/>
          </a:bodyPr>
          <a:lstStyle/>
          <a:p>
            <a:r>
              <a:rPr lang="en-US" dirty="0" smtClean="0"/>
              <a:t>Background/Context: 2013 was when Edward Snowden leaked a bunch of documents accusing the NSA of spying on US citizens</a:t>
            </a:r>
          </a:p>
          <a:p>
            <a:pPr lvl="1"/>
            <a:r>
              <a:rPr lang="en-US" dirty="0" smtClean="0"/>
              <a:t>NSA asserted they were not listening to context of conversations, only using the “metadata” surrounding them</a:t>
            </a:r>
          </a:p>
          <a:p>
            <a:r>
              <a:rPr lang="en-US" dirty="0" smtClean="0"/>
              <a:t>Publication in 2013 demonstrating how powerful metadata (that is, only knowing connections, not context) analysis can be</a:t>
            </a:r>
          </a:p>
          <a:p>
            <a:r>
              <a:rPr lang="en-US" dirty="0" smtClean="0"/>
              <a:t>Dataset is a matrix of revolutionaries as rows, groups they belong to as columns</a:t>
            </a:r>
          </a:p>
          <a:p>
            <a:r>
              <a:rPr lang="en-US" dirty="0" smtClean="0"/>
              <a:t>The idea is with no context, just knowing who was associated to what group, social network analysis could be done to discover that Paul Revere was a central figure in the Revolutionary War.</a:t>
            </a:r>
          </a:p>
          <a:p>
            <a:r>
              <a:rPr lang="en-US" dirty="0"/>
              <a:t>https://kieranhealy.org/blog/archives/2013/06/09/using-metadata-to-find-paul-revere/</a:t>
            </a:r>
            <a:endParaRPr lang="en-US" dirty="0" smtClean="0"/>
          </a:p>
        </p:txBody>
      </p:sp>
    </p:spTree>
    <p:extLst>
      <p:ext uri="{BB962C8B-B14F-4D97-AF65-F5344CB8AC3E}">
        <p14:creationId xmlns:p14="http://schemas.microsoft.com/office/powerpoint/2010/main" val="3309212592"/>
      </p:ext>
    </p:extLst>
  </p:cSld>
  <p:clrMapOvr>
    <a:masterClrMapping/>
  </p:clrMapOvr>
  <mc:AlternateContent xmlns:mc="http://schemas.openxmlformats.org/markup-compatibility/2006">
    <mc:Choice xmlns:p14="http://schemas.microsoft.com/office/powerpoint/2010/main" Requires="p14">
      <p:transition spd="med" p14:dur="700" advTm="960">
        <p:fade/>
      </p:transition>
    </mc:Choice>
    <mc:Fallback>
      <p:transition spd="med" advTm="96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Paul Revere dataset</a:t>
            </a:r>
            <a:endParaRPr lang="en-US" dirty="0"/>
          </a:p>
        </p:txBody>
      </p:sp>
      <p:pic>
        <p:nvPicPr>
          <p:cNvPr id="7" name="Picture 6"/>
          <p:cNvPicPr>
            <a:picLocks noChangeAspect="1"/>
          </p:cNvPicPr>
          <p:nvPr/>
        </p:nvPicPr>
        <p:blipFill>
          <a:blip r:embed="rId3"/>
          <a:stretch>
            <a:fillRect/>
          </a:stretch>
        </p:blipFill>
        <p:spPr>
          <a:xfrm>
            <a:off x="1295400" y="2276082"/>
            <a:ext cx="7448550" cy="2381250"/>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mc:Choice xmlns:p14="http://schemas.microsoft.com/office/powerpoint/2010/main" Requires="p14">
      <p:transition spd="med" p14:dur="700" advTm="175">
        <p:fade/>
      </p:transition>
    </mc:Choice>
    <mc:Fallback>
      <p:transition spd="med" advTm="17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transforms &amp; Network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295400" y="1981200"/>
                <a:ext cx="9931924" cy="2185448"/>
              </a:xfrm>
            </p:spPr>
            <p:txBody>
              <a:bodyPr/>
              <a:lstStyle/>
              <a:p>
                <a:r>
                  <a:rPr lang="en-US" sz="1600" dirty="0" smtClean="0"/>
                  <a:t>Dataset is represented as an adjacency matrix</a:t>
                </a:r>
              </a:p>
              <a:p>
                <a:r>
                  <a:rPr lang="en-US" sz="1600" dirty="0" smtClean="0"/>
                  <a:t>254 x 7 matrix representing “People by Groups” (</a:t>
                </a:r>
                <a14:m>
                  <m:oMath xmlns:m="http://schemas.openxmlformats.org/officeDocument/2006/math">
                    <m:r>
                      <a:rPr lang="en-US" sz="1600" b="0" i="1" smtClean="0">
                        <a:latin typeface="Cambria Math" panose="02040503050406030204" pitchFamily="18" charset="0"/>
                      </a:rPr>
                      <m:t>𝐴</m:t>
                    </m:r>
                  </m:oMath>
                </a14:m>
                <a:r>
                  <a:rPr lang="en-US" sz="1600" dirty="0" smtClean="0"/>
                  <a:t>)</a:t>
                </a:r>
              </a:p>
              <a:p>
                <a:r>
                  <a:rPr lang="en-US" sz="1600" dirty="0" smtClean="0"/>
                  <a:t>Transposing this matrix gives a 7 x 254 matrix representing “Groups by People”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𝑇</m:t>
                        </m:r>
                      </m:sup>
                    </m:sSup>
                  </m:oMath>
                </a14:m>
                <a:r>
                  <a:rPr lang="en-US" sz="1600" dirty="0" smtClean="0"/>
                  <a:t>)</a:t>
                </a:r>
              </a:p>
              <a:p>
                <a:r>
                  <a:rPr lang="en-US" sz="1600" dirty="0" smtClean="0"/>
                  <a:t>Multiplying </a:t>
                </a:r>
                <a14:m>
                  <m:oMath xmlns:m="http://schemas.openxmlformats.org/officeDocument/2006/math">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𝑇</m:t>
                            </m:r>
                          </m:sup>
                        </m:sSup>
                      </m:e>
                    </m:d>
                  </m:oMath>
                </a14:m>
                <a:r>
                  <a:rPr lang="en-US" sz="1600" dirty="0" smtClean="0"/>
                  <a:t> yields a 254 x 254 “Person by Person” matrix, showing any particular organize that link two people together</a:t>
                </a:r>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295400" y="1981200"/>
                <a:ext cx="9931924" cy="2185448"/>
              </a:xfrm>
              <a:blipFill rotWithShape="0">
                <a:blip r:embed="rId3"/>
                <a:stretch>
                  <a:fillRect l="-246" t="-1950"/>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2316587" y="4072576"/>
            <a:ext cx="6257925" cy="1333500"/>
          </a:xfrm>
          <a:prstGeom prst="rect">
            <a:avLst/>
          </a:prstGeom>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mc:Choice xmlns:p14="http://schemas.microsoft.com/office/powerpoint/2010/main" Requires="p14">
      <p:transition spd="med" p14:dur="700" advTm="840">
        <p:fade/>
      </p:transition>
    </mc:Choice>
    <mc:Fallback>
      <p:transition spd="med" advTm="84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transforms &amp; Network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295400" y="1981200"/>
                <a:ext cx="9931924" cy="2185448"/>
              </a:xfrm>
            </p:spPr>
            <p:txBody>
              <a:bodyPr/>
              <a:lstStyle/>
              <a:p>
                <a:r>
                  <a:rPr lang="en-US" sz="1600" dirty="0" smtClean="0"/>
                  <a:t>Using the same trick, you can multiply the two matrices </a:t>
                </a:r>
                <a14:m>
                  <m:oMath xmlns:m="http://schemas.openxmlformats.org/officeDocument/2006/math">
                    <m:r>
                      <a:rPr lang="en-US" sz="1600" b="0" i="1" smtClean="0">
                        <a:latin typeface="Cambria Math" panose="02040503050406030204" pitchFamily="18" charset="0"/>
                      </a:rPr>
                      <m:t>𝐴</m:t>
                    </m:r>
                  </m:oMath>
                </a14:m>
                <a:r>
                  <a:rPr lang="en-US" sz="1600" dirty="0" smtClean="0"/>
                  <a:t> and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𝑇</m:t>
                        </m:r>
                      </m:sup>
                    </m:sSup>
                  </m:oMath>
                </a14:m>
                <a:r>
                  <a:rPr lang="en-US" sz="1600" dirty="0" smtClean="0"/>
                  <a:t> in the opposite order to give you a 7x7 matrix representing the number of people two groups have in common</a:t>
                </a:r>
              </a:p>
              <a:p>
                <a:r>
                  <a:rPr lang="en-US" sz="1600" dirty="0" smtClean="0"/>
                  <a:t>The data for this looks like:</a:t>
                </a:r>
              </a:p>
              <a:p>
                <a:endParaRPr lang="en-US" sz="1600" dirty="0" smtClean="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295400" y="1981200"/>
                <a:ext cx="9931924" cy="2185448"/>
              </a:xfrm>
              <a:blipFill rotWithShape="0">
                <a:blip r:embed="rId3"/>
                <a:stretch>
                  <a:fillRect l="-246" t="-1950"/>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2330826" y="3214344"/>
            <a:ext cx="7153275" cy="1409700"/>
          </a:xfrm>
          <a:prstGeom prst="rect">
            <a:avLst/>
          </a:prstGeom>
        </p:spPr>
      </p:pic>
      <p:sp>
        <p:nvSpPr>
          <p:cNvPr id="7" name="TextBox 6"/>
          <p:cNvSpPr txBox="1"/>
          <p:nvPr/>
        </p:nvSpPr>
        <p:spPr>
          <a:xfrm>
            <a:off x="4616108" y="5215126"/>
            <a:ext cx="1479892" cy="369332"/>
          </a:xfrm>
          <a:prstGeom prst="rect">
            <a:avLst/>
          </a:prstGeom>
          <a:noFill/>
        </p:spPr>
        <p:txBody>
          <a:bodyPr wrap="none" rtlCol="0">
            <a:spAutoFit/>
          </a:bodyPr>
          <a:lstStyle/>
          <a:p>
            <a:r>
              <a:rPr lang="en-US" dirty="0" smtClean="0"/>
              <a:t>..and yields..</a:t>
            </a:r>
            <a:endParaRPr lang="en-US" dirty="0"/>
          </a:p>
        </p:txBody>
      </p:sp>
    </p:spTree>
    <p:extLst>
      <p:ext uri="{BB962C8B-B14F-4D97-AF65-F5344CB8AC3E}">
        <p14:creationId xmlns:p14="http://schemas.microsoft.com/office/powerpoint/2010/main" val="968874507"/>
      </p:ext>
    </p:extLst>
  </p:cSld>
  <p:clrMapOvr>
    <a:masterClrMapping/>
  </p:clrMapOvr>
  <mc:AlternateContent xmlns:mc="http://schemas.openxmlformats.org/markup-compatibility/2006">
    <mc:Choice xmlns:p14="http://schemas.microsoft.com/office/powerpoint/2010/main" Requires="p14">
      <p:transition spd="med" p14:dur="700" advTm="210">
        <p:fade/>
      </p:transition>
    </mc:Choice>
    <mc:Fallback>
      <p:transition spd="med" advTm="21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transforms &amp; Network Analysis</a:t>
            </a:r>
            <a:endParaRPr lang="en-US" dirty="0"/>
          </a:p>
        </p:txBody>
      </p:sp>
      <p:pic>
        <p:nvPicPr>
          <p:cNvPr id="6" name="Picture 5"/>
          <p:cNvPicPr>
            <a:picLocks noChangeAspect="1"/>
          </p:cNvPicPr>
          <p:nvPr/>
        </p:nvPicPr>
        <p:blipFill>
          <a:blip r:embed="rId3"/>
          <a:stretch>
            <a:fillRect/>
          </a:stretch>
        </p:blipFill>
        <p:spPr>
          <a:xfrm>
            <a:off x="5591160" y="1885360"/>
            <a:ext cx="4587333" cy="3910896"/>
          </a:xfrm>
          <a:prstGeom prst="rect">
            <a:avLst/>
          </a:prstGeom>
        </p:spPr>
      </p:pic>
      <p:sp>
        <p:nvSpPr>
          <p:cNvPr id="8" name="TextBox 7"/>
          <p:cNvSpPr txBox="1"/>
          <p:nvPr/>
        </p:nvSpPr>
        <p:spPr>
          <a:xfrm>
            <a:off x="989814" y="3233394"/>
            <a:ext cx="4251489" cy="923330"/>
          </a:xfrm>
          <a:prstGeom prst="rect">
            <a:avLst/>
          </a:prstGeom>
          <a:noFill/>
        </p:spPr>
        <p:txBody>
          <a:bodyPr wrap="square" rtlCol="0">
            <a:spAutoFit/>
          </a:bodyPr>
          <a:lstStyle/>
          <a:p>
            <a:r>
              <a:rPr lang="en-US" dirty="0" smtClean="0"/>
              <a:t>..a graph showing groups with weights on connections for how many people are in common between them</a:t>
            </a:r>
            <a:endParaRPr lang="en-US" dirty="0"/>
          </a:p>
        </p:txBody>
      </p:sp>
    </p:spTree>
    <p:extLst>
      <p:ext uri="{BB962C8B-B14F-4D97-AF65-F5344CB8AC3E}">
        <p14:creationId xmlns:p14="http://schemas.microsoft.com/office/powerpoint/2010/main" val="2931888939"/>
      </p:ext>
    </p:extLst>
  </p:cSld>
  <p:clrMapOvr>
    <a:masterClrMapping/>
  </p:clrMapOvr>
  <mc:AlternateContent xmlns:mc="http://schemas.openxmlformats.org/markup-compatibility/2006">
    <mc:Choice xmlns:p14="http://schemas.microsoft.com/office/powerpoint/2010/main" Requires="p14">
      <p:transition spd="med" p14:dur="700" advTm="1577">
        <p:fade/>
      </p:transition>
    </mc:Choice>
    <mc:Fallback>
      <p:transition spd="med" advTm="1577">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transforms &amp; Network Analysis</a:t>
            </a:r>
            <a:endParaRPr lang="en-US" dirty="0"/>
          </a:p>
        </p:txBody>
      </p:sp>
      <p:sp>
        <p:nvSpPr>
          <p:cNvPr id="4" name="TextBox 3"/>
          <p:cNvSpPr txBox="1"/>
          <p:nvPr/>
        </p:nvSpPr>
        <p:spPr>
          <a:xfrm>
            <a:off x="1187777" y="1913641"/>
            <a:ext cx="9708823" cy="646331"/>
          </a:xfrm>
          <a:prstGeom prst="rect">
            <a:avLst/>
          </a:prstGeom>
          <a:noFill/>
        </p:spPr>
        <p:txBody>
          <a:bodyPr wrap="square" rtlCol="0">
            <a:spAutoFit/>
          </a:bodyPr>
          <a:lstStyle/>
          <a:p>
            <a:r>
              <a:rPr lang="en-US" dirty="0" smtClean="0"/>
              <a:t>Graphing the same way for the 254 person by person matrix, you get a graph relating how each person is connected.  At the center of that group is…</a:t>
            </a:r>
          </a:p>
        </p:txBody>
      </p:sp>
      <p:pic>
        <p:nvPicPr>
          <p:cNvPr id="5" name="Picture 4"/>
          <p:cNvPicPr>
            <a:picLocks noChangeAspect="1"/>
          </p:cNvPicPr>
          <p:nvPr/>
        </p:nvPicPr>
        <p:blipFill>
          <a:blip r:embed="rId3"/>
          <a:stretch>
            <a:fillRect/>
          </a:stretch>
        </p:blipFill>
        <p:spPr>
          <a:xfrm>
            <a:off x="4072380" y="2559972"/>
            <a:ext cx="3633121" cy="3322669"/>
          </a:xfrm>
          <a:prstGeom prst="rect">
            <a:avLst/>
          </a:prstGeom>
        </p:spPr>
      </p:pic>
    </p:spTree>
    <p:extLst>
      <p:ext uri="{BB962C8B-B14F-4D97-AF65-F5344CB8AC3E}">
        <p14:creationId xmlns:p14="http://schemas.microsoft.com/office/powerpoint/2010/main" val="54728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3028</TotalTime>
  <Words>3308</Words>
  <Application>Microsoft Office PowerPoint</Application>
  <PresentationFormat>Widescreen</PresentationFormat>
  <Paragraphs>162</Paragraphs>
  <Slides>31</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Cambria Math</vt:lpstr>
      <vt:lpstr>Diamond Grid 16x9</vt:lpstr>
      <vt:lpstr>Social Networking Analysis</vt:lpstr>
      <vt:lpstr>What is Social Networking Analysis?</vt:lpstr>
      <vt:lpstr>Overview</vt:lpstr>
      <vt:lpstr>Using Metadata to find Paul Revere</vt:lpstr>
      <vt:lpstr>Paul Revere dataset</vt:lpstr>
      <vt:lpstr>Matrix transforms &amp; Network Analysis</vt:lpstr>
      <vt:lpstr>Matrix transforms &amp; Network Analysis</vt:lpstr>
      <vt:lpstr>Matrix transforms &amp; Network Analysis</vt:lpstr>
      <vt:lpstr>Matrix transforms &amp; Network Analysis</vt:lpstr>
      <vt:lpstr>Matrix transforms &amp; Network Analysis</vt:lpstr>
      <vt:lpstr>Overview</vt:lpstr>
      <vt:lpstr>Legality/Ethics</vt:lpstr>
      <vt:lpstr>Less than benevolent intentions</vt:lpstr>
      <vt:lpstr>Overview</vt:lpstr>
      <vt:lpstr>Goal</vt:lpstr>
      <vt:lpstr>Creating the dataset</vt:lpstr>
      <vt:lpstr>Creating the dataset</vt:lpstr>
      <vt:lpstr>Analyzing the dataset</vt:lpstr>
      <vt:lpstr>Initial work – small dataset</vt:lpstr>
      <vt:lpstr>Dataset grows..</vt:lpstr>
      <vt:lpstr>Dataset grows..</vt:lpstr>
      <vt:lpstr>Dataset grows..</vt:lpstr>
      <vt:lpstr>Dataset grows..</vt:lpstr>
      <vt:lpstr>Dataset grows..</vt:lpstr>
      <vt:lpstr>Changing plot parameters..</vt:lpstr>
      <vt:lpstr>Final Graph</vt:lpstr>
      <vt:lpstr>Final Graph</vt:lpstr>
      <vt:lpstr>Final Graph</vt:lpstr>
      <vt:lpstr>Final Graph</vt:lpstr>
      <vt:lpstr>Wrapping up</vt:lpstr>
      <vt:lpstr>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Networking Analysis</dc:title>
  <dc:creator>Brandon Byrne</dc:creator>
  <cp:lastModifiedBy>Brandon Byrne</cp:lastModifiedBy>
  <cp:revision>34</cp:revision>
  <dcterms:created xsi:type="dcterms:W3CDTF">2022-08-12T20:49:57Z</dcterms:created>
  <dcterms:modified xsi:type="dcterms:W3CDTF">2022-08-14T23:18:16Z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