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81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8" r:id="rId20"/>
    <p:sldId id="326" r:id="rId21"/>
    <p:sldId id="327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1" r:id="rId34"/>
    <p:sldId id="308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1A83D"/>
    <a:srgbClr val="FF9933"/>
    <a:srgbClr val="FFCA7D"/>
    <a:srgbClr val="FFD393"/>
    <a:srgbClr val="E5E5F7"/>
    <a:srgbClr val="FED76A"/>
    <a:srgbClr val="FF6600"/>
    <a:srgbClr val="FFCC00"/>
    <a:srgbClr val="A7F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 autoAdjust="0"/>
    <p:restoredTop sz="77320" autoAdjust="0"/>
  </p:normalViewPr>
  <p:slideViewPr>
    <p:cSldViewPr>
      <p:cViewPr varScale="1">
        <p:scale>
          <a:sx n="113" d="100"/>
          <a:sy n="113" d="100"/>
        </p:scale>
        <p:origin x="-17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BEBE0-02AC-4499-8ADF-C28A35943278}" type="datetimeFigureOut">
              <a:rPr lang="zh-CN" altLang="en-US" smtClean="0"/>
              <a:pPr/>
              <a:t>17/9/14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CF57C-29DB-49A2-B079-2A6D9B938D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13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733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36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36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363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363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363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363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363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363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363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363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36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363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363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363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363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5800" y="2667000"/>
            <a:ext cx="7848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0" rIns="164592" bIns="0" anchor="ctr"/>
          <a:lstStyle/>
          <a:p>
            <a:pPr fontAlgn="ctr">
              <a:buClrTx/>
              <a:buSzTx/>
              <a:defRPr/>
            </a:pPr>
            <a:endParaRPr lang="zh-CN" altLang="zh-CN" sz="4800">
              <a:solidFill>
                <a:schemeClr val="bg2"/>
              </a:solidFill>
            </a:endParaRPr>
          </a:p>
        </p:txBody>
      </p:sp>
      <p:sp>
        <p:nvSpPr>
          <p:cNvPr id="3" name="Rectangle 3"/>
          <p:cNvSpPr>
            <a:spLocks/>
          </p:cNvSpPr>
          <p:nvPr/>
        </p:nvSpPr>
        <p:spPr bwMode="auto">
          <a:xfrm>
            <a:off x="3744913" y="4114800"/>
            <a:ext cx="827087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4" name="Picture 4" descr="logone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990600"/>
            <a:ext cx="1905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/>
          </p:cNvSpPr>
          <p:nvPr/>
        </p:nvSpPr>
        <p:spPr bwMode="auto">
          <a:xfrm>
            <a:off x="4572000" y="4114800"/>
            <a:ext cx="827088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47663"/>
            <a:ext cx="2057400" cy="57483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47663"/>
            <a:ext cx="6019800" cy="57483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7663"/>
            <a:ext cx="8229600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7663"/>
            <a:ext cx="8229600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</p:cSld>
  <p:clrMapOvr>
    <a:masterClrMapping/>
  </p:clrMapOvr>
  <p:transition xmlns:p14="http://schemas.microsoft.com/office/powerpoint/2010/main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xmlns:p14="http://schemas.microsoft.com/office/powerpoint/2010/main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xmlns:p14="http://schemas.microsoft.com/office/powerpoint/2010/main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xmlns:p14="http://schemas.microsoft.com/office/powerpoint/2010/main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304800" y="304800"/>
            <a:ext cx="8534400" cy="838200"/>
          </a:xfrm>
          <a:prstGeom prst="rect">
            <a:avLst/>
          </a:prstGeom>
          <a:noFill/>
          <a:ln w="9525" cmpd="sng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137160" tIns="0" rIns="164592" bIns="0" anchor="ctr"/>
          <a:lstStyle/>
          <a:p>
            <a:pPr algn="l">
              <a:buClrTx/>
              <a:buSzTx/>
              <a:defRPr/>
            </a:pPr>
            <a:endParaRPr lang="zh-CN" altLang="zh-CN" sz="3200" b="1">
              <a:latin typeface="Arial" charset="0"/>
            </a:endParaRPr>
          </a:p>
        </p:txBody>
      </p:sp>
      <p:pic>
        <p:nvPicPr>
          <p:cNvPr id="3076" name="Picture 4" descr="logonew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929313"/>
            <a:ext cx="15240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717" name="Rectangle 5"/>
          <p:cNvSpPr>
            <a:spLocks/>
          </p:cNvSpPr>
          <p:nvPr/>
        </p:nvSpPr>
        <p:spPr bwMode="auto">
          <a:xfrm>
            <a:off x="304800" y="1143000"/>
            <a:ext cx="1079500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5718" name="Rectangle 6"/>
          <p:cNvSpPr>
            <a:spLocks/>
          </p:cNvSpPr>
          <p:nvPr/>
        </p:nvSpPr>
        <p:spPr bwMode="auto">
          <a:xfrm>
            <a:off x="1212850" y="1143000"/>
            <a:ext cx="539750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47663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–"/>
        <a:defRPr sz="2000" b="1">
          <a:solidFill>
            <a:schemeClr val="tx1"/>
          </a:solidFill>
          <a:latin typeface="+mn-lt"/>
          <a:ea typeface="宋体" pitchFamily="2" charset="-122"/>
        </a:defRPr>
      </a:lvl2pPr>
      <a:lvl3pPr marL="11430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•"/>
        <a:defRPr sz="24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–"/>
        <a:defRPr sz="1600" b="1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5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5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5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pc/brpc" TargetMode="External"/><Relationship Id="rId4" Type="http://schemas.openxmlformats.org/officeDocument/2006/relationships/hyperlink" Target="https://github.com/brpc/brpc/blob/master/docs/cn/client.md" TargetMode="External"/><Relationship Id="rId5" Type="http://schemas.openxmlformats.org/officeDocument/2006/relationships/hyperlink" Target="https://github.com/brpc/brpc/blob/master/docs/cn/server.md" TargetMode="External"/><Relationship Id="rId6" Type="http://schemas.openxmlformats.org/officeDocument/2006/relationships/hyperlink" Target="https://github.com/brpc/brpc/blob/master/docs/cn/builtin_service.md" TargetMode="External"/><Relationship Id="rId7" Type="http://schemas.openxmlformats.org/officeDocument/2006/relationships/hyperlink" Target="https://developers.google.com/protocol-buffers/" TargetMode="External"/><Relationship Id="rId8" Type="http://schemas.openxmlformats.org/officeDocument/2006/relationships/hyperlink" Target="https://github.com/brpc/brpc/tree/master/exampl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2708920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 smtClean="0">
                <a:latin typeface="微软雅黑" pitchFamily="34" charset="-122"/>
                <a:ea typeface="微软雅黑" pitchFamily="34" charset="-122"/>
              </a:rPr>
              <a:t>brpc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外功修炼宝典</a:t>
            </a:r>
            <a:endParaRPr lang="en-US" altLang="zh-CN" sz="40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40152" y="5589240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jiangrujie@baidu.com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蒋如杰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 advTm="1896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Protobuf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143" y="1419106"/>
            <a:ext cx="39553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//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hello.proto</a:t>
            </a:r>
            <a:endParaRPr lang="en-US" altLang="zh-CN" sz="2000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endParaRPr lang="en-US" altLang="zh-CN" sz="2000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message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HelloRequest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{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optional string name = 1;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repeated int32 id = 2;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39953" y="1418599"/>
            <a:ext cx="50040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//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hello.pb.h</a:t>
            </a:r>
            <a:endParaRPr lang="en-US" altLang="zh-CN" sz="2000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class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HelloRequest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{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public: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const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string&amp; name()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const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bool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has_name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()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const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void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set_message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const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string&amp;);</a:t>
            </a:r>
          </a:p>
          <a:p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size_t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id_size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()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const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int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id(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int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index)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const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void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add_id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int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id);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</a:p>
          <a:p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endParaRPr lang="en-US" altLang="zh-CN" sz="2000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883627"/>
      </p:ext>
    </p:extLst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Protobuf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55575" y="1196752"/>
            <a:ext cx="88809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//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hello.proto</a:t>
            </a:r>
            <a:endParaRPr lang="en-US" altLang="zh-CN" sz="2000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option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cc_generic_services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= true;</a:t>
            </a:r>
            <a:endParaRPr lang="en-US" altLang="zh-CN" sz="2000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service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HelloService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{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rpc Hello(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HelloRequest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) returns (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HelloResponse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);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574" y="2924944"/>
            <a:ext cx="866489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//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hello.pb.h</a:t>
            </a:r>
            <a:endParaRPr lang="en-US" altLang="zh-CN" sz="2000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class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HelloService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{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public: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virtual void Hello(Controller*,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HelloRequest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*, 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      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HelloResponse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*, Closure*) = 0;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</a:p>
          <a:p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class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HelloService_Stub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: public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HelloService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{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public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: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HelloService_Stub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(Channel*);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void 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Hello(Controller*,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HelloRequest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*, 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HelloResponse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*, Closure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*);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</a:p>
          <a:p>
            <a:endParaRPr lang="en-US" altLang="zh-CN" sz="2000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106631"/>
      </p:ext>
    </p:extLst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RPC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要素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协议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5575" y="1419106"/>
            <a:ext cx="88809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//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hello.proto</a:t>
            </a:r>
            <a:endParaRPr lang="en-US" altLang="zh-CN" sz="2000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message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HelloRequest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{ … }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message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HelloResponse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{ … }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service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HelloService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{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rpc Hello(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HelloRequest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) returns (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HelloResponse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);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</a:p>
          <a:p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zh-CN" altLang="en-US" sz="2000" dirty="0"/>
              <a:t>如果直接发送整个</a:t>
            </a:r>
            <a:r>
              <a:rPr lang="en-US" altLang="zh-CN" sz="2000" dirty="0" err="1"/>
              <a:t>HelloRequest</a:t>
            </a:r>
            <a:r>
              <a:rPr lang="zh-CN" altLang="en-US" sz="2000" dirty="0"/>
              <a:t>到对</a:t>
            </a:r>
            <a:r>
              <a:rPr lang="zh-CN" altLang="en-US" sz="2000" dirty="0" smtClean="0"/>
              <a:t>端，那么：</a:t>
            </a:r>
            <a:endParaRPr lang="en-US" altLang="zh-CN" sz="2000" dirty="0"/>
          </a:p>
          <a:p>
            <a:endParaRPr lang="en-US" altLang="zh-CN" sz="2000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86271" y="4281428"/>
            <a:ext cx="8064896" cy="1584175"/>
          </a:xfrm>
        </p:spPr>
        <p:txBody>
          <a:bodyPr/>
          <a:lstStyle/>
          <a:p>
            <a:r>
              <a:rPr lang="zh-CN" altLang="en-US" sz="2000" dirty="0" smtClean="0"/>
              <a:t>如何辨识请求大小？</a:t>
            </a:r>
            <a:endParaRPr lang="en-US" altLang="zh-CN" sz="2000" dirty="0" smtClean="0"/>
          </a:p>
          <a:p>
            <a:r>
              <a:rPr lang="zh-CN" altLang="en-US" sz="2000" dirty="0" smtClean="0"/>
              <a:t>如果增加一个</a:t>
            </a:r>
            <a:r>
              <a:rPr lang="en-US" altLang="zh-CN" sz="2000" dirty="0" smtClean="0"/>
              <a:t>Goodbye</a:t>
            </a:r>
            <a:r>
              <a:rPr lang="zh-CN" altLang="en-US" sz="2000" dirty="0" smtClean="0"/>
              <a:t>方法，如何区分？</a:t>
            </a:r>
            <a:endParaRPr lang="en-US" altLang="zh-CN" sz="2000" dirty="0" smtClean="0"/>
          </a:p>
          <a:p>
            <a:r>
              <a:rPr lang="zh-CN" altLang="en-US" sz="2000" dirty="0" smtClean="0"/>
              <a:t>请求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返回需要</a:t>
            </a:r>
            <a:r>
              <a:rPr lang="zh-CN" altLang="en-US" sz="2000" dirty="0"/>
              <a:t>压缩，如果告知对方</a:t>
            </a:r>
            <a:r>
              <a:rPr lang="zh-CN" altLang="en-US" sz="2000" dirty="0" smtClean="0"/>
              <a:t>？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76057573"/>
      </p:ext>
    </p:extLst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RPC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要素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协议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07975" y="1419106"/>
            <a:ext cx="87285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除了请求数据外，还需要附带额外信息，便于追踪控制，一般称之为</a:t>
            </a:r>
            <a:r>
              <a:rPr lang="en-US" altLang="zh-CN" sz="2000" dirty="0" smtClean="0"/>
              <a:t>meta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RPC</a:t>
            </a:r>
            <a:r>
              <a:rPr lang="zh-CN" altLang="en-US" sz="2000" dirty="0" smtClean="0"/>
              <a:t>协议就定义了一个完整数据包中含有哪些部分，如何组装的，例如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不同的协议有不同的</a:t>
            </a:r>
            <a:r>
              <a:rPr lang="en-US" altLang="zh-CN" sz="2000" dirty="0" smtClean="0"/>
              <a:t>meta</a:t>
            </a:r>
            <a:r>
              <a:rPr lang="zh-CN" altLang="en-US" sz="2000" dirty="0" smtClean="0"/>
              <a:t>、格式、规范，公司内常见的几种</a:t>
            </a:r>
            <a:r>
              <a:rPr lang="en-US" altLang="zh-CN" sz="2000" dirty="0" smtClean="0"/>
              <a:t>RPC</a:t>
            </a:r>
            <a:r>
              <a:rPr lang="zh-CN" altLang="en-US" sz="2000" dirty="0" smtClean="0"/>
              <a:t>协议：</a:t>
            </a:r>
            <a:endParaRPr lang="en-US" altLang="zh-CN" sz="2000" dirty="0"/>
          </a:p>
          <a:p>
            <a:endParaRPr lang="en-US" altLang="zh-CN" sz="2000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25115" y="4281428"/>
            <a:ext cx="8064896" cy="1584175"/>
          </a:xfrm>
        </p:spPr>
        <p:txBody>
          <a:bodyPr/>
          <a:lstStyle/>
          <a:p>
            <a:r>
              <a:rPr lang="en-US" altLang="zh-CN" sz="2000" dirty="0" smtClean="0"/>
              <a:t>HTTP(s)</a:t>
            </a:r>
            <a:r>
              <a:rPr lang="zh-CN" altLang="en-US" sz="2000" dirty="0" smtClean="0"/>
              <a:t>：全世界通用，文本协议</a:t>
            </a:r>
            <a:endParaRPr lang="en-US" altLang="zh-CN" sz="2000" dirty="0" smtClean="0"/>
          </a:p>
          <a:p>
            <a:r>
              <a:rPr lang="en-US" altLang="zh-CN" sz="2000" dirty="0" err="1" smtClean="0"/>
              <a:t>nshead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baidu</a:t>
            </a:r>
            <a:r>
              <a:rPr lang="zh-CN" altLang="en-US" sz="2000" dirty="0" smtClean="0"/>
              <a:t>最早的</a:t>
            </a:r>
            <a:r>
              <a:rPr lang="en-US" altLang="zh-CN" sz="2000" dirty="0" smtClean="0"/>
              <a:t>RPC</a:t>
            </a:r>
            <a:r>
              <a:rPr lang="zh-CN" altLang="en-US" sz="2000" dirty="0" smtClean="0"/>
              <a:t>协议，格式固定</a:t>
            </a:r>
            <a:endParaRPr lang="en-US" altLang="zh-CN" sz="2000" dirty="0" smtClean="0"/>
          </a:p>
          <a:p>
            <a:r>
              <a:rPr lang="en-US" altLang="zh-CN" sz="2000" dirty="0" err="1" smtClean="0"/>
              <a:t>baidu_std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INF</a:t>
            </a:r>
            <a:r>
              <a:rPr lang="zh-CN" altLang="en-US" sz="2000" dirty="0" smtClean="0"/>
              <a:t>于</a:t>
            </a:r>
            <a:r>
              <a:rPr lang="en-US" altLang="zh-CN" sz="2000" dirty="0" smtClean="0"/>
              <a:t>2014</a:t>
            </a:r>
            <a:r>
              <a:rPr lang="zh-CN" altLang="en-US" sz="2000" dirty="0" smtClean="0"/>
              <a:t>年制定的一套</a:t>
            </a:r>
            <a:r>
              <a:rPr lang="en-US" altLang="zh-CN" sz="2000" dirty="0" smtClean="0"/>
              <a:t>RPC</a:t>
            </a:r>
            <a:r>
              <a:rPr lang="zh-CN" altLang="en-US" sz="2000" dirty="0" smtClean="0"/>
              <a:t>标准</a:t>
            </a:r>
            <a:endParaRPr lang="en-US" altLang="zh-CN" sz="2000" dirty="0"/>
          </a:p>
        </p:txBody>
      </p:sp>
      <p:sp>
        <p:nvSpPr>
          <p:cNvPr id="6" name="矩形 5"/>
          <p:cNvSpPr/>
          <p:nvPr/>
        </p:nvSpPr>
        <p:spPr bwMode="auto">
          <a:xfrm>
            <a:off x="395536" y="2705700"/>
            <a:ext cx="1303313" cy="579284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RPC Meta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691680" y="2705700"/>
            <a:ext cx="2138334" cy="579284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Request Body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0362527"/>
      </p:ext>
    </p:extLst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RPC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要素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网络连接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07975" y="1419106"/>
            <a:ext cx="87285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有了完整的请求数据包，就可以通过建立</a:t>
            </a:r>
            <a:r>
              <a:rPr lang="en-US" altLang="zh-CN" sz="2000" dirty="0" smtClean="0"/>
              <a:t>TCP</a:t>
            </a:r>
            <a:r>
              <a:rPr lang="zh-CN" altLang="en-US" sz="2000" dirty="0" smtClean="0"/>
              <a:t>连接，将数据发送出去，那这些连接如何管理？与请求的关系是什么？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一般来说，有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种连接方式：</a:t>
            </a:r>
            <a:endParaRPr lang="en-US" altLang="zh-CN" sz="2000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07975" y="3502114"/>
            <a:ext cx="8064896" cy="1584175"/>
          </a:xfrm>
        </p:spPr>
        <p:txBody>
          <a:bodyPr/>
          <a:lstStyle/>
          <a:p>
            <a:r>
              <a:rPr lang="zh-CN" altLang="en-US" sz="2000" dirty="0" smtClean="0"/>
              <a:t>短连接：每次请求前创建一个新连接，完成后关闭</a:t>
            </a:r>
            <a:endParaRPr lang="en-US" altLang="zh-CN" sz="2000" dirty="0" smtClean="0"/>
          </a:p>
          <a:p>
            <a:r>
              <a:rPr lang="zh-CN" altLang="en-US" sz="2000" dirty="0" smtClean="0"/>
              <a:t>连接池：每次请求前从</a:t>
            </a:r>
            <a:r>
              <a:rPr lang="en-US" altLang="zh-CN" sz="2000" dirty="0" smtClean="0"/>
              <a:t>pool</a:t>
            </a:r>
            <a:r>
              <a:rPr lang="zh-CN" altLang="en-US" sz="2000" dirty="0" smtClean="0"/>
              <a:t>中获取一个新连接，结束后归还</a:t>
            </a:r>
            <a:endParaRPr lang="en-US" altLang="zh-CN" sz="2000" dirty="0" smtClean="0"/>
          </a:p>
          <a:p>
            <a:r>
              <a:rPr lang="zh-CN" altLang="en-US" sz="2000" dirty="0" smtClean="0"/>
              <a:t>单连接：所有发往同一地址的请求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返回，共用同一个连接</a:t>
            </a:r>
            <a:endParaRPr lang="en-US" altLang="zh-CN" sz="2000" dirty="0"/>
          </a:p>
        </p:txBody>
      </p:sp>
      <p:sp>
        <p:nvSpPr>
          <p:cNvPr id="3" name="右大括号 2"/>
          <p:cNvSpPr/>
          <p:nvPr/>
        </p:nvSpPr>
        <p:spPr bwMode="auto">
          <a:xfrm>
            <a:off x="7596336" y="3501008"/>
            <a:ext cx="360040" cy="793194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91872" y="3709481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半双工</a:t>
            </a:r>
            <a:endParaRPr lang="en-US" altLang="zh-CN" sz="2000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91872" y="4437112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全</a:t>
            </a:r>
            <a:r>
              <a:rPr lang="zh-CN" altLang="en-US" sz="2000" dirty="0" smtClean="0"/>
              <a:t>双工</a:t>
            </a:r>
            <a:endParaRPr lang="en-US" altLang="zh-CN" sz="2000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203796"/>
      </p:ext>
    </p:extLst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 animBg="1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同步访问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3" name="Picture 2" descr="C:\Users\JIANGR~1\AppData\Local\Temp\BaiduHi\6c789ccc-d617-401e-a4b7-88ec5ac338c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37" y="1542369"/>
            <a:ext cx="17335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箭头连接符 13"/>
          <p:cNvCxnSpPr/>
          <p:nvPr/>
        </p:nvCxnSpPr>
        <p:spPr bwMode="auto">
          <a:xfrm>
            <a:off x="2987824" y="1988333"/>
            <a:ext cx="2966910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 flipH="1">
            <a:off x="2987824" y="2204864"/>
            <a:ext cx="2966910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333932" y="3138424"/>
            <a:ext cx="119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玉帝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40702" y="3028383"/>
            <a:ext cx="119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女神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Picture 1" descr="C:\Users\JIANGR~1\AppData\Local\Temp\BaiduHi\789f685d-464a-4c78-a7cc-6b22ffaa13d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890" y="1340768"/>
            <a:ext cx="1819510" cy="16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487656" y="1445347"/>
            <a:ext cx="2380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HelloRequest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pic>
        <p:nvPicPr>
          <p:cNvPr id="20" name="Picture 3" descr="C:\Users\JIANGR~1\AppData\Local\Temp\BaiduHi\d2279726-e317-4b56-bd77-64a7f84bdcec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777" y="4716790"/>
            <a:ext cx="2388265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149843" y="6269250"/>
            <a:ext cx="119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鹏哥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 flipH="1" flipV="1">
            <a:off x="1619672" y="3708678"/>
            <a:ext cx="2736304" cy="898578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1619672" y="4084778"/>
            <a:ext cx="800219" cy="12785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线</a:t>
            </a:r>
            <a:r>
              <a:rPr lang="zh-CN" altLang="en-US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上报警</a:t>
            </a:r>
            <a:endParaRPr lang="en-US" altLang="zh-CN" sz="2000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zh-CN" altLang="en-US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咋回事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19872" y="2348880"/>
            <a:ext cx="2380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HelloResponse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 flipH="1" flipV="1">
            <a:off x="2195736" y="3674196"/>
            <a:ext cx="2736304" cy="898578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3905781" y="3261952"/>
            <a:ext cx="800219" cy="12785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啊，忘记看了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793408"/>
      </p:ext>
    </p:extLst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  <p:bldP spid="28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异步访问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3" name="Picture 2" descr="C:\Users\JIANGR~1\AppData\Local\Temp\BaiduHi\6c789ccc-d617-401e-a4b7-88ec5ac338c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37" y="1542369"/>
            <a:ext cx="17335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箭头连接符 13"/>
          <p:cNvCxnSpPr/>
          <p:nvPr/>
        </p:nvCxnSpPr>
        <p:spPr bwMode="auto">
          <a:xfrm>
            <a:off x="2987824" y="1988333"/>
            <a:ext cx="2966910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 flipH="1">
            <a:off x="2987824" y="2204864"/>
            <a:ext cx="2966910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333932" y="3138424"/>
            <a:ext cx="119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玉帝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40702" y="3028383"/>
            <a:ext cx="119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女神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Picture 1" descr="C:\Users\JIANGR~1\AppData\Local\Temp\BaiduHi\789f685d-464a-4c78-a7cc-6b22ffaa13d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890" y="1340768"/>
            <a:ext cx="1819510" cy="16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487656" y="1445347"/>
            <a:ext cx="2380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HelloRequest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pic>
        <p:nvPicPr>
          <p:cNvPr id="20" name="Picture 3" descr="C:\Users\JIANGR~1\AppData\Local\Temp\BaiduHi\d2279726-e317-4b56-bd77-64a7f84bdcec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777" y="4716790"/>
            <a:ext cx="2388265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149843" y="6269250"/>
            <a:ext cx="119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鹏哥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 flipH="1" flipV="1">
            <a:off x="1619672" y="3708678"/>
            <a:ext cx="2736304" cy="898578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1619672" y="4084778"/>
            <a:ext cx="800219" cy="12785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线</a:t>
            </a:r>
            <a:r>
              <a:rPr lang="zh-CN" altLang="en-US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上报警</a:t>
            </a:r>
            <a:endParaRPr lang="en-US" altLang="zh-CN" sz="2000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zh-CN" altLang="en-US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咋回事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19872" y="2349387"/>
            <a:ext cx="2380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HelloResponse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 flipH="1" flipV="1">
            <a:off x="2195736" y="3674196"/>
            <a:ext cx="2736304" cy="898578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4213565" y="3261952"/>
            <a:ext cx="492443" cy="12785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已处理</a:t>
            </a:r>
          </a:p>
        </p:txBody>
      </p:sp>
    </p:spTree>
    <p:extLst>
      <p:ext uri="{BB962C8B-B14F-4D97-AF65-F5344CB8AC3E}">
        <p14:creationId xmlns:p14="http://schemas.microsoft.com/office/powerpoint/2010/main" val="109351625"/>
      </p:ext>
    </p:extLst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  <p:bldP spid="28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异步访问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3" name="Picture 2" descr="C:\Users\JIANGR~1\AppData\Local\Temp\BaiduHi\6c789ccc-d617-401e-a4b7-88ec5ac338c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37" y="1542369"/>
            <a:ext cx="17335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箭头连接符 13"/>
          <p:cNvCxnSpPr/>
          <p:nvPr/>
        </p:nvCxnSpPr>
        <p:spPr bwMode="auto">
          <a:xfrm>
            <a:off x="2987824" y="1988333"/>
            <a:ext cx="2966910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 flipH="1">
            <a:off x="2987824" y="2204864"/>
            <a:ext cx="2966910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333932" y="3138424"/>
            <a:ext cx="119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玉帝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40702" y="3028383"/>
            <a:ext cx="119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女神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Picture 1" descr="C:\Users\JIANGR~1\AppData\Local\Temp\BaiduHi\789f685d-464a-4c78-a7cc-6b22ffaa13d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890" y="1340768"/>
            <a:ext cx="1819510" cy="16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487656" y="1445347"/>
            <a:ext cx="2380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HelloRequest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pic>
        <p:nvPicPr>
          <p:cNvPr id="20" name="Picture 3" descr="C:\Users\JIANGR~1\AppData\Local\Temp\BaiduHi\d2279726-e317-4b56-bd77-64a7f84bdcec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777" y="4716790"/>
            <a:ext cx="2388265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149843" y="6269250"/>
            <a:ext cx="119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鹏哥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 flipH="1" flipV="1">
            <a:off x="1619672" y="3708678"/>
            <a:ext cx="2736304" cy="898578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1619672" y="4084778"/>
            <a:ext cx="800219" cy="12785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线</a:t>
            </a:r>
            <a:r>
              <a:rPr lang="zh-CN" altLang="en-US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上报警</a:t>
            </a:r>
            <a:endParaRPr lang="en-US" altLang="zh-CN" sz="2000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zh-CN" altLang="en-US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咋回事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19872" y="2349387"/>
            <a:ext cx="2380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HelloResponse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 flipH="1" flipV="1">
            <a:off x="2195736" y="3674196"/>
            <a:ext cx="2736304" cy="898578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4213565" y="3261952"/>
            <a:ext cx="492443" cy="12785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已处理</a:t>
            </a:r>
          </a:p>
        </p:txBody>
      </p:sp>
    </p:spTree>
    <p:extLst>
      <p:ext uri="{BB962C8B-B14F-4D97-AF65-F5344CB8AC3E}">
        <p14:creationId xmlns:p14="http://schemas.microsoft.com/office/powerpoint/2010/main" val="4004728589"/>
      </p:ext>
    </p:extLst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  <p:bldP spid="28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一个完整的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RPC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框架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323528" y="1556792"/>
            <a:ext cx="8064896" cy="4680520"/>
          </a:xfrm>
        </p:spPr>
        <p:txBody>
          <a:bodyPr/>
          <a:lstStyle/>
          <a:p>
            <a:r>
              <a:rPr lang="zh-CN" altLang="en-US" sz="2000" dirty="0" smtClean="0"/>
              <a:t>易用的数据格式和接口</a:t>
            </a:r>
            <a:endParaRPr lang="en-US" altLang="zh-CN" sz="2000" dirty="0" smtClean="0"/>
          </a:p>
          <a:p>
            <a:r>
              <a:rPr lang="zh-CN" altLang="en-US" sz="2000" dirty="0" smtClean="0"/>
              <a:t>多种</a:t>
            </a:r>
            <a:r>
              <a:rPr lang="en-US" altLang="zh-CN" sz="2000" dirty="0" smtClean="0"/>
              <a:t>RPC</a:t>
            </a:r>
            <a:r>
              <a:rPr lang="zh-CN" altLang="en-US" sz="2000" dirty="0" smtClean="0"/>
              <a:t>协议的支持</a:t>
            </a:r>
            <a:endParaRPr lang="en-US" altLang="zh-CN" sz="2000" dirty="0" smtClean="0"/>
          </a:p>
          <a:p>
            <a:r>
              <a:rPr lang="zh-CN" altLang="en-US" sz="2000" dirty="0" smtClean="0"/>
              <a:t>连接管理和适配</a:t>
            </a:r>
            <a:endParaRPr lang="en-US" altLang="zh-CN" sz="2000" dirty="0" smtClean="0"/>
          </a:p>
          <a:p>
            <a:r>
              <a:rPr lang="zh-CN" altLang="en-US" sz="2000" dirty="0" smtClean="0"/>
              <a:t>异步、超时机制</a:t>
            </a:r>
            <a:endParaRPr lang="en-US" altLang="zh-CN" sz="2000" dirty="0" smtClean="0"/>
          </a:p>
          <a:p>
            <a:r>
              <a:rPr lang="zh-CN" altLang="en-US" sz="2000" dirty="0" smtClean="0"/>
              <a:t>名字服务、负载均衡、组合访问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  <p:pic>
        <p:nvPicPr>
          <p:cNvPr id="1026" name="Picture 2" descr="C:\Users\JIANGR~1\AppData\Local\Temp\BaiduHi\41b8ed6f-fa8a-4a73-8857-f9db4f064d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01" y="3997141"/>
            <a:ext cx="2914568" cy="26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779912" y="4835537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难道和女神交流就这么难吗？</a:t>
            </a:r>
            <a:r>
              <a:rPr lang="zh-CN" altLang="en-US" sz="28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607844443"/>
      </p:ext>
    </p:extLst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brpc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23528" y="1556792"/>
            <a:ext cx="8064896" cy="4680520"/>
          </a:xfrm>
        </p:spPr>
        <p:txBody>
          <a:bodyPr/>
          <a:lstStyle/>
          <a:p>
            <a:r>
              <a:rPr lang="zh-CN" altLang="en-US" sz="2000" dirty="0" smtClean="0"/>
              <a:t>基于</a:t>
            </a:r>
            <a:r>
              <a:rPr lang="en-US" altLang="zh-CN" sz="2000" dirty="0" smtClean="0"/>
              <a:t>protobuf</a:t>
            </a:r>
            <a:r>
              <a:rPr lang="zh-CN" altLang="en-US" sz="2000" dirty="0" smtClean="0"/>
              <a:t>接口的</a:t>
            </a:r>
            <a:r>
              <a:rPr lang="en-US" altLang="zh-CN" sz="2000" dirty="0" smtClean="0"/>
              <a:t>RPC</a:t>
            </a:r>
            <a:r>
              <a:rPr lang="zh-CN" altLang="en-US" sz="2000" dirty="0" smtClean="0"/>
              <a:t>框架，也提供</a:t>
            </a:r>
            <a:r>
              <a:rPr lang="en-US" altLang="zh-CN" sz="2000" dirty="0" err="1" smtClean="0"/>
              <a:t>json</a:t>
            </a:r>
            <a:r>
              <a:rPr lang="zh-CN" altLang="en-US" sz="2000" dirty="0" smtClean="0"/>
              <a:t>等其他数据格式的支持</a:t>
            </a:r>
            <a:endParaRPr lang="en-US" altLang="zh-CN" sz="2000" dirty="0" smtClean="0"/>
          </a:p>
          <a:p>
            <a:r>
              <a:rPr lang="zh-CN" altLang="en-US" sz="2000" dirty="0" smtClean="0"/>
              <a:t>囊括</a:t>
            </a:r>
            <a:r>
              <a:rPr lang="en-US" altLang="zh-CN" sz="2000" dirty="0" err="1" smtClean="0"/>
              <a:t>baidu</a:t>
            </a:r>
            <a:r>
              <a:rPr lang="zh-CN" altLang="en-US" sz="2000" dirty="0" smtClean="0"/>
              <a:t>内部所有</a:t>
            </a:r>
            <a:r>
              <a:rPr lang="en-US" altLang="zh-CN" sz="2000" dirty="0" smtClean="0"/>
              <a:t>RPC</a:t>
            </a:r>
            <a:r>
              <a:rPr lang="zh-CN" altLang="en-US" sz="2000" dirty="0" smtClean="0"/>
              <a:t>协议，支持多种第三方协议</a:t>
            </a:r>
            <a:endParaRPr lang="en-US" altLang="zh-CN" sz="2000" dirty="0" smtClean="0"/>
          </a:p>
          <a:p>
            <a:r>
              <a:rPr lang="zh-CN" altLang="en-US" sz="2000" dirty="0" smtClean="0"/>
              <a:t>模块化设计，层次清晰，很容易添加自定义协议</a:t>
            </a:r>
            <a:endParaRPr lang="en-US" altLang="zh-CN" sz="2000" dirty="0" smtClean="0"/>
          </a:p>
          <a:p>
            <a:r>
              <a:rPr lang="zh-CN" altLang="en-US" sz="2000" dirty="0"/>
              <a:t>全面的服务</a:t>
            </a:r>
            <a:r>
              <a:rPr lang="zh-CN" altLang="en-US" sz="2000" dirty="0" smtClean="0"/>
              <a:t>发现、负载均衡、组合访问支持</a:t>
            </a:r>
            <a:endParaRPr lang="en-US" altLang="zh-CN" sz="2000" dirty="0"/>
          </a:p>
          <a:p>
            <a:r>
              <a:rPr lang="zh-CN" altLang="en-US" sz="2000" dirty="0" smtClean="0"/>
              <a:t>可视化的内置服务和调试工具</a:t>
            </a:r>
            <a:endParaRPr lang="en-US" altLang="zh-CN" sz="2000" dirty="0" smtClean="0"/>
          </a:p>
          <a:p>
            <a:r>
              <a:rPr lang="zh-CN" altLang="en-US" sz="2000" dirty="0" smtClean="0"/>
              <a:t>性能上领跑目前其他所有</a:t>
            </a:r>
            <a:r>
              <a:rPr lang="en-US" altLang="zh-CN" sz="2000" dirty="0" smtClean="0"/>
              <a:t>RPC</a:t>
            </a:r>
            <a:r>
              <a:rPr lang="zh-CN" altLang="en-US" sz="2000" dirty="0" smtClean="0"/>
              <a:t>产品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509881315"/>
      </p:ext>
    </p:extLst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RPC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 descr="C:\Users\JIANGR~1\AppData\Local\Temp\BaiduHi\6c789ccc-d617-401e-a4b7-88ec5ac338c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74" y="2584963"/>
            <a:ext cx="17335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IANGR~1\AppData\Local\Temp\BaiduHi\d2279726-e317-4b56-bd77-64a7f84bdce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0867"/>
            <a:ext cx="2388265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/>
          <p:cNvCxnSpPr/>
          <p:nvPr/>
        </p:nvCxnSpPr>
        <p:spPr bwMode="auto">
          <a:xfrm>
            <a:off x="2987824" y="3030927"/>
            <a:ext cx="3451820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987824" y="2490867"/>
            <a:ext cx="3451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新版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neutron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什么时候上线？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 flipH="1">
            <a:off x="2987824" y="3318959"/>
            <a:ext cx="3451820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352428" y="3390967"/>
            <a:ext cx="3451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明天测试，后天上线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5170" y="4181018"/>
            <a:ext cx="119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鹏哥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50276" y="4070977"/>
            <a:ext cx="119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玉帝</a:t>
            </a:r>
          </a:p>
        </p:txBody>
      </p:sp>
    </p:spTree>
    <p:extLst>
      <p:ext uri="{BB962C8B-B14F-4D97-AF65-F5344CB8AC3E}">
        <p14:creationId xmlns:p14="http://schemas.microsoft.com/office/powerpoint/2010/main" val="2681616511"/>
      </p:ext>
    </p:extLst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brpc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——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框架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899592" y="5831334"/>
            <a:ext cx="6480721" cy="477986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Socket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2174903" y="4131958"/>
            <a:ext cx="5205410" cy="559891"/>
          </a:xfrm>
          <a:prstGeom prst="rect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Format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868145" y="4201329"/>
            <a:ext cx="864096" cy="432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nshead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2164017" y="5267914"/>
            <a:ext cx="5205411" cy="577304"/>
          </a:xfrm>
          <a:prstGeom prst="rect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Authentication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4599002" y="5343996"/>
            <a:ext cx="864097" cy="432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Giano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2174902" y="4690610"/>
            <a:ext cx="5205411" cy="577304"/>
          </a:xfrm>
          <a:prstGeom prst="rect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Compression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599002" y="4769068"/>
            <a:ext cx="864097" cy="432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nappy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859143" y="4763262"/>
            <a:ext cx="873098" cy="432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gzip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899592" y="3554605"/>
            <a:ext cx="3233640" cy="577304"/>
          </a:xfrm>
          <a:prstGeom prst="rect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Load Balancer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2555776" y="3626889"/>
            <a:ext cx="553501" cy="432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RR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899592" y="2953876"/>
            <a:ext cx="3233640" cy="597369"/>
          </a:xfrm>
          <a:prstGeom prst="rect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Naming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2555777" y="3029649"/>
            <a:ext cx="576064" cy="432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BNS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899592" y="2548821"/>
            <a:ext cx="3233640" cy="401807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Channel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4408528" y="3544621"/>
            <a:ext cx="2961328" cy="579284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Built-in Services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0309" y="135754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44009" y="133661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Server</a:t>
            </a:r>
          </a:p>
        </p:txBody>
      </p:sp>
      <p:sp>
        <p:nvSpPr>
          <p:cNvPr id="28" name="矩形 27"/>
          <p:cNvSpPr/>
          <p:nvPr/>
        </p:nvSpPr>
        <p:spPr bwMode="auto">
          <a:xfrm>
            <a:off x="3347864" y="3629648"/>
            <a:ext cx="553501" cy="432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Hash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3347864" y="3040224"/>
            <a:ext cx="553502" cy="432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99592" y="2015300"/>
            <a:ext cx="1080122" cy="526592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Selective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Channel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979712" y="2014910"/>
            <a:ext cx="1080122" cy="526592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Parallel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Channel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3053110" y="2015300"/>
            <a:ext cx="1080122" cy="53352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Partition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Channel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5868145" y="5339970"/>
            <a:ext cx="864096" cy="432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SSL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7380312" y="1340768"/>
            <a:ext cx="1368152" cy="577304"/>
          </a:xfrm>
          <a:prstGeom prst="rect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Mechanism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7403896" y="2142122"/>
            <a:ext cx="1354336" cy="432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Policy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4408528" y="2971509"/>
            <a:ext cx="2961328" cy="579284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RPC Method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Implementation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4599003" y="4193238"/>
            <a:ext cx="864096" cy="432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899594" y="4125029"/>
            <a:ext cx="6480719" cy="1730998"/>
          </a:xfrm>
          <a:prstGeom prst="rect">
            <a:avLst/>
          </a:prstGeom>
          <a:noFill/>
          <a:ln w="57150">
            <a:solidFill>
              <a:srgbClr val="CC3300"/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Protocol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0540030"/>
      </p:ext>
    </p:extLst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brpc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72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绝技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内容占位符 2"/>
          <p:cNvSpPr>
            <a:spLocks noGrp="1"/>
          </p:cNvSpPr>
          <p:nvPr/>
        </p:nvSpPr>
        <p:spPr>
          <a:xfrm>
            <a:off x="395536" y="1412776"/>
            <a:ext cx="3096344" cy="5040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/>
              <a:t>支持的协议</a:t>
            </a:r>
            <a:endParaRPr lang="en-US" altLang="zh-CN" sz="1800" dirty="0" smtClean="0"/>
          </a:p>
          <a:p>
            <a:r>
              <a:rPr lang="en-US" altLang="zh-CN" sz="1800" dirty="0" err="1" smtClean="0"/>
              <a:t>baidu_std</a:t>
            </a:r>
            <a:r>
              <a:rPr lang="zh-CN" altLang="en-US" sz="1800" dirty="0" smtClean="0"/>
              <a:t>（默认）</a:t>
            </a:r>
            <a:endParaRPr lang="en-US" altLang="zh-CN" sz="1800" dirty="0" smtClean="0"/>
          </a:p>
          <a:p>
            <a:r>
              <a:rPr lang="en-US" altLang="zh-CN" sz="1800" dirty="0" err="1" smtClean="0"/>
              <a:t>hulu-pbrpc</a:t>
            </a:r>
            <a:r>
              <a:rPr lang="zh-CN" altLang="en-US" sz="1800" dirty="0" smtClean="0"/>
              <a:t>协议</a:t>
            </a:r>
            <a:endParaRPr lang="en-US" altLang="zh-CN" sz="1800" dirty="0" smtClean="0"/>
          </a:p>
          <a:p>
            <a:r>
              <a:rPr lang="en-US" altLang="zh-CN" sz="1800" dirty="0"/>
              <a:t>n</a:t>
            </a:r>
            <a:r>
              <a:rPr lang="en-US" altLang="zh-CN" sz="1800" dirty="0" smtClean="0"/>
              <a:t>ova-</a:t>
            </a:r>
            <a:r>
              <a:rPr lang="en-US" altLang="zh-CN" sz="1800" dirty="0" err="1" smtClean="0"/>
              <a:t>pbrpc</a:t>
            </a:r>
            <a:r>
              <a:rPr lang="zh-CN" altLang="en-US" sz="1800" dirty="0" smtClean="0"/>
              <a:t>协议</a:t>
            </a:r>
            <a:endParaRPr lang="en-US" altLang="zh-CN" sz="1800" dirty="0" smtClean="0"/>
          </a:p>
          <a:p>
            <a:r>
              <a:rPr lang="en-US" altLang="zh-CN" sz="1800" dirty="0"/>
              <a:t>p</a:t>
            </a:r>
            <a:r>
              <a:rPr lang="en-US" altLang="zh-CN" sz="1800" dirty="0" smtClean="0"/>
              <a:t>ublic/</a:t>
            </a:r>
            <a:r>
              <a:rPr lang="en-US" altLang="zh-CN" sz="1800" dirty="0" err="1" smtClean="0"/>
              <a:t>pbrpc</a:t>
            </a:r>
            <a:r>
              <a:rPr lang="zh-CN" altLang="en-US" sz="1800" dirty="0" smtClean="0"/>
              <a:t>协议</a:t>
            </a:r>
            <a:endParaRPr lang="en-US" altLang="zh-CN" sz="1800" dirty="0" smtClean="0"/>
          </a:p>
          <a:p>
            <a:r>
              <a:rPr lang="en-US" altLang="zh-CN" sz="1800" dirty="0"/>
              <a:t>s</a:t>
            </a:r>
            <a:r>
              <a:rPr lang="en-US" altLang="zh-CN" sz="1800" dirty="0" smtClean="0"/>
              <a:t>ofa-</a:t>
            </a:r>
            <a:r>
              <a:rPr lang="en-US" altLang="zh-CN" sz="1800" dirty="0" err="1" smtClean="0"/>
              <a:t>pbrpc</a:t>
            </a:r>
            <a:r>
              <a:rPr lang="zh-CN" altLang="en-US" sz="1800" dirty="0" smtClean="0"/>
              <a:t>协议</a:t>
            </a:r>
            <a:endParaRPr lang="en-US" altLang="zh-CN" sz="1800" dirty="0" smtClean="0"/>
          </a:p>
          <a:p>
            <a:r>
              <a:rPr lang="en-US" altLang="zh-CN" sz="1800" dirty="0" smtClean="0"/>
              <a:t>UB</a:t>
            </a:r>
            <a:r>
              <a:rPr lang="zh-CN" altLang="en-US" sz="1800" dirty="0" smtClean="0"/>
              <a:t>协议</a:t>
            </a:r>
            <a:endParaRPr lang="en-US" altLang="zh-CN" sz="1800" dirty="0" smtClean="0"/>
          </a:p>
          <a:p>
            <a:r>
              <a:rPr lang="en-US" altLang="zh-CN" sz="1800" dirty="0" err="1" smtClean="0"/>
              <a:t>ubrpc</a:t>
            </a:r>
            <a:r>
              <a:rPr lang="zh-CN" altLang="en-US" sz="1800" dirty="0" smtClean="0"/>
              <a:t>协议</a:t>
            </a:r>
            <a:endParaRPr lang="en-US" altLang="zh-CN" sz="1800" dirty="0" smtClean="0"/>
          </a:p>
          <a:p>
            <a:r>
              <a:rPr lang="en-US" altLang="zh-CN" sz="1800" dirty="0" smtClean="0"/>
              <a:t>HTTP</a:t>
            </a:r>
            <a:r>
              <a:rPr lang="zh-CN" altLang="en-US" sz="1800" dirty="0" smtClean="0"/>
              <a:t>协议</a:t>
            </a:r>
            <a:endParaRPr lang="en-US" altLang="zh-CN" sz="1800" dirty="0" smtClean="0"/>
          </a:p>
          <a:p>
            <a:r>
              <a:rPr lang="en-US" altLang="zh-CN" sz="1800" dirty="0" smtClean="0"/>
              <a:t>HTTPS</a:t>
            </a:r>
            <a:r>
              <a:rPr lang="zh-CN" altLang="en-US" sz="1800" dirty="0" smtClean="0"/>
              <a:t>协议</a:t>
            </a:r>
            <a:endParaRPr lang="en-US" altLang="zh-CN" sz="1800" dirty="0" smtClean="0"/>
          </a:p>
          <a:p>
            <a:r>
              <a:rPr lang="zh-CN" altLang="en-US" sz="1800" dirty="0" smtClean="0"/>
              <a:t>凤巢</a:t>
            </a:r>
            <a:r>
              <a:rPr lang="en-US" altLang="zh-CN" sz="1800" dirty="0" smtClean="0"/>
              <a:t>ITP</a:t>
            </a:r>
            <a:r>
              <a:rPr lang="zh-CN" altLang="en-US" sz="1800" dirty="0" smtClean="0"/>
              <a:t>协议</a:t>
            </a:r>
            <a:endParaRPr lang="en-US" altLang="zh-CN" sz="1800" dirty="0" smtClean="0"/>
          </a:p>
          <a:p>
            <a:r>
              <a:rPr lang="en-US" altLang="zh-CN" sz="1800" dirty="0" err="1" smtClean="0"/>
              <a:t>memcache</a:t>
            </a:r>
            <a:r>
              <a:rPr lang="zh-CN" altLang="en-US" sz="1800" dirty="0" smtClean="0"/>
              <a:t>协议</a:t>
            </a:r>
            <a:endParaRPr lang="en-US" altLang="zh-CN" sz="1800" dirty="0" smtClean="0"/>
          </a:p>
          <a:p>
            <a:r>
              <a:rPr lang="en-US" altLang="zh-CN" sz="1800" dirty="0" err="1" smtClean="0"/>
              <a:t>redis</a:t>
            </a:r>
            <a:r>
              <a:rPr lang="zh-CN" altLang="en-US" sz="1800" dirty="0" smtClean="0"/>
              <a:t>协议</a:t>
            </a:r>
            <a:endParaRPr lang="en-US" altLang="zh-CN" sz="1800" dirty="0" smtClean="0"/>
          </a:p>
          <a:p>
            <a:r>
              <a:rPr lang="en-US" altLang="zh-CN" sz="1800" dirty="0" smtClean="0"/>
              <a:t>mongo</a:t>
            </a:r>
            <a:r>
              <a:rPr lang="zh-CN" altLang="en-US" sz="1800" dirty="0" smtClean="0"/>
              <a:t>协议</a:t>
            </a:r>
            <a:endParaRPr lang="en-US" altLang="zh-CN" sz="1800" dirty="0" smtClean="0"/>
          </a:p>
          <a:p>
            <a:r>
              <a:rPr lang="en-US" altLang="zh-CN" sz="1800" dirty="0" err="1"/>
              <a:t>h</a:t>
            </a:r>
            <a:r>
              <a:rPr lang="en-US" altLang="zh-CN" sz="1800" dirty="0" err="1" smtClean="0"/>
              <a:t>adoop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rpc</a:t>
            </a:r>
            <a:r>
              <a:rPr lang="zh-CN" altLang="en-US" sz="1800" dirty="0" smtClean="0"/>
              <a:t>协议</a:t>
            </a:r>
            <a:endParaRPr lang="en-US" altLang="zh-CN" sz="1800" dirty="0" smtClean="0"/>
          </a:p>
        </p:txBody>
      </p:sp>
      <p:sp>
        <p:nvSpPr>
          <p:cNvPr id="50" name="内容占位符 2"/>
          <p:cNvSpPr>
            <a:spLocks noGrp="1"/>
          </p:cNvSpPr>
          <p:nvPr/>
        </p:nvSpPr>
        <p:spPr>
          <a:xfrm>
            <a:off x="4572000" y="1268760"/>
            <a:ext cx="3096344" cy="5040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/>
              <a:t>支持的连接方式</a:t>
            </a:r>
            <a:endParaRPr lang="en-US" altLang="zh-CN" sz="1800" dirty="0" smtClean="0"/>
          </a:p>
          <a:p>
            <a:r>
              <a:rPr lang="zh-CN" altLang="en-US" sz="1800" dirty="0"/>
              <a:t>单</a:t>
            </a:r>
            <a:r>
              <a:rPr lang="zh-CN" altLang="en-US" sz="1800" dirty="0" smtClean="0"/>
              <a:t>连接</a:t>
            </a:r>
            <a:endParaRPr lang="en-US" altLang="zh-CN" sz="1800" dirty="0" smtClean="0"/>
          </a:p>
          <a:p>
            <a:r>
              <a:rPr lang="zh-CN" altLang="en-US" sz="1800" dirty="0"/>
              <a:t>连接</a:t>
            </a:r>
            <a:r>
              <a:rPr lang="zh-CN" altLang="en-US" sz="1800" dirty="0" smtClean="0"/>
              <a:t>池</a:t>
            </a:r>
            <a:endParaRPr lang="en-US" altLang="zh-CN" sz="1800" dirty="0" smtClean="0"/>
          </a:p>
          <a:p>
            <a:r>
              <a:rPr lang="zh-CN" altLang="en-US" sz="1800" dirty="0"/>
              <a:t>短</a:t>
            </a:r>
            <a:r>
              <a:rPr lang="zh-CN" altLang="en-US" sz="1800" dirty="0" smtClean="0"/>
              <a:t>连接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支持的名字服务</a:t>
            </a:r>
            <a:endParaRPr lang="en-US" altLang="zh-CN" sz="1800" dirty="0" smtClean="0"/>
          </a:p>
          <a:p>
            <a:r>
              <a:rPr lang="en-US" altLang="zh-CN" sz="1800" dirty="0" smtClean="0"/>
              <a:t>List</a:t>
            </a:r>
          </a:p>
          <a:p>
            <a:r>
              <a:rPr lang="en-US" altLang="zh-CN" sz="1800" dirty="0" smtClean="0"/>
              <a:t>File</a:t>
            </a:r>
          </a:p>
          <a:p>
            <a:r>
              <a:rPr lang="en-US" altLang="zh-CN" sz="1800" dirty="0" smtClean="0"/>
              <a:t>BNS</a:t>
            </a:r>
          </a:p>
          <a:p>
            <a:r>
              <a:rPr lang="en-US" altLang="zh-CN" sz="1800" dirty="0" smtClean="0"/>
              <a:t>DNS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支持的负载均衡</a:t>
            </a:r>
            <a:endParaRPr lang="en-US" altLang="zh-CN" sz="1800" dirty="0" smtClean="0"/>
          </a:p>
          <a:p>
            <a:r>
              <a:rPr lang="en-US" altLang="zh-CN" sz="1800" dirty="0" smtClean="0"/>
              <a:t>Round-Robin</a:t>
            </a:r>
          </a:p>
          <a:p>
            <a:r>
              <a:rPr lang="zh-CN" altLang="en-US" sz="1800" dirty="0" smtClean="0"/>
              <a:t>一致性</a:t>
            </a:r>
            <a:r>
              <a:rPr lang="en-US" altLang="zh-CN" sz="1800" dirty="0" smtClean="0"/>
              <a:t>hash</a:t>
            </a:r>
          </a:p>
          <a:p>
            <a:r>
              <a:rPr lang="zh-CN" altLang="en-US" sz="1800" dirty="0" smtClean="0"/>
              <a:t>随机</a:t>
            </a:r>
            <a:endParaRPr lang="en-US" altLang="zh-CN" sz="1800" dirty="0" smtClean="0"/>
          </a:p>
          <a:p>
            <a:r>
              <a:rPr lang="en-US" altLang="zh-CN" sz="1800" dirty="0" smtClean="0"/>
              <a:t>Locality Aware</a:t>
            </a:r>
          </a:p>
        </p:txBody>
      </p:sp>
    </p:spTree>
    <p:extLst>
      <p:ext uri="{BB962C8B-B14F-4D97-AF65-F5344CB8AC3E}">
        <p14:creationId xmlns:p14="http://schemas.microsoft.com/office/powerpoint/2010/main" val="2333438198"/>
      </p:ext>
    </p:extLst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baidu-rpc  72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绝技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内容占位符 2"/>
          <p:cNvSpPr>
            <a:spLocks noGrp="1"/>
          </p:cNvSpPr>
          <p:nvPr/>
        </p:nvSpPr>
        <p:spPr>
          <a:xfrm>
            <a:off x="395536" y="1412776"/>
            <a:ext cx="8280920" cy="5040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/>
              <a:t>组合访问</a:t>
            </a:r>
            <a:endParaRPr lang="en-US" altLang="zh-CN" sz="1800" dirty="0" smtClean="0"/>
          </a:p>
          <a:p>
            <a:r>
              <a:rPr lang="en-US" altLang="zh-CN" sz="1800" dirty="0" err="1" smtClean="0"/>
              <a:t>ParallelChannel</a:t>
            </a:r>
            <a:r>
              <a:rPr lang="zh-CN" altLang="en-US" sz="1800" dirty="0" smtClean="0"/>
              <a:t>：广播访问</a:t>
            </a:r>
            <a:endParaRPr lang="en-US" altLang="zh-CN" sz="1800" dirty="0" smtClean="0"/>
          </a:p>
          <a:p>
            <a:r>
              <a:rPr lang="en-US" altLang="zh-CN" sz="1800" dirty="0" err="1" smtClean="0"/>
              <a:t>SelectiveChannel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Channel</a:t>
            </a:r>
            <a:r>
              <a:rPr lang="zh-CN" altLang="en-US" sz="1800" dirty="0" smtClean="0"/>
              <a:t>级联</a:t>
            </a:r>
            <a:endParaRPr lang="en-US" altLang="zh-CN" sz="1800" dirty="0" smtClean="0"/>
          </a:p>
          <a:p>
            <a:r>
              <a:rPr lang="en-US" altLang="zh-CN" sz="1800" dirty="0" err="1" smtClean="0"/>
              <a:t>PartitionChannel</a:t>
            </a:r>
            <a:r>
              <a:rPr lang="zh-CN" altLang="en-US" sz="1800" dirty="0" smtClean="0"/>
              <a:t>：分库访问</a:t>
            </a:r>
            <a:endParaRPr lang="en-US" altLang="zh-CN" sz="1800" dirty="0" smtClean="0"/>
          </a:p>
          <a:p>
            <a:r>
              <a:rPr lang="en-US" altLang="zh-CN" sz="1800" dirty="0" err="1" smtClean="0"/>
              <a:t>DynamicPartitionChannel</a:t>
            </a:r>
            <a:r>
              <a:rPr lang="zh-CN" altLang="en-US" sz="1800" dirty="0" smtClean="0"/>
              <a:t>：动态分库</a:t>
            </a:r>
            <a:endParaRPr lang="en-US" altLang="zh-CN" sz="1800" dirty="0" smtClean="0"/>
          </a:p>
          <a:p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高级功能：</a:t>
            </a:r>
            <a:endParaRPr lang="en-US" altLang="zh-CN" sz="1800" dirty="0" smtClean="0"/>
          </a:p>
          <a:p>
            <a:r>
              <a:rPr lang="en-US" altLang="zh-CN" sz="1800" dirty="0" smtClean="0"/>
              <a:t>backup request</a:t>
            </a:r>
          </a:p>
          <a:p>
            <a:r>
              <a:rPr lang="en-US" altLang="zh-CN" sz="1800" dirty="0" smtClean="0"/>
              <a:t>RPC cancellation</a:t>
            </a:r>
          </a:p>
          <a:p>
            <a:r>
              <a:rPr lang="zh-CN" altLang="en-US" sz="1800" dirty="0" smtClean="0"/>
              <a:t>数据压缩、加密</a:t>
            </a:r>
            <a:endParaRPr lang="en-US" altLang="zh-CN" sz="1800" dirty="0" smtClean="0"/>
          </a:p>
          <a:p>
            <a:r>
              <a:rPr lang="zh-CN" altLang="en-US" sz="1800" dirty="0"/>
              <a:t>内置</a:t>
            </a:r>
            <a:r>
              <a:rPr lang="zh-CN" altLang="en-US" sz="1800" dirty="0" smtClean="0"/>
              <a:t>服务</a:t>
            </a:r>
            <a:endParaRPr lang="en-US" altLang="zh-CN" sz="1800" dirty="0" smtClean="0"/>
          </a:p>
          <a:p>
            <a:r>
              <a:rPr lang="en-US" altLang="zh-CN" sz="1800" dirty="0" smtClean="0"/>
              <a:t>RPC dump &amp; replay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837690532"/>
      </p:ext>
    </p:extLst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Client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端实战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7155" y="1412776"/>
            <a:ext cx="8429301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// #include &lt;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/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channel.h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&gt;</a:t>
            </a:r>
          </a:p>
          <a:p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::Channel channel;</a:t>
            </a:r>
          </a:p>
          <a:p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::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ChannelOptions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options;</a:t>
            </a:r>
          </a:p>
          <a:p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options.timeout_ms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= 100;</a:t>
            </a:r>
          </a:p>
          <a:p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channel.Init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(“10.92.34.89:8888”, &amp;options); </a:t>
            </a:r>
            <a:endParaRPr lang="en-US" altLang="zh-CN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endParaRPr lang="en-US" altLang="zh-CN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HelloService_Stub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stub(&amp;channel);</a:t>
            </a:r>
          </a:p>
          <a:p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HelloRequest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request;</a:t>
            </a:r>
          </a:p>
          <a:p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HelloResponse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response;</a:t>
            </a:r>
          </a:p>
          <a:p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::Controller controller;</a:t>
            </a:r>
          </a:p>
          <a:p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stub.Hello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(&amp;controller, &amp;request, &amp;response, NULL);</a:t>
            </a:r>
          </a:p>
          <a:p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if (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controller.Failed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()) {</a:t>
            </a:r>
          </a:p>
          <a:p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LOG(INFO) &lt;&lt; 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controller.ErrorText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();</a:t>
            </a:r>
          </a:p>
          <a:p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} else {</a:t>
            </a:r>
          </a:p>
          <a:p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LOG(INFO) &lt;&lt; 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response.message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();</a:t>
            </a:r>
            <a:endParaRPr lang="en-US" altLang="zh-CN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  <a:endParaRPr lang="en-US" altLang="zh-CN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220467"/>
      </p:ext>
    </p:extLst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Client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端实战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7155" y="1412776"/>
            <a:ext cx="86453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channel.Init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(“file://server.list”,      “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rr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”,      &amp;options); </a:t>
            </a:r>
          </a:p>
          <a:p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bns://BNS-TAG              random</a:t>
            </a:r>
          </a:p>
          <a:p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list://ip:port,ip:port     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c_murmurhash</a:t>
            </a:r>
            <a:endParaRPr lang="en-US" altLang="zh-CN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endParaRPr lang="en-US" altLang="zh-CN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void 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hello_callback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(Controller, 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HelloResponse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*);</a:t>
            </a:r>
          </a:p>
          <a:p>
            <a:endParaRPr lang="en-US" altLang="zh-CN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stub.Hello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(&amp;controller, &amp;request, &amp;response, </a:t>
            </a:r>
          </a:p>
          <a:p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google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::protobuf::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NewCallback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</a:t>
            </a:r>
          </a:p>
          <a:p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 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hello_callback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, &amp;controller, &amp;response));</a:t>
            </a:r>
          </a:p>
          <a:p>
            <a:endParaRPr lang="en-US" altLang="zh-CN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::</a:t>
            </a:r>
            <a:r>
              <a:rPr lang="en-US" altLang="zh-CN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CallId</a:t>
            </a:r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cid</a:t>
            </a:r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= controller-&gt;</a:t>
            </a:r>
            <a:r>
              <a:rPr lang="en-US" altLang="zh-CN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call_id</a:t>
            </a:r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();</a:t>
            </a:r>
          </a:p>
          <a:p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stub.Hello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(…);</a:t>
            </a:r>
          </a:p>
          <a:p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::Join(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cid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);</a:t>
            </a:r>
            <a:endParaRPr lang="en-US" altLang="zh-CN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870137"/>
      </p:ext>
    </p:extLst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Server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端实战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7155" y="1412776"/>
            <a:ext cx="84293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// #include “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hello.pb.h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”;</a:t>
            </a:r>
          </a:p>
          <a:p>
            <a:endParaRPr lang="en-US" altLang="zh-CN" sz="2000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HelloServiceImpl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: public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HelloService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{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public: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void Hello(Controller*,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HelloRequest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* request,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HelloResponse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* response, Closure* done) {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::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ClosureGuard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done_guard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(done);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response-&gt;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set_message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(request-&gt;message());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done-&gt;Run();  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}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</a:p>
          <a:p>
            <a:endParaRPr lang="en-US" altLang="zh-CN" sz="2000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065979"/>
      </p:ext>
    </p:extLst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Server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端实战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7155" y="1412776"/>
            <a:ext cx="84293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// #include &lt;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/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server.h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&gt;</a:t>
            </a:r>
          </a:p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::Server server;</a:t>
            </a:r>
          </a:p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::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ServerOptions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options;</a:t>
            </a:r>
          </a:p>
          <a:p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options.num_threads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= 30;</a:t>
            </a:r>
          </a:p>
          <a:p>
            <a:endParaRPr lang="en-US" altLang="zh-CN" sz="2000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HelloServiceImpl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hservice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;</a:t>
            </a:r>
          </a:p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server.AddService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(&amp;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hservice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,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   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baidu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::rpc::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SERVER_DOESNT_OWN_SERVICE);</a:t>
            </a:r>
          </a:p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server.Start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(8888, &amp;options); </a:t>
            </a:r>
          </a:p>
          <a:p>
            <a:endParaRPr lang="en-US" altLang="zh-CN" sz="2000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server.Join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();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server.RunUntilAskedToQuit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22934238"/>
      </p:ext>
    </p:extLst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——Client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7155" y="1412776"/>
            <a:ext cx="871733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::Channel channel;</a:t>
            </a:r>
          </a:p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::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ChannelOptions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options;</a:t>
            </a:r>
          </a:p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options.protocol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= “http”;</a:t>
            </a:r>
          </a:p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channel.Init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(“www.baidu.com”, &amp;options); 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::Controller controller;</a:t>
            </a:r>
          </a:p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controller.http_request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().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uri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()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= “www.baidu.com/index.html”;</a:t>
            </a:r>
          </a:p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channel.CallMethod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(NULL, &amp;controller, NULL, NULL, NULL);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if (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controller.Failed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()) {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LOG(INFO) &lt;&lt;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controller.ErrorText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();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} else {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LOG(INFO) &lt;&lt;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response.message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();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9713"/>
      </p:ext>
    </p:extLst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——Client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1412776"/>
            <a:ext cx="4358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{ “name”: “</a:t>
            </a:r>
            <a:r>
              <a:rPr lang="zh-CN" altLang="en-US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玉帝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”, “age”: 26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64794" y="1412776"/>
            <a:ext cx="47792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message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HttpRequest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{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optional string name = 1;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optional int32 age = 2;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437" y="2969657"/>
            <a:ext cx="871733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::Controller controller;</a:t>
            </a:r>
          </a:p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controller.http_request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().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SetHeader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(“x-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bce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-request-id”, 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                      “123456789-abcdef”);</a:t>
            </a:r>
          </a:p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controller.http_request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().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set_method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        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::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HTTP_METHOD_POST);</a:t>
            </a:r>
          </a:p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HttpRequest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request;</a:t>
            </a:r>
          </a:p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HttpResponse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response;</a:t>
            </a:r>
          </a:p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channel.CallMethod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(NULL, &amp;controller, 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     &amp;request, &amp;response, NULL);</a:t>
            </a:r>
          </a:p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controller.http_response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().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status_code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();</a:t>
            </a:r>
          </a:p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controller.http_response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().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GetHeader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(“log-id”);</a:t>
            </a:r>
          </a:p>
        </p:txBody>
      </p:sp>
    </p:spTree>
    <p:extLst>
      <p:ext uri="{BB962C8B-B14F-4D97-AF65-F5344CB8AC3E}">
        <p14:creationId xmlns:p14="http://schemas.microsoft.com/office/powerpoint/2010/main" val="2342329445"/>
      </p:ext>
    </p:extLst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——Server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437" y="1412776"/>
            <a:ext cx="88695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message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HttpRequest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{ … }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message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HttpResponse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{ … }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service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HttpService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{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rpc Call(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HttpRequest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) returns (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HttpResponse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);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3178711"/>
            <a:ext cx="90500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// 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访问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URI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为 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/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HttpService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/Call</a:t>
            </a:r>
          </a:p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server.AddService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(&amp;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hservice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, 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   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::SERVER_DOESNT_OWN_SERVICE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);</a:t>
            </a:r>
          </a:p>
          <a:p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class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HttpServiceImpl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: public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HttpService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{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public: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void Call(…) {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controller-&gt;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http_request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().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uri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().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GetQuery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(“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device_id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”);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controller-&gt;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http_response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().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set_content_type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(“text/plain”);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…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}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};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538226"/>
      </p:ext>
    </p:extLst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RPC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 descr="C:\Users\JIANGR~1\AppData\Local\Temp\BaiduHi\6c789ccc-d617-401e-a4b7-88ec5ac338c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74" y="2656971"/>
            <a:ext cx="17335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IANGR~1\AppData\Local\Temp\BaiduHi\d2279726-e317-4b56-bd77-64a7f84bdce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62875"/>
            <a:ext cx="2388265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/>
          <p:cNvCxnSpPr/>
          <p:nvPr/>
        </p:nvCxnSpPr>
        <p:spPr bwMode="auto">
          <a:xfrm>
            <a:off x="2987824" y="2888940"/>
            <a:ext cx="3451820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352428" y="2348880"/>
            <a:ext cx="3451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明天早上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点例会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5170" y="4253026"/>
            <a:ext cx="119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鹏哥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50276" y="4142985"/>
            <a:ext cx="119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玉帝</a:t>
            </a: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2987824" y="3539041"/>
            <a:ext cx="3451820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260187" y="2998981"/>
            <a:ext cx="3451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？？收到了吗？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2964971" y="4259121"/>
            <a:ext cx="3451820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237334" y="3719061"/>
            <a:ext cx="3451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你明天不用来了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6483148"/>
      </p:ext>
    </p:extLst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——Server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437" y="1412776"/>
            <a:ext cx="8869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service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HttpService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{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rpc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default_method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HttpRequest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) returns (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HttpResponse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);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436" y="2636912"/>
            <a:ext cx="871733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// 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访问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URI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为 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/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HttpService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/*</a:t>
            </a:r>
          </a:p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server.AddService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(&amp;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hservice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, 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   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::SERVER_DOESNT_OWN_SERVICE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);</a:t>
            </a:r>
          </a:p>
          <a:p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class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HttpServiceImpl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: public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HttpService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{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public: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void Call(…) {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controller-&gt;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http_request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().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unresolved_path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();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…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}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};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156780"/>
      </p:ext>
    </p:extLst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——Server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437" y="1412776"/>
            <a:ext cx="88695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service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HttpService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{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rpc create(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CreateRequest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) returns (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CreateResponse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);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rpc delete(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DeleteRequest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) returns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DeleteResponse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);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rpc show(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ShowRequest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) returns (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ShowService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);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436" y="3140968"/>
            <a:ext cx="871733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server.AddService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(&amp;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hservice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, 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   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::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SERVER_DOESNT_OWN_SERVICE,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    “/v1/network/create =&gt; create”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    “/v1/network/*/delete 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=&gt;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delete”                     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    “/v1/network/show/* 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=&gt;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show”);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…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void show(…) 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{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int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id =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atoi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(controller-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&gt;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http_request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()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  .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unresolved_path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().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c_str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());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…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1871631"/>
      </p:ext>
    </p:extLst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强大的内置服务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7975" y="1419106"/>
            <a:ext cx="8728521" cy="14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任何使用</a:t>
            </a:r>
            <a:r>
              <a:rPr lang="en-US" altLang="zh-CN" sz="2000" dirty="0" err="1" smtClean="0"/>
              <a:t>brpc</a:t>
            </a:r>
            <a:r>
              <a:rPr lang="en-US" altLang="zh-CN" sz="2000" dirty="0" smtClean="0"/>
              <a:t>::Server</a:t>
            </a:r>
            <a:r>
              <a:rPr lang="zh-CN" altLang="en-US" sz="2000" dirty="0" smtClean="0"/>
              <a:t>的进程，都能用</a:t>
            </a:r>
            <a:r>
              <a:rPr lang="en-US" altLang="zh-CN" sz="2000" dirty="0" smtClean="0"/>
              <a:t>HTTP</a:t>
            </a:r>
            <a:r>
              <a:rPr lang="zh-CN" altLang="en-US" sz="2000" dirty="0" smtClean="0"/>
              <a:t>方式直接访问</a:t>
            </a:r>
            <a:r>
              <a:rPr lang="en-US" altLang="zh-CN" sz="2000" dirty="0" smtClean="0"/>
              <a:t>server</a:t>
            </a:r>
            <a:r>
              <a:rPr lang="zh-CN" altLang="en-US" sz="2000" dirty="0" smtClean="0"/>
              <a:t>本身的端口，返回内容为各种内置服务。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通过浏览器直接访问图形界面更加直观；否则用</a:t>
            </a:r>
            <a:r>
              <a:rPr lang="en-US" altLang="zh-CN" sz="2000" dirty="0" smtClean="0"/>
              <a:t>curl</a:t>
            </a:r>
            <a:r>
              <a:rPr lang="zh-CN" altLang="en-US" sz="2000" dirty="0" smtClean="0"/>
              <a:t>方式访问文本格式</a:t>
            </a:r>
            <a:endParaRPr lang="en-US" altLang="zh-CN" sz="20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005064"/>
            <a:ext cx="2381250" cy="1790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79912" y="4835537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见证</a:t>
            </a:r>
            <a:r>
              <a:rPr lang="zh-CN" altLang="en-US" sz="28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奇迹的时刻到了！</a:t>
            </a:r>
            <a:endParaRPr lang="zh-CN" altLang="en-US" sz="28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208551"/>
      </p:ext>
    </p:extLst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brpc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新手常见问题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23528" y="2708920"/>
            <a:ext cx="8064896" cy="3528392"/>
          </a:xfrm>
        </p:spPr>
        <p:txBody>
          <a:bodyPr/>
          <a:lstStyle/>
          <a:p>
            <a:r>
              <a:rPr lang="zh-CN" altLang="en-US" sz="2000" dirty="0" smtClean="0"/>
              <a:t>打印</a:t>
            </a:r>
            <a:r>
              <a:rPr lang="en-US" altLang="zh-CN" sz="2000" dirty="0" err="1" smtClean="0"/>
              <a:t>controller.ErrorText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，查看具体错误</a:t>
            </a:r>
            <a:endParaRPr lang="en-US" altLang="zh-CN" sz="2000" dirty="0" smtClean="0"/>
          </a:p>
          <a:p>
            <a:r>
              <a:rPr lang="zh-CN" altLang="en-US" sz="2000" dirty="0" smtClean="0"/>
              <a:t>确保底层网络能连通</a:t>
            </a:r>
            <a:endParaRPr lang="en-US" altLang="zh-CN" sz="2000" dirty="0" smtClean="0"/>
          </a:p>
          <a:p>
            <a:r>
              <a:rPr lang="zh-CN" altLang="en-US" sz="2000" dirty="0" smtClean="0"/>
              <a:t>通过内置服务查看进程状态是否正常、请求阻塞在哪里</a:t>
            </a:r>
            <a:endParaRPr lang="en-US" altLang="zh-CN" sz="2000" dirty="0" smtClean="0"/>
          </a:p>
          <a:p>
            <a:r>
              <a:rPr lang="zh-CN" altLang="en-US" sz="2000" dirty="0" smtClean="0"/>
              <a:t>添加日志进一步排查分析</a:t>
            </a:r>
            <a:endParaRPr lang="en-US" altLang="zh-CN" sz="2000" dirty="0" smtClean="0"/>
          </a:p>
          <a:p>
            <a:r>
              <a:rPr lang="zh-CN" altLang="en-US" sz="2000" dirty="0"/>
              <a:t>添加重试机制</a:t>
            </a:r>
            <a:r>
              <a:rPr lang="zh-CN" altLang="en-US" sz="2000" dirty="0" smtClean="0"/>
              <a:t>，默认情况下</a:t>
            </a:r>
            <a:r>
              <a:rPr lang="en-US" altLang="zh-CN" sz="2000" dirty="0" err="1" smtClean="0"/>
              <a:t>brpc</a:t>
            </a:r>
            <a:r>
              <a:rPr lang="zh-CN" altLang="en-US" sz="2000" dirty="0" smtClean="0"/>
              <a:t>对于连接断开会自动重试</a:t>
            </a:r>
            <a:r>
              <a:rPr lang="zh-CN" altLang="en-US" sz="2000" dirty="0"/>
              <a:t>，对于超时不</a:t>
            </a:r>
            <a:r>
              <a:rPr lang="zh-CN" altLang="en-US" sz="2000" dirty="0" smtClean="0"/>
              <a:t>重试</a:t>
            </a:r>
            <a:endParaRPr lang="en-US" altLang="zh-CN" sz="2000" dirty="0" smtClean="0"/>
          </a:p>
        </p:txBody>
      </p:sp>
      <p:pic>
        <p:nvPicPr>
          <p:cNvPr id="8" name="Picture 2" descr="C:\Users\JIANGR~1\AppData\Local\Temp\BaiduHi\41b8ed6f-fa8a-4a73-8857-f9db4f064d1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29" y="1196753"/>
            <a:ext cx="1457284" cy="133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627784" y="1603198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访问失败怎么办，在线等</a:t>
            </a:r>
            <a:endParaRPr lang="zh-CN" altLang="en-US" sz="28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504354"/>
      </p:ext>
    </p:extLst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brpc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常用链接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323528" y="1556792"/>
            <a:ext cx="8820472" cy="4680520"/>
          </a:xfrm>
        </p:spPr>
        <p:txBody>
          <a:bodyPr/>
          <a:lstStyle/>
          <a:p>
            <a:r>
              <a:rPr lang="zh-CN" altLang="en-US" sz="1800" dirty="0"/>
              <a:t>总体</a:t>
            </a:r>
            <a:r>
              <a:rPr lang="zh-CN" altLang="en-US" sz="1800" dirty="0" smtClean="0"/>
              <a:t>介绍：</a:t>
            </a:r>
            <a:r>
              <a:rPr lang="en-US" altLang="zh-CN" sz="1800" dirty="0">
                <a:hlinkClick r:id="rId3"/>
              </a:rPr>
              <a:t>https://github.com/brpc/</a:t>
            </a:r>
            <a:r>
              <a:rPr lang="en-US" altLang="zh-CN" sz="1800" dirty="0" smtClean="0">
                <a:hlinkClick r:id="rId3"/>
              </a:rPr>
              <a:t>brpc</a:t>
            </a:r>
            <a:endParaRPr lang="en-US" altLang="zh-CN" sz="1800" dirty="0" smtClean="0"/>
          </a:p>
          <a:p>
            <a:r>
              <a:rPr lang="en-US" altLang="zh-CN" sz="1800" dirty="0" smtClean="0"/>
              <a:t>Client</a:t>
            </a:r>
            <a:r>
              <a:rPr lang="zh-CN" altLang="en-US" sz="1800" dirty="0" smtClean="0"/>
              <a:t>：</a:t>
            </a:r>
            <a:r>
              <a:rPr lang="en-US" altLang="zh-CN" sz="1800" dirty="0" smtClean="0">
                <a:hlinkClick r:id="rId4"/>
              </a:rPr>
              <a:t>https</a:t>
            </a:r>
            <a:r>
              <a:rPr lang="en-US" altLang="zh-CN" sz="1800" dirty="0">
                <a:hlinkClick r:id="rId4"/>
              </a:rPr>
              <a:t>://github.com/brpc/brpc/blob/master/docs/cn/</a:t>
            </a:r>
            <a:r>
              <a:rPr lang="en-US" altLang="zh-CN" sz="1800" dirty="0" smtClean="0">
                <a:hlinkClick r:id="rId4"/>
              </a:rPr>
              <a:t>client.md</a:t>
            </a:r>
            <a:endParaRPr lang="en-US" altLang="zh-CN" sz="1800" dirty="0" smtClean="0"/>
          </a:p>
          <a:p>
            <a:r>
              <a:rPr lang="en-US" altLang="zh-CN" sz="1800" dirty="0" smtClean="0"/>
              <a:t>Server</a:t>
            </a:r>
            <a:r>
              <a:rPr lang="zh-CN" altLang="en-US" sz="1800" dirty="0" smtClean="0"/>
              <a:t>：</a:t>
            </a:r>
            <a:r>
              <a:rPr lang="en-US" altLang="zh-CN" sz="1800" dirty="0" smtClean="0">
                <a:hlinkClick r:id="rId5"/>
              </a:rPr>
              <a:t>https</a:t>
            </a:r>
            <a:r>
              <a:rPr lang="en-US" altLang="zh-CN" sz="1800" dirty="0">
                <a:hlinkClick r:id="rId5"/>
              </a:rPr>
              <a:t>://github.com/brpc/brpc/blob/master/docs/cn/</a:t>
            </a:r>
            <a:r>
              <a:rPr lang="en-US" altLang="zh-CN" sz="1800" dirty="0" smtClean="0">
                <a:hlinkClick r:id="rId5"/>
              </a:rPr>
              <a:t>server.md</a:t>
            </a:r>
            <a:endParaRPr lang="en-US" altLang="zh-CN" sz="1800" dirty="0" smtClean="0"/>
          </a:p>
          <a:p>
            <a:r>
              <a:rPr lang="zh-CN" altLang="en-US" sz="1800" dirty="0" smtClean="0"/>
              <a:t>内置服务：</a:t>
            </a:r>
            <a:r>
              <a:rPr lang="en-US" altLang="zh-CN" sz="1800" dirty="0">
                <a:hlinkClick r:id="rId6"/>
              </a:rPr>
              <a:t>https://github.com/brpc/brpc/blob/master/docs/cn/</a:t>
            </a:r>
            <a:r>
              <a:rPr lang="en-US" altLang="zh-CN" sz="1800" dirty="0" smtClean="0">
                <a:hlinkClick r:id="rId6"/>
              </a:rPr>
              <a:t>builtin_service.md</a:t>
            </a:r>
            <a:endParaRPr lang="en-US" altLang="zh-CN" sz="1800" dirty="0" smtClean="0"/>
          </a:p>
          <a:p>
            <a:r>
              <a:rPr lang="en-US" altLang="zh-CN" sz="1800" dirty="0" err="1" smtClean="0"/>
              <a:t>protobuf</a:t>
            </a:r>
            <a:r>
              <a:rPr lang="zh-CN" altLang="en-US" sz="1800" dirty="0" smtClean="0"/>
              <a:t>：</a:t>
            </a:r>
            <a:r>
              <a:rPr lang="en-US" altLang="zh-CN" sz="1800" dirty="0" smtClean="0">
                <a:hlinkClick r:id="rId7"/>
              </a:rPr>
              <a:t>https</a:t>
            </a:r>
            <a:r>
              <a:rPr lang="en-US" altLang="zh-CN" sz="1800" dirty="0">
                <a:hlinkClick r:id="rId7"/>
              </a:rPr>
              <a:t>://developers.google.com/protocol-buffers</a:t>
            </a:r>
            <a:r>
              <a:rPr lang="en-US" altLang="zh-CN" sz="1800" dirty="0" smtClean="0">
                <a:hlinkClick r:id="rId7"/>
              </a:rPr>
              <a:t>/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对于具体接口用法，多看头文件，</a:t>
            </a:r>
            <a:r>
              <a:rPr lang="en-US" altLang="zh-CN" sz="1800" dirty="0" smtClean="0"/>
              <a:t>svn</a:t>
            </a:r>
            <a:r>
              <a:rPr lang="zh-CN" altLang="en-US" sz="1800" dirty="0" smtClean="0"/>
              <a:t>目录下也有</a:t>
            </a:r>
            <a:r>
              <a:rPr lang="en-US" altLang="zh-CN" sz="1800" dirty="0" smtClean="0"/>
              <a:t>example</a:t>
            </a:r>
          </a:p>
          <a:p>
            <a:pPr marL="0" indent="0">
              <a:buNone/>
            </a:pPr>
            <a:r>
              <a:rPr lang="en-US" altLang="zh-CN" sz="1800" dirty="0">
                <a:hlinkClick r:id="rId8"/>
              </a:rPr>
              <a:t>https://github.com/brpc/brpc/tree/master/</a:t>
            </a:r>
            <a:r>
              <a:rPr lang="en-US" altLang="zh-CN" sz="1800" dirty="0" smtClean="0">
                <a:hlinkClick r:id="rId8"/>
              </a:rPr>
              <a:t>example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907506154"/>
      </p:ext>
    </p:extLst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RPC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 descr="C:\Users\JIANGR~1\AppData\Local\Temp\BaiduHi\6c789ccc-d617-401e-a4b7-88ec5ac338c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74" y="1650888"/>
            <a:ext cx="17335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IANGR~1\AppData\Local\Temp\BaiduHi\d2279726-e317-4b56-bd77-64a7f84bdce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2388265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/>
          <p:cNvCxnSpPr/>
          <p:nvPr/>
        </p:nvCxnSpPr>
        <p:spPr bwMode="auto">
          <a:xfrm>
            <a:off x="2987824" y="2096852"/>
            <a:ext cx="3451820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142234" y="1556792"/>
            <a:ext cx="201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Request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 flipH="1">
            <a:off x="2987824" y="2384884"/>
            <a:ext cx="3451820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4072508" y="2456892"/>
            <a:ext cx="3451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Response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5170" y="3246943"/>
            <a:ext cx="119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Client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50276" y="3136902"/>
            <a:ext cx="119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Server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323528" y="4293096"/>
            <a:ext cx="8064896" cy="1944215"/>
          </a:xfrm>
        </p:spPr>
        <p:txBody>
          <a:bodyPr/>
          <a:lstStyle/>
          <a:p>
            <a:r>
              <a:rPr lang="en-US" altLang="zh-CN" sz="2000" dirty="0" smtClean="0"/>
              <a:t>RPC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Remote Procedure Call</a:t>
            </a:r>
            <a:r>
              <a:rPr lang="zh-CN" altLang="en-US" sz="2000" dirty="0"/>
              <a:t>），它把网络交互类比为“</a:t>
            </a:r>
            <a:r>
              <a:rPr lang="en-US" altLang="zh-CN" sz="2000" dirty="0"/>
              <a:t>client</a:t>
            </a:r>
            <a:r>
              <a:rPr lang="zh-CN" altLang="en-US" sz="2000" dirty="0"/>
              <a:t>访问</a:t>
            </a:r>
            <a:r>
              <a:rPr lang="en-US" altLang="zh-CN" sz="2000" dirty="0"/>
              <a:t>server</a:t>
            </a:r>
            <a:r>
              <a:rPr lang="zh-CN" altLang="en-US" sz="2000" dirty="0"/>
              <a:t>上的函数</a:t>
            </a:r>
            <a:r>
              <a:rPr lang="zh-CN" altLang="en-US" sz="2000" dirty="0" smtClean="0"/>
              <a:t>”</a:t>
            </a:r>
            <a:endParaRPr lang="en-US" altLang="zh-CN" sz="2000" dirty="0" smtClean="0"/>
          </a:p>
          <a:p>
            <a:r>
              <a:rPr lang="zh-CN" altLang="en-US" sz="2000" dirty="0" smtClean="0"/>
              <a:t>由于</a:t>
            </a:r>
            <a:r>
              <a:rPr lang="en-US" altLang="zh-CN" sz="2000" dirty="0" smtClean="0"/>
              <a:t>RPC</a:t>
            </a:r>
            <a:r>
              <a:rPr lang="zh-CN" altLang="en-US" sz="2000" dirty="0"/>
              <a:t>会</a:t>
            </a:r>
            <a:r>
              <a:rPr lang="zh-CN" altLang="en-US" sz="2000" dirty="0" smtClean="0"/>
              <a:t>等待</a:t>
            </a:r>
            <a:r>
              <a:rPr lang="en-US" altLang="zh-CN" sz="2000" dirty="0"/>
              <a:t>r</a:t>
            </a:r>
            <a:r>
              <a:rPr lang="en-US" altLang="zh-CN" sz="2000" dirty="0" smtClean="0"/>
              <a:t>esponse</a:t>
            </a:r>
            <a:r>
              <a:rPr lang="zh-CN" altLang="en-US" sz="2000" dirty="0" smtClean="0"/>
              <a:t>的特性，在</a:t>
            </a:r>
            <a:r>
              <a:rPr lang="en-US" altLang="zh-CN" sz="2000" dirty="0" smtClean="0"/>
              <a:t>client</a:t>
            </a:r>
            <a:r>
              <a:rPr lang="zh-CN" altLang="en-US" sz="2000" dirty="0" smtClean="0"/>
              <a:t>端能轻松获知</a:t>
            </a:r>
            <a:r>
              <a:rPr lang="en-US" altLang="zh-CN" sz="2000" dirty="0" smtClean="0"/>
              <a:t>server</a:t>
            </a:r>
            <a:r>
              <a:rPr lang="zh-CN" altLang="en-US" sz="2000" dirty="0" smtClean="0"/>
              <a:t>是否成功处理，保证上层逻辑正确可靠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643235232"/>
      </p:ext>
    </p:extLst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RPC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要素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数据格式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 descr="C:\Users\JIANGR~1\AppData\Local\Temp\BaiduHi\6c789ccc-d617-401e-a4b7-88ec5ac338c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089019"/>
            <a:ext cx="17335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/>
          <p:cNvCxnSpPr/>
          <p:nvPr/>
        </p:nvCxnSpPr>
        <p:spPr bwMode="auto">
          <a:xfrm>
            <a:off x="2411760" y="3717032"/>
            <a:ext cx="4027884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555776" y="2242897"/>
            <a:ext cx="360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：玉帝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age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26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weight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100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message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：女神晚上有空吗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5170" y="4685074"/>
            <a:ext cx="119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玉帝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2750" y="4575033"/>
            <a:ext cx="119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女神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49" name="Picture 1" descr="C:\Users\JIANGR~1\AppData\Local\Temp\BaiduHi\789f685d-464a-4c78-a7cc-6b22ffaa13d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938" y="2887418"/>
            <a:ext cx="1819510" cy="16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348664"/>
      </p:ext>
    </p:extLst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非自描述结构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 descr="C:\Users\JIANGR~1\AppData\Local\Temp\BaiduHi\6c789ccc-d617-401e-a4b7-88ec5ac338c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305043"/>
            <a:ext cx="17335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/>
          <p:cNvCxnSpPr/>
          <p:nvPr/>
        </p:nvCxnSpPr>
        <p:spPr bwMode="auto">
          <a:xfrm>
            <a:off x="2411760" y="3751007"/>
            <a:ext cx="4027884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555776" y="1556792"/>
            <a:ext cx="3600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HelloRequest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char name[16];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age;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weight;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char message[256];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salary;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};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 flipH="1">
            <a:off x="2411760" y="4039039"/>
            <a:ext cx="4027884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2555776" y="4228908"/>
            <a:ext cx="36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message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：你谁啊，再烦我报警了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5170" y="4901098"/>
            <a:ext cx="119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玉帝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2750" y="4791057"/>
            <a:ext cx="119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女神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49" name="Picture 1" descr="C:\Users\JIANGR~1\AppData\Local\Temp\BaiduHi\789f685d-464a-4c78-a7cc-6b22ffaa13d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938" y="3103442"/>
            <a:ext cx="1819510" cy="16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769705"/>
      </p:ext>
    </p:extLst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自描述结构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——JSON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 descr="C:\Users\JIANGR~1\AppData\Local\Temp\BaiduHi\6c789ccc-d617-401e-a4b7-88ec5ac338c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305043"/>
            <a:ext cx="17335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/>
          <p:cNvCxnSpPr/>
          <p:nvPr/>
        </p:nvCxnSpPr>
        <p:spPr bwMode="auto">
          <a:xfrm>
            <a:off x="2411760" y="3751007"/>
            <a:ext cx="4027884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555776" y="1556792"/>
            <a:ext cx="3600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{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“name”: “</a:t>
            </a:r>
            <a:r>
              <a:rPr lang="zh-CN" altLang="en-US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玉帝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”,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“age”: 26,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“salary”: xx,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“message”: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“</a:t>
            </a:r>
            <a:r>
              <a:rPr lang="zh-CN" altLang="en-US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女神晚上有空吗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”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 flipH="1">
            <a:off x="2411760" y="4039039"/>
            <a:ext cx="4027884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2555776" y="4228908"/>
            <a:ext cx="36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{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“message”: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“</a:t>
            </a:r>
            <a:r>
              <a:rPr lang="zh-CN" altLang="en-US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准备睡了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”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5170" y="4901098"/>
            <a:ext cx="119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玉帝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2750" y="4791057"/>
            <a:ext cx="119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女神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49" name="Picture 1" descr="C:\Users\JIANGR~1\AppData\Local\Temp\BaiduHi\789f685d-464a-4c78-a7cc-6b22ffaa13d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938" y="3103442"/>
            <a:ext cx="1819510" cy="16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588088"/>
      </p:ext>
    </p:extLst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半自描述格式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——protobuf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1520" y="1386935"/>
            <a:ext cx="4680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message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HelloRequest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{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required string name = 1;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optional int32 age = 2;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optional int32 salary = 3;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optional string message = 4;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pic>
        <p:nvPicPr>
          <p:cNvPr id="13" name="Picture 2" descr="C:\Users\JIANGR~1\AppData\Local\Temp\BaiduHi\6c789ccc-d617-401e-a4b7-88ec5ac338c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990008"/>
            <a:ext cx="17335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箭头连接符 13"/>
          <p:cNvCxnSpPr/>
          <p:nvPr/>
        </p:nvCxnSpPr>
        <p:spPr bwMode="auto">
          <a:xfrm>
            <a:off x="2411760" y="4435972"/>
            <a:ext cx="4027884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 flipH="1">
            <a:off x="2411760" y="4724004"/>
            <a:ext cx="4027884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555776" y="4913873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res.set_message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(“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么么哒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”);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5170" y="5586063"/>
            <a:ext cx="119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玉帝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72750" y="5476022"/>
            <a:ext cx="119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女神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Picture 1" descr="C:\Users\JIANGR~1\AppData\Local\Temp\BaiduHi\789f685d-464a-4c78-a7cc-6b22ffaa13d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938" y="3788407"/>
            <a:ext cx="1819510" cy="16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555776" y="3441194"/>
            <a:ext cx="36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req.set_name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(“</a:t>
            </a:r>
            <a:r>
              <a:rPr lang="zh-CN" altLang="en-US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玉帝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”);</a:t>
            </a:r>
          </a:p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req.set_age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(26);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…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15848" y="1405225"/>
            <a:ext cx="4680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message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HelloResponse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{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required message = 1;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397746"/>
      </p:ext>
    </p:extLst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Protobuf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6590" y="1386935"/>
            <a:ext cx="87799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message [message name] {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[field rule] [field type] [field name] = [tag];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</a:p>
          <a:p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field rule := required | optional | repeated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filed type := int32 | int64 | uint32 | uint64 | double 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|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bool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| string |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bytes</a:t>
            </a:r>
          </a:p>
          <a:p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23528" y="4293096"/>
            <a:ext cx="8064896" cy="1584175"/>
          </a:xfrm>
        </p:spPr>
        <p:txBody>
          <a:bodyPr/>
          <a:lstStyle/>
          <a:p>
            <a:r>
              <a:rPr lang="en-US" altLang="zh-CN" sz="2000" dirty="0" smtClean="0"/>
              <a:t>tag</a:t>
            </a:r>
            <a:r>
              <a:rPr lang="zh-CN" altLang="en-US" sz="2000" dirty="0" smtClean="0"/>
              <a:t>不能重复，一旦定了也不能随意修改</a:t>
            </a:r>
            <a:endParaRPr lang="en-US" altLang="zh-CN" sz="2000" dirty="0" smtClean="0"/>
          </a:p>
          <a:p>
            <a:r>
              <a:rPr lang="en-US" altLang="zh-CN" sz="2000" dirty="0" smtClean="0"/>
              <a:t>field type</a:t>
            </a:r>
            <a:r>
              <a:rPr lang="zh-CN" altLang="en-US" sz="2000" dirty="0" smtClean="0"/>
              <a:t>可以是已定义过的</a:t>
            </a:r>
            <a:r>
              <a:rPr lang="en-US" altLang="zh-CN" sz="2000" dirty="0" smtClean="0"/>
              <a:t>message</a:t>
            </a:r>
          </a:p>
          <a:p>
            <a:r>
              <a:rPr lang="zh-CN" altLang="en-US" sz="2000" dirty="0" smtClean="0"/>
              <a:t>可以通过</a:t>
            </a:r>
            <a:r>
              <a:rPr lang="en-US" altLang="zh-CN" sz="2000" dirty="0" smtClean="0"/>
              <a:t>import </a:t>
            </a:r>
            <a:r>
              <a:rPr lang="en-US" altLang="zh-CN" sz="2000" dirty="0" err="1" smtClean="0"/>
              <a:t>xx.proto</a:t>
            </a:r>
            <a:r>
              <a:rPr lang="zh-CN" altLang="en-US" sz="2000" dirty="0" smtClean="0"/>
              <a:t>来引用其他文件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813964023"/>
      </p:ext>
    </p:extLst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theme/theme1.xml><?xml version="1.0" encoding="utf-8"?>
<a:theme xmlns:a="http://schemas.openxmlformats.org/drawingml/2006/main" name="新员工入职培训(综合)201006">
  <a:themeElements>
    <a:clrScheme name="Baidu_PPT_Tem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idu_PPT_Temp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solidFill>
            <a:schemeClr val="accent6">
              <a:lumMod val="60000"/>
              <a:lumOff val="40000"/>
            </a:schemeClr>
          </a:solidFill>
          <a:headEnd type="none" w="med" len="med"/>
          <a:tailEnd type="none" w="med" len="med"/>
        </a:ln>
        <a:effectLst>
          <a:softEdge rad="0"/>
        </a:effectLst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marL="457200" marR="0" indent="0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2318DE"/>
          </a:buClr>
          <a:buSzPct val="100000"/>
          <a:buFontTx/>
          <a:buNone/>
          <a:tabLst/>
          <a:defRPr sz="16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2318DE"/>
          </a:buClr>
          <a:buSzPct val="100000"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Baidu_PPT_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Telephony RIL串讲</Template>
  <TotalTime>10477</TotalTime>
  <Words>2055</Words>
  <Application>Microsoft Macintosh PowerPoint</Application>
  <PresentationFormat>全屏显示(4:3)</PresentationFormat>
  <Paragraphs>459</Paragraphs>
  <Slides>34</Slides>
  <Notes>34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新员工入职培训(综合)201006</vt:lpstr>
      <vt:lpstr>PowerPoint 演示文稿</vt:lpstr>
      <vt:lpstr>什么是RPC</vt:lpstr>
      <vt:lpstr>什么是RPC</vt:lpstr>
      <vt:lpstr>什么是RPC</vt:lpstr>
      <vt:lpstr>RPC要素——数据格式</vt:lpstr>
      <vt:lpstr>非自描述结构</vt:lpstr>
      <vt:lpstr>自描述结构——JSON</vt:lpstr>
      <vt:lpstr>半自描述格式——protobuf</vt:lpstr>
      <vt:lpstr>Protobuf简介</vt:lpstr>
      <vt:lpstr>Protobuf简介</vt:lpstr>
      <vt:lpstr>Protobuf简介</vt:lpstr>
      <vt:lpstr>RPC要素——协议</vt:lpstr>
      <vt:lpstr>RPC要素——协议</vt:lpstr>
      <vt:lpstr>RPC要素——网络连接</vt:lpstr>
      <vt:lpstr>同步访问</vt:lpstr>
      <vt:lpstr>异步访问</vt:lpstr>
      <vt:lpstr>异步访问</vt:lpstr>
      <vt:lpstr>一个完整的RPC框架</vt:lpstr>
      <vt:lpstr>brpc </vt:lpstr>
      <vt:lpstr>brpc —— 框架</vt:lpstr>
      <vt:lpstr>brpc  72绝技</vt:lpstr>
      <vt:lpstr>baidu-rpc  72绝技</vt:lpstr>
      <vt:lpstr>Client端实战</vt:lpstr>
      <vt:lpstr>Client端实战</vt:lpstr>
      <vt:lpstr>Server端实战</vt:lpstr>
      <vt:lpstr>Server端实战</vt:lpstr>
      <vt:lpstr>HTTP实战——Client端</vt:lpstr>
      <vt:lpstr>HTTP实战——Client端</vt:lpstr>
      <vt:lpstr>HTTP实战——Server端</vt:lpstr>
      <vt:lpstr>HTTP实战——Server端</vt:lpstr>
      <vt:lpstr>HTTP实战——Server端</vt:lpstr>
      <vt:lpstr>强大的内置服务</vt:lpstr>
      <vt:lpstr>brpc新手常见问题</vt:lpstr>
      <vt:lpstr>brpc常用链接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Wang,Qiang(Mobile &amp; CloudOS Device)</dc:creator>
  <cp:lastModifiedBy>Ge ,Jun(CBU)</cp:lastModifiedBy>
  <cp:revision>750</cp:revision>
  <dcterms:modified xsi:type="dcterms:W3CDTF">2017-09-14T11:13:43Z</dcterms:modified>
</cp:coreProperties>
</file>