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8" r:id="rId3"/>
    <p:sldId id="299" r:id="rId4"/>
    <p:sldId id="266" r:id="rId5"/>
    <p:sldId id="267" r:id="rId6"/>
    <p:sldId id="268" r:id="rId7"/>
    <p:sldId id="272" r:id="rId8"/>
    <p:sldId id="273" r:id="rId9"/>
    <p:sldId id="282" r:id="rId10"/>
    <p:sldId id="283" r:id="rId11"/>
    <p:sldId id="300" r:id="rId12"/>
    <p:sldId id="284" r:id="rId13"/>
    <p:sldId id="286" r:id="rId14"/>
    <p:sldId id="293" r:id="rId15"/>
    <p:sldId id="289" r:id="rId16"/>
    <p:sldId id="288" r:id="rId17"/>
    <p:sldId id="287" r:id="rId18"/>
    <p:sldId id="290" r:id="rId19"/>
    <p:sldId id="291" r:id="rId20"/>
    <p:sldId id="276" r:id="rId21"/>
    <p:sldId id="279" r:id="rId22"/>
    <p:sldId id="269" r:id="rId23"/>
    <p:sldId id="271" r:id="rId24"/>
    <p:sldId id="298" r:id="rId25"/>
    <p:sldId id="294" r:id="rId26"/>
    <p:sldId id="295" r:id="rId27"/>
    <p:sldId id="296" r:id="rId28"/>
    <p:sldId id="297" r:id="rId29"/>
    <p:sldId id="278" r:id="rId3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BE614E-CD83-8048-8532-111C7A0AF628}" v="3" dt="2019-10-25T20:16:27.4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11" autoAdjust="0"/>
    <p:restoredTop sz="86385"/>
  </p:normalViewPr>
  <p:slideViewPr>
    <p:cSldViewPr snapToGrid="0">
      <p:cViewPr varScale="1">
        <p:scale>
          <a:sx n="97" d="100"/>
          <a:sy n="97" d="100"/>
        </p:scale>
        <p:origin x="232" y="736"/>
      </p:cViewPr>
      <p:guideLst/>
    </p:cSldViewPr>
  </p:slideViewPr>
  <p:outlineViewPr>
    <p:cViewPr>
      <p:scale>
        <a:sx n="33" d="100"/>
        <a:sy n="33" d="100"/>
      </p:scale>
      <p:origin x="0" y="-93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11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Ochel" userId="a9c8b2ae2945e3f1" providerId="LiveId" clId="{2CBE614E-CD83-8048-8532-111C7A0AF628}"/>
    <pc:docChg chg="undo custSel modSld">
      <pc:chgData name="David Ochel" userId="a9c8b2ae2945e3f1" providerId="LiveId" clId="{2CBE614E-CD83-8048-8532-111C7A0AF628}" dt="2019-10-25T20:24:55.622" v="185" actId="20577"/>
      <pc:docMkLst>
        <pc:docMk/>
      </pc:docMkLst>
      <pc:sldChg chg="modSp">
        <pc:chgData name="David Ochel" userId="a9c8b2ae2945e3f1" providerId="LiveId" clId="{2CBE614E-CD83-8048-8532-111C7A0AF628}" dt="2019-10-25T20:24:55.622" v="185" actId="20577"/>
        <pc:sldMkLst>
          <pc:docMk/>
          <pc:sldMk cId="109857222" sldId="256"/>
        </pc:sldMkLst>
        <pc:spChg chg="mod">
          <ac:chgData name="David Ochel" userId="a9c8b2ae2945e3f1" providerId="LiveId" clId="{2CBE614E-CD83-8048-8532-111C7A0AF628}" dt="2019-10-25T20:24:55.622" v="185" actId="20577"/>
          <ac:spMkLst>
            <pc:docMk/>
            <pc:sldMk cId="109857222" sldId="256"/>
            <ac:spMk id="5" creationId="{B5DD8FF1-631D-4304-AB8E-2F86015C6B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E24AC-1935-404E-A611-024511A3A3A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053E8-F7FD-8946-8A64-16F951B52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43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pixabay.com</a:t>
            </a:r>
            <a:r>
              <a:rPr lang="en-US" dirty="0"/>
              <a:t>/vectors/robber-burglar-bandit-stripes-303444/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053E8-F7FD-8946-8A64-16F951B52B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57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publicdomain/zero/1.0/" TargetMode="External"/><Relationship Id="rId2" Type="http://schemas.openxmlformats.org/officeDocument/2006/relationships/hyperlink" Target="https://pixabay.com/service/terms/#licens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0.sv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6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.svg"/><Relationship Id="rId3" Type="http://schemas.openxmlformats.org/officeDocument/2006/relationships/image" Target="../media/image19.svg"/><Relationship Id="rId7" Type="http://schemas.openxmlformats.org/officeDocument/2006/relationships/image" Target="../media/image4.svg"/><Relationship Id="rId12" Type="http://schemas.openxmlformats.org/officeDocument/2006/relationships/image" Target="../media/image1.png"/><Relationship Id="rId17" Type="http://schemas.openxmlformats.org/officeDocument/2006/relationships/image" Target="../media/image23.svg"/><Relationship Id="rId2" Type="http://schemas.openxmlformats.org/officeDocument/2006/relationships/image" Target="../media/image1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2.svg"/><Relationship Id="rId5" Type="http://schemas.openxmlformats.org/officeDocument/2006/relationships/image" Target="../media/image21.svg"/><Relationship Id="rId15" Type="http://schemas.openxmlformats.org/officeDocument/2006/relationships/image" Target="../media/image10.svg"/><Relationship Id="rId10" Type="http://schemas.openxmlformats.org/officeDocument/2006/relationships/image" Target="../media/image11.png"/><Relationship Id="rId4" Type="http://schemas.openxmlformats.org/officeDocument/2006/relationships/image" Target="../media/image20.png"/><Relationship Id="rId9" Type="http://schemas.openxmlformats.org/officeDocument/2006/relationships/image" Target="../media/image14.svg"/><Relationship Id="rId1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7.svg"/><Relationship Id="rId3" Type="http://schemas.openxmlformats.org/officeDocument/2006/relationships/image" Target="../media/image25.svg"/><Relationship Id="rId7" Type="http://schemas.openxmlformats.org/officeDocument/2006/relationships/image" Target="../media/image10.svg"/><Relationship Id="rId12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8.svg"/><Relationship Id="rId10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14.svg"/><Relationship Id="rId1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7.svg"/><Relationship Id="rId3" Type="http://schemas.openxmlformats.org/officeDocument/2006/relationships/image" Target="../media/image25.svg"/><Relationship Id="rId7" Type="http://schemas.openxmlformats.org/officeDocument/2006/relationships/image" Target="../media/image10.svg"/><Relationship Id="rId12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8.svg"/><Relationship Id="rId10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14.svg"/><Relationship Id="rId1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sllabs.com/projects/documentation/" TargetMode="External"/><Relationship Id="rId2" Type="http://schemas.openxmlformats.org/officeDocument/2006/relationships/hyperlink" Target="http://www.ssllab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4.svg"/><Relationship Id="rId5" Type="http://schemas.openxmlformats.org/officeDocument/2006/relationships/image" Target="../media/image2.svg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Certificates, Public Key Infrastructures, and </a:t>
            </a:r>
            <a:r>
              <a:rPr lang="en-US" strike="sngStrike" dirty="0">
                <a:cs typeface="Calibri Light"/>
              </a:rPr>
              <a:t>SSL/</a:t>
            </a:r>
            <a:r>
              <a:rPr lang="en-US" dirty="0">
                <a:cs typeface="Calibri Light"/>
              </a:rPr>
              <a:t>TLS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for infrastructure builders and operators</a:t>
            </a:r>
          </a:p>
          <a:p>
            <a:endParaRPr lang="en-US" dirty="0"/>
          </a:p>
          <a:p>
            <a:r>
              <a:rPr lang="en-US" dirty="0"/>
              <a:t>David Ochel, August 2019</a:t>
            </a:r>
          </a:p>
          <a:p>
            <a:endParaRPr lang="en-US" dirty="0"/>
          </a:p>
          <a:p>
            <a:r>
              <a:rPr lang="en-US" dirty="0"/>
              <a:t>2019-08-31-00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D8FF1-631D-4304-AB8E-2F86015C6BE8}"/>
              </a:ext>
            </a:extLst>
          </p:cNvPr>
          <p:cNvSpPr txBox="1"/>
          <p:nvPr/>
        </p:nvSpPr>
        <p:spPr>
          <a:xfrm>
            <a:off x="-116406" y="5934670"/>
            <a:ext cx="12424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Unless otherwise noted, clip art is from pixabay.com and subject to </a:t>
            </a:r>
            <a:r>
              <a:rPr lang="en-US" dirty="0" err="1"/>
              <a:t>PixaBay’s</a:t>
            </a:r>
            <a:r>
              <a:rPr lang="en-US" dirty="0"/>
              <a:t> license (</a:t>
            </a:r>
            <a:r>
              <a:rPr lang="en-US" dirty="0">
                <a:hlinkClick r:id="rId2"/>
              </a:rPr>
              <a:t>https://pixabay.com/service/terms/#license</a:t>
            </a:r>
            <a:r>
              <a:rPr lang="en-US" dirty="0"/>
              <a:t>).</a:t>
            </a:r>
          </a:p>
          <a:p>
            <a:pPr algn="ctr"/>
            <a:r>
              <a:rPr lang="en-US" dirty="0"/>
              <a:t>All remaining content that has not otherwise been attributed is released into the public domain under the CC0 1.0 –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hlinkClick r:id="rId3"/>
              </a:rPr>
              <a:t>https://creativecommons.org/publicdomain/zero/1.0/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1330E5-F170-4294-B702-0C86539A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Infrastructures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2F0AA-1855-438B-87C0-1B73897DF0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(or, how do I know that Alice’s public key that I grabbed from the web is the one that in fact matches Alice’s private key, and not Chuck’s, who is pretending to be Alice?)</a:t>
            </a:r>
          </a:p>
        </p:txBody>
      </p:sp>
    </p:spTree>
    <p:extLst>
      <p:ext uri="{BB962C8B-B14F-4D97-AF65-F5344CB8AC3E}">
        <p14:creationId xmlns:p14="http://schemas.microsoft.com/office/powerpoint/2010/main" val="636108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A6D4-05F6-41BE-A211-931EB535C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 Man in the Middle?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3203F-70DD-4CA8-9E90-51C727503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We want to distribute public keys freely, over networks</a:t>
            </a:r>
          </a:p>
          <a:p>
            <a:r>
              <a:rPr lang="en-US" dirty="0"/>
              <a:t>But is Alice in fact the one that possesses the private key to the public key that has her name on it?</a:t>
            </a:r>
          </a:p>
          <a:p>
            <a:pPr lvl="1"/>
            <a:r>
              <a:rPr lang="en-US" dirty="0"/>
              <a:t>Can I trust that digital signatures signed with the corresponding private key are in fact Alice’s signatures, and not somebody who’s pretending to be her?</a:t>
            </a:r>
          </a:p>
          <a:p>
            <a:pPr lvl="1"/>
            <a:r>
              <a:rPr lang="en-US" dirty="0"/>
              <a:t>Can messages I encrypt with this key only be decrypted by her?</a:t>
            </a:r>
          </a:p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4A5EC2E-A42B-4A9F-AF2B-40A572544B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14" y="4114753"/>
            <a:ext cx="2076968" cy="293678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A66F236-086F-42EE-9421-2534188A4A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115032" y="4114753"/>
            <a:ext cx="2076968" cy="2936789"/>
          </a:xfrm>
          <a:prstGeom prst="rect">
            <a:avLst/>
          </a:prstGeom>
        </p:spPr>
      </p:pic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4AC1F5B0-D90C-425B-9C0C-069FC646EF8F}"/>
              </a:ext>
            </a:extLst>
          </p:cNvPr>
          <p:cNvSpPr/>
          <p:nvPr/>
        </p:nvSpPr>
        <p:spPr>
          <a:xfrm>
            <a:off x="1943384" y="4691095"/>
            <a:ext cx="1062681" cy="1375719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PLAIN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C529B245-BF01-43A0-9361-5F560C9F751F}"/>
              </a:ext>
            </a:extLst>
          </p:cNvPr>
          <p:cNvSpPr/>
          <p:nvPr/>
        </p:nvSpPr>
        <p:spPr>
          <a:xfrm>
            <a:off x="9303091" y="4705135"/>
            <a:ext cx="1062681" cy="1375719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PLAIN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7F6E58F2-D4DB-4101-8512-398C320DA5BB}"/>
              </a:ext>
            </a:extLst>
          </p:cNvPr>
          <p:cNvSpPr/>
          <p:nvPr/>
        </p:nvSpPr>
        <p:spPr>
          <a:xfrm>
            <a:off x="4853145" y="4517764"/>
            <a:ext cx="2655421" cy="212090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EABE61C-905B-409A-A2CF-CF1F73247AC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46732" y="5082465"/>
            <a:ext cx="1509720" cy="71830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15819CA-83A5-45C2-BDE6-9F4FBF43467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05259" y="5093956"/>
            <a:ext cx="1531271" cy="718305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31C022-D425-474A-9ECB-3840B0FF67F4}"/>
              </a:ext>
            </a:extLst>
          </p:cNvPr>
          <p:cNvSpPr/>
          <p:nvPr/>
        </p:nvSpPr>
        <p:spPr>
          <a:xfrm rot="21411818">
            <a:off x="1981809" y="5911422"/>
            <a:ext cx="6820930" cy="517905"/>
          </a:xfrm>
          <a:custGeom>
            <a:avLst/>
            <a:gdLst>
              <a:gd name="connsiteX0" fmla="*/ 0 w 6820930"/>
              <a:gd name="connsiteY0" fmla="*/ 463378 h 921998"/>
              <a:gd name="connsiteX1" fmla="*/ 4065373 w 6820930"/>
              <a:gd name="connsiteY1" fmla="*/ 908222 h 921998"/>
              <a:gd name="connsiteX2" fmla="*/ 6820930 w 6820930"/>
              <a:gd name="connsiteY2" fmla="*/ 0 h 92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0930" h="921998">
                <a:moveTo>
                  <a:pt x="0" y="463378"/>
                </a:moveTo>
                <a:cubicBezTo>
                  <a:pt x="1464275" y="724415"/>
                  <a:pt x="2928551" y="985452"/>
                  <a:pt x="4065373" y="908222"/>
                </a:cubicBezTo>
                <a:cubicBezTo>
                  <a:pt x="5202195" y="830992"/>
                  <a:pt x="6011562" y="415496"/>
                  <a:pt x="6820930" y="0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048A8FF5-BC7C-E144-9AA2-D2D48FC7ED3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10041" y="6180503"/>
            <a:ext cx="989124" cy="463989"/>
          </a:xfrm>
          <a:prstGeom prst="rect">
            <a:avLst/>
          </a:prstGeom>
        </p:spPr>
      </p:pic>
      <p:pic>
        <p:nvPicPr>
          <p:cNvPr id="20" name="Content Placeholder 6">
            <a:extLst>
              <a:ext uri="{FF2B5EF4-FFF2-40B4-BE49-F238E27FC236}">
                <a16:creationId xmlns:a16="http://schemas.microsoft.com/office/drawing/2014/main" id="{96D116A3-E32C-9F4B-BEE0-E8EDB03541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51609" y="4751900"/>
            <a:ext cx="1368830" cy="1783663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9EE78914-42D4-3E45-A94F-E896DE0188D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6358" y="5911757"/>
            <a:ext cx="1666972" cy="61904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64B57A9-982E-6C4E-9E2E-A6068A7FF1C4}"/>
              </a:ext>
            </a:extLst>
          </p:cNvPr>
          <p:cNvSpPr txBox="1"/>
          <p:nvPr/>
        </p:nvSpPr>
        <p:spPr>
          <a:xfrm>
            <a:off x="380924" y="610680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8AD229-0A66-754E-AF30-FDA6B4061D03}"/>
              </a:ext>
            </a:extLst>
          </p:cNvPr>
          <p:cNvSpPr txBox="1"/>
          <p:nvPr/>
        </p:nvSpPr>
        <p:spPr>
          <a:xfrm>
            <a:off x="1373234" y="595891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FA79D477-4754-BE4C-9AD1-57242EC521E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71485" y="6238954"/>
            <a:ext cx="1666972" cy="61904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E884474-6BBA-4A46-8668-A830E9B61CC4}"/>
              </a:ext>
            </a:extLst>
          </p:cNvPr>
          <p:cNvSpPr txBox="1"/>
          <p:nvPr/>
        </p:nvSpPr>
        <p:spPr>
          <a:xfrm>
            <a:off x="5566051" y="64339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CE79E8-23E9-194A-9CB7-C9BEC9D3A00D}"/>
              </a:ext>
            </a:extLst>
          </p:cNvPr>
          <p:cNvSpPr txBox="1"/>
          <p:nvPr/>
        </p:nvSpPr>
        <p:spPr>
          <a:xfrm>
            <a:off x="6558361" y="628611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66DDA6-2AC8-1449-986A-FC73FF21521D}"/>
              </a:ext>
            </a:extLst>
          </p:cNvPr>
          <p:cNvSpPr/>
          <p:nvPr/>
        </p:nvSpPr>
        <p:spPr>
          <a:xfrm>
            <a:off x="4349864" y="622128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dirty="0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31FEE4B2-92F8-4C4E-A87C-53AA7319896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05528" y="5847270"/>
            <a:ext cx="989124" cy="46398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BE74511-BD0A-DE48-B650-125D2406659D}"/>
              </a:ext>
            </a:extLst>
          </p:cNvPr>
          <p:cNvSpPr/>
          <p:nvPr/>
        </p:nvSpPr>
        <p:spPr>
          <a:xfrm>
            <a:off x="7793502" y="5890296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6479A-3A73-BD4F-A473-F62BBF08E336}"/>
              </a:ext>
            </a:extLst>
          </p:cNvPr>
          <p:cNvSpPr/>
          <p:nvPr/>
        </p:nvSpPr>
        <p:spPr>
          <a:xfrm>
            <a:off x="3166746" y="5243665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9F4ED3-7B11-694D-93B8-1F4CA85416CE}"/>
              </a:ext>
            </a:extLst>
          </p:cNvPr>
          <p:cNvSpPr/>
          <p:nvPr/>
        </p:nvSpPr>
        <p:spPr>
          <a:xfrm>
            <a:off x="8935841" y="5268442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36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4B79-6E0E-4630-B3BC-93A5B066A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33347"/>
          </a:xfrm>
        </p:spPr>
        <p:txBody>
          <a:bodyPr>
            <a:normAutofit fontScale="90000"/>
          </a:bodyPr>
          <a:lstStyle/>
          <a:p>
            <a:r>
              <a:rPr lang="en-US" dirty="0"/>
              <a:t>Attesting to a </a:t>
            </a:r>
            <a:br>
              <a:rPr lang="en-US" dirty="0"/>
            </a:br>
            <a:r>
              <a:rPr lang="en-US" dirty="0"/>
              <a:t>distributed key’s </a:t>
            </a:r>
            <a:br>
              <a:rPr lang="en-US" dirty="0"/>
            </a:br>
            <a:r>
              <a:rPr lang="en-US" dirty="0"/>
              <a:t>authenticity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3D53B-A6D0-4F8B-91EA-55D1C8CF8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8100"/>
            <a:ext cx="10515600" cy="3822700"/>
          </a:xfrm>
        </p:spPr>
        <p:txBody>
          <a:bodyPr>
            <a:normAutofit/>
          </a:bodyPr>
          <a:lstStyle/>
          <a:p>
            <a:r>
              <a:rPr lang="en-US" dirty="0"/>
              <a:t>Crowd-sourced web of trust (e.g., PGP)</a:t>
            </a:r>
          </a:p>
          <a:p>
            <a:pPr lvl="1"/>
            <a:r>
              <a:rPr lang="en-US" dirty="0"/>
              <a:t>Users attest to the authenticity of public keys by signing each other’s public keys (after having established that they have the same key in front of them)</a:t>
            </a:r>
          </a:p>
          <a:p>
            <a:pPr lvl="1"/>
            <a:r>
              <a:rPr lang="en-US" dirty="0"/>
              <a:t>Key Signing Party, anyone?</a:t>
            </a:r>
          </a:p>
          <a:p>
            <a:pPr lvl="1"/>
            <a:endParaRPr lang="en-US" dirty="0"/>
          </a:p>
          <a:p>
            <a:r>
              <a:rPr lang="en-US" dirty="0"/>
              <a:t>Trusted Third Parties</a:t>
            </a:r>
          </a:p>
          <a:p>
            <a:pPr lvl="1"/>
            <a:r>
              <a:rPr lang="en-US" dirty="0"/>
              <a:t>Certificate authorities establish a hierarchical chain of trust into public keys</a:t>
            </a:r>
          </a:p>
          <a:p>
            <a:pPr lvl="1"/>
            <a:r>
              <a:rPr lang="en-US" dirty="0"/>
              <a:t>All users trust the same CA, thus any public key signed by the CA is extended trust (without the need for a secure channel to obtain individual public keys)</a:t>
            </a:r>
          </a:p>
        </p:txBody>
      </p:sp>
      <p:pic>
        <p:nvPicPr>
          <p:cNvPr id="4" name="Picture 2" descr="Responsible Behavior">
            <a:extLst>
              <a:ext uri="{FF2B5EF4-FFF2-40B4-BE49-F238E27FC236}">
                <a16:creationId xmlns:a16="http://schemas.microsoft.com/office/drawing/2014/main" id="{1594EF14-9A69-1849-85FE-DA8E812A0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468" y="137211"/>
            <a:ext cx="60960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2823DB-B463-A240-95A4-C53BD7E8708D}"/>
              </a:ext>
            </a:extLst>
          </p:cNvPr>
          <p:cNvSpPr/>
          <p:nvPr/>
        </p:nvSpPr>
        <p:spPr>
          <a:xfrm>
            <a:off x="7092546" y="2000936"/>
            <a:ext cx="3729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https://imgs.xkcd.com/comics/responsible_behavior.png</a:t>
            </a:r>
          </a:p>
        </p:txBody>
      </p:sp>
    </p:spTree>
    <p:extLst>
      <p:ext uri="{BB962C8B-B14F-4D97-AF65-F5344CB8AC3E}">
        <p14:creationId xmlns:p14="http://schemas.microsoft.com/office/powerpoint/2010/main" val="1463016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5B132A82-9705-4504-A706-0905E5E43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2141" y="2194465"/>
            <a:ext cx="1781175" cy="196215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4381945-05AD-484C-8A11-3A9CD6ECE79D}"/>
              </a:ext>
            </a:extLst>
          </p:cNvPr>
          <p:cNvSpPr/>
          <p:nvPr/>
        </p:nvSpPr>
        <p:spPr>
          <a:xfrm>
            <a:off x="1488990" y="1538416"/>
            <a:ext cx="3682314" cy="2618199"/>
          </a:xfrm>
          <a:custGeom>
            <a:avLst/>
            <a:gdLst>
              <a:gd name="connsiteX0" fmla="*/ 0 w 3503141"/>
              <a:gd name="connsiteY0" fmla="*/ 2465173 h 2465173"/>
              <a:gd name="connsiteX1" fmla="*/ 1007076 w 3503141"/>
              <a:gd name="connsiteY1" fmla="*/ 691979 h 2465173"/>
              <a:gd name="connsiteX2" fmla="*/ 3503141 w 3503141"/>
              <a:gd name="connsiteY2" fmla="*/ 0 h 2465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3141" h="2465173">
                <a:moveTo>
                  <a:pt x="0" y="2465173"/>
                </a:moveTo>
                <a:cubicBezTo>
                  <a:pt x="211609" y="1784007"/>
                  <a:pt x="423219" y="1102841"/>
                  <a:pt x="1007076" y="691979"/>
                </a:cubicBezTo>
                <a:cubicBezTo>
                  <a:pt x="1590933" y="281117"/>
                  <a:pt x="2547037" y="140558"/>
                  <a:pt x="3503141" y="0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6CDFEC-7234-43F4-A2F3-DDC21944A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Certificates!</a:t>
            </a:r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B6613B1F-A687-4BB5-84EC-D24EF0939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7820" y="728093"/>
            <a:ext cx="1303480" cy="1240813"/>
          </a:xfr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2B5D705-BC94-4D1B-AE85-7F8723A743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270880" y="4273790"/>
            <a:ext cx="2076968" cy="2936789"/>
          </a:xfrm>
          <a:prstGeom prst="rect">
            <a:avLst/>
          </a:prstGeom>
        </p:spPr>
      </p:pic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8058EE4B-5534-4826-A01B-3BEA07B146D4}"/>
              </a:ext>
            </a:extLst>
          </p:cNvPr>
          <p:cNvSpPr/>
          <p:nvPr/>
        </p:nvSpPr>
        <p:spPr>
          <a:xfrm>
            <a:off x="2177010" y="1882266"/>
            <a:ext cx="1062681" cy="114398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u="sng" dirty="0"/>
              <a:t>Cert Signing Request</a:t>
            </a:r>
          </a:p>
          <a:p>
            <a:pPr algn="ctr"/>
            <a:r>
              <a:rPr lang="en-US" sz="1000" b="1" dirty="0"/>
              <a:t>Name</a:t>
            </a:r>
            <a:r>
              <a:rPr lang="en-US" sz="1000" dirty="0"/>
              <a:t>: Alice</a:t>
            </a:r>
          </a:p>
          <a:p>
            <a:pPr algn="ctr"/>
            <a:r>
              <a:rPr lang="en-US" sz="1000" b="1" dirty="0"/>
              <a:t>Address</a:t>
            </a:r>
            <a:r>
              <a:rPr lang="en-US" sz="1000" dirty="0"/>
              <a:t>: </a:t>
            </a:r>
            <a:r>
              <a:rPr lang="en-US" sz="1000" dirty="0" err="1"/>
              <a:t>alice@foo.bar</a:t>
            </a:r>
            <a:endParaRPr lang="en-US" sz="1000" dirty="0"/>
          </a:p>
          <a:p>
            <a:pPr algn="ctr"/>
            <a:r>
              <a:rPr lang="en-US" sz="1000" b="1" dirty="0"/>
              <a:t>Public key</a:t>
            </a:r>
            <a:r>
              <a:rPr lang="en-US" sz="1000" dirty="0"/>
              <a:t>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05967A-9AFE-4870-BAEC-0599EB5260A3}"/>
              </a:ext>
            </a:extLst>
          </p:cNvPr>
          <p:cNvSpPr txBox="1"/>
          <p:nvPr/>
        </p:nvSpPr>
        <p:spPr>
          <a:xfrm>
            <a:off x="5212213" y="1920522"/>
            <a:ext cx="1454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Certificate Authority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9AA2272B-775B-4536-9139-4591C93CD15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01263" y="2788528"/>
            <a:ext cx="631383" cy="296176"/>
          </a:xfrm>
          <a:prstGeom prst="rect">
            <a:avLst/>
          </a:prstGeom>
        </p:spPr>
      </p:pic>
      <p:sp>
        <p:nvSpPr>
          <p:cNvPr id="36" name="Rectangle: Folded Corner 35">
            <a:extLst>
              <a:ext uri="{FF2B5EF4-FFF2-40B4-BE49-F238E27FC236}">
                <a16:creationId xmlns:a16="http://schemas.microsoft.com/office/drawing/2014/main" id="{651DBB22-E3BA-4EA9-8F81-29270DD19F22}"/>
              </a:ext>
            </a:extLst>
          </p:cNvPr>
          <p:cNvSpPr/>
          <p:nvPr/>
        </p:nvSpPr>
        <p:spPr>
          <a:xfrm>
            <a:off x="1943384" y="4691095"/>
            <a:ext cx="1062681" cy="1375719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PLAIN</a:t>
            </a:r>
          </a:p>
          <a:p>
            <a:pPr algn="ctr"/>
            <a:r>
              <a:rPr lang="en-US" dirty="0"/>
              <a:t>TEXT</a:t>
            </a:r>
          </a:p>
        </p:txBody>
      </p:sp>
      <p:sp>
        <p:nvSpPr>
          <p:cNvPr id="37" name="Rectangle: Folded Corner 36">
            <a:extLst>
              <a:ext uri="{FF2B5EF4-FFF2-40B4-BE49-F238E27FC236}">
                <a16:creationId xmlns:a16="http://schemas.microsoft.com/office/drawing/2014/main" id="{330B76C4-C3D0-46B5-8F78-9B6C01C48A82}"/>
              </a:ext>
            </a:extLst>
          </p:cNvPr>
          <p:cNvSpPr/>
          <p:nvPr/>
        </p:nvSpPr>
        <p:spPr>
          <a:xfrm>
            <a:off x="9520720" y="5307015"/>
            <a:ext cx="1062681" cy="1375719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PLAIN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2F6DA6EF-937F-4F3A-87E5-EE868F87C8FB}"/>
              </a:ext>
            </a:extLst>
          </p:cNvPr>
          <p:cNvSpPr/>
          <p:nvPr/>
        </p:nvSpPr>
        <p:spPr>
          <a:xfrm>
            <a:off x="4840241" y="4604849"/>
            <a:ext cx="2923314" cy="2216721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Folded Corner 38">
            <a:extLst>
              <a:ext uri="{FF2B5EF4-FFF2-40B4-BE49-F238E27FC236}">
                <a16:creationId xmlns:a16="http://schemas.microsoft.com/office/drawing/2014/main" id="{AE487769-B3EA-4DF6-AEE8-BD4229FB2426}"/>
              </a:ext>
            </a:extLst>
          </p:cNvPr>
          <p:cNvSpPr/>
          <p:nvPr/>
        </p:nvSpPr>
        <p:spPr>
          <a:xfrm>
            <a:off x="5683975" y="5050008"/>
            <a:ext cx="1062681" cy="1375719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CIPHER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516D930-653E-499A-881A-1010550FC1DC}"/>
              </a:ext>
            </a:extLst>
          </p:cNvPr>
          <p:cNvSpPr/>
          <p:nvPr/>
        </p:nvSpPr>
        <p:spPr>
          <a:xfrm rot="556768" flipH="1">
            <a:off x="4494705" y="5170758"/>
            <a:ext cx="285921" cy="60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A2775F57-08FA-433F-AC9B-1EA05246C586}"/>
              </a:ext>
            </a:extLst>
          </p:cNvPr>
          <p:cNvSpPr/>
          <p:nvPr/>
        </p:nvSpPr>
        <p:spPr>
          <a:xfrm rot="484488" flipH="1">
            <a:off x="7811947" y="5599302"/>
            <a:ext cx="285921" cy="60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D1F694D4-3044-44D7-A135-A316A0EA320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03464" y="5133384"/>
            <a:ext cx="1279566" cy="608801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93A84BDA-9638-4756-8983-E17A499C23F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80779" y="5667322"/>
            <a:ext cx="1297832" cy="608801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D7883109-A65B-4D13-A71F-2BCFC667B0D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723" y="3884782"/>
            <a:ext cx="2076968" cy="2936789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9F7001B2-FC47-4C4F-B023-D2CEEF157DCA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8733" y="5668045"/>
            <a:ext cx="1666972" cy="619046"/>
          </a:xfrm>
          <a:prstGeom prst="rect">
            <a:avLst/>
          </a:prstGeom>
        </p:spPr>
      </p:pic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FF69B599-6A98-4146-A6C3-45552A24AAB3}"/>
              </a:ext>
            </a:extLst>
          </p:cNvPr>
          <p:cNvSpPr/>
          <p:nvPr/>
        </p:nvSpPr>
        <p:spPr>
          <a:xfrm>
            <a:off x="2177009" y="3026246"/>
            <a:ext cx="1062682" cy="155959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signature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3AE41D2D-2020-455D-A66E-B930C683495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97574" y="756093"/>
            <a:ext cx="1454694" cy="5402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4BC19F-0325-46EB-A8ED-8373E57BC637}"/>
              </a:ext>
            </a:extLst>
          </p:cNvPr>
          <p:cNvSpPr txBox="1"/>
          <p:nvPr/>
        </p:nvSpPr>
        <p:spPr>
          <a:xfrm>
            <a:off x="403299" y="586309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A78234-6CB3-4453-BA22-E55E7E99198C}"/>
              </a:ext>
            </a:extLst>
          </p:cNvPr>
          <p:cNvSpPr txBox="1"/>
          <p:nvPr/>
        </p:nvSpPr>
        <p:spPr>
          <a:xfrm>
            <a:off x="1395609" y="571520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D0A51F-CBD1-40D1-8C57-2BCC3604B605}"/>
              </a:ext>
            </a:extLst>
          </p:cNvPr>
          <p:cNvSpPr txBox="1"/>
          <p:nvPr/>
        </p:nvSpPr>
        <p:spPr>
          <a:xfrm>
            <a:off x="3324260" y="525202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7A6D1B-231D-474D-A157-D0B0804232A2}"/>
              </a:ext>
            </a:extLst>
          </p:cNvPr>
          <p:cNvSpPr txBox="1"/>
          <p:nvPr/>
        </p:nvSpPr>
        <p:spPr>
          <a:xfrm>
            <a:off x="8971611" y="577728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357076-7C92-415D-ADE1-CB8155C77B20}"/>
              </a:ext>
            </a:extLst>
          </p:cNvPr>
          <p:cNvSpPr txBox="1"/>
          <p:nvPr/>
        </p:nvSpPr>
        <p:spPr>
          <a:xfrm>
            <a:off x="2693902" y="2760202"/>
            <a:ext cx="317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154639-B62C-4DA1-A7B3-8716CAD214C5}"/>
              </a:ext>
            </a:extLst>
          </p:cNvPr>
          <p:cNvGrpSpPr/>
          <p:nvPr/>
        </p:nvGrpSpPr>
        <p:grpSpPr>
          <a:xfrm>
            <a:off x="5395557" y="2401805"/>
            <a:ext cx="1319165" cy="1592213"/>
            <a:chOff x="5408218" y="2401527"/>
            <a:chExt cx="1319165" cy="1592213"/>
          </a:xfrm>
        </p:grpSpPr>
        <p:sp>
          <p:nvSpPr>
            <p:cNvPr id="32" name="Rectangle: Folded Corner 31">
              <a:extLst>
                <a:ext uri="{FF2B5EF4-FFF2-40B4-BE49-F238E27FC236}">
                  <a16:creationId xmlns:a16="http://schemas.microsoft.com/office/drawing/2014/main" id="{FFB01F02-D466-4101-9ECB-067C37335223}"/>
                </a:ext>
              </a:extLst>
            </p:cNvPr>
            <p:cNvSpPr/>
            <p:nvPr/>
          </p:nvSpPr>
          <p:spPr>
            <a:xfrm>
              <a:off x="5408219" y="2401527"/>
              <a:ext cx="1062681" cy="1143980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u="sng" dirty="0"/>
                <a:t>CERTIFICATE</a:t>
              </a:r>
            </a:p>
            <a:p>
              <a:pPr algn="ctr"/>
              <a:r>
                <a:rPr lang="en-US" sz="1000" b="1" dirty="0"/>
                <a:t>Expiration:</a:t>
              </a:r>
              <a:r>
                <a:rPr lang="en-US" sz="1000" dirty="0"/>
                <a:t> …</a:t>
              </a:r>
            </a:p>
            <a:p>
              <a:pPr algn="ctr"/>
              <a:r>
                <a:rPr lang="en-US" sz="1000" b="1" dirty="0"/>
                <a:t>Name</a:t>
              </a:r>
              <a:r>
                <a:rPr lang="en-US" sz="1000" dirty="0"/>
                <a:t>: Alice</a:t>
              </a:r>
            </a:p>
            <a:p>
              <a:pPr algn="ctr"/>
              <a:r>
                <a:rPr lang="en-US" sz="1000" b="1" dirty="0"/>
                <a:t>Address</a:t>
              </a:r>
              <a:r>
                <a:rPr lang="en-US" sz="1000" dirty="0"/>
                <a:t>: …</a:t>
              </a:r>
            </a:p>
            <a:p>
              <a:pPr algn="ctr"/>
              <a:r>
                <a:rPr lang="en-US" sz="1000" b="1" dirty="0"/>
                <a:t>Public key</a:t>
              </a:r>
              <a:r>
                <a:rPr lang="en-US" sz="1000" dirty="0"/>
                <a:t>: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33" name="Rectangle: Diagonal Corners Snipped 32">
              <a:extLst>
                <a:ext uri="{FF2B5EF4-FFF2-40B4-BE49-F238E27FC236}">
                  <a16:creationId xmlns:a16="http://schemas.microsoft.com/office/drawing/2014/main" id="{5A4E4107-7F83-4DA4-A8D0-C9AD535B0D2E}"/>
                </a:ext>
              </a:extLst>
            </p:cNvPr>
            <p:cNvSpPr/>
            <p:nvPr/>
          </p:nvSpPr>
          <p:spPr>
            <a:xfrm>
              <a:off x="5408218" y="3545507"/>
              <a:ext cx="1062682" cy="155959"/>
            </a:xfrm>
            <a:prstGeom prst="snip2Diag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/>
                <a:t>CA signature</a:t>
              </a:r>
            </a:p>
          </p:txBody>
        </p: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98128193-D822-44F9-B2FF-A962E2A18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15330" y="3208552"/>
              <a:ext cx="631383" cy="296176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5C7002CF-A94C-4146-9DBF-AC15DF79E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096000" y="3097273"/>
              <a:ext cx="631383" cy="896467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CC3382B-9AE7-47FF-8622-D2E7AB367BAC}"/>
                </a:ext>
              </a:extLst>
            </p:cNvPr>
            <p:cNvSpPr txBox="1"/>
            <p:nvPr/>
          </p:nvSpPr>
          <p:spPr>
            <a:xfrm>
              <a:off x="5928997" y="3190283"/>
              <a:ext cx="3177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F04AF4A-9026-4760-8C6A-4CEF4FEAED68}"/>
              </a:ext>
            </a:extLst>
          </p:cNvPr>
          <p:cNvSpPr txBox="1"/>
          <p:nvPr/>
        </p:nvSpPr>
        <p:spPr>
          <a:xfrm>
            <a:off x="5317405" y="8729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2E1478-AC97-4A04-A353-6BD84CB60030}"/>
              </a:ext>
            </a:extLst>
          </p:cNvPr>
          <p:cNvSpPr txBox="1"/>
          <p:nvPr/>
        </p:nvSpPr>
        <p:spPr>
          <a:xfrm>
            <a:off x="6105071" y="79398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DC498216-5279-4EC6-A9BF-3695F10C046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3172" y="3402452"/>
            <a:ext cx="1258091" cy="59858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C06FDCF-B0CE-4711-B99B-A82C83D888D4}"/>
              </a:ext>
            </a:extLst>
          </p:cNvPr>
          <p:cNvSpPr txBox="1"/>
          <p:nvPr/>
        </p:nvSpPr>
        <p:spPr>
          <a:xfrm>
            <a:off x="1358507" y="3517077"/>
            <a:ext cx="26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E9B395-D898-4A9E-A3B7-A897309EBD85}"/>
              </a:ext>
            </a:extLst>
          </p:cNvPr>
          <p:cNvSpPr/>
          <p:nvPr/>
        </p:nvSpPr>
        <p:spPr>
          <a:xfrm>
            <a:off x="6827108" y="1513702"/>
            <a:ext cx="4221720" cy="2760087"/>
          </a:xfrm>
          <a:custGeom>
            <a:avLst/>
            <a:gdLst>
              <a:gd name="connsiteX0" fmla="*/ 0 w 4071551"/>
              <a:gd name="connsiteY0" fmla="*/ 0 h 2415746"/>
              <a:gd name="connsiteX1" fmla="*/ 2743200 w 4071551"/>
              <a:gd name="connsiteY1" fmla="*/ 580767 h 2415746"/>
              <a:gd name="connsiteX2" fmla="*/ 4071551 w 4071551"/>
              <a:gd name="connsiteY2" fmla="*/ 2415746 h 2415746"/>
              <a:gd name="connsiteX3" fmla="*/ 4071551 w 4071551"/>
              <a:gd name="connsiteY3" fmla="*/ 2415746 h 2415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1551" h="2415746">
                <a:moveTo>
                  <a:pt x="0" y="0"/>
                </a:moveTo>
                <a:cubicBezTo>
                  <a:pt x="1032304" y="89071"/>
                  <a:pt x="2064608" y="178143"/>
                  <a:pt x="2743200" y="580767"/>
                </a:cubicBezTo>
                <a:cubicBezTo>
                  <a:pt x="3421792" y="983391"/>
                  <a:pt x="4071551" y="2415746"/>
                  <a:pt x="4071551" y="2415746"/>
                </a:cubicBezTo>
                <a:lnTo>
                  <a:pt x="4071551" y="2415746"/>
                </a:ln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ACCDF87-00C8-41C3-AD91-28CFB628B365}"/>
              </a:ext>
            </a:extLst>
          </p:cNvPr>
          <p:cNvSpPr/>
          <p:nvPr/>
        </p:nvSpPr>
        <p:spPr>
          <a:xfrm>
            <a:off x="6017741" y="3787346"/>
            <a:ext cx="4609070" cy="1334530"/>
          </a:xfrm>
          <a:custGeom>
            <a:avLst/>
            <a:gdLst>
              <a:gd name="connsiteX0" fmla="*/ 0 w 4609070"/>
              <a:gd name="connsiteY0" fmla="*/ 0 h 1334530"/>
              <a:gd name="connsiteX1" fmla="*/ 815545 w 4609070"/>
              <a:gd name="connsiteY1" fmla="*/ 1112108 h 1334530"/>
              <a:gd name="connsiteX2" fmla="*/ 4609070 w 4609070"/>
              <a:gd name="connsiteY2" fmla="*/ 1334530 h 1334530"/>
              <a:gd name="connsiteX3" fmla="*/ 4609070 w 4609070"/>
              <a:gd name="connsiteY3" fmla="*/ 1334530 h 1334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9070" h="1334530">
                <a:moveTo>
                  <a:pt x="0" y="0"/>
                </a:moveTo>
                <a:cubicBezTo>
                  <a:pt x="23683" y="444843"/>
                  <a:pt x="47367" y="889686"/>
                  <a:pt x="815545" y="1112108"/>
                </a:cubicBezTo>
                <a:cubicBezTo>
                  <a:pt x="1583723" y="1334530"/>
                  <a:pt x="4609070" y="1334530"/>
                  <a:pt x="4609070" y="1334530"/>
                </a:cubicBezTo>
                <a:lnTo>
                  <a:pt x="4609070" y="1334530"/>
                </a:ln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1195DE65-5BF7-4CDA-AB35-16A2E34CE69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95278" y="1932249"/>
            <a:ext cx="1297832" cy="608801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13756BA-F450-4D95-94D1-A79EF524472E}"/>
              </a:ext>
            </a:extLst>
          </p:cNvPr>
          <p:cNvSpPr txBox="1"/>
          <p:nvPr/>
        </p:nvSpPr>
        <p:spPr>
          <a:xfrm>
            <a:off x="9544194" y="203843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</a:t>
            </a:r>
          </a:p>
        </p:txBody>
      </p:sp>
    </p:spTree>
    <p:extLst>
      <p:ext uri="{BB962C8B-B14F-4D97-AF65-F5344CB8AC3E}">
        <p14:creationId xmlns:p14="http://schemas.microsoft.com/office/powerpoint/2010/main" val="2953455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9478-1C6A-4281-9E6F-7F24B7FD9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Security – crypto (simplified)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71FB19E-83AD-4B3C-9214-A59E8DAA0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068" y="2972941"/>
            <a:ext cx="1446941" cy="173754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B7DB5FE-1F6E-4BB8-8599-3742D4C76A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483445" y="2805396"/>
            <a:ext cx="2076968" cy="293678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6285469-1AE4-48C5-9785-8C3EB6A69B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268" y="4347543"/>
            <a:ext cx="1666972" cy="61904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407C3FDF-D7B2-4DF6-A278-0390A8A20947}"/>
              </a:ext>
            </a:extLst>
          </p:cNvPr>
          <p:cNvGrpSpPr/>
          <p:nvPr/>
        </p:nvGrpSpPr>
        <p:grpSpPr>
          <a:xfrm>
            <a:off x="578237" y="3481314"/>
            <a:ext cx="739422" cy="892472"/>
            <a:chOff x="5408218" y="2401527"/>
            <a:chExt cx="1319165" cy="1592213"/>
          </a:xfrm>
        </p:grpSpPr>
        <p:sp>
          <p:nvSpPr>
            <p:cNvPr id="21" name="Rectangle: Folded Corner 20">
              <a:extLst>
                <a:ext uri="{FF2B5EF4-FFF2-40B4-BE49-F238E27FC236}">
                  <a16:creationId xmlns:a16="http://schemas.microsoft.com/office/drawing/2014/main" id="{E0D442C2-142B-4CAA-A94A-3AE24EC8F8A4}"/>
                </a:ext>
              </a:extLst>
            </p:cNvPr>
            <p:cNvSpPr/>
            <p:nvPr/>
          </p:nvSpPr>
          <p:spPr>
            <a:xfrm>
              <a:off x="5408219" y="2401527"/>
              <a:ext cx="1062681" cy="1143980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b="1" u="sng" dirty="0"/>
                <a:t>CERTIFICATE</a:t>
              </a:r>
            </a:p>
            <a:p>
              <a:pPr algn="ctr"/>
              <a:r>
                <a:rPr lang="en-US" sz="500" b="1" dirty="0"/>
                <a:t>Expiration:</a:t>
              </a:r>
              <a:r>
                <a:rPr lang="en-US" sz="500" dirty="0"/>
                <a:t> …</a:t>
              </a:r>
            </a:p>
            <a:p>
              <a:pPr algn="ctr"/>
              <a:r>
                <a:rPr lang="en-US" sz="500" b="1" dirty="0"/>
                <a:t>Name</a:t>
              </a:r>
              <a:r>
                <a:rPr lang="en-US" sz="500" dirty="0"/>
                <a:t>: Company A</a:t>
              </a:r>
            </a:p>
            <a:p>
              <a:pPr algn="ctr"/>
              <a:r>
                <a:rPr lang="en-US" sz="500" b="1" dirty="0"/>
                <a:t>Address</a:t>
              </a:r>
              <a:r>
                <a:rPr lang="en-US" sz="500" dirty="0"/>
                <a:t>: …</a:t>
              </a:r>
            </a:p>
            <a:p>
              <a:pPr algn="ctr"/>
              <a:r>
                <a:rPr lang="en-US" sz="500" b="1" dirty="0"/>
                <a:t>Public key</a:t>
              </a:r>
              <a:r>
                <a:rPr lang="en-US" sz="500" dirty="0"/>
                <a:t>:</a:t>
              </a:r>
            </a:p>
            <a:p>
              <a:pPr algn="ctr"/>
              <a:endParaRPr lang="en-US" sz="500" dirty="0"/>
            </a:p>
          </p:txBody>
        </p:sp>
        <p:sp>
          <p:nvSpPr>
            <p:cNvPr id="22" name="Rectangle: Diagonal Corners Snipped 21">
              <a:extLst>
                <a:ext uri="{FF2B5EF4-FFF2-40B4-BE49-F238E27FC236}">
                  <a16:creationId xmlns:a16="http://schemas.microsoft.com/office/drawing/2014/main" id="{058B5457-87BE-4419-A19B-6A0CD4F1D066}"/>
                </a:ext>
              </a:extLst>
            </p:cNvPr>
            <p:cNvSpPr/>
            <p:nvPr/>
          </p:nvSpPr>
          <p:spPr>
            <a:xfrm>
              <a:off x="5408218" y="3545507"/>
              <a:ext cx="1062682" cy="155959"/>
            </a:xfrm>
            <a:prstGeom prst="snip2Diag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/>
                <a:t>CA signature</a:t>
              </a:r>
            </a:p>
          </p:txBody>
        </p:sp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ED569EAC-8F37-4C64-86BE-CBEBBE25D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15330" y="3208552"/>
              <a:ext cx="631383" cy="296176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A678BD7A-8672-4561-950D-E557360BE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096000" y="3097273"/>
              <a:ext cx="631383" cy="896467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89F52D-F395-40EC-AAD7-38D0282D61C2}"/>
                </a:ext>
              </a:extLst>
            </p:cNvPr>
            <p:cNvSpPr txBox="1"/>
            <p:nvPr/>
          </p:nvSpPr>
          <p:spPr>
            <a:xfrm>
              <a:off x="5858970" y="3154060"/>
              <a:ext cx="317716" cy="384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</a:p>
          </p:txBody>
        </p:sp>
      </p:grpSp>
      <p:pic>
        <p:nvPicPr>
          <p:cNvPr id="31" name="Content Placeholder 30">
            <a:extLst>
              <a:ext uri="{FF2B5EF4-FFF2-40B4-BE49-F238E27FC236}">
                <a16:creationId xmlns:a16="http://schemas.microsoft.com/office/drawing/2014/main" id="{173494DC-4ADC-45AE-A613-E356518E5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42004" y="3291572"/>
            <a:ext cx="880420" cy="1544597"/>
          </a:xfrm>
        </p:spPr>
      </p:pic>
      <p:sp>
        <p:nvSpPr>
          <p:cNvPr id="32" name="Left Brace 31">
            <a:extLst>
              <a:ext uri="{FF2B5EF4-FFF2-40B4-BE49-F238E27FC236}">
                <a16:creationId xmlns:a16="http://schemas.microsoft.com/office/drawing/2014/main" id="{B35BD621-26FA-406B-8E61-4CC38305EACC}"/>
              </a:ext>
            </a:extLst>
          </p:cNvPr>
          <p:cNvSpPr/>
          <p:nvPr/>
        </p:nvSpPr>
        <p:spPr>
          <a:xfrm>
            <a:off x="2150275" y="1643209"/>
            <a:ext cx="488364" cy="477588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69E094E9-31F8-424D-9713-8186349C349D}"/>
              </a:ext>
            </a:extLst>
          </p:cNvPr>
          <p:cNvSpPr/>
          <p:nvPr/>
        </p:nvSpPr>
        <p:spPr>
          <a:xfrm flipH="1">
            <a:off x="9284143" y="1643209"/>
            <a:ext cx="488364" cy="477588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D40146-D11B-4B79-83B8-36A647DFA77A}"/>
              </a:ext>
            </a:extLst>
          </p:cNvPr>
          <p:cNvCxnSpPr/>
          <p:nvPr/>
        </p:nvCxnSpPr>
        <p:spPr>
          <a:xfrm>
            <a:off x="3059574" y="2168611"/>
            <a:ext cx="607206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EB33E4E-09AE-4715-B1CC-1C6785F4C8E7}"/>
              </a:ext>
            </a:extLst>
          </p:cNvPr>
          <p:cNvGrpSpPr/>
          <p:nvPr/>
        </p:nvGrpSpPr>
        <p:grpSpPr>
          <a:xfrm>
            <a:off x="5645959" y="2229537"/>
            <a:ext cx="739422" cy="892472"/>
            <a:chOff x="5408218" y="2401527"/>
            <a:chExt cx="1319165" cy="1592213"/>
          </a:xfrm>
        </p:grpSpPr>
        <p:sp>
          <p:nvSpPr>
            <p:cNvPr id="36" name="Rectangle: Folded Corner 35">
              <a:extLst>
                <a:ext uri="{FF2B5EF4-FFF2-40B4-BE49-F238E27FC236}">
                  <a16:creationId xmlns:a16="http://schemas.microsoft.com/office/drawing/2014/main" id="{41A7C8E5-70F7-4CDF-877D-41F688909E09}"/>
                </a:ext>
              </a:extLst>
            </p:cNvPr>
            <p:cNvSpPr/>
            <p:nvPr/>
          </p:nvSpPr>
          <p:spPr>
            <a:xfrm>
              <a:off x="5408219" y="2401527"/>
              <a:ext cx="1062681" cy="1143980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b="1" u="sng" dirty="0"/>
                <a:t>CERTIFICATE</a:t>
              </a:r>
            </a:p>
            <a:p>
              <a:pPr algn="ctr"/>
              <a:r>
                <a:rPr lang="en-US" sz="500" b="1" dirty="0"/>
                <a:t>Expiration:</a:t>
              </a:r>
              <a:r>
                <a:rPr lang="en-US" sz="500" dirty="0"/>
                <a:t> …</a:t>
              </a:r>
            </a:p>
            <a:p>
              <a:pPr algn="ctr"/>
              <a:r>
                <a:rPr lang="en-US" sz="500" b="1" dirty="0"/>
                <a:t>Name</a:t>
              </a:r>
              <a:r>
                <a:rPr lang="en-US" sz="500" dirty="0"/>
                <a:t>: Company A</a:t>
              </a:r>
            </a:p>
            <a:p>
              <a:pPr algn="ctr"/>
              <a:r>
                <a:rPr lang="en-US" sz="500" b="1" dirty="0"/>
                <a:t>Address</a:t>
              </a:r>
              <a:r>
                <a:rPr lang="en-US" sz="500" dirty="0"/>
                <a:t>: …</a:t>
              </a:r>
            </a:p>
            <a:p>
              <a:pPr algn="ctr"/>
              <a:r>
                <a:rPr lang="en-US" sz="500" b="1" dirty="0"/>
                <a:t>Public key</a:t>
              </a:r>
              <a:r>
                <a:rPr lang="en-US" sz="500" dirty="0"/>
                <a:t>:</a:t>
              </a:r>
            </a:p>
            <a:p>
              <a:pPr algn="ctr"/>
              <a:endParaRPr lang="en-US" sz="500" dirty="0"/>
            </a:p>
          </p:txBody>
        </p:sp>
        <p:sp>
          <p:nvSpPr>
            <p:cNvPr id="37" name="Rectangle: Diagonal Corners Snipped 36">
              <a:extLst>
                <a:ext uri="{FF2B5EF4-FFF2-40B4-BE49-F238E27FC236}">
                  <a16:creationId xmlns:a16="http://schemas.microsoft.com/office/drawing/2014/main" id="{AF1AB386-8876-4AEA-A38C-6B78EEE698A0}"/>
                </a:ext>
              </a:extLst>
            </p:cNvPr>
            <p:cNvSpPr/>
            <p:nvPr/>
          </p:nvSpPr>
          <p:spPr>
            <a:xfrm>
              <a:off x="5408218" y="3545507"/>
              <a:ext cx="1062682" cy="155959"/>
            </a:xfrm>
            <a:prstGeom prst="snip2Diag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/>
                <a:t>CA signature</a:t>
              </a:r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D24A1AE7-83B2-4775-8228-5EC9BB063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15330" y="3208552"/>
              <a:ext cx="631383" cy="296176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CCA42C6C-1CEB-4A9C-BDF5-68AAE7EC5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096000" y="3097273"/>
              <a:ext cx="631383" cy="896467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E410BD-426A-47F5-B551-7BAC8E55A8EC}"/>
                </a:ext>
              </a:extLst>
            </p:cNvPr>
            <p:cNvSpPr txBox="1"/>
            <p:nvPr/>
          </p:nvSpPr>
          <p:spPr>
            <a:xfrm>
              <a:off x="5847993" y="3154906"/>
              <a:ext cx="317716" cy="384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DBC1EC8-6CF3-4703-9450-258E6E0E3509}"/>
              </a:ext>
            </a:extLst>
          </p:cNvPr>
          <p:cNvSpPr txBox="1"/>
          <p:nvPr/>
        </p:nvSpPr>
        <p:spPr>
          <a:xfrm>
            <a:off x="3006065" y="1820722"/>
            <a:ext cx="601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Client requests server certificate, validates it against CA cert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B516494-FA31-4F9B-B19E-599D7304BD74}"/>
              </a:ext>
            </a:extLst>
          </p:cNvPr>
          <p:cNvCxnSpPr/>
          <p:nvPr/>
        </p:nvCxnSpPr>
        <p:spPr>
          <a:xfrm>
            <a:off x="2995441" y="5204704"/>
            <a:ext cx="6072069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DE64000-02A2-484E-80D8-17A52E8AF1BE}"/>
              </a:ext>
            </a:extLst>
          </p:cNvPr>
          <p:cNvCxnSpPr>
            <a:cxnSpLocks/>
          </p:cNvCxnSpPr>
          <p:nvPr/>
        </p:nvCxnSpPr>
        <p:spPr>
          <a:xfrm flipH="1">
            <a:off x="2979636" y="3536092"/>
            <a:ext cx="607206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4197E12-53D7-44F1-9F93-F8FB6A43783B}"/>
              </a:ext>
            </a:extLst>
          </p:cNvPr>
          <p:cNvSpPr txBox="1"/>
          <p:nvPr/>
        </p:nvSpPr>
        <p:spPr>
          <a:xfrm>
            <a:off x="3061335" y="3185533"/>
            <a:ext cx="418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 Client generates symmetric session key*</a:t>
            </a:r>
          </a:p>
        </p:txBody>
      </p:sp>
      <p:sp>
        <p:nvSpPr>
          <p:cNvPr id="49" name="Rectangle: Folded Corner 48">
            <a:extLst>
              <a:ext uri="{FF2B5EF4-FFF2-40B4-BE49-F238E27FC236}">
                <a16:creationId xmlns:a16="http://schemas.microsoft.com/office/drawing/2014/main" id="{F8878EC7-79F5-4EDB-8499-99A86DC52ADB}"/>
              </a:ext>
            </a:extLst>
          </p:cNvPr>
          <p:cNvSpPr/>
          <p:nvPr/>
        </p:nvSpPr>
        <p:spPr>
          <a:xfrm>
            <a:off x="4672532" y="3668401"/>
            <a:ext cx="809275" cy="1059076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2BC4AA70-13A7-4C94-9161-6977240BD69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30831" y="3887556"/>
            <a:ext cx="692678" cy="657415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C6701F92-8CFB-43A4-9A38-86FF1C55791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84427" y="3899018"/>
            <a:ext cx="1297832" cy="60880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A3FE536-F1BB-4D7D-A94C-544F8E6DB734}"/>
              </a:ext>
            </a:extLst>
          </p:cNvPr>
          <p:cNvSpPr txBox="1"/>
          <p:nvPr/>
        </p:nvSpPr>
        <p:spPr>
          <a:xfrm>
            <a:off x="6775259" y="400898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FA37F819-9D54-41CC-B1B1-1248D66B5DFF}"/>
              </a:ext>
            </a:extLst>
          </p:cNvPr>
          <p:cNvSpPr/>
          <p:nvPr/>
        </p:nvSpPr>
        <p:spPr>
          <a:xfrm flipH="1">
            <a:off x="5582287" y="3906686"/>
            <a:ext cx="285921" cy="60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F9E9E7-CB42-4DBB-B301-AC8CE0EBAC39}"/>
              </a:ext>
            </a:extLst>
          </p:cNvPr>
          <p:cNvSpPr txBox="1"/>
          <p:nvPr/>
        </p:nvSpPr>
        <p:spPr>
          <a:xfrm>
            <a:off x="3075627" y="4878412"/>
            <a:ext cx="628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3: Client &amp; server exchange traffic encrypted with the session key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390E499B-5D7F-4DD3-A810-0F6997FB893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59027" y="5550742"/>
            <a:ext cx="692678" cy="657415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26CF1375-DAD9-4D05-8872-2FFDEB4E254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146091" y="5523386"/>
            <a:ext cx="692678" cy="657415"/>
          </a:xfrm>
          <a:prstGeom prst="rect">
            <a:avLst/>
          </a:prstGeom>
        </p:spPr>
      </p:pic>
      <p:sp>
        <p:nvSpPr>
          <p:cNvPr id="56" name="Rectangle: Folded Corner 55">
            <a:extLst>
              <a:ext uri="{FF2B5EF4-FFF2-40B4-BE49-F238E27FC236}">
                <a16:creationId xmlns:a16="http://schemas.microsoft.com/office/drawing/2014/main" id="{78561FB7-F201-40B8-A928-23F4D8D86F8E}"/>
              </a:ext>
            </a:extLst>
          </p:cNvPr>
          <p:cNvSpPr/>
          <p:nvPr/>
        </p:nvSpPr>
        <p:spPr>
          <a:xfrm>
            <a:off x="5611032" y="5433799"/>
            <a:ext cx="809275" cy="1059076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ENCRYPTED PAYLOAD</a:t>
            </a:r>
          </a:p>
          <a:p>
            <a:pPr algn="ctr"/>
            <a:r>
              <a:rPr lang="en-US" sz="1000" dirty="0"/>
              <a:t>(e.g., HTML)</a:t>
            </a:r>
          </a:p>
        </p:txBody>
      </p:sp>
      <p:sp>
        <p:nvSpPr>
          <p:cNvPr id="57" name="Arrow: Left-Right 56">
            <a:extLst>
              <a:ext uri="{FF2B5EF4-FFF2-40B4-BE49-F238E27FC236}">
                <a16:creationId xmlns:a16="http://schemas.microsoft.com/office/drawing/2014/main" id="{05815334-77ED-4EC1-A476-4031FA1D1B55}"/>
              </a:ext>
            </a:extLst>
          </p:cNvPr>
          <p:cNvSpPr/>
          <p:nvPr/>
        </p:nvSpPr>
        <p:spPr>
          <a:xfrm>
            <a:off x="4312508" y="5684108"/>
            <a:ext cx="692678" cy="49669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Left-Right 57">
            <a:extLst>
              <a:ext uri="{FF2B5EF4-FFF2-40B4-BE49-F238E27FC236}">
                <a16:creationId xmlns:a16="http://schemas.microsoft.com/office/drawing/2014/main" id="{76C33A17-5508-4738-9400-BFF5B0FF40C0}"/>
              </a:ext>
            </a:extLst>
          </p:cNvPr>
          <p:cNvSpPr/>
          <p:nvPr/>
        </p:nvSpPr>
        <p:spPr>
          <a:xfrm>
            <a:off x="7174635" y="5684107"/>
            <a:ext cx="692678" cy="49669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C46C29-E67A-4879-97B6-599CE760E1A6}"/>
              </a:ext>
            </a:extLst>
          </p:cNvPr>
          <p:cNvSpPr txBox="1"/>
          <p:nvPr/>
        </p:nvSpPr>
        <p:spPr>
          <a:xfrm>
            <a:off x="3663778" y="6603032"/>
            <a:ext cx="8573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*This is a much simplified view of how key generation with RSA works. Authentication of the server with RSA is implicit. DH/ECDH works differently.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0A1C90-E96F-A043-B6F6-69DF22B22327}"/>
              </a:ext>
            </a:extLst>
          </p:cNvPr>
          <p:cNvSpPr txBox="1"/>
          <p:nvPr/>
        </p:nvSpPr>
        <p:spPr>
          <a:xfrm>
            <a:off x="1308857" y="44141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0A23D7-AB21-E24F-8D5C-688761EF6116}"/>
              </a:ext>
            </a:extLst>
          </p:cNvPr>
          <p:cNvSpPr txBox="1"/>
          <p:nvPr/>
        </p:nvSpPr>
        <p:spPr>
          <a:xfrm>
            <a:off x="335104" y="451276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014338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9B81-58D6-4EB3-A206-C3DCEDCE3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of a server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7E79D-A0DE-4D5E-BBF5-3085434A1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Public/private keypair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Certificate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Certificate issuance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Certificate use and revocation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Certificate consumption by clients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51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AC9D-03FB-402A-82B5-BE0FADD9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(1) Managing server public/private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B6818-893A-4BC3-87FE-38CAFE4BA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Private keys should never leave the server (need to keep confidential)</a:t>
            </a:r>
          </a:p>
          <a:p>
            <a:pPr lvl="1"/>
            <a:r>
              <a:rPr lang="en-US" dirty="0"/>
              <a:t>Use Certificate Signing Requests instead of letting the CA generate the server’s public/private key pair</a:t>
            </a:r>
          </a:p>
          <a:p>
            <a:pPr lvl="1"/>
            <a:r>
              <a:rPr lang="en-US" dirty="0"/>
              <a:t>Do not share private keys across trust domains / between different services </a:t>
            </a:r>
            <a:br>
              <a:rPr lang="en-US" dirty="0"/>
            </a:br>
            <a:r>
              <a:rPr lang="en-US" dirty="0"/>
              <a:t>(lest compromise of the weakest link will compromise them all)</a:t>
            </a:r>
          </a:p>
          <a:p>
            <a:endParaRPr lang="en-US" dirty="0"/>
          </a:p>
          <a:p>
            <a:r>
              <a:rPr lang="en-US" dirty="0"/>
              <a:t>Beware of aging keys</a:t>
            </a:r>
          </a:p>
          <a:p>
            <a:pPr lvl="1"/>
            <a:r>
              <a:rPr lang="en-US" dirty="0"/>
              <a:t>Limit validity of certificates to an appropriate number of days or years</a:t>
            </a:r>
          </a:p>
          <a:p>
            <a:pPr lvl="1"/>
            <a:r>
              <a:rPr lang="en-US" dirty="0"/>
              <a:t>Generate new keys when “renewing” a cert instead of getting a new cert for the same old key</a:t>
            </a:r>
          </a:p>
          <a:p>
            <a:pPr lvl="1"/>
            <a:r>
              <a:rPr lang="en-US" dirty="0"/>
              <a:t>Consider new keys &amp; certs if an operator with access leaves the organization</a:t>
            </a:r>
          </a:p>
          <a:p>
            <a:endParaRPr lang="en-US" dirty="0"/>
          </a:p>
          <a:p>
            <a:r>
              <a:rPr lang="en-US" dirty="0"/>
              <a:t>Self-signed certificates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226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161823-AC8C-4EFF-9E8F-D6EE5763B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078" y="0"/>
            <a:ext cx="337892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7FB428-861C-423F-9347-8CCAAB9F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Requesting a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EA3EE-D981-4138-81BE-3808DC802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7487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Prefer FQDN subject names over wildcards</a:t>
            </a:r>
          </a:p>
          <a:p>
            <a:pPr lvl="1"/>
            <a:r>
              <a:rPr lang="en-US" sz="1600" dirty="0"/>
              <a:t>Wild cards encourage proliferation of the same keys across different services / trust domains</a:t>
            </a:r>
          </a:p>
          <a:p>
            <a:pPr lvl="1"/>
            <a:r>
              <a:rPr lang="en-US" sz="1600" dirty="0"/>
              <a:t>Consider multiple Subject Alternative Names instead</a:t>
            </a:r>
          </a:p>
          <a:p>
            <a:endParaRPr lang="en-US" sz="2000" dirty="0"/>
          </a:p>
          <a:p>
            <a:r>
              <a:rPr lang="en-US" sz="2000" dirty="0"/>
              <a:t>Choose your CA wisely</a:t>
            </a:r>
          </a:p>
          <a:p>
            <a:pPr lvl="1"/>
            <a:r>
              <a:rPr lang="en-US" sz="1600" dirty="0"/>
              <a:t>Consider reputation of different CAs, even though browsers might trust them all</a:t>
            </a:r>
          </a:p>
          <a:p>
            <a:pPr lvl="1"/>
            <a:r>
              <a:rPr lang="en-US" sz="1600" dirty="0"/>
              <a:t>Consider validation and support needs (e.g., </a:t>
            </a:r>
            <a:r>
              <a:rPr lang="en-US" sz="1600" i="1" dirty="0"/>
              <a:t>Let’s Encrypt </a:t>
            </a:r>
            <a:r>
              <a:rPr lang="en-US" sz="1600" dirty="0"/>
              <a:t>– domain validation only)</a:t>
            </a:r>
          </a:p>
          <a:p>
            <a:pPr lvl="1"/>
            <a:endParaRPr lang="en-US" sz="1600" dirty="0"/>
          </a:p>
          <a:p>
            <a:r>
              <a:rPr lang="en-US" sz="2000" dirty="0"/>
              <a:t>Identity Verification</a:t>
            </a:r>
          </a:p>
          <a:p>
            <a:pPr lvl="1"/>
            <a:r>
              <a:rPr lang="en-US" sz="1600" dirty="0"/>
              <a:t>Registration Authorities – (in-person) offices of the CA for high-trust situations (e.g., validating somebody’s passport in person - not common in TLS server scenarios</a:t>
            </a:r>
          </a:p>
          <a:p>
            <a:pPr lvl="1"/>
            <a:r>
              <a:rPr lang="en-US" sz="1600" dirty="0"/>
              <a:t>Domain Validation – does the requesting organization control the domain that the cert is for?</a:t>
            </a:r>
          </a:p>
          <a:p>
            <a:pPr lvl="1"/>
            <a:r>
              <a:rPr lang="en-US" sz="1600" dirty="0"/>
              <a:t>Organization Validation – can the requesting organization prove its name/DBA/address as listed in the CSR?</a:t>
            </a:r>
          </a:p>
          <a:p>
            <a:pPr lvl="1"/>
            <a:r>
              <a:rPr lang="en-US" sz="1600" dirty="0"/>
              <a:t>Extended Validation – subject name matches organization’s incorporation doc</a:t>
            </a:r>
          </a:p>
          <a:p>
            <a:pPr lvl="1"/>
            <a:endParaRPr lang="en-US" sz="1800" dirty="0"/>
          </a:p>
          <a:p>
            <a:r>
              <a:rPr lang="en-US" sz="2000" dirty="0"/>
              <a:t>Certificate Signing Request (CSR) – standardized format to request a certificate</a:t>
            </a:r>
          </a:p>
          <a:p>
            <a:pPr lvl="1"/>
            <a:r>
              <a:rPr lang="en-US" sz="1600" dirty="0"/>
              <a:t>Does not include the </a:t>
            </a:r>
            <a:r>
              <a:rPr lang="en-US" sz="1600" dirty="0" err="1"/>
              <a:t>user’s|server’s</a:t>
            </a:r>
            <a:r>
              <a:rPr lang="en-US" sz="1600" dirty="0"/>
              <a:t> private key, but is signed by its private key to demonstrate possession of it</a:t>
            </a:r>
          </a:p>
        </p:txBody>
      </p:sp>
    </p:spTree>
    <p:extLst>
      <p:ext uri="{BB962C8B-B14F-4D97-AF65-F5344CB8AC3E}">
        <p14:creationId xmlns:p14="http://schemas.microsoft.com/office/powerpoint/2010/main" val="110229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8F6D-F813-46D7-8F0E-81FE9A3F4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Issuing a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B9E98-E1EF-487A-ABEE-212024CD3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 not use self-signed certs </a:t>
            </a:r>
          </a:p>
          <a:p>
            <a:pPr lvl="1"/>
            <a:r>
              <a:rPr lang="en-US" dirty="0"/>
              <a:t>Teaching users to click through warnings in their browsers desensitizes them against actual threats</a:t>
            </a:r>
          </a:p>
          <a:p>
            <a:pPr lvl="1"/>
            <a:r>
              <a:rPr lang="en-US" dirty="0"/>
              <a:t>Internal CAs for internal services are OK *if* they are managed properly</a:t>
            </a:r>
          </a:p>
          <a:p>
            <a:pPr lvl="1"/>
            <a:endParaRPr lang="en-US" dirty="0"/>
          </a:p>
          <a:p>
            <a:r>
              <a:rPr lang="en-US" dirty="0"/>
              <a:t>Mitigate risk of CA compromise</a:t>
            </a:r>
          </a:p>
          <a:p>
            <a:pPr lvl="1"/>
            <a:r>
              <a:rPr lang="en-US" dirty="0"/>
              <a:t>The root CA should be highly protected, offline, and only used to issue certs to certificate-issuing CAs lower down in the hierarchy</a:t>
            </a:r>
          </a:p>
          <a:p>
            <a:pPr lvl="1"/>
            <a:r>
              <a:rPr lang="en-US" dirty="0"/>
              <a:t>Consider using different cert-issuing CAs for different cert purposes / environments</a:t>
            </a:r>
          </a:p>
          <a:p>
            <a:endParaRPr lang="en-US" dirty="0"/>
          </a:p>
          <a:p>
            <a:r>
              <a:rPr lang="en-US" dirty="0"/>
              <a:t>Automation is OK…</a:t>
            </a:r>
          </a:p>
          <a:p>
            <a:pPr lvl="1"/>
            <a:r>
              <a:rPr lang="en-US" dirty="0"/>
              <a:t>...if cert requests are properly authenticated &amp; authorized</a:t>
            </a:r>
          </a:p>
        </p:txBody>
      </p:sp>
    </p:spTree>
    <p:extLst>
      <p:ext uri="{BB962C8B-B14F-4D97-AF65-F5344CB8AC3E}">
        <p14:creationId xmlns:p14="http://schemas.microsoft.com/office/powerpoint/2010/main" val="2485677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0E32-9349-4CA1-BF67-DDBCDBBB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(4) Hosting and revoking certificates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0C295-A3A4-42DD-BA64-B94187E3D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 certificate chains with your certificate</a:t>
            </a:r>
          </a:p>
          <a:p>
            <a:pPr lvl="1"/>
            <a:r>
              <a:rPr lang="en-US" dirty="0"/>
              <a:t>Clients may break if intermediate certs are not served by your server, since they may only have the root CA certs in their trust stores</a:t>
            </a:r>
          </a:p>
          <a:p>
            <a:pPr lvl="1"/>
            <a:endParaRPr lang="en-US" dirty="0"/>
          </a:p>
          <a:p>
            <a:r>
              <a:rPr lang="en-US" dirty="0"/>
              <a:t>Monitor for certificate expiration</a:t>
            </a:r>
          </a:p>
          <a:p>
            <a:endParaRPr lang="en-US" dirty="0"/>
          </a:p>
          <a:p>
            <a:r>
              <a:rPr lang="en-US" dirty="0"/>
              <a:t>Revoke certificates for compromised </a:t>
            </a:r>
            <a:br>
              <a:rPr lang="en-US" dirty="0"/>
            </a:br>
            <a:r>
              <a:rPr lang="en-US" dirty="0"/>
              <a:t>or retired keys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5BA1D-9E99-4DC5-88F3-766134540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891" y="4479302"/>
            <a:ext cx="4963148" cy="21624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5446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A603-8047-4A35-B4A3-624F1B9B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&amp;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FDDC4-576C-408A-81E0-177ED8744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cs typeface="Calibri"/>
              </a:rPr>
              <a:t>Objective</a:t>
            </a:r>
            <a:r>
              <a:rPr lang="en-US" dirty="0">
                <a:cs typeface="Calibri"/>
              </a:rPr>
              <a:t>: Align on the practical and security implications of managing infrastructure components that rely on TLS and (server) certificates for enabling transport security.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Applied crypto basics – 20’</a:t>
            </a:r>
          </a:p>
          <a:p>
            <a:pPr lvl="1"/>
            <a:r>
              <a:rPr lang="en-US" dirty="0">
                <a:cs typeface="Calibri"/>
              </a:rPr>
              <a:t>Symmetric &amp; asymmetric encryption</a:t>
            </a:r>
          </a:p>
          <a:p>
            <a:pPr lvl="1"/>
            <a:r>
              <a:rPr lang="en-US" dirty="0">
                <a:cs typeface="Calibri"/>
              </a:rPr>
              <a:t>Hashes and digital signatures</a:t>
            </a:r>
          </a:p>
          <a:p>
            <a:pPr lvl="1"/>
            <a:r>
              <a:rPr lang="en-US" dirty="0">
                <a:cs typeface="Calibri"/>
              </a:rPr>
              <a:t>What makes crypto hard</a:t>
            </a:r>
          </a:p>
          <a:p>
            <a:r>
              <a:rPr lang="en-US" dirty="0">
                <a:cs typeface="Calibri"/>
              </a:rPr>
              <a:t>Public Key Infrastructures – 40’</a:t>
            </a:r>
          </a:p>
          <a:p>
            <a:pPr lvl="1"/>
            <a:r>
              <a:rPr lang="en-US" dirty="0">
                <a:cs typeface="Calibri"/>
              </a:rPr>
              <a:t>Certificates &amp; CAs – and how they are used in TLS</a:t>
            </a:r>
          </a:p>
          <a:p>
            <a:pPr lvl="1"/>
            <a:r>
              <a:rPr lang="de-DE" dirty="0">
                <a:cs typeface="Calibri"/>
              </a:rPr>
              <a:t>Lifecycle considerations for server keys and certificates</a:t>
            </a:r>
          </a:p>
          <a:p>
            <a:r>
              <a:rPr lang="de-DE" strike="sngStrike" dirty="0">
                <a:cs typeface="Calibri"/>
              </a:rPr>
              <a:t>SSL/</a:t>
            </a:r>
            <a:r>
              <a:rPr lang="de-DE" dirty="0">
                <a:cs typeface="Calibri"/>
              </a:rPr>
              <a:t>TLS – Configuration Gotchas – 30‘</a:t>
            </a:r>
          </a:p>
          <a:p>
            <a:pPr lvl="1"/>
            <a:endParaRPr lang="de-DE" dirty="0">
              <a:cs typeface="Calibri"/>
            </a:endParaRPr>
          </a:p>
          <a:p>
            <a:pPr lvl="1"/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4221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747600-43EB-46F4-B275-C66C66EEE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005" y="1966140"/>
            <a:ext cx="4926228" cy="36076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52CF85-0631-4BA0-BE1C-CA2BD061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Certificates – the devil is in the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825F6-BBB2-4DEF-8AB4-635ED6C8C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Expiration Date</a:t>
            </a:r>
          </a:p>
          <a:p>
            <a:r>
              <a:rPr lang="en-US" dirty="0"/>
              <a:t>Purpose (domain validation, cert issuer)</a:t>
            </a:r>
          </a:p>
          <a:p>
            <a:r>
              <a:rPr lang="en-US" dirty="0"/>
              <a:t>Subject Alternative Names</a:t>
            </a:r>
          </a:p>
          <a:p>
            <a:r>
              <a:rPr lang="en-US" dirty="0"/>
              <a:t>Wildcard Certs vs. FQDN</a:t>
            </a:r>
          </a:p>
          <a:p>
            <a:r>
              <a:rPr lang="en-US" dirty="0"/>
              <a:t>Key Usage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60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9260-3A75-40DC-ABA1-145CEAAB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uses of certificates &amp; trust 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DA7B-A948-47A2-88E5-B8636B482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signing</a:t>
            </a:r>
          </a:p>
          <a:p>
            <a:r>
              <a:rPr lang="en-US" dirty="0"/>
              <a:t>Windows updates</a:t>
            </a:r>
          </a:p>
          <a:p>
            <a:r>
              <a:rPr lang="en-US" dirty="0"/>
              <a:t>Europe: electronic signatures</a:t>
            </a:r>
          </a:p>
          <a:p>
            <a:r>
              <a:rPr lang="en-US" dirty="0"/>
              <a:t>Device authentication</a:t>
            </a:r>
          </a:p>
          <a:p>
            <a:r>
              <a:rPr lang="en-US" dirty="0"/>
              <a:t>User authentication</a:t>
            </a:r>
          </a:p>
          <a:p>
            <a:r>
              <a:rPr lang="en-US" dirty="0"/>
              <a:t>S/MIME</a:t>
            </a:r>
          </a:p>
          <a:p>
            <a:r>
              <a:rPr lang="en-US" dirty="0"/>
              <a:t>DNSSEC</a:t>
            </a:r>
          </a:p>
          <a:p>
            <a:r>
              <a:rPr lang="en-US" dirty="0"/>
              <a:t>PGP Web of Trust</a:t>
            </a:r>
          </a:p>
        </p:txBody>
      </p:sp>
    </p:spTree>
    <p:extLst>
      <p:ext uri="{BB962C8B-B14F-4D97-AF65-F5344CB8AC3E}">
        <p14:creationId xmlns:p14="http://schemas.microsoft.com/office/powerpoint/2010/main" val="519072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402DD-1291-495E-8078-27F29009D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certificates for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FD67-3522-42EA-92C7-CE528641F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Authentication factors: what you have; what you know; what you are</a:t>
            </a:r>
          </a:p>
          <a:p>
            <a:pPr lvl="1"/>
            <a:r>
              <a:rPr lang="en-US" dirty="0"/>
              <a:t>Certs (i.e., private keys!) are “what you know”</a:t>
            </a:r>
          </a:p>
          <a:p>
            <a:pPr lvl="2"/>
            <a:r>
              <a:rPr lang="en-US" dirty="0"/>
              <a:t>Same issue as passwords – can be cloned onto multiple devices, picked up by malware, …</a:t>
            </a:r>
          </a:p>
          <a:p>
            <a:pPr lvl="1"/>
            <a:r>
              <a:rPr lang="en-US" dirty="0"/>
              <a:t>Can be used to implement “what you have” if protected from cloning</a:t>
            </a:r>
          </a:p>
          <a:p>
            <a:pPr lvl="2"/>
            <a:r>
              <a:rPr lang="en-US" dirty="0"/>
              <a:t>E.g., on a smart card, HSM, secure enclave</a:t>
            </a:r>
          </a:p>
          <a:p>
            <a:pPr lvl="2"/>
            <a:endParaRPr lang="en-US" dirty="0"/>
          </a:p>
          <a:p>
            <a:r>
              <a:rPr lang="en-US" dirty="0"/>
              <a:t>Do certs authenticate users or devices?</a:t>
            </a:r>
          </a:p>
          <a:p>
            <a:pPr lvl="1"/>
            <a:r>
              <a:rPr lang="en-US" dirty="0"/>
              <a:t>Certs don’t authenticate anything, it’s the private key that corresponds to the public key in the cert that does the authentication</a:t>
            </a:r>
          </a:p>
          <a:p>
            <a:pPr lvl="1"/>
            <a:r>
              <a:rPr lang="en-US" dirty="0"/>
              <a:t>Arguably, the CA’s digital signature on the certificate provides for authenticity of the certificate’s content</a:t>
            </a:r>
          </a:p>
          <a:p>
            <a:pPr lvl="1"/>
            <a:endParaRPr lang="en-US" dirty="0"/>
          </a:p>
          <a:p>
            <a:r>
              <a:rPr lang="en-US" dirty="0"/>
              <a:t>Do keys (SSH keys, keys related to device certs, …) authenticate users or devices?</a:t>
            </a:r>
          </a:p>
          <a:p>
            <a:pPr lvl="1"/>
            <a:r>
              <a:rPr lang="en-US" dirty="0"/>
              <a:t>It depends – on usage, protection of the keys, context, …</a:t>
            </a:r>
          </a:p>
        </p:txBody>
      </p:sp>
    </p:spTree>
    <p:extLst>
      <p:ext uri="{BB962C8B-B14F-4D97-AF65-F5344CB8AC3E}">
        <p14:creationId xmlns:p14="http://schemas.microsoft.com/office/powerpoint/2010/main" val="3095406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64AB0-5212-490F-A711-4FEF7219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SSL/</a:t>
            </a:r>
            <a:r>
              <a:rPr lang="en-US" dirty="0"/>
              <a:t>TLS – Configuration Gotchas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A4F367-A958-4495-99D2-3F4EAC9367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09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9478-1C6A-4281-9E6F-7F24B7FD9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Security – crypto (simplified)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71FB19E-83AD-4B3C-9214-A59E8DAA0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068" y="2972941"/>
            <a:ext cx="1446941" cy="173754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B7DB5FE-1F6E-4BB8-8599-3742D4C76A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483445" y="2805396"/>
            <a:ext cx="2076968" cy="293678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6285469-1AE4-48C5-9785-8C3EB6A69B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268" y="4347543"/>
            <a:ext cx="1666972" cy="61904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407C3FDF-D7B2-4DF6-A278-0390A8A20947}"/>
              </a:ext>
            </a:extLst>
          </p:cNvPr>
          <p:cNvGrpSpPr/>
          <p:nvPr/>
        </p:nvGrpSpPr>
        <p:grpSpPr>
          <a:xfrm>
            <a:off x="578237" y="3481314"/>
            <a:ext cx="739422" cy="892472"/>
            <a:chOff x="5408218" y="2401527"/>
            <a:chExt cx="1319165" cy="1592213"/>
          </a:xfrm>
        </p:grpSpPr>
        <p:sp>
          <p:nvSpPr>
            <p:cNvPr id="21" name="Rectangle: Folded Corner 20">
              <a:extLst>
                <a:ext uri="{FF2B5EF4-FFF2-40B4-BE49-F238E27FC236}">
                  <a16:creationId xmlns:a16="http://schemas.microsoft.com/office/drawing/2014/main" id="{E0D442C2-142B-4CAA-A94A-3AE24EC8F8A4}"/>
                </a:ext>
              </a:extLst>
            </p:cNvPr>
            <p:cNvSpPr/>
            <p:nvPr/>
          </p:nvSpPr>
          <p:spPr>
            <a:xfrm>
              <a:off x="5408219" y="2401527"/>
              <a:ext cx="1062681" cy="1143980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b="1" u="sng" dirty="0"/>
                <a:t>CERTIFICATE</a:t>
              </a:r>
            </a:p>
            <a:p>
              <a:pPr algn="ctr"/>
              <a:r>
                <a:rPr lang="en-US" sz="500" b="1" dirty="0"/>
                <a:t>Expiration:</a:t>
              </a:r>
              <a:r>
                <a:rPr lang="en-US" sz="500" dirty="0"/>
                <a:t> …</a:t>
              </a:r>
            </a:p>
            <a:p>
              <a:pPr algn="ctr"/>
              <a:r>
                <a:rPr lang="en-US" sz="500" b="1" dirty="0"/>
                <a:t>Name</a:t>
              </a:r>
              <a:r>
                <a:rPr lang="en-US" sz="500" dirty="0"/>
                <a:t>: Company A</a:t>
              </a:r>
            </a:p>
            <a:p>
              <a:pPr algn="ctr"/>
              <a:r>
                <a:rPr lang="en-US" sz="500" b="1" dirty="0"/>
                <a:t>Address</a:t>
              </a:r>
              <a:r>
                <a:rPr lang="en-US" sz="500" dirty="0"/>
                <a:t>: …</a:t>
              </a:r>
            </a:p>
            <a:p>
              <a:pPr algn="ctr"/>
              <a:r>
                <a:rPr lang="en-US" sz="500" b="1" dirty="0"/>
                <a:t>Public key</a:t>
              </a:r>
              <a:r>
                <a:rPr lang="en-US" sz="500" dirty="0"/>
                <a:t>:</a:t>
              </a:r>
            </a:p>
            <a:p>
              <a:pPr algn="ctr"/>
              <a:endParaRPr lang="en-US" sz="500" dirty="0"/>
            </a:p>
          </p:txBody>
        </p:sp>
        <p:sp>
          <p:nvSpPr>
            <p:cNvPr id="22" name="Rectangle: Diagonal Corners Snipped 21">
              <a:extLst>
                <a:ext uri="{FF2B5EF4-FFF2-40B4-BE49-F238E27FC236}">
                  <a16:creationId xmlns:a16="http://schemas.microsoft.com/office/drawing/2014/main" id="{058B5457-87BE-4419-A19B-6A0CD4F1D066}"/>
                </a:ext>
              </a:extLst>
            </p:cNvPr>
            <p:cNvSpPr/>
            <p:nvPr/>
          </p:nvSpPr>
          <p:spPr>
            <a:xfrm>
              <a:off x="5408218" y="3545507"/>
              <a:ext cx="1062682" cy="155959"/>
            </a:xfrm>
            <a:prstGeom prst="snip2Diag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/>
                <a:t>CA signature</a:t>
              </a:r>
            </a:p>
          </p:txBody>
        </p:sp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ED569EAC-8F37-4C64-86BE-CBEBBE25D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15330" y="3208552"/>
              <a:ext cx="631383" cy="296176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A678BD7A-8672-4561-950D-E557360BE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096000" y="3097273"/>
              <a:ext cx="631383" cy="896467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89F52D-F395-40EC-AAD7-38D0282D61C2}"/>
                </a:ext>
              </a:extLst>
            </p:cNvPr>
            <p:cNvSpPr txBox="1"/>
            <p:nvPr/>
          </p:nvSpPr>
          <p:spPr>
            <a:xfrm>
              <a:off x="5858970" y="3154060"/>
              <a:ext cx="317716" cy="384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</a:p>
          </p:txBody>
        </p:sp>
      </p:grpSp>
      <p:pic>
        <p:nvPicPr>
          <p:cNvPr id="31" name="Content Placeholder 30">
            <a:extLst>
              <a:ext uri="{FF2B5EF4-FFF2-40B4-BE49-F238E27FC236}">
                <a16:creationId xmlns:a16="http://schemas.microsoft.com/office/drawing/2014/main" id="{173494DC-4ADC-45AE-A613-E356518E5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42004" y="3291572"/>
            <a:ext cx="880420" cy="1544597"/>
          </a:xfrm>
        </p:spPr>
      </p:pic>
      <p:sp>
        <p:nvSpPr>
          <p:cNvPr id="32" name="Left Brace 31">
            <a:extLst>
              <a:ext uri="{FF2B5EF4-FFF2-40B4-BE49-F238E27FC236}">
                <a16:creationId xmlns:a16="http://schemas.microsoft.com/office/drawing/2014/main" id="{B35BD621-26FA-406B-8E61-4CC38305EACC}"/>
              </a:ext>
            </a:extLst>
          </p:cNvPr>
          <p:cNvSpPr/>
          <p:nvPr/>
        </p:nvSpPr>
        <p:spPr>
          <a:xfrm>
            <a:off x="2150275" y="1643209"/>
            <a:ext cx="488364" cy="477588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69E094E9-31F8-424D-9713-8186349C349D}"/>
              </a:ext>
            </a:extLst>
          </p:cNvPr>
          <p:cNvSpPr/>
          <p:nvPr/>
        </p:nvSpPr>
        <p:spPr>
          <a:xfrm flipH="1">
            <a:off x="9284143" y="1643209"/>
            <a:ext cx="488364" cy="477588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D40146-D11B-4B79-83B8-36A647DFA77A}"/>
              </a:ext>
            </a:extLst>
          </p:cNvPr>
          <p:cNvCxnSpPr/>
          <p:nvPr/>
        </p:nvCxnSpPr>
        <p:spPr>
          <a:xfrm>
            <a:off x="3059574" y="2168611"/>
            <a:ext cx="607206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EB33E4E-09AE-4715-B1CC-1C6785F4C8E7}"/>
              </a:ext>
            </a:extLst>
          </p:cNvPr>
          <p:cNvGrpSpPr/>
          <p:nvPr/>
        </p:nvGrpSpPr>
        <p:grpSpPr>
          <a:xfrm>
            <a:off x="5645959" y="2229537"/>
            <a:ext cx="739422" cy="892472"/>
            <a:chOff x="5408218" y="2401527"/>
            <a:chExt cx="1319165" cy="1592213"/>
          </a:xfrm>
        </p:grpSpPr>
        <p:sp>
          <p:nvSpPr>
            <p:cNvPr id="36" name="Rectangle: Folded Corner 35">
              <a:extLst>
                <a:ext uri="{FF2B5EF4-FFF2-40B4-BE49-F238E27FC236}">
                  <a16:creationId xmlns:a16="http://schemas.microsoft.com/office/drawing/2014/main" id="{41A7C8E5-70F7-4CDF-877D-41F688909E09}"/>
                </a:ext>
              </a:extLst>
            </p:cNvPr>
            <p:cNvSpPr/>
            <p:nvPr/>
          </p:nvSpPr>
          <p:spPr>
            <a:xfrm>
              <a:off x="5408219" y="2401527"/>
              <a:ext cx="1062681" cy="1143980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b="1" u="sng" dirty="0"/>
                <a:t>CERTIFICATE</a:t>
              </a:r>
            </a:p>
            <a:p>
              <a:pPr algn="ctr"/>
              <a:r>
                <a:rPr lang="en-US" sz="500" b="1" dirty="0"/>
                <a:t>Expiration:</a:t>
              </a:r>
              <a:r>
                <a:rPr lang="en-US" sz="500" dirty="0"/>
                <a:t> …</a:t>
              </a:r>
            </a:p>
            <a:p>
              <a:pPr algn="ctr"/>
              <a:r>
                <a:rPr lang="en-US" sz="500" b="1" dirty="0"/>
                <a:t>Name</a:t>
              </a:r>
              <a:r>
                <a:rPr lang="en-US" sz="500" dirty="0"/>
                <a:t>: Company A</a:t>
              </a:r>
            </a:p>
            <a:p>
              <a:pPr algn="ctr"/>
              <a:r>
                <a:rPr lang="en-US" sz="500" b="1" dirty="0"/>
                <a:t>Address</a:t>
              </a:r>
              <a:r>
                <a:rPr lang="en-US" sz="500" dirty="0"/>
                <a:t>: …</a:t>
              </a:r>
            </a:p>
            <a:p>
              <a:pPr algn="ctr"/>
              <a:r>
                <a:rPr lang="en-US" sz="500" b="1" dirty="0"/>
                <a:t>Public key</a:t>
              </a:r>
              <a:r>
                <a:rPr lang="en-US" sz="500" dirty="0"/>
                <a:t>:</a:t>
              </a:r>
            </a:p>
            <a:p>
              <a:pPr algn="ctr"/>
              <a:endParaRPr lang="en-US" sz="500" dirty="0"/>
            </a:p>
          </p:txBody>
        </p:sp>
        <p:sp>
          <p:nvSpPr>
            <p:cNvPr id="37" name="Rectangle: Diagonal Corners Snipped 36">
              <a:extLst>
                <a:ext uri="{FF2B5EF4-FFF2-40B4-BE49-F238E27FC236}">
                  <a16:creationId xmlns:a16="http://schemas.microsoft.com/office/drawing/2014/main" id="{AF1AB386-8876-4AEA-A38C-6B78EEE698A0}"/>
                </a:ext>
              </a:extLst>
            </p:cNvPr>
            <p:cNvSpPr/>
            <p:nvPr/>
          </p:nvSpPr>
          <p:spPr>
            <a:xfrm>
              <a:off x="5408218" y="3545507"/>
              <a:ext cx="1062682" cy="155959"/>
            </a:xfrm>
            <a:prstGeom prst="snip2Diag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/>
                <a:t>CA signature</a:t>
              </a:r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D24A1AE7-83B2-4775-8228-5EC9BB063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15330" y="3208552"/>
              <a:ext cx="631383" cy="296176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CCA42C6C-1CEB-4A9C-BDF5-68AAE7EC5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096000" y="3097273"/>
              <a:ext cx="631383" cy="896467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E410BD-426A-47F5-B551-7BAC8E55A8EC}"/>
                </a:ext>
              </a:extLst>
            </p:cNvPr>
            <p:cNvSpPr txBox="1"/>
            <p:nvPr/>
          </p:nvSpPr>
          <p:spPr>
            <a:xfrm>
              <a:off x="5847993" y="3154906"/>
              <a:ext cx="317716" cy="384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DBC1EC8-6CF3-4703-9450-258E6E0E3509}"/>
              </a:ext>
            </a:extLst>
          </p:cNvPr>
          <p:cNvSpPr txBox="1"/>
          <p:nvPr/>
        </p:nvSpPr>
        <p:spPr>
          <a:xfrm>
            <a:off x="3006065" y="1820722"/>
            <a:ext cx="601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Client requests server certificate, validates it against CA cert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B516494-FA31-4F9B-B19E-599D7304BD74}"/>
              </a:ext>
            </a:extLst>
          </p:cNvPr>
          <p:cNvCxnSpPr/>
          <p:nvPr/>
        </p:nvCxnSpPr>
        <p:spPr>
          <a:xfrm>
            <a:off x="2995441" y="5204704"/>
            <a:ext cx="6072069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DE64000-02A2-484E-80D8-17A52E8AF1BE}"/>
              </a:ext>
            </a:extLst>
          </p:cNvPr>
          <p:cNvCxnSpPr>
            <a:cxnSpLocks/>
          </p:cNvCxnSpPr>
          <p:nvPr/>
        </p:nvCxnSpPr>
        <p:spPr>
          <a:xfrm flipH="1">
            <a:off x="2979636" y="3536092"/>
            <a:ext cx="607206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4197E12-53D7-44F1-9F93-F8FB6A43783B}"/>
              </a:ext>
            </a:extLst>
          </p:cNvPr>
          <p:cNvSpPr txBox="1"/>
          <p:nvPr/>
        </p:nvSpPr>
        <p:spPr>
          <a:xfrm>
            <a:off x="3061335" y="3185533"/>
            <a:ext cx="418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 Client generates symmetric session key*</a:t>
            </a:r>
          </a:p>
        </p:txBody>
      </p:sp>
      <p:sp>
        <p:nvSpPr>
          <p:cNvPr id="49" name="Rectangle: Folded Corner 48">
            <a:extLst>
              <a:ext uri="{FF2B5EF4-FFF2-40B4-BE49-F238E27FC236}">
                <a16:creationId xmlns:a16="http://schemas.microsoft.com/office/drawing/2014/main" id="{F8878EC7-79F5-4EDB-8499-99A86DC52ADB}"/>
              </a:ext>
            </a:extLst>
          </p:cNvPr>
          <p:cNvSpPr/>
          <p:nvPr/>
        </p:nvSpPr>
        <p:spPr>
          <a:xfrm>
            <a:off x="4672532" y="3668401"/>
            <a:ext cx="809275" cy="1059076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2BC4AA70-13A7-4C94-9161-6977240BD69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30831" y="3887556"/>
            <a:ext cx="692678" cy="657415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C6701F92-8CFB-43A4-9A38-86FF1C55791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84427" y="3899018"/>
            <a:ext cx="1297832" cy="60880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A3FE536-F1BB-4D7D-A94C-544F8E6DB734}"/>
              </a:ext>
            </a:extLst>
          </p:cNvPr>
          <p:cNvSpPr txBox="1"/>
          <p:nvPr/>
        </p:nvSpPr>
        <p:spPr>
          <a:xfrm>
            <a:off x="6775259" y="400898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FA37F819-9D54-41CC-B1B1-1248D66B5DFF}"/>
              </a:ext>
            </a:extLst>
          </p:cNvPr>
          <p:cNvSpPr/>
          <p:nvPr/>
        </p:nvSpPr>
        <p:spPr>
          <a:xfrm flipH="1">
            <a:off x="5582287" y="3906686"/>
            <a:ext cx="285921" cy="60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F9E9E7-CB42-4DBB-B301-AC8CE0EBAC39}"/>
              </a:ext>
            </a:extLst>
          </p:cNvPr>
          <p:cNvSpPr txBox="1"/>
          <p:nvPr/>
        </p:nvSpPr>
        <p:spPr>
          <a:xfrm>
            <a:off x="3075627" y="4878412"/>
            <a:ext cx="628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3: Client &amp; server exchange traffic encrypted with the session key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390E499B-5D7F-4DD3-A810-0F6997FB893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59027" y="5550742"/>
            <a:ext cx="692678" cy="657415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26CF1375-DAD9-4D05-8872-2FFDEB4E254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146091" y="5523386"/>
            <a:ext cx="692678" cy="657415"/>
          </a:xfrm>
          <a:prstGeom prst="rect">
            <a:avLst/>
          </a:prstGeom>
        </p:spPr>
      </p:pic>
      <p:sp>
        <p:nvSpPr>
          <p:cNvPr id="56" name="Rectangle: Folded Corner 55">
            <a:extLst>
              <a:ext uri="{FF2B5EF4-FFF2-40B4-BE49-F238E27FC236}">
                <a16:creationId xmlns:a16="http://schemas.microsoft.com/office/drawing/2014/main" id="{78561FB7-F201-40B8-A928-23F4D8D86F8E}"/>
              </a:ext>
            </a:extLst>
          </p:cNvPr>
          <p:cNvSpPr/>
          <p:nvPr/>
        </p:nvSpPr>
        <p:spPr>
          <a:xfrm>
            <a:off x="5611032" y="5433799"/>
            <a:ext cx="809275" cy="1059076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ENCRYPTED PAYLOAD</a:t>
            </a:r>
          </a:p>
          <a:p>
            <a:pPr algn="ctr"/>
            <a:r>
              <a:rPr lang="en-US" sz="1000" dirty="0"/>
              <a:t>(e.g., HTML)</a:t>
            </a:r>
          </a:p>
        </p:txBody>
      </p:sp>
      <p:sp>
        <p:nvSpPr>
          <p:cNvPr id="57" name="Arrow: Left-Right 56">
            <a:extLst>
              <a:ext uri="{FF2B5EF4-FFF2-40B4-BE49-F238E27FC236}">
                <a16:creationId xmlns:a16="http://schemas.microsoft.com/office/drawing/2014/main" id="{05815334-77ED-4EC1-A476-4031FA1D1B55}"/>
              </a:ext>
            </a:extLst>
          </p:cNvPr>
          <p:cNvSpPr/>
          <p:nvPr/>
        </p:nvSpPr>
        <p:spPr>
          <a:xfrm>
            <a:off x="4312508" y="5684108"/>
            <a:ext cx="692678" cy="49669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Left-Right 57">
            <a:extLst>
              <a:ext uri="{FF2B5EF4-FFF2-40B4-BE49-F238E27FC236}">
                <a16:creationId xmlns:a16="http://schemas.microsoft.com/office/drawing/2014/main" id="{76C33A17-5508-4738-9400-BFF5B0FF40C0}"/>
              </a:ext>
            </a:extLst>
          </p:cNvPr>
          <p:cNvSpPr/>
          <p:nvPr/>
        </p:nvSpPr>
        <p:spPr>
          <a:xfrm>
            <a:off x="7174635" y="5684107"/>
            <a:ext cx="692678" cy="49669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C46C29-E67A-4879-97B6-599CE760E1A6}"/>
              </a:ext>
            </a:extLst>
          </p:cNvPr>
          <p:cNvSpPr txBox="1"/>
          <p:nvPr/>
        </p:nvSpPr>
        <p:spPr>
          <a:xfrm>
            <a:off x="3663778" y="6603032"/>
            <a:ext cx="8573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*This is a much simplified view of how key generation with RSA works. Authentication of the server with RSA is implicit. DH/ECDH works differently. </a:t>
            </a:r>
          </a:p>
        </p:txBody>
      </p:sp>
    </p:spTree>
    <p:extLst>
      <p:ext uri="{BB962C8B-B14F-4D97-AF65-F5344CB8AC3E}">
        <p14:creationId xmlns:p14="http://schemas.microsoft.com/office/powerpoint/2010/main" val="1726405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3E1B-B0A5-414E-9558-36603902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9CCF9-78A8-4772-8146-45A978810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SSL is outdated and insecure</a:t>
            </a:r>
          </a:p>
          <a:p>
            <a:pPr lvl="1"/>
            <a:r>
              <a:rPr lang="en-US" strike="sngStrike" dirty="0"/>
              <a:t>v2 – 1994 </a:t>
            </a:r>
            <a:r>
              <a:rPr lang="en-US" dirty="0"/>
              <a:t>(Netscape Navigator 1.1 </a:t>
            </a:r>
            <a:r>
              <a:rPr lang="en-US" dirty="0">
                <a:sym typeface="Wingdings" panose="05000000000000000000" pitchFamily="2" charset="2"/>
              </a:rPr>
              <a:t>)</a:t>
            </a:r>
          </a:p>
          <a:p>
            <a:pPr lvl="1"/>
            <a:r>
              <a:rPr lang="en-US" strike="sngStrike" dirty="0">
                <a:sym typeface="Wingdings" panose="05000000000000000000" pitchFamily="2" charset="2"/>
              </a:rPr>
              <a:t>v3 – 1995</a:t>
            </a:r>
          </a:p>
          <a:p>
            <a:r>
              <a:rPr lang="en-US" dirty="0">
                <a:sym typeface="Wingdings" panose="05000000000000000000" pitchFamily="2" charset="2"/>
              </a:rPr>
              <a:t>TLS</a:t>
            </a:r>
          </a:p>
          <a:p>
            <a:pPr lvl="1"/>
            <a:r>
              <a:rPr lang="en-US" strike="sngStrike" dirty="0">
                <a:sym typeface="Wingdings" panose="05000000000000000000" pitchFamily="2" charset="2"/>
              </a:rPr>
              <a:t>1.0 – 1999 </a:t>
            </a:r>
            <a:r>
              <a:rPr lang="en-US" dirty="0">
                <a:sym typeface="Wingdings" panose="05000000000000000000" pitchFamily="2" charset="2"/>
              </a:rPr>
              <a:t>(RFC 2246), similar to SSLv3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1.1 – 2006, uses MD5 and SHA-1 (on it’s way out)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1.2 – 2008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1.3 – 2018 </a:t>
            </a:r>
          </a:p>
        </p:txBody>
      </p:sp>
    </p:spTree>
    <p:extLst>
      <p:ext uri="{BB962C8B-B14F-4D97-AF65-F5344CB8AC3E}">
        <p14:creationId xmlns:p14="http://schemas.microsoft.com/office/powerpoint/2010/main" val="2591500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0972-724A-4672-AFFA-A0F64E8F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 Suites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E2D47-E4DD-4946-A02A-32877FD53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450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Determine the mix and match of crypto algorithms a client and server can agree on for: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Key exchange</a:t>
            </a:r>
          </a:p>
          <a:p>
            <a:pPr lvl="1"/>
            <a:r>
              <a:rPr lang="en-US" dirty="0"/>
              <a:t>Encryption algorithm &amp; key sizes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Disable weak cipher suites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Prefer them in order of strength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84415C-4AFD-4B1D-9D33-696CB6295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454" y="183982"/>
            <a:ext cx="5951838" cy="64900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8110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E80D-C55F-436C-A7C0-7F13A2F62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Tidbits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A2B07-CA2A-4A77-ABDF-16514C07F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Perfect Forward Secrecy</a:t>
            </a:r>
          </a:p>
          <a:p>
            <a:pPr lvl="1"/>
            <a:r>
              <a:rPr lang="en-US" dirty="0"/>
              <a:t>Session keys don’t depend on protection by the server’s private key</a:t>
            </a:r>
          </a:p>
          <a:p>
            <a:pPr lvl="1"/>
            <a:r>
              <a:rPr lang="en-US" dirty="0"/>
              <a:t>A result of using DH/ECDH (instead of RSA) for key agreement</a:t>
            </a:r>
          </a:p>
          <a:p>
            <a:pPr lvl="1"/>
            <a:r>
              <a:rPr lang="en-US" dirty="0"/>
              <a:t>If RSA is not supported by a web server, MITM traffic inspection will break ;-)</a:t>
            </a:r>
          </a:p>
          <a:p>
            <a:pPr lvl="1"/>
            <a:endParaRPr lang="en-US" dirty="0"/>
          </a:p>
          <a:p>
            <a:r>
              <a:rPr lang="en-US" dirty="0"/>
              <a:t>Various other, security-relevant configuration settings. For example:</a:t>
            </a:r>
          </a:p>
          <a:p>
            <a:pPr lvl="1"/>
            <a:r>
              <a:rPr lang="en-US" dirty="0"/>
              <a:t>Prevent protocol version downgrade attacks (TLS_FALLBACK_SCSV)</a:t>
            </a:r>
          </a:p>
          <a:p>
            <a:pPr lvl="1"/>
            <a:r>
              <a:rPr lang="en-US" dirty="0"/>
              <a:t>Reject insecure renegotiation (support the Renegotiation Indication extension, RFC 5746)</a:t>
            </a:r>
          </a:p>
          <a:p>
            <a:pPr lvl="1"/>
            <a:r>
              <a:rPr lang="en-US" dirty="0"/>
              <a:t>Tell clients to always use TLS (Strict Transport Security (HSTS))</a:t>
            </a:r>
          </a:p>
          <a:p>
            <a:pPr lvl="1"/>
            <a:r>
              <a:rPr lang="en-US" dirty="0"/>
              <a:t>Only use the TLS NULL compression method</a:t>
            </a:r>
          </a:p>
          <a:p>
            <a:pPr lvl="1"/>
            <a:r>
              <a:rPr lang="en-US" dirty="0"/>
              <a:t>Support OCSP stapling (RFC 6066)</a:t>
            </a:r>
          </a:p>
          <a:p>
            <a:pPr lvl="1"/>
            <a:r>
              <a:rPr lang="en-US" dirty="0"/>
              <a:t>Support session resumption</a:t>
            </a:r>
          </a:p>
        </p:txBody>
      </p:sp>
    </p:spTree>
    <p:extLst>
      <p:ext uri="{BB962C8B-B14F-4D97-AF65-F5344CB8AC3E}">
        <p14:creationId xmlns:p14="http://schemas.microsoft.com/office/powerpoint/2010/main" val="2621693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251AE-2F4E-4857-BB1A-28E7BB89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Client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4716E-54D3-40D5-853C-E711AE524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Mismatch of supported protocol versions</a:t>
            </a:r>
          </a:p>
          <a:p>
            <a:r>
              <a:rPr lang="en-US" dirty="0"/>
              <a:t>Mismatch of supported </a:t>
            </a:r>
            <a:r>
              <a:rPr lang="en-US" dirty="0" err="1"/>
              <a:t>ciphersuites</a:t>
            </a:r>
            <a:endParaRPr lang="en-US" dirty="0"/>
          </a:p>
          <a:p>
            <a:r>
              <a:rPr lang="en-US" dirty="0"/>
              <a:t>Certificate Pinning</a:t>
            </a:r>
          </a:p>
          <a:p>
            <a:pPr lvl="1"/>
            <a:r>
              <a:rPr lang="en-US" dirty="0"/>
              <a:t>Will interfere with MITM attempts to de- and re-encrypt traffic (e.g., for inspection)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81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D2FE-F19D-478D-8189-206BBD6C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014E-7D55-4948-A6B0-4E499DC10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Dealing with certs</a:t>
            </a:r>
          </a:p>
          <a:p>
            <a:pPr lvl="1"/>
            <a:r>
              <a:rPr lang="en-US" dirty="0"/>
              <a:t>OpenSSL</a:t>
            </a:r>
          </a:p>
          <a:p>
            <a:r>
              <a:rPr lang="en-US" dirty="0"/>
              <a:t>Checking TLS configs</a:t>
            </a:r>
          </a:p>
          <a:p>
            <a:pPr lvl="1"/>
            <a:r>
              <a:rPr lang="en-US" dirty="0" err="1"/>
              <a:t>sslyze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www.ssllabs.com</a:t>
            </a:r>
            <a:endParaRPr lang="en-US" dirty="0"/>
          </a:p>
          <a:p>
            <a:pPr lvl="1"/>
            <a:r>
              <a:rPr lang="en-US" dirty="0"/>
              <a:t>observatory.mozilla.org </a:t>
            </a:r>
          </a:p>
          <a:p>
            <a:r>
              <a:rPr lang="en-US" dirty="0"/>
              <a:t>References</a:t>
            </a:r>
          </a:p>
          <a:p>
            <a:pPr lvl="1"/>
            <a:r>
              <a:rPr lang="en-US" dirty="0">
                <a:hlinkClick r:id="rId3"/>
              </a:rPr>
              <a:t>https://www.ssllabs.com/projects/documentation/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3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E63906-C630-4D16-BB21-1C402B9B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Thwarting the “Man in the Middle”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8A40FF7-5DFE-419D-B38F-EB71029438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14" y="4114753"/>
            <a:ext cx="2076968" cy="293678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2ADC444B-F867-4893-A464-4E5BAE211E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115032" y="4114753"/>
            <a:ext cx="2076968" cy="2936789"/>
          </a:xfrm>
          <a:prstGeom prst="rect">
            <a:avLst/>
          </a:prstGeom>
        </p:spPr>
      </p:pic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ED569F64-CD87-49A0-BD35-496B2465C639}"/>
              </a:ext>
            </a:extLst>
          </p:cNvPr>
          <p:cNvSpPr/>
          <p:nvPr/>
        </p:nvSpPr>
        <p:spPr>
          <a:xfrm>
            <a:off x="1943384" y="4691095"/>
            <a:ext cx="1062681" cy="1375719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PLAIN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4B07B1B9-E006-47B0-8622-632F716AC1C8}"/>
              </a:ext>
            </a:extLst>
          </p:cNvPr>
          <p:cNvSpPr/>
          <p:nvPr/>
        </p:nvSpPr>
        <p:spPr>
          <a:xfrm>
            <a:off x="9303091" y="4705135"/>
            <a:ext cx="1062681" cy="1375719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PLAIN</a:t>
            </a:r>
            <a:br>
              <a:rPr lang="en-US" dirty="0"/>
            </a:br>
            <a:r>
              <a:rPr lang="en-US" dirty="0" err="1"/>
              <a:t>TEXTt</a:t>
            </a:r>
            <a:endParaRPr lang="en-US" dirty="0"/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447BF26E-CEC3-489C-99CC-05C2897BC6FC}"/>
              </a:ext>
            </a:extLst>
          </p:cNvPr>
          <p:cNvSpPr/>
          <p:nvPr/>
        </p:nvSpPr>
        <p:spPr>
          <a:xfrm>
            <a:off x="4853145" y="4517764"/>
            <a:ext cx="2655421" cy="212090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BC5D765-7365-4AC4-8FE3-0592250A2D03}"/>
              </a:ext>
            </a:extLst>
          </p:cNvPr>
          <p:cNvSpPr/>
          <p:nvPr/>
        </p:nvSpPr>
        <p:spPr>
          <a:xfrm>
            <a:off x="4498854" y="5141052"/>
            <a:ext cx="285921" cy="60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A0E72F6-A7B7-4839-A656-63605D113AEE}"/>
              </a:ext>
            </a:extLst>
          </p:cNvPr>
          <p:cNvSpPr/>
          <p:nvPr/>
        </p:nvSpPr>
        <p:spPr>
          <a:xfrm>
            <a:off x="7586629" y="5141052"/>
            <a:ext cx="285921" cy="60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C1DDF5-FE41-C54E-B22A-2CC38B2E8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52620" y="5037424"/>
            <a:ext cx="1368830" cy="1783663"/>
          </a:xfrm>
        </p:spPr>
      </p:pic>
      <p:sp>
        <p:nvSpPr>
          <p:cNvPr id="27" name="Rectangle: Folded Corner 19">
            <a:extLst>
              <a:ext uri="{FF2B5EF4-FFF2-40B4-BE49-F238E27FC236}">
                <a16:creationId xmlns:a16="http://schemas.microsoft.com/office/drawing/2014/main" id="{C8842BDF-AEF3-E44B-AA12-2D6BAA40A873}"/>
              </a:ext>
            </a:extLst>
          </p:cNvPr>
          <p:cNvSpPr/>
          <p:nvPr/>
        </p:nvSpPr>
        <p:spPr>
          <a:xfrm>
            <a:off x="5570861" y="4936181"/>
            <a:ext cx="1062681" cy="1375719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PLAIN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31" name="Content Placeholder 4">
            <a:extLst>
              <a:ext uri="{FF2B5EF4-FFF2-40B4-BE49-F238E27FC236}">
                <a16:creationId xmlns:a16="http://schemas.microsoft.com/office/drawing/2014/main" id="{EBD15F40-4C1F-974B-BE49-6FC4565CFC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Communication over (public) networks is not confidential, by design</a:t>
            </a:r>
          </a:p>
          <a:p>
            <a:pPr lvl="1"/>
            <a:r>
              <a:rPr lang="en-US" dirty="0"/>
              <a:t>Emails, web traffic, secrets, etc. can be intercepted and/or manipulated</a:t>
            </a:r>
          </a:p>
          <a:p>
            <a:pPr lvl="1"/>
            <a:r>
              <a:rPr lang="en-US" dirty="0"/>
              <a:t>Originators of content can be impersonated</a:t>
            </a:r>
          </a:p>
          <a:p>
            <a:r>
              <a:rPr lang="en-US" dirty="0"/>
              <a:t>Unless it is protected and authenticated, typically using encryption</a:t>
            </a:r>
          </a:p>
          <a:p>
            <a:pPr lvl="1"/>
            <a:r>
              <a:rPr lang="en-US" dirty="0"/>
              <a:t>TLS (as in, HTTP</a:t>
            </a:r>
            <a:r>
              <a:rPr lang="en-US" u="sng" dirty="0"/>
              <a:t>S</a:t>
            </a:r>
            <a:r>
              <a:rPr lang="en-US" dirty="0"/>
              <a:t>, FTP</a:t>
            </a:r>
            <a:r>
              <a:rPr lang="en-US" u="sng" dirty="0"/>
              <a:t>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IPsec, OpenVPN, </a:t>
            </a:r>
            <a:r>
              <a:rPr lang="en-US" dirty="0" err="1"/>
              <a:t>MACsec</a:t>
            </a:r>
            <a:r>
              <a:rPr lang="en-US" dirty="0"/>
              <a:t>, … (or application-specific, like PGP and SSH)</a:t>
            </a:r>
          </a:p>
        </p:txBody>
      </p:sp>
    </p:spTree>
    <p:extLst>
      <p:ext uri="{BB962C8B-B14F-4D97-AF65-F5344CB8AC3E}">
        <p14:creationId xmlns:p14="http://schemas.microsoft.com/office/powerpoint/2010/main" val="17979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A7DA7C-D0CD-476D-AFC9-E5BF321C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 basics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A6EAC-33AA-493E-92D6-4C486586F9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(because it’s the foundation for everything)</a:t>
            </a:r>
          </a:p>
        </p:txBody>
      </p:sp>
    </p:spTree>
    <p:extLst>
      <p:ext uri="{BB962C8B-B14F-4D97-AF65-F5344CB8AC3E}">
        <p14:creationId xmlns:p14="http://schemas.microsoft.com/office/powerpoint/2010/main" val="218253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31C537-3101-014F-9D09-C2F248761FC9}"/>
              </a:ext>
            </a:extLst>
          </p:cNvPr>
          <p:cNvSpPr/>
          <p:nvPr/>
        </p:nvSpPr>
        <p:spPr>
          <a:xfrm>
            <a:off x="9119660" y="1505740"/>
            <a:ext cx="29625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01101001 11100011 10001111 10010101 10110100 00000110 11010100 10010011 11001111 10110000 00001010 11110000 10100011 00100001 10001011 01001111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E63906-C630-4D16-BB21-1C402B9B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Key – Symmetric Encryption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2D2FAE-8DF0-4FBC-B70A-473060248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key, multiple copies</a:t>
            </a:r>
          </a:p>
          <a:p>
            <a:r>
              <a:rPr lang="en-US" dirty="0"/>
              <a:t>Good: fast, straightforward</a:t>
            </a:r>
          </a:p>
          <a:p>
            <a:r>
              <a:rPr lang="en-US" dirty="0"/>
              <a:t>Bad: key distribution (requires out-of-band, can’t control copies)</a:t>
            </a:r>
          </a:p>
          <a:p>
            <a:r>
              <a:rPr lang="en-US" dirty="0"/>
              <a:t>Examples: AES, Blowfish – e.g., 256 bit key length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8A40FF7-5DFE-419D-B38F-EB71029438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14" y="4114753"/>
            <a:ext cx="2076968" cy="293678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2ADC444B-F867-4893-A464-4E5BAE211E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115032" y="4114753"/>
            <a:ext cx="2076968" cy="2936789"/>
          </a:xfrm>
          <a:prstGeom prst="rect">
            <a:avLst/>
          </a:prstGeom>
        </p:spPr>
      </p:pic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ED569F64-CD87-49A0-BD35-496B2465C639}"/>
              </a:ext>
            </a:extLst>
          </p:cNvPr>
          <p:cNvSpPr/>
          <p:nvPr/>
        </p:nvSpPr>
        <p:spPr>
          <a:xfrm>
            <a:off x="1943384" y="4691095"/>
            <a:ext cx="1062681" cy="1375719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PLAIN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D09273B7-796D-464D-A6DF-48FF9321733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34081" y="4834755"/>
            <a:ext cx="1223664" cy="1161369"/>
          </a:xfrm>
          <a:prstGeom prst="rect">
            <a:avLst/>
          </a:prstGeom>
        </p:spPr>
      </p:pic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4B07B1B9-E006-47B0-8622-632F716AC1C8}"/>
              </a:ext>
            </a:extLst>
          </p:cNvPr>
          <p:cNvSpPr/>
          <p:nvPr/>
        </p:nvSpPr>
        <p:spPr>
          <a:xfrm>
            <a:off x="9303091" y="4705135"/>
            <a:ext cx="1062681" cy="1375719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PLAIN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50DF8C82-DFD0-496B-833A-5740B4F55B8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03966" y="4848796"/>
            <a:ext cx="1223664" cy="1161369"/>
          </a:xfrm>
          <a:prstGeom prst="rect">
            <a:avLst/>
          </a:prstGeom>
        </p:spPr>
      </p:pic>
      <p:sp>
        <p:nvSpPr>
          <p:cNvPr id="24" name="Cloud 23">
            <a:extLst>
              <a:ext uri="{FF2B5EF4-FFF2-40B4-BE49-F238E27FC236}">
                <a16:creationId xmlns:a16="http://schemas.microsoft.com/office/drawing/2014/main" id="{447BF26E-CEC3-489C-99CC-05C2897BC6FC}"/>
              </a:ext>
            </a:extLst>
          </p:cNvPr>
          <p:cNvSpPr/>
          <p:nvPr/>
        </p:nvSpPr>
        <p:spPr>
          <a:xfrm>
            <a:off x="4853145" y="4517764"/>
            <a:ext cx="2655421" cy="212090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EF5B1716-548B-4561-9CAF-F4C47BB52581}"/>
              </a:ext>
            </a:extLst>
          </p:cNvPr>
          <p:cNvSpPr/>
          <p:nvPr/>
        </p:nvSpPr>
        <p:spPr>
          <a:xfrm>
            <a:off x="5615330" y="4863235"/>
            <a:ext cx="1062681" cy="1375719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CIPHER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8927176B-B07B-46E3-9276-A6DE61BA3B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28015" y="681037"/>
            <a:ext cx="1223664" cy="116136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EBE1989-3936-47B3-BA4E-7AA83C8670BC}"/>
              </a:ext>
            </a:extLst>
          </p:cNvPr>
          <p:cNvSpPr txBox="1"/>
          <p:nvPr/>
        </p:nvSpPr>
        <p:spPr>
          <a:xfrm>
            <a:off x="10167615" y="735563"/>
            <a:ext cx="86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1BA9CE-DA4C-D84A-80E2-E6CD24A2DF93}"/>
              </a:ext>
            </a:extLst>
          </p:cNvPr>
          <p:cNvSpPr txBox="1"/>
          <p:nvPr/>
        </p:nvSpPr>
        <p:spPr>
          <a:xfrm>
            <a:off x="9227630" y="2256742"/>
            <a:ext cx="24247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(it’s actually a </a:t>
            </a:r>
            <a:r>
              <a:rPr lang="en-US" sz="1200" u="sng" dirty="0"/>
              <a:t>random</a:t>
            </a:r>
            <a:r>
              <a:rPr lang="en-US" sz="1200" dirty="0"/>
              <a:t> string of bits)</a:t>
            </a:r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CC6166DF-45BE-8046-8AAA-6FA2658245FF}"/>
              </a:ext>
            </a:extLst>
          </p:cNvPr>
          <p:cNvSpPr/>
          <p:nvPr/>
        </p:nvSpPr>
        <p:spPr>
          <a:xfrm rot="430315">
            <a:off x="4174441" y="5672983"/>
            <a:ext cx="4161792" cy="1123159"/>
          </a:xfrm>
          <a:custGeom>
            <a:avLst/>
            <a:gdLst>
              <a:gd name="connsiteX0" fmla="*/ 0 w 6820930"/>
              <a:gd name="connsiteY0" fmla="*/ 463378 h 921998"/>
              <a:gd name="connsiteX1" fmla="*/ 4065373 w 6820930"/>
              <a:gd name="connsiteY1" fmla="*/ 908222 h 921998"/>
              <a:gd name="connsiteX2" fmla="*/ 6820930 w 6820930"/>
              <a:gd name="connsiteY2" fmla="*/ 0 h 92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0930" h="921998">
                <a:moveTo>
                  <a:pt x="0" y="463378"/>
                </a:moveTo>
                <a:cubicBezTo>
                  <a:pt x="1464275" y="724415"/>
                  <a:pt x="2928551" y="985452"/>
                  <a:pt x="4065373" y="908222"/>
                </a:cubicBezTo>
                <a:cubicBezTo>
                  <a:pt x="5202195" y="830992"/>
                  <a:pt x="6011562" y="415496"/>
                  <a:pt x="6820930" y="0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0987AB98-2075-424A-AE72-CE1460CB5F51}"/>
              </a:ext>
            </a:extLst>
          </p:cNvPr>
          <p:cNvSpPr/>
          <p:nvPr/>
        </p:nvSpPr>
        <p:spPr>
          <a:xfrm>
            <a:off x="4408002" y="5237188"/>
            <a:ext cx="655092" cy="4499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-Right Arrow 26">
            <a:extLst>
              <a:ext uri="{FF2B5EF4-FFF2-40B4-BE49-F238E27FC236}">
                <a16:creationId xmlns:a16="http://schemas.microsoft.com/office/drawing/2014/main" id="{016BFA80-AF8C-9946-8039-0ABEE547D2A2}"/>
              </a:ext>
            </a:extLst>
          </p:cNvPr>
          <p:cNvSpPr/>
          <p:nvPr/>
        </p:nvSpPr>
        <p:spPr>
          <a:xfrm>
            <a:off x="7306508" y="5215229"/>
            <a:ext cx="655092" cy="4499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9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A6D4-05F6-41BE-A211-931EB535C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and private keys – </a:t>
            </a:r>
            <a:br>
              <a:rPr lang="en-US" dirty="0"/>
            </a:br>
            <a:r>
              <a:rPr lang="en-US" dirty="0"/>
              <a:t>Asymmetric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3203F-70DD-4CA8-9E90-51C727503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Mutually complementary pair of keys</a:t>
            </a:r>
          </a:p>
          <a:p>
            <a:r>
              <a:rPr lang="en-US" dirty="0"/>
              <a:t>Good: distribution (private key stays with owner, copies of the matching public key can be distributed freely); digital signatures</a:t>
            </a:r>
          </a:p>
          <a:p>
            <a:r>
              <a:rPr lang="en-US" dirty="0"/>
              <a:t>Bad: high CPU need, based on (theoretically solvable) math problems</a:t>
            </a:r>
          </a:p>
          <a:p>
            <a:r>
              <a:rPr lang="en-US" dirty="0"/>
              <a:t>Examples: RSA, Diffie Hellman – e.g., 2048 bit key length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199F1EC-93F0-40A8-BE46-37B8F7D5AA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5508" y="782258"/>
            <a:ext cx="2365280" cy="87836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4A5EC2E-A42B-4A9F-AF2B-40A572544B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14" y="4114753"/>
            <a:ext cx="2076968" cy="293678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A66F236-086F-42EE-9421-2534188A4A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115032" y="4114753"/>
            <a:ext cx="2076968" cy="2936789"/>
          </a:xfrm>
          <a:prstGeom prst="rect">
            <a:avLst/>
          </a:prstGeom>
        </p:spPr>
      </p:pic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4AC1F5B0-D90C-425B-9C0C-069FC646EF8F}"/>
              </a:ext>
            </a:extLst>
          </p:cNvPr>
          <p:cNvSpPr/>
          <p:nvPr/>
        </p:nvSpPr>
        <p:spPr>
          <a:xfrm>
            <a:off x="1943384" y="4691095"/>
            <a:ext cx="1062681" cy="1375719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PLAIN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C529B245-BF01-43A0-9361-5F560C9F751F}"/>
              </a:ext>
            </a:extLst>
          </p:cNvPr>
          <p:cNvSpPr/>
          <p:nvPr/>
        </p:nvSpPr>
        <p:spPr>
          <a:xfrm>
            <a:off x="9303091" y="4705135"/>
            <a:ext cx="1062681" cy="1375719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PLAIN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7F6E58F2-D4DB-4101-8512-398C320DA5BB}"/>
              </a:ext>
            </a:extLst>
          </p:cNvPr>
          <p:cNvSpPr/>
          <p:nvPr/>
        </p:nvSpPr>
        <p:spPr>
          <a:xfrm>
            <a:off x="4853145" y="4517764"/>
            <a:ext cx="2655421" cy="212090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E0A6EB4C-FD15-4047-9EEC-4EB36B73BA12}"/>
              </a:ext>
            </a:extLst>
          </p:cNvPr>
          <p:cNvSpPr/>
          <p:nvPr/>
        </p:nvSpPr>
        <p:spPr>
          <a:xfrm>
            <a:off x="5639345" y="4685228"/>
            <a:ext cx="1062681" cy="1375719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CIPHER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EABE61C-905B-409A-A2CF-CF1F73247AC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46732" y="5082465"/>
            <a:ext cx="1509720" cy="71830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15819CA-83A5-45C2-BDE6-9F4FBF43467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05259" y="5093956"/>
            <a:ext cx="1531271" cy="7183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A87623F-382C-4A18-A65D-B73A7BFFC0B1}"/>
              </a:ext>
            </a:extLst>
          </p:cNvPr>
          <p:cNvSpPr txBox="1"/>
          <p:nvPr/>
        </p:nvSpPr>
        <p:spPr>
          <a:xfrm>
            <a:off x="8489270" y="1581161"/>
            <a:ext cx="1206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key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021E1A-F868-4ECD-BE4E-676ACB37235D}"/>
              </a:ext>
            </a:extLst>
          </p:cNvPr>
          <p:cNvSpPr txBox="1"/>
          <p:nvPr/>
        </p:nvSpPr>
        <p:spPr>
          <a:xfrm>
            <a:off x="10004836" y="501483"/>
            <a:ext cx="112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89426420-2B8E-48DC-9E6A-A2BA82731C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412" y="5921914"/>
            <a:ext cx="1666972" cy="619046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31C022-D425-474A-9ECB-3840B0FF67F4}"/>
              </a:ext>
            </a:extLst>
          </p:cNvPr>
          <p:cNvSpPr/>
          <p:nvPr/>
        </p:nvSpPr>
        <p:spPr>
          <a:xfrm rot="21411818">
            <a:off x="1981809" y="5911422"/>
            <a:ext cx="6820930" cy="517905"/>
          </a:xfrm>
          <a:custGeom>
            <a:avLst/>
            <a:gdLst>
              <a:gd name="connsiteX0" fmla="*/ 0 w 6820930"/>
              <a:gd name="connsiteY0" fmla="*/ 463378 h 921998"/>
              <a:gd name="connsiteX1" fmla="*/ 4065373 w 6820930"/>
              <a:gd name="connsiteY1" fmla="*/ 908222 h 921998"/>
              <a:gd name="connsiteX2" fmla="*/ 6820930 w 6820930"/>
              <a:gd name="connsiteY2" fmla="*/ 0 h 92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0930" h="921998">
                <a:moveTo>
                  <a:pt x="0" y="463378"/>
                </a:moveTo>
                <a:cubicBezTo>
                  <a:pt x="1464275" y="724415"/>
                  <a:pt x="2928551" y="985452"/>
                  <a:pt x="4065373" y="908222"/>
                </a:cubicBezTo>
                <a:cubicBezTo>
                  <a:pt x="5202195" y="830992"/>
                  <a:pt x="6011562" y="415496"/>
                  <a:pt x="6820930" y="0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485B5A02-64DA-5F4E-ADF6-2B5D1FD1B719}"/>
              </a:ext>
            </a:extLst>
          </p:cNvPr>
          <p:cNvSpPr/>
          <p:nvPr/>
        </p:nvSpPr>
        <p:spPr>
          <a:xfrm>
            <a:off x="4408002" y="5237188"/>
            <a:ext cx="655092" cy="4499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-Right Arrow 22">
            <a:extLst>
              <a:ext uri="{FF2B5EF4-FFF2-40B4-BE49-F238E27FC236}">
                <a16:creationId xmlns:a16="http://schemas.microsoft.com/office/drawing/2014/main" id="{FD31ED2E-F6E4-DA43-B399-3F90A6FFF898}"/>
              </a:ext>
            </a:extLst>
          </p:cNvPr>
          <p:cNvSpPr/>
          <p:nvPr/>
        </p:nvSpPr>
        <p:spPr>
          <a:xfrm>
            <a:off x="7306508" y="5215229"/>
            <a:ext cx="655092" cy="4499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048A8FF5-BC7C-E144-9AA2-D2D48FC7ED3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96000" y="6066814"/>
            <a:ext cx="989124" cy="46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87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80D6-6B2B-4668-85C7-FA194040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Hashes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ACB65-306A-4A5D-A661-C51EFC1C1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1733" cy="4351338"/>
          </a:xfrm>
        </p:spPr>
        <p:txBody>
          <a:bodyPr/>
          <a:lstStyle/>
          <a:p>
            <a:r>
              <a:rPr lang="en-US" dirty="0"/>
              <a:t>Maps a message into a fixed-size digest (“hash”)</a:t>
            </a:r>
          </a:p>
          <a:p>
            <a:pPr lvl="1"/>
            <a:r>
              <a:rPr lang="en-US" dirty="0"/>
              <a:t>Deterministic</a:t>
            </a:r>
          </a:p>
          <a:p>
            <a:pPr lvl="1"/>
            <a:r>
              <a:rPr lang="en-US" dirty="0"/>
              <a:t>Collision-resistant</a:t>
            </a:r>
          </a:p>
          <a:p>
            <a:pPr lvl="1"/>
            <a:r>
              <a:rPr lang="en-US" dirty="0"/>
              <a:t>Non-reversible (one way), cannot compute message from hash</a:t>
            </a:r>
          </a:p>
          <a:p>
            <a:r>
              <a:rPr lang="en-US" dirty="0"/>
              <a:t>Examples: </a:t>
            </a:r>
            <a:r>
              <a:rPr lang="en-US" dirty="0" err="1"/>
              <a:t>bcrypt</a:t>
            </a:r>
            <a:r>
              <a:rPr lang="en-US" dirty="0"/>
              <a:t>, SHA-2</a:t>
            </a:r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0CE4FFD-1EB7-430C-BCD8-3B884E6D8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39933" y="165629"/>
            <a:ext cx="5737865" cy="415607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D32DD3F-A91F-4DB8-AE2B-4BCAA948C9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14" y="4456641"/>
            <a:ext cx="2076968" cy="293678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315216D-9B25-4CE7-B52B-32383DC7E6F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115032" y="4456641"/>
            <a:ext cx="2076968" cy="2936789"/>
          </a:xfrm>
          <a:prstGeom prst="rect">
            <a:avLst/>
          </a:prstGeom>
        </p:spPr>
      </p:pic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B9AF2C9C-4A4D-4C69-B2BB-52243D43665A}"/>
              </a:ext>
            </a:extLst>
          </p:cNvPr>
          <p:cNvSpPr/>
          <p:nvPr/>
        </p:nvSpPr>
        <p:spPr>
          <a:xfrm>
            <a:off x="1943384" y="5032984"/>
            <a:ext cx="1062681" cy="114398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PLAIN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D2411639-0561-49E7-868B-D93E15031530}"/>
              </a:ext>
            </a:extLst>
          </p:cNvPr>
          <p:cNvSpPr/>
          <p:nvPr/>
        </p:nvSpPr>
        <p:spPr>
          <a:xfrm>
            <a:off x="3498622" y="4765147"/>
            <a:ext cx="2655421" cy="212090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E4D5AF0-1BDB-497E-B864-CE61791C9611}"/>
              </a:ext>
            </a:extLst>
          </p:cNvPr>
          <p:cNvSpPr/>
          <p:nvPr/>
        </p:nvSpPr>
        <p:spPr>
          <a:xfrm>
            <a:off x="3144331" y="5388435"/>
            <a:ext cx="285921" cy="60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7FFFB9D-4924-445C-8C1B-DEBDE8167AEC}"/>
              </a:ext>
            </a:extLst>
          </p:cNvPr>
          <p:cNvSpPr/>
          <p:nvPr/>
        </p:nvSpPr>
        <p:spPr>
          <a:xfrm>
            <a:off x="6239933" y="5388435"/>
            <a:ext cx="285921" cy="60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D6C729CA-C134-4185-BE56-DE1EDA2AF070}"/>
              </a:ext>
            </a:extLst>
          </p:cNvPr>
          <p:cNvSpPr/>
          <p:nvPr/>
        </p:nvSpPr>
        <p:spPr>
          <a:xfrm>
            <a:off x="1943384" y="6629236"/>
            <a:ext cx="1062682" cy="155959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8450B7F-F0F1-46DB-BF15-E3800A2ED4B9}"/>
              </a:ext>
            </a:extLst>
          </p:cNvPr>
          <p:cNvSpPr/>
          <p:nvPr/>
        </p:nvSpPr>
        <p:spPr>
          <a:xfrm rot="5400000">
            <a:off x="2298102" y="6102532"/>
            <a:ext cx="285921" cy="60113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A9688FF4-921C-44F1-8833-7B0FD1E62652}"/>
              </a:ext>
            </a:extLst>
          </p:cNvPr>
          <p:cNvSpPr/>
          <p:nvPr/>
        </p:nvSpPr>
        <p:spPr>
          <a:xfrm>
            <a:off x="4225139" y="5125779"/>
            <a:ext cx="1062681" cy="114398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PLAIN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19" name="Rectangle: Diagonal Corners Snipped 18">
            <a:extLst>
              <a:ext uri="{FF2B5EF4-FFF2-40B4-BE49-F238E27FC236}">
                <a16:creationId xmlns:a16="http://schemas.microsoft.com/office/drawing/2014/main" id="{130C142D-F010-47F3-8540-40E2FB28919E}"/>
              </a:ext>
            </a:extLst>
          </p:cNvPr>
          <p:cNvSpPr/>
          <p:nvPr/>
        </p:nvSpPr>
        <p:spPr>
          <a:xfrm>
            <a:off x="6832161" y="6551255"/>
            <a:ext cx="1062682" cy="155959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</p:txBody>
      </p: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3DEA7C55-12C9-41D5-B457-60C930D9AD75}"/>
              </a:ext>
            </a:extLst>
          </p:cNvPr>
          <p:cNvSpPr/>
          <p:nvPr/>
        </p:nvSpPr>
        <p:spPr>
          <a:xfrm>
            <a:off x="6846125" y="5142752"/>
            <a:ext cx="1062681" cy="114398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PLAIN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8701F67B-A7A4-49B8-8D08-0087664729E5}"/>
              </a:ext>
            </a:extLst>
          </p:cNvPr>
          <p:cNvSpPr/>
          <p:nvPr/>
        </p:nvSpPr>
        <p:spPr>
          <a:xfrm>
            <a:off x="8872291" y="5032983"/>
            <a:ext cx="1062681" cy="114398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PLAIN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23" name="Rectangle: Diagonal Corners Snipped 22">
            <a:extLst>
              <a:ext uri="{FF2B5EF4-FFF2-40B4-BE49-F238E27FC236}">
                <a16:creationId xmlns:a16="http://schemas.microsoft.com/office/drawing/2014/main" id="{EC373DF5-2EEA-4CA6-AE97-329C5A276A96}"/>
              </a:ext>
            </a:extLst>
          </p:cNvPr>
          <p:cNvSpPr/>
          <p:nvPr/>
        </p:nvSpPr>
        <p:spPr>
          <a:xfrm>
            <a:off x="8872291" y="6629235"/>
            <a:ext cx="1062682" cy="155959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02EA508-8CA5-4235-A6BB-BDD46B90A3D9}"/>
              </a:ext>
            </a:extLst>
          </p:cNvPr>
          <p:cNvSpPr/>
          <p:nvPr/>
        </p:nvSpPr>
        <p:spPr>
          <a:xfrm rot="5400000">
            <a:off x="9227009" y="6102531"/>
            <a:ext cx="285921" cy="60113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2AB5E44-86B0-421B-BB0E-E96AA0117198}"/>
              </a:ext>
            </a:extLst>
          </p:cNvPr>
          <p:cNvSpPr/>
          <p:nvPr/>
        </p:nvSpPr>
        <p:spPr>
          <a:xfrm>
            <a:off x="8229079" y="5387581"/>
            <a:ext cx="285921" cy="60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1EBC331-2D0F-4970-A857-A1159BF1C12F}"/>
              </a:ext>
            </a:extLst>
          </p:cNvPr>
          <p:cNvSpPr/>
          <p:nvPr/>
        </p:nvSpPr>
        <p:spPr>
          <a:xfrm rot="171939" flipH="1">
            <a:off x="8061961" y="6440194"/>
            <a:ext cx="643212" cy="40713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==?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DCCFE4-8520-402B-BBC6-AE1E5DBF4425}"/>
              </a:ext>
            </a:extLst>
          </p:cNvPr>
          <p:cNvCxnSpPr/>
          <p:nvPr/>
        </p:nvCxnSpPr>
        <p:spPr>
          <a:xfrm flipV="1">
            <a:off x="3144331" y="6629235"/>
            <a:ext cx="3528318" cy="779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AB33DC6-9633-844E-A55A-A5DB2724EED4}"/>
              </a:ext>
            </a:extLst>
          </p:cNvPr>
          <p:cNvSpPr/>
          <p:nvPr/>
        </p:nvSpPr>
        <p:spPr>
          <a:xfrm>
            <a:off x="6831876" y="417696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From https://</a:t>
            </a:r>
            <a:r>
              <a:rPr lang="en-US" sz="1200" dirty="0" err="1"/>
              <a:t>en.wikipedia.org</a:t>
            </a:r>
            <a:r>
              <a:rPr lang="en-US" sz="1200" dirty="0"/>
              <a:t>/wiki/</a:t>
            </a:r>
            <a:r>
              <a:rPr lang="en-US" sz="1200" dirty="0" err="1"/>
              <a:t>File:Cryptographic_Hash_Function.svg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628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3E012-AF23-4605-A136-AB20501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ED2B9-036F-400C-BE99-7073F649C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Originator encrypts hash with private key (“digital signature”)</a:t>
            </a:r>
          </a:p>
          <a:p>
            <a:r>
              <a:rPr lang="en-US" dirty="0"/>
              <a:t>Recipient decrypts hash with originator’s public key, and computes its own hash over the message</a:t>
            </a:r>
          </a:p>
          <a:p>
            <a:r>
              <a:rPr lang="en-US" dirty="0"/>
              <a:t>If the two hashes match, the message must have been signed by somebody in possession of the private key</a:t>
            </a:r>
          </a:p>
          <a:p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4AA9453-F307-4377-AC84-D84355DB5F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14" y="3804708"/>
            <a:ext cx="2076968" cy="293678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5134C43-2B13-43DE-9497-7C85C70D8C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115032" y="3804708"/>
            <a:ext cx="2076968" cy="2936789"/>
          </a:xfrm>
          <a:prstGeom prst="rect">
            <a:avLst/>
          </a:prstGeom>
        </p:spPr>
      </p:pic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D83CC64D-122E-4B12-99A1-F5BBEF3AEAD4}"/>
              </a:ext>
            </a:extLst>
          </p:cNvPr>
          <p:cNvSpPr/>
          <p:nvPr/>
        </p:nvSpPr>
        <p:spPr>
          <a:xfrm>
            <a:off x="1943384" y="4381051"/>
            <a:ext cx="1062681" cy="114398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PLAIN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136DD4FB-F70A-46F9-BD25-EA33B4E4009B}"/>
              </a:ext>
            </a:extLst>
          </p:cNvPr>
          <p:cNvSpPr/>
          <p:nvPr/>
        </p:nvSpPr>
        <p:spPr>
          <a:xfrm>
            <a:off x="3498622" y="4113214"/>
            <a:ext cx="2655421" cy="212090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E77C550-6C11-41B0-96C7-9A59E06F95B2}"/>
              </a:ext>
            </a:extLst>
          </p:cNvPr>
          <p:cNvSpPr/>
          <p:nvPr/>
        </p:nvSpPr>
        <p:spPr>
          <a:xfrm>
            <a:off x="3144331" y="4736502"/>
            <a:ext cx="285921" cy="60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77E1B93-62F4-47E8-8410-B079F78EE864}"/>
              </a:ext>
            </a:extLst>
          </p:cNvPr>
          <p:cNvSpPr/>
          <p:nvPr/>
        </p:nvSpPr>
        <p:spPr>
          <a:xfrm>
            <a:off x="6239933" y="4736502"/>
            <a:ext cx="285921" cy="60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78AE3DDE-ECBE-43C7-ACFF-42AE82EBA58F}"/>
              </a:ext>
            </a:extLst>
          </p:cNvPr>
          <p:cNvSpPr/>
          <p:nvPr/>
        </p:nvSpPr>
        <p:spPr>
          <a:xfrm>
            <a:off x="1943384" y="5977303"/>
            <a:ext cx="1062682" cy="155959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C01E7DE-1F60-4709-8038-5418F2566607}"/>
              </a:ext>
            </a:extLst>
          </p:cNvPr>
          <p:cNvSpPr/>
          <p:nvPr/>
        </p:nvSpPr>
        <p:spPr>
          <a:xfrm rot="5400000">
            <a:off x="2298102" y="5450599"/>
            <a:ext cx="285921" cy="60113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E22FD4DB-9B4D-4DA4-9598-F27E336DAB8B}"/>
              </a:ext>
            </a:extLst>
          </p:cNvPr>
          <p:cNvSpPr/>
          <p:nvPr/>
        </p:nvSpPr>
        <p:spPr>
          <a:xfrm>
            <a:off x="4225139" y="4473846"/>
            <a:ext cx="1062681" cy="114398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PLAIN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5D7846E7-ECB9-4B1D-948A-F0EE580E1FAC}"/>
              </a:ext>
            </a:extLst>
          </p:cNvPr>
          <p:cNvSpPr/>
          <p:nvPr/>
        </p:nvSpPr>
        <p:spPr>
          <a:xfrm>
            <a:off x="6846125" y="4490819"/>
            <a:ext cx="1062681" cy="114398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PLAIN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26" name="Rectangle: Folded Corner 25">
            <a:extLst>
              <a:ext uri="{FF2B5EF4-FFF2-40B4-BE49-F238E27FC236}">
                <a16:creationId xmlns:a16="http://schemas.microsoft.com/office/drawing/2014/main" id="{F2645E03-FD6E-4A05-8554-FD18BBA4433B}"/>
              </a:ext>
            </a:extLst>
          </p:cNvPr>
          <p:cNvSpPr/>
          <p:nvPr/>
        </p:nvSpPr>
        <p:spPr>
          <a:xfrm>
            <a:off x="8872291" y="4381050"/>
            <a:ext cx="1062681" cy="114398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PLAIN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27" name="Rectangle: Diagonal Corners Snipped 26">
            <a:extLst>
              <a:ext uri="{FF2B5EF4-FFF2-40B4-BE49-F238E27FC236}">
                <a16:creationId xmlns:a16="http://schemas.microsoft.com/office/drawing/2014/main" id="{50A13A09-EC47-4746-9DFE-34E4EBCB9817}"/>
              </a:ext>
            </a:extLst>
          </p:cNvPr>
          <p:cNvSpPr/>
          <p:nvPr/>
        </p:nvSpPr>
        <p:spPr>
          <a:xfrm>
            <a:off x="8872291" y="5945528"/>
            <a:ext cx="1062682" cy="155959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80D8E98-E73A-43F4-A995-6AAAAE44B75A}"/>
              </a:ext>
            </a:extLst>
          </p:cNvPr>
          <p:cNvSpPr/>
          <p:nvPr/>
        </p:nvSpPr>
        <p:spPr>
          <a:xfrm rot="5400000">
            <a:off x="9227009" y="5450598"/>
            <a:ext cx="285921" cy="60113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7084EE7-0E15-4713-8C4F-F5835A3220BE}"/>
              </a:ext>
            </a:extLst>
          </p:cNvPr>
          <p:cNvSpPr/>
          <p:nvPr/>
        </p:nvSpPr>
        <p:spPr>
          <a:xfrm>
            <a:off x="8229079" y="4735648"/>
            <a:ext cx="285921" cy="60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4CC26E5-30C5-4449-AE8D-F69CE742B84F}"/>
              </a:ext>
            </a:extLst>
          </p:cNvPr>
          <p:cNvSpPr/>
          <p:nvPr/>
        </p:nvSpPr>
        <p:spPr>
          <a:xfrm rot="19469017" flipH="1">
            <a:off x="7963953" y="6159485"/>
            <a:ext cx="898256" cy="40713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==?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6E1B9328-48A8-45A8-9618-7EAD3AD71E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08795" y="6017812"/>
            <a:ext cx="975203" cy="463989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F7DBF930-92C9-4254-9B52-FC84B255022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40129" y="5911875"/>
            <a:ext cx="989124" cy="463989"/>
          </a:xfrm>
          <a:prstGeom prst="rect">
            <a:avLst/>
          </a:prstGeom>
        </p:spPr>
      </p:pic>
      <p:sp>
        <p:nvSpPr>
          <p:cNvPr id="33" name="Rectangle: Diagonal Corners Snipped 32">
            <a:extLst>
              <a:ext uri="{FF2B5EF4-FFF2-40B4-BE49-F238E27FC236}">
                <a16:creationId xmlns:a16="http://schemas.microsoft.com/office/drawing/2014/main" id="{164EF803-3E5B-4E27-946D-F9B31B6BF22A}"/>
              </a:ext>
            </a:extLst>
          </p:cNvPr>
          <p:cNvSpPr/>
          <p:nvPr/>
        </p:nvSpPr>
        <p:spPr>
          <a:xfrm>
            <a:off x="1943782" y="6549146"/>
            <a:ext cx="1062682" cy="155959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signature</a:t>
            </a:r>
          </a:p>
        </p:txBody>
      </p:sp>
      <p:sp>
        <p:nvSpPr>
          <p:cNvPr id="34" name="Rectangle: Diagonal Corners Snipped 33">
            <a:extLst>
              <a:ext uri="{FF2B5EF4-FFF2-40B4-BE49-F238E27FC236}">
                <a16:creationId xmlns:a16="http://schemas.microsoft.com/office/drawing/2014/main" id="{A1A14BFC-D087-46D6-B3E7-3E6D4F224F96}"/>
              </a:ext>
            </a:extLst>
          </p:cNvPr>
          <p:cNvSpPr/>
          <p:nvPr/>
        </p:nvSpPr>
        <p:spPr>
          <a:xfrm>
            <a:off x="4225139" y="5620924"/>
            <a:ext cx="1062682" cy="155959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signature</a:t>
            </a:r>
          </a:p>
        </p:txBody>
      </p:sp>
      <p:sp>
        <p:nvSpPr>
          <p:cNvPr id="35" name="Rectangle: Diagonal Corners Snipped 34">
            <a:extLst>
              <a:ext uri="{FF2B5EF4-FFF2-40B4-BE49-F238E27FC236}">
                <a16:creationId xmlns:a16="http://schemas.microsoft.com/office/drawing/2014/main" id="{52A4F90D-8DC7-4C0C-9858-5AF450583705}"/>
              </a:ext>
            </a:extLst>
          </p:cNvPr>
          <p:cNvSpPr/>
          <p:nvPr/>
        </p:nvSpPr>
        <p:spPr>
          <a:xfrm>
            <a:off x="6851520" y="5649477"/>
            <a:ext cx="1062682" cy="155959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signature</a:t>
            </a:r>
          </a:p>
        </p:txBody>
      </p:sp>
      <p:sp>
        <p:nvSpPr>
          <p:cNvPr id="36" name="Rectangle: Diagonal Corners Snipped 35">
            <a:extLst>
              <a:ext uri="{FF2B5EF4-FFF2-40B4-BE49-F238E27FC236}">
                <a16:creationId xmlns:a16="http://schemas.microsoft.com/office/drawing/2014/main" id="{975BBDEA-0419-4362-B6EA-96B39E76CCF8}"/>
              </a:ext>
            </a:extLst>
          </p:cNvPr>
          <p:cNvSpPr/>
          <p:nvPr/>
        </p:nvSpPr>
        <p:spPr>
          <a:xfrm>
            <a:off x="6846124" y="6585538"/>
            <a:ext cx="1062682" cy="155959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93FB194-10A8-4654-BE7C-37DD930826F6}"/>
              </a:ext>
            </a:extLst>
          </p:cNvPr>
          <p:cNvSpPr/>
          <p:nvPr/>
        </p:nvSpPr>
        <p:spPr>
          <a:xfrm rot="5400000">
            <a:off x="2298102" y="6059362"/>
            <a:ext cx="285921" cy="60113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BF634C10-B9DC-4BA5-896C-6875104FAEE8}"/>
              </a:ext>
            </a:extLst>
          </p:cNvPr>
          <p:cNvSpPr/>
          <p:nvPr/>
        </p:nvSpPr>
        <p:spPr>
          <a:xfrm rot="5400000">
            <a:off x="7200835" y="6013203"/>
            <a:ext cx="285921" cy="60113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B571-0EAB-4528-B7E8-B9ED9418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Crypto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38B34-C1B2-4798-81A4-F20853023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Implementing crypto algorithms is hard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 approved libraries/products</a:t>
            </a:r>
          </a:p>
          <a:p>
            <a:r>
              <a:rPr lang="en-US" dirty="0"/>
              <a:t>Key material “weakens” (risk of eventual compromise increases) over time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Rotate keys on defined frequencies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 recommended key lengths and algorithms</a:t>
            </a:r>
          </a:p>
          <a:p>
            <a:r>
              <a:rPr lang="en-US" dirty="0"/>
              <a:t>Protecting access to secret and private keys is hard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Re-key if somebody with access to a secret key leaves organization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Keep keys in as few locations as possible, defend them thoroughly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Don’t re-use the same key for different purposes or in different trust settings</a:t>
            </a:r>
          </a:p>
          <a:p>
            <a:r>
              <a:rPr lang="en-US" dirty="0"/>
              <a:t>Distributing public keys in a trustworthy manner is still hard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 public key infrastructures!</a:t>
            </a:r>
          </a:p>
        </p:txBody>
      </p:sp>
    </p:spTree>
    <p:extLst>
      <p:ext uri="{BB962C8B-B14F-4D97-AF65-F5344CB8AC3E}">
        <p14:creationId xmlns:p14="http://schemas.microsoft.com/office/powerpoint/2010/main" val="395145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1166</TotalTime>
  <Words>2132</Words>
  <Application>Microsoft Macintosh PowerPoint</Application>
  <PresentationFormat>Widescreen</PresentationFormat>
  <Paragraphs>321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Certificates, Public Key Infrastructures, and SSL/TLS</vt:lpstr>
      <vt:lpstr>Agenda &amp; Outline</vt:lpstr>
      <vt:lpstr>Thwarting the “Man in the Middle”</vt:lpstr>
      <vt:lpstr>Crypto basics</vt:lpstr>
      <vt:lpstr>Secret Key – Symmetric Encryption</vt:lpstr>
      <vt:lpstr>Public and private keys –  Asymmetric Encryption</vt:lpstr>
      <vt:lpstr>Cryptographic Hashes</vt:lpstr>
      <vt:lpstr>Digital Signatures</vt:lpstr>
      <vt:lpstr>Typical Crypto Limitations</vt:lpstr>
      <vt:lpstr>Public Key Infrastructures</vt:lpstr>
      <vt:lpstr>Remember the Man in the Middle?</vt:lpstr>
      <vt:lpstr>Attesting to a  distributed key’s  authenticity</vt:lpstr>
      <vt:lpstr>Certificates!</vt:lpstr>
      <vt:lpstr>Transport Layer Security – crypto (simplified)</vt:lpstr>
      <vt:lpstr>Lifecycle of a server certificate</vt:lpstr>
      <vt:lpstr>(1) Managing server public/private keys</vt:lpstr>
      <vt:lpstr>(2) Requesting a certificate</vt:lpstr>
      <vt:lpstr>(3) Issuing a certificate</vt:lpstr>
      <vt:lpstr>(4) Hosting and revoking certificates</vt:lpstr>
      <vt:lpstr>Certificates – the devil is in the details</vt:lpstr>
      <vt:lpstr>Other uses of certificates &amp; trust chains</vt:lpstr>
      <vt:lpstr>Using certificates for authentication</vt:lpstr>
      <vt:lpstr>SSL/TLS – Configuration Gotchas</vt:lpstr>
      <vt:lpstr>Transport Layer Security – crypto (simplified)</vt:lpstr>
      <vt:lpstr>Versions</vt:lpstr>
      <vt:lpstr>Cipher Suites</vt:lpstr>
      <vt:lpstr>Other Tidbits</vt:lpstr>
      <vt:lpstr>Potential Client Issues</vt:lpstr>
      <vt:lpstr>Fun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Ochel</dc:creator>
  <cp:lastModifiedBy>David Ochel</cp:lastModifiedBy>
  <cp:revision>117</cp:revision>
  <cp:lastPrinted>2019-07-19T16:16:52Z</cp:lastPrinted>
  <dcterms:created xsi:type="dcterms:W3CDTF">2013-07-15T20:26:40Z</dcterms:created>
  <dcterms:modified xsi:type="dcterms:W3CDTF">2019-10-25T20:25:02Z</dcterms:modified>
</cp:coreProperties>
</file>