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dfe94e7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dfe94e7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dfe94e7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dfe94e7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fe94e7e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dfe94e7e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dfe94e7e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dfe94e7e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fe94e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fe94e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25+ Years Teaching Computers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40+ Years Writing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8 Years: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Knew what I was doing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Explored AngularJS, Angular, React, Vue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Best Practices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Wrote 100,000+ Lines of Script Engine, refactored, refactored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Code Coverage after, TDD, explained why not using TDD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Working with companies to implement GOOD, useful testing versus coverage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Talk is a description of an overall process …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to consider, think about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Things missing?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c47ceea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c47ceea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Testing (coverage): A/B Testing (creation and removal) ???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 (isolate and purify)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dfe94e7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dfe94e7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dfe94e7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dfe94e7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dfe94e7e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dfe94e7e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dfe94e7e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dfe94e7e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dfe94e7e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dfe94e7e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dfe94e7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dfe94e7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4713650" y="-21505"/>
            <a:ext cx="3679200" cy="4650902"/>
            <a:chOff x="4713650" y="-21505"/>
            <a:chExt cx="3679200" cy="4650902"/>
          </a:xfrm>
        </p:grpSpPr>
        <p:grpSp>
          <p:nvGrpSpPr>
            <p:cNvPr id="54" name="Google Shape;54;p2"/>
            <p:cNvGrpSpPr/>
            <p:nvPr/>
          </p:nvGrpSpPr>
          <p:grpSpPr>
            <a:xfrm>
              <a:off x="4713650" y="-21505"/>
              <a:ext cx="3679200" cy="4650902"/>
              <a:chOff x="4561250" y="-21505"/>
              <a:chExt cx="3679200" cy="4650902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4561250" y="-21503"/>
                <a:ext cx="3679200" cy="4650900"/>
              </a:xfrm>
              <a:prstGeom prst="rect">
                <a:avLst/>
              </a:prstGeom>
              <a:solidFill>
                <a:srgbClr val="F5F5F5"/>
              </a:solidFill>
              <a:ln cap="flat" cmpd="sng" w="15875">
                <a:solidFill>
                  <a:srgbClr val="74A50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650889" y="4488084"/>
                <a:ext cx="3505200" cy="81600"/>
              </a:xfrm>
              <a:prstGeom prst="rect">
                <a:avLst/>
              </a:prstGeom>
              <a:solidFill>
                <a:srgbClr val="94C6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49100" y="-21505"/>
                <a:ext cx="3505200" cy="1345200"/>
              </a:xfrm>
              <a:prstGeom prst="rect">
                <a:avLst/>
              </a:prstGeom>
              <a:gradFill>
                <a:gsLst>
                  <a:gs pos="0">
                    <a:srgbClr val="BFBFBF"/>
                  </a:gs>
                  <a:gs pos="100000">
                    <a:srgbClr val="73737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pic>
          <p:nvPicPr>
            <p:cNvPr id="58" name="Google Shape;58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86167" y="735516"/>
              <a:ext cx="2269760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01243" y="7001"/>
              <a:ext cx="864674" cy="12798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2"/>
          <p:cNvSpPr txBox="1"/>
          <p:nvPr>
            <p:ph type="ctrTitle"/>
          </p:nvPr>
        </p:nvSpPr>
        <p:spPr>
          <a:xfrm>
            <a:off x="4815375" y="1323675"/>
            <a:ext cx="3487800" cy="16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4815375" y="2930475"/>
            <a:ext cx="34878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1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25" name="Google Shape;125;p11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26" name="Google Shape;12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1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p12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33" name="Google Shape;133;p12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34" name="Google Shape;134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2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39" name="Google Shape;139;p13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40" name="Google Shape;14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3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" name="Google Shape;68;p4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69" name="Google Shape;69;p4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70" name="Google Shape;70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4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311700" y="10939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77" name="Google Shape;77;p5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78" name="Google Shape;78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5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86" name="Google Shape;86;p6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87" name="Google Shape;8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6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93" name="Google Shape;93;p7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94" name="Google Shape;94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7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311700" y="1389600"/>
            <a:ext cx="3549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01" name="Google Shape;101;p8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02" name="Google Shape;102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8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08" name="Google Shape;108;p9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09" name="Google Shape;109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9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" name="Google Shape;117;p10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18" name="Google Shape;118;p10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9" name="Google Shape;119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10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1" sz="24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81075"/>
            <a:ext cx="8520600" cy="3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Century Gothic"/>
              <a:buChar char="●"/>
              <a:defRPr sz="1800"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○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■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●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○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■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●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○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Century Gothic"/>
              <a:buChar char="■"/>
              <a:defRPr>
                <a:solidFill>
                  <a:srgbClr val="F3F3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5783138" y="-21504"/>
            <a:ext cx="2457338" cy="467062"/>
            <a:chOff x="4561242" y="-21511"/>
            <a:chExt cx="3679200" cy="699300"/>
          </a:xfrm>
        </p:grpSpPr>
        <p:sp>
          <p:nvSpPr>
            <p:cNvPr id="10" name="Google Shape;10;p1"/>
            <p:cNvSpPr/>
            <p:nvPr/>
          </p:nvSpPr>
          <p:spPr>
            <a:xfrm>
              <a:off x="4561242" y="-21511"/>
              <a:ext cx="3679200" cy="6993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15875">
              <a:solidFill>
                <a:srgbClr val="74A50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4915580" y="53467"/>
              <a:ext cx="2995920" cy="519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"/>
          <p:cNvSpPr txBox="1"/>
          <p:nvPr/>
        </p:nvSpPr>
        <p:spPr>
          <a:xfrm>
            <a:off x="457200" y="4824325"/>
            <a:ext cx="8229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Confidential &amp; Proprietary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www.leadingedje.com</a:t>
            </a:r>
            <a:endParaRPr sz="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" name="Google Shape;13;p1"/>
          <p:cNvGrpSpPr/>
          <p:nvPr/>
        </p:nvGrpSpPr>
        <p:grpSpPr>
          <a:xfrm>
            <a:off x="-648181" y="0"/>
            <a:ext cx="10457378" cy="7116923"/>
            <a:chOff x="-644959" y="0"/>
            <a:chExt cx="10457378" cy="7116923"/>
          </a:xfrm>
        </p:grpSpPr>
        <p:grpSp>
          <p:nvGrpSpPr>
            <p:cNvPr id="14" name="Google Shape;14;p1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oogle Shape;15;p1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9" name="Google Shape;19;p1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" name="Google Shape;20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1" name="Google Shape;21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3" name="Google Shape;23;p1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4" name="Google Shape;24;p1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5" name="Google Shape;25;p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6" name="Google Shape;26;p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rgbClr val="FFFFFF">
                    <a:alpha val="98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7" name="Google Shape;27;p1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30" name="Google Shape;30;p1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rgbClr val="FFFFFF">
                  <a:alpha val="2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 rot="1799950">
              <a:off x="2996127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980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rot="1799950">
              <a:off x="3720027" y="41260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 rot="1799950">
              <a:off x="3729553" y="159239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6669"/>
              </a:srgbClr>
            </a:solidFill>
            <a:ln cap="flat" cmpd="sng" w="12700">
              <a:solidFill>
                <a:srgbClr val="FFFFFF">
                  <a:alpha val="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 rot="1799950">
              <a:off x="2977077" y="32557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3920"/>
              </a:srgbClr>
            </a:solidFill>
            <a:ln cap="flat" cmpd="sng" w="12700">
              <a:solidFill>
                <a:srgbClr val="FFFFFF">
                  <a:alpha val="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 rot="1799950">
              <a:off x="4462976" y="53833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588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 rot="1801764">
              <a:off x="-382491" y="4201432"/>
              <a:ext cx="1260379" cy="1387003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 rot="1799950">
              <a:off x="24327" y="54023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 rot="1799950">
              <a:off x="52903" y="28496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6669"/>
              </a:srgbClr>
            </a:solidFill>
            <a:ln cap="flat" cmpd="sng" w="12700">
              <a:solidFill>
                <a:srgbClr val="FFFFFF">
                  <a:alpha val="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 rot="1799950">
              <a:off x="776802" y="4126047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 rot="1799950">
              <a:off x="1510227" y="54119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 rot="1799950">
              <a:off x="1529278" y="2859222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6669"/>
              </a:srgbClr>
            </a:solidFill>
            <a:ln cap="flat" cmpd="sng" w="12700">
              <a:solidFill>
                <a:srgbClr val="FFFFFF">
                  <a:alpha val="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 rot="1799950">
              <a:off x="795852" y="1563823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 rot="1799950">
              <a:off x="6806128" y="414509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980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 rot="1799950">
              <a:off x="7549078" y="54214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 rot="1799950">
              <a:off x="7549079" y="2868748"/>
              <a:ext cx="1601441" cy="1388149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rgbClr val="FFFFFF">
                <a:alpha val="6669"/>
              </a:srgbClr>
            </a:solidFill>
            <a:ln cap="flat" cmpd="sng" w="12700">
              <a:solidFill>
                <a:srgbClr val="FFFFFF">
                  <a:alpha val="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 rot="1801764">
              <a:off x="8306436" y="4055534"/>
              <a:ext cx="1242303" cy="1387003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rgbClr val="FFFFFF">
                <a:alpha val="392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 rot="1801764">
              <a:off x="8306686" y="1511428"/>
              <a:ext cx="1240768" cy="1387589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cap="flat" cmpd="sng" w="12700">
              <a:solidFill>
                <a:srgbClr val="FFFFFF">
                  <a:alpha val="1176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ctrTitle"/>
          </p:nvPr>
        </p:nvSpPr>
        <p:spPr>
          <a:xfrm>
            <a:off x="4815375" y="1323675"/>
            <a:ext cx="3487800" cy="16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Lifecycle of Code Under Test</a:t>
            </a:r>
            <a:endParaRPr/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4815375" y="2930475"/>
            <a:ext cx="34878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Fornal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Twitter: @rfornal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https://dev.to/rfornal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getSum(a, b)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a + b;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overlyComplicated(sumFn, 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sumFn(a, b).substr(0,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sum = a + b;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sum =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oC(a,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overlyComplicated(getSum, a, b,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3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After Abstraction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 Previous Tests Should Still Pass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 Should Add Tests For Abstracted Functionality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 Have Flexibility When Testing Injected Code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Positive, Negative, and Bug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All Pass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Abstraction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expect(getSum(“abc”, “dev”)).toEqual(“abcdef”);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var global = {};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getSum(a, b)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a + b;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overlyComplicated(sumFn, 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sumFn(a, b).substr(0,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global.sum = sum;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oC(a,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overlyComplicated(getSum, a, b,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4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How Are Tests Affected?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Black-Box Testing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, no test should fail (purely examining inputs to outputs).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Per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White-Box Testing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, tests should be written to cover the new code.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Future Work Tests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 given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oC(“abc”, “def”, 1);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 then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expect(global.sum).toEqual(“a”);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Handling A/B Tests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Branching considerations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311700" y="10939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Inputs and Outputs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Initial Testing (coverage)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All Branches (paths)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Positive Testing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Negative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Handling Bugs (coverage)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Refactoring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Abstraction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… Future Work (how are tests affected?)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Black Box Testing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White Box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...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0939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1076325"/>
            <a:ext cx="36004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311700" y="559625"/>
            <a:ext cx="8520600" cy="41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This Talk</a:t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10939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Define Inputs and Outputs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Initial Testing (coverage)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All Branches (paths)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Positive Testing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Negative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Handling Bugs (coverage)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Refactoring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REDESIGN 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Abstraction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… Future Work (how are tests affected?)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Black Box Testing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/>
              <a:t>White Box Testing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785400" y="1093925"/>
            <a:ext cx="30468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Programming is like sex: one mistake and you’re providing support for a lifetime.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Michael Sinz </a:t>
            </a:r>
            <a:endParaRPr b="1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Overly Complicated Function To Add Two Strings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09392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function overlyComplicated(a, b, len)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for (var i = 0; i &lt; a.length; i++)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sum = sum + a[i];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for (var i = 0; i &lt; b.length; i++)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sum = sum + b[i];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// ”INJECTED” BUG HERE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if (len === 2 || len === 4 || len === 6)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return “unexpected”;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return sum.substr(0, len);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1152475"/>
            <a:ext cx="31035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function overlyComplicated</a:t>
            </a: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(a, b, len)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for (var i = 0; i &lt; a.length; i++)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sum = sum + a[i];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for (var i = 0; i &lt; b.length; i++)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sum = sum + b[i];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// ”INJECTED” BUG HERE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if (len === 2 || len === 4 || len === 6) {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  return “unexpected”;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sum.substr(0, len)</a:t>
            </a: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18"/>
          <p:cNvSpPr txBox="1"/>
          <p:nvPr>
            <p:ph idx="2" type="body"/>
          </p:nvPr>
        </p:nvSpPr>
        <p:spPr>
          <a:xfrm>
            <a:off x="4000500" y="1152475"/>
            <a:ext cx="48318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Inputs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: string of some length.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: string of some length.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: number (integer) of characters of the combined to return.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Outputs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string of “len” characters.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Examples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(“abc”, “def”, 0) returns “”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(“abc”, “def”, 1) returns “a”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(“abc”, “def”, 3) returns “abc”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(“abc”, “def”, 5) returns “abcde”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Inputs and Outputs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a.length;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a[i];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b.length;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b[i];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”INJECTED” BUG HERE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=== 2 || len === 4 || len === 6)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“unexpected”;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19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All Branches (paths)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No Branches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Positive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1)).toEqual(“a”);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3)).toEqual(“abc”);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5)).toEqual(“abcde”);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Negative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0)).toEqual(“”);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-1)).toEqual(“”);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Testing (coverage)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a.length;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a[i];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b.length;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b[i];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// ”INJECTED” BUG HERE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if (len === 2 || len === 4 || len === 6) {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“unexpected”;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Repeating The Bug In Test Form ...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2)).toEqual(“ab”);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 “unexpected” to equal “ab”.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4)).toEqual(“abcd”);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 “unexpected” to equal “abcd”.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6)).toEqual(“abcdef”);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 “unexpected” to equal “abcdef”.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Bugs (coverage)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a.length;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a[i];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for (var i = 0; i &lt; b.length;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sum = sum + b[i];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// ”INJECTED” BUG HERE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// if (len === 2 || len === 4 || len === 6) {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//   return “unexpected”;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A9999"/>
                </a:solidFill>
                <a:latin typeface="Courier New"/>
                <a:ea typeface="Courier New"/>
                <a:cs typeface="Courier New"/>
                <a:sym typeface="Courier New"/>
              </a:rPr>
              <a:t>  // }</a:t>
            </a:r>
            <a:endParaRPr b="1" sz="800">
              <a:solidFill>
                <a:srgbClr val="EA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After Fixing The Bug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2)).toEqual(“ab”);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4)).toEqual(“abcd”);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expect(oC(“abc”, “def”, 6)).toEqual(“abcdef”);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Bugs (coverage)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11700" y="1152475"/>
            <a:ext cx="3099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function overlyComplicated(a, b, len)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var sum =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if (len &lt; 1)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“”;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sum = a + b;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sum =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return sum;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for (var i = 0; i &lt; a.length;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  sum = sum + a[i];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for (var i = 0; i &lt; b.length; i++) {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  sum = sum + b[i];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  // return sum.substr(0, len);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3F3F3"/>
                </a:solidFill>
                <a:latin typeface="Courier New"/>
                <a:ea typeface="Courier New"/>
                <a:cs typeface="Courier New"/>
                <a:sym typeface="Courier New"/>
              </a:rPr>
              <a:t>var oC = overlyComplicated;</a:t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3F3F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4005072" y="1152475"/>
            <a:ext cx="4827900" cy="3416400"/>
          </a:xfrm>
          <a:prstGeom prst="rect">
            <a:avLst/>
          </a:prstGeom>
          <a:solidFill>
            <a:srgbClr val="7F6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After Refactor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... Previous Tests Should Still Pass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Positive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1)).toEqual(“a”);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3)).toEqual(“abc”);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5)).toEqual(“abcde”);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Negative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0)).toEqual(“”);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-1)).toEqual(“”);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Bug Testing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2)).toEqual(“ab”);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4)).toEqual(“abcd”);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Char char="●"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expect(oCAS(“abc”, “def”, 6)).toEqual(“abcdef”);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J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CAF278"/>
      </a:lt2>
      <a:accent1>
        <a:srgbClr val="94C600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