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7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writing closer to the guidelines of the hardware manufacturer, you have greater flexibility in order to provide a better user experience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mention how string handling works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mention how string handling works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mention how string handling works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Often times the idea behind Cross-Platform is write deploy to both Android and iOS but you still need to consider to UX Patterns of each operating system</a:t>
            </a:r>
          </a:p>
          <a:p>
            <a:pPr/>
            <a:r>
              <a:t>	- back button on Android</a:t>
            </a:r>
          </a:p>
          <a:p>
            <a:pPr/>
            <a:r>
              <a:t>	- hamburger menu on Android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third-party tools and an extra layer of dependency as hardware changes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intend on selling on the App Store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basic building file type </a:t>
            </a:r>
          </a:p>
          <a:p>
            <a:pPr marL="305593" indent="-305593">
              <a:buSzPct val="145000"/>
              <a:buChar char="-"/>
            </a:pPr>
            <a:r>
              <a:t>Collection of source files, configurations, assets, etc…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the results of building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mention how string handling works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mention how string handling works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mention how string handling works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@leogdion"/>
          <p:cNvSpPr txBox="1"/>
          <p:nvPr/>
        </p:nvSpPr>
        <p:spPr>
          <a:xfrm>
            <a:off x="10905869" y="8845574"/>
            <a:ext cx="161605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@leogdion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o@brightdigit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hyperlink" Target="http://brightdigit.com" TargetMode="External"/><Relationship Id="rId4" Type="http://schemas.openxmlformats.org/officeDocument/2006/relationships/hyperlink" Target="http://okproductive.com" TargetMode="External"/><Relationship Id="rId5" Type="http://schemas.openxmlformats.org/officeDocument/2006/relationships/hyperlink" Target="http://empowerapps.show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ow to Get Started with…"/>
          <p:cNvSpPr txBox="1"/>
          <p:nvPr>
            <p:ph type="ctrTitle"/>
          </p:nvPr>
        </p:nvSpPr>
        <p:spPr>
          <a:xfrm>
            <a:off x="1270000" y="1826821"/>
            <a:ext cx="10464800" cy="4291205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How to Get Started with</a:t>
            </a:r>
          </a:p>
          <a:p>
            <a:pPr/>
            <a:r>
              <a:t>Swift</a:t>
            </a:r>
          </a:p>
          <a:p>
            <a:pPr>
              <a:defRPr sz="4800"/>
            </a:pPr>
            <a:r>
              <a:rPr sz="3200"/>
              <a:t>in</a:t>
            </a:r>
          </a:p>
          <a:p>
            <a:pPr/>
            <a:r>
              <a:t>2020</a:t>
            </a:r>
          </a:p>
        </p:txBody>
      </p:sp>
      <p:sp>
        <p:nvSpPr>
          <p:cNvPr id="140" name="Leo Dion…"/>
          <p:cNvSpPr txBox="1"/>
          <p:nvPr>
            <p:ph type="subTitle" sz="quarter" idx="1"/>
          </p:nvPr>
        </p:nvSpPr>
        <p:spPr>
          <a:xfrm>
            <a:off x="1270000" y="6206925"/>
            <a:ext cx="10464800" cy="1719853"/>
          </a:xfrm>
          <a:prstGeom prst="rect">
            <a:avLst/>
          </a:prstGeom>
        </p:spPr>
        <p:txBody>
          <a:bodyPr/>
          <a:lstStyle/>
          <a:p>
            <a:pPr defTabSz="403097">
              <a:defRPr sz="2553"/>
            </a:pPr>
            <a:r>
              <a:t>Leo Dion</a:t>
            </a:r>
          </a:p>
          <a:p>
            <a:pPr defTabSz="403097">
              <a:defRPr sz="2553"/>
            </a:pPr>
            <a:r>
              <a:t>@leogdion</a:t>
            </a:r>
          </a:p>
          <a:p>
            <a:pPr defTabSz="403097">
              <a:defRPr sz="2553"/>
            </a:pPr>
            <a:r>
              <a:t>BrightDigit</a:t>
            </a:r>
          </a:p>
          <a:p>
            <a:pPr defTabSz="403097">
              <a:defRPr sz="2553"/>
            </a:pPr>
            <a:r>
              <a:rPr u="sng">
                <a:hlinkClick r:id="rId2" invalidUrl="" action="" tgtFrame="" tooltip="" history="1" highlightClick="0" endSnd="0"/>
              </a:rPr>
              <a:t>leo@brightdigit.com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Mac_mini_2012_03-580-90.jpg" descr="Mac_mini_2012_03-580-90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28" t="0" r="12528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7" name="Mac Mi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63500" dir="18900000">
                    <a:srgbClr val="000000">
                      <a:alpha val="62000"/>
                    </a:srgbClr>
                  </a:outerShdw>
                </a:effectLst>
              </a:defRPr>
            </a:lvl1pPr>
          </a:lstStyle>
          <a:p>
            <a:pPr/>
            <a:r>
              <a:t>Mac Mini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trick-ward-z_dLXnQg0JY-unsplash.jpeg" descr="patrick-ward-z_dLXnQg0JY-unsplash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1" t="0" r="6741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80" name="iMac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iMac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ia-baker-25EQ2lb0ph8-unsplash.jpeg" descr="mia-baker-25EQ2lb0ph8-unsplash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55" t="0" r="5555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83" name="MacBook Pro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MacBook Pro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Apps@2x.d3ce493e56172e92aed6.png" descr="Apps@2x.d3ce493e56172e92aed6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545507" y="673100"/>
            <a:ext cx="5905501" cy="5905500"/>
          </a:xfrm>
          <a:prstGeom prst="rect">
            <a:avLst/>
          </a:prstGeom>
        </p:spPr>
      </p:pic>
      <p:sp>
        <p:nvSpPr>
          <p:cNvPr id="186" name="Developer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Developer Account</a:t>
            </a:r>
          </a:p>
        </p:txBody>
      </p:sp>
      <p:sp>
        <p:nvSpPr>
          <p:cNvPr id="187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Apps@2x.d3ce493e56172e92aed6.png" descr="Apps@2x.d3ce493e56172e92aed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45507" y="673100"/>
            <a:ext cx="5905501" cy="5905500"/>
          </a:xfrm>
          <a:prstGeom prst="rect">
            <a:avLst/>
          </a:prstGeom>
        </p:spPr>
      </p:pic>
      <p:sp>
        <p:nvSpPr>
          <p:cNvPr id="192" name="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</a:t>
            </a:r>
          </a:p>
        </p:txBody>
      </p:sp>
      <p:sp>
        <p:nvSpPr>
          <p:cNvPr id="193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xcode-logo-small.png" descr="xcode-logo-small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45507" y="673100"/>
            <a:ext cx="5905501" cy="5905500"/>
          </a:xfrm>
          <a:prstGeom prst="rect">
            <a:avLst/>
          </a:prstGeom>
        </p:spPr>
      </p:pic>
      <p:sp>
        <p:nvSpPr>
          <p:cNvPr id="196" name="X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Xcode</a:t>
            </a:r>
          </a:p>
        </p:txBody>
      </p:sp>
      <p:sp>
        <p:nvSpPr>
          <p:cNvPr id="197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19-11-18 at 1.45.51 PM.png" descr="Screen Shot 2019-11-18 at 1.45.51 PM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1601" t="0" r="1601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00" name="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 Shot 2019-11-18 at 1.46.36 PM.png" descr="Screen Shot 2019-11-18 at 1.46.36 PM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4943" t="0" r="4943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05" name="Targ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Targets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creen Shot 2019-11-18 at 1.46.36 PM.png" descr="Screen Shot 2019-11-18 at 1.46.3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943" t="0" r="4943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10" name="Worksp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creen Shot 2019-11-18 at 1.47.56 PM.png" descr="Screen Shot 2019-11-18 at 1.47.5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572" t="0" r="35068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13" name="Pl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ircle"/>
          <p:cNvSpPr/>
          <p:nvPr/>
        </p:nvSpPr>
        <p:spPr>
          <a:xfrm>
            <a:off x="6799892" y="3148642"/>
            <a:ext cx="5170816" cy="5170816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A9A9A9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1303261245. brightdigit-c.png" descr="1303261245. brightdigit-c.png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90463"/>
            <a:extLst/>
          </a:blip>
          <a:srcRect l="0" t="0" r="0" b="0"/>
          <a:stretch>
            <a:fillRect/>
          </a:stretch>
        </p:blipFill>
        <p:spPr>
          <a:xfrm>
            <a:off x="7894081" y="3917297"/>
            <a:ext cx="2982438" cy="309577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44" name="About Le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Leo</a:t>
            </a:r>
          </a:p>
        </p:txBody>
      </p:sp>
      <p:sp>
        <p:nvSpPr>
          <p:cNvPr id="145" name="iOS since 201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iOS since 2011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Swift since 2014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Building Apps For:</a:t>
            </a:r>
            <a:br/>
            <a:r>
              <a:rPr b="1"/>
              <a:t>watchOS, macOS, Vapor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Run</a:t>
            </a:r>
            <a:br/>
            <a:r>
              <a:rPr b="1" u="sng">
                <a:hlinkClick r:id="rId3" invalidUrl="" action="" tgtFrame="" tooltip="" history="1" highlightClick="0" endSnd="0"/>
              </a:rPr>
              <a:t>brightdigit.com</a:t>
            </a:r>
            <a:endParaRPr b="1"/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Podcast</a:t>
            </a:r>
            <a:br/>
            <a:r>
              <a:rPr b="1" u="sng">
                <a:hlinkClick r:id="rId4" invalidUrl="" action="" tgtFrame="" tooltip="" history="1" highlightClick="0" endSnd="0"/>
              </a:rPr>
              <a:t>okproductive.com</a:t>
            </a:r>
            <a:br>
              <a:rPr b="1"/>
            </a:br>
            <a:r>
              <a:rPr b="1" u="sng">
                <a:hlinkClick r:id="rId5" invalidUrl="" action="" tgtFrame="" tooltip="" history="1" highlightClick="0" endSnd="0"/>
              </a:rPr>
              <a:t>empowerapps.show</a:t>
            </a:r>
            <a:endParaRPr b="1"/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Learning Swift</a:t>
            </a:r>
            <a:br/>
            <a:r>
              <a:rPr b="1"/>
              <a:t>learningswift.brightdigit.com</a:t>
            </a:r>
          </a:p>
        </p:txBody>
      </p:sp>
      <p:sp>
        <p:nvSpPr>
          <p:cNvPr id="146" name="@leogdion"/>
          <p:cNvSpPr txBox="1"/>
          <p:nvPr/>
        </p:nvSpPr>
        <p:spPr>
          <a:xfrm>
            <a:off x="10905869" y="8845574"/>
            <a:ext cx="161605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@leogdion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toryboard.jpg" descr="storyboard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660" r="0" b="166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16" name="Storyboards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Storyboards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 Shot 2019-11-18 at 1.50.22 PM.png" descr="Screen Shot 2019-11-18 at 1.50.22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405" t="0" r="10405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19" name="Asset Libraries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ln w="12700" cap="flat">
                  <a:solidFill>
                    <a:srgbClr val="434343"/>
                  </a:solidFill>
                  <a:prstDash val="solid"/>
                  <a:miter lim="400000"/>
                </a:ln>
              </a:defRPr>
            </a:lvl1pPr>
          </a:lstStyle>
          <a:p>
            <a:pPr/>
            <a:r>
              <a:t>Asset Libraries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 Shot 2019-11-18 at 1.55.25 PM.png" descr="Screen Shot 2019-11-18 at 1.55.25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106" t="0" r="7106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22" name="Unit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n w="12700" cap="flat">
                  <a:solidFill>
                    <a:srgbClr val="434343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Unit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ependency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Dependency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apple-touch-icon-152x152.png" descr="apple-touch-icon-152x15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45507" y="673100"/>
            <a:ext cx="5905501" cy="5905500"/>
          </a:xfrm>
          <a:prstGeom prst="rect">
            <a:avLst/>
          </a:prstGeom>
        </p:spPr>
      </p:pic>
      <p:sp>
        <p:nvSpPr>
          <p:cNvPr id="227" name="Cocoap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Cocoapods</a:t>
            </a:r>
          </a:p>
        </p:txBody>
      </p:sp>
      <p:sp>
        <p:nvSpPr>
          <p:cNvPr id="22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wift Package Mana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 Package Manager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wift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mport Founda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import</a:t>
            </a:r>
            <a:r>
              <a:t> Foundation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str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r>
              <a:t>"Hello, playground"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B281E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rPr>
                <a:solidFill>
                  <a:srgbClr val="78C2B3"/>
                </a:solidFill>
              </a:rPr>
              <a:t>str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Why Swif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Swift?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import Foundation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import</a:t>
            </a:r>
            <a:r>
              <a:t> Foundation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hello</a:t>
            </a:r>
            <a:r>
              <a:t>(name: </a:t>
            </a:r>
            <a:r>
              <a:rPr>
                <a:solidFill>
                  <a:srgbClr val="DABAFF"/>
                </a:solidFill>
              </a:rPr>
              <a:t>String</a:t>
            </a:r>
            <a:r>
              <a:t>) {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281EB"/>
                </a:solidFill>
              </a:rPr>
              <a:t>print</a:t>
            </a:r>
            <a:r>
              <a:t>(</a:t>
            </a:r>
            <a:r>
              <a:rPr>
                <a:solidFill>
                  <a:srgbClr val="FF8170"/>
                </a:solidFill>
              </a:rPr>
              <a:t>"hello"</a:t>
            </a:r>
            <a:r>
              <a:t>, name)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(name: </a:t>
            </a:r>
            <a:r>
              <a:t>"playground"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import Foundation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import</a:t>
            </a:r>
            <a:r>
              <a:t> Foundation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hello</a:t>
            </a:r>
            <a:r>
              <a:t>(name: </a:t>
            </a:r>
            <a:r>
              <a:rPr>
                <a:solidFill>
                  <a:srgbClr val="DABAFF"/>
                </a:solidFill>
              </a:rPr>
              <a:t>String</a:t>
            </a:r>
            <a:r>
              <a:t>) {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281EB"/>
                </a:solidFill>
              </a:rPr>
              <a:t>print</a:t>
            </a:r>
            <a:r>
              <a:t>(</a:t>
            </a:r>
            <a:r>
              <a:rPr>
                <a:solidFill>
                  <a:srgbClr val="FF8170"/>
                </a:solidFill>
              </a:rPr>
              <a:t>“hello </a:t>
            </a:r>
            <a:r>
              <a:t>\(name)</a:t>
            </a:r>
            <a:r>
              <a:rPr>
                <a:solidFill>
                  <a:srgbClr val="FF8170"/>
                </a:solidFill>
              </a:rPr>
              <a:t>”</a:t>
            </a:r>
            <a:r>
              <a:rPr>
                <a:solidFill>
                  <a:srgbClr val="FFFFFF"/>
                </a:solidFill>
              </a:rPr>
              <a:t>)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(name: </a:t>
            </a:r>
            <a:r>
              <a:t>"playground"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lass vs Stru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vs Struct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lass PersonObject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40970">
              <a:tabLst>
                <a:tab pos="139700" algn="l"/>
              </a:tabLst>
              <a:defRPr sz="3150">
                <a:solidFill>
                  <a:srgbClr val="6BD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class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DABA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t>String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init</a:t>
            </a:r>
            <a:r>
              <a:t>(name: </a:t>
            </a:r>
            <a:r>
              <a:rPr>
                <a:solidFill>
                  <a:srgbClr val="DABAFF"/>
                </a:solidFill>
              </a:rPr>
              <a:t>String</a:t>
            </a:r>
            <a:r>
              <a:t>) {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self</a:t>
            </a:r>
            <a:r>
              <a:t>.</a:t>
            </a:r>
            <a:r>
              <a:rPr>
                <a:solidFill>
                  <a:srgbClr val="78C2B3"/>
                </a:solidFill>
              </a:rPr>
              <a:t>name</a:t>
            </a:r>
            <a:r>
              <a:t> = name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6BD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struct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DABA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t>String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init</a:t>
            </a:r>
            <a:r>
              <a:t>(name: </a:t>
            </a:r>
            <a:r>
              <a:rPr>
                <a:solidFill>
                  <a:srgbClr val="DABAFF"/>
                </a:solidFill>
              </a:rPr>
              <a:t>String</a:t>
            </a:r>
            <a:r>
              <a:t>) {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self</a:t>
            </a:r>
            <a:r>
              <a:t>.</a:t>
            </a:r>
            <a:r>
              <a:rPr>
                <a:solidFill>
                  <a:srgbClr val="78C2B3"/>
                </a:solidFill>
              </a:rPr>
              <a:t>name</a:t>
            </a:r>
            <a:r>
              <a:t> = name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40970">
              <a:tabLst>
                <a:tab pos="139700" algn="l"/>
              </a:tabLst>
              <a:defRPr sz="315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unc hello(person value: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lvl="2"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hello</a:t>
            </a:r>
            <a:r>
              <a:t>(person value:</a:t>
            </a:r>
          </a:p>
          <a:p>
            <a:pPr lvl="3"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CF2E4"/>
                </a:solidFill>
              </a:rPr>
              <a:t>PersonValue</a:t>
            </a:r>
            <a:r>
              <a:t>) {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281EB"/>
                </a:solidFill>
              </a:rPr>
              <a:t>print</a:t>
            </a:r>
            <a:r>
              <a:t>(</a:t>
            </a:r>
            <a:r>
              <a:rPr>
                <a:solidFill>
                  <a:srgbClr val="FF8170"/>
                </a:solidFill>
              </a:rPr>
              <a:t>"hello"</a:t>
            </a:r>
            <a:r>
              <a:t>, value.</a:t>
            </a:r>
            <a:r>
              <a:rPr>
                <a:solidFill>
                  <a:srgbClr val="78C2B3"/>
                </a:solidFill>
              </a:rPr>
              <a:t>name</a:t>
            </a:r>
            <a:r>
              <a:t>)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hello</a:t>
            </a:r>
            <a:r>
              <a:t>(person object: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CF2E4"/>
                </a:solidFill>
              </a:rPr>
              <a:t>PersonObject</a:t>
            </a:r>
            <a:r>
              <a:t>) {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281EB"/>
                </a:solidFill>
              </a:rPr>
              <a:t>print</a:t>
            </a:r>
            <a:r>
              <a:t>(</a:t>
            </a:r>
            <a:r>
              <a:rPr>
                <a:solidFill>
                  <a:srgbClr val="FF8170"/>
                </a:solidFill>
              </a:rPr>
              <a:t>"hello"</a:t>
            </a:r>
            <a:r>
              <a:t>, object.</a:t>
            </a:r>
            <a:r>
              <a:rPr>
                <a:solidFill>
                  <a:srgbClr val="78C2B3"/>
                </a:solidFill>
              </a:rPr>
              <a:t>name</a:t>
            </a:r>
            <a:r>
              <a:t>)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et personObject =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30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0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>
                <a:solidFill>
                  <a:srgbClr val="ACF2E4"/>
                </a:solidFill>
              </a:rPr>
              <a:t>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(name: </a:t>
            </a:r>
            <a:r>
              <a:rPr>
                <a:solidFill>
                  <a:srgbClr val="FF8170"/>
                </a:solidFill>
              </a:rPr>
              <a:t>"object"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0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0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0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>
                <a:solidFill>
                  <a:srgbClr val="ACF2E4"/>
                </a:solidFill>
              </a:rPr>
              <a:t>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(name: </a:t>
            </a:r>
            <a:r>
              <a:rPr>
                <a:solidFill>
                  <a:srgbClr val="FF8170"/>
                </a:solidFill>
              </a:rPr>
              <a:t>“value"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0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0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(person: </a:t>
            </a:r>
            <a:r>
              <a:rPr>
                <a:solidFill>
                  <a:srgbClr val="78C2B3"/>
                </a:solidFill>
              </a:rPr>
              <a:t>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 hello object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0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(person: </a:t>
            </a:r>
            <a:r>
              <a:rPr>
                <a:solidFill>
                  <a:srgbClr val="78C2B3"/>
                </a:solidFill>
              </a:rPr>
              <a:t>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 hello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ersonValue.name = “value&quot; // !!DOES NOT COMPILE!!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26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r>
              <a:rPr>
                <a:solidFill>
                  <a:srgbClr val="FF8170"/>
                </a:solidFill>
              </a:rPr>
              <a:t>“value" </a:t>
            </a:r>
            <a:r>
              <a:t>// !!DOES NOT COMPILE!!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r>
              <a:rPr>
                <a:solidFill>
                  <a:srgbClr val="FF8170"/>
                </a:solidFill>
              </a:rPr>
              <a:t>“object" </a:t>
            </a:r>
            <a:r>
              <a:t>// does compile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var newPersonValue = personValue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26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newPersonValue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r>
              <a:rPr>
                <a:solidFill>
                  <a:srgbClr val="78C2B3"/>
                </a:solidFill>
              </a:rPr>
              <a:t>personValue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newPersonObject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r>
              <a:rPr>
                <a:solidFill>
                  <a:srgbClr val="78C2B3"/>
                </a:solidFill>
              </a:rPr>
              <a:t>personObject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newPersonValue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r>
              <a:rPr>
                <a:solidFill>
                  <a:srgbClr val="FF8170"/>
                </a:solidFill>
              </a:rPr>
              <a:t>"new Value"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newPersonObject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</a:t>
            </a:r>
            <a:r>
              <a:rPr>
                <a:solidFill>
                  <a:srgbClr val="FF8170"/>
                </a:solidFill>
              </a:rPr>
              <a:t>"new Object"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(person: </a:t>
            </a:r>
            <a:r>
              <a:rPr>
                <a:solidFill>
                  <a:srgbClr val="78C2B3"/>
                </a:solidFill>
              </a:rPr>
              <a:t>newPersonObject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 hello new Object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(person: </a:t>
            </a:r>
            <a:r>
              <a:rPr>
                <a:solidFill>
                  <a:srgbClr val="78C2B3"/>
                </a:solidFill>
              </a:rPr>
              <a:t>newPersonValue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 hello new Value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B281EB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(person: </a:t>
            </a:r>
            <a:r>
              <a:rPr>
                <a:solidFill>
                  <a:srgbClr val="78C2B3"/>
                </a:solidFill>
              </a:rPr>
              <a:t>personObject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 hello new Object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26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C2B3"/>
                </a:solidFill>
              </a:rPr>
              <a:t>hello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(person: </a:t>
            </a:r>
            <a:r>
              <a:rPr>
                <a:solidFill>
                  <a:srgbClr val="78C2B3"/>
                </a:solidFill>
              </a:rPr>
              <a:t>personValue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 </a:t>
            </a:r>
            <a:r>
              <a:t>//hello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ptio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lass Employee : CustomStringConvertible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18414">
              <a:tabLst>
                <a:tab pos="114300" algn="l"/>
              </a:tabLst>
              <a:defRPr sz="2520">
                <a:solidFill>
                  <a:srgbClr val="DABA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class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Employee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t>CustomStringConvertible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profile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rPr>
                <a:solidFill>
                  <a:srgbClr val="ACF2E4"/>
                </a:solidFill>
              </a:rPr>
              <a:t>Profile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ACF2E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manager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t>Employee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?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init</a:t>
            </a:r>
            <a:r>
              <a:t> (profile : </a:t>
            </a:r>
            <a:r>
              <a:rPr>
                <a:solidFill>
                  <a:srgbClr val="ACF2E4"/>
                </a:solidFill>
              </a:rPr>
              <a:t>Profile</a:t>
            </a:r>
            <a:r>
              <a:t>, manager : </a:t>
            </a:r>
            <a:r>
              <a:rPr>
                <a:solidFill>
                  <a:srgbClr val="ACF2E4"/>
                </a:solidFill>
              </a:rPr>
              <a:t>Employee</a:t>
            </a:r>
            <a:r>
              <a:t>? = </a:t>
            </a:r>
            <a:r>
              <a:rPr b="1">
                <a:solidFill>
                  <a:srgbClr val="FF7AB2"/>
                </a:solidFill>
              </a:rPr>
              <a:t>nil</a:t>
            </a:r>
            <a:r>
              <a:t>){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self</a:t>
            </a:r>
            <a:r>
              <a:t>.</a:t>
            </a:r>
            <a:r>
              <a:rPr>
                <a:solidFill>
                  <a:srgbClr val="78C2B3"/>
                </a:solidFill>
              </a:rPr>
              <a:t>profile</a:t>
            </a:r>
            <a:r>
              <a:t> = profile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self</a:t>
            </a:r>
            <a:r>
              <a:t>.</a:t>
            </a:r>
            <a:r>
              <a:rPr>
                <a:solidFill>
                  <a:srgbClr val="78C2B3"/>
                </a:solidFill>
              </a:rPr>
              <a:t>manager</a:t>
            </a:r>
            <a:r>
              <a:t> = manager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: </a:t>
            </a:r>
            <a:r>
              <a:rPr>
                <a:solidFill>
                  <a:srgbClr val="DABAFF"/>
                </a:solidFill>
              </a:rPr>
              <a:t>String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   </a:t>
            </a:r>
            <a:r>
              <a:t>"name: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\(</a:t>
            </a:r>
            <a:r>
              <a:rPr b="1">
                <a:solidFill>
                  <a:srgbClr val="FF7AB2"/>
                </a:solidFill>
              </a:rPr>
              <a:t>self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rPr>
                <a:solidFill>
                  <a:srgbClr val="78C2B3"/>
                </a:solidFill>
              </a:rPr>
              <a:t>profile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rPr>
                <a:solidFill>
                  <a:srgbClr val="78C2B3"/>
                </a:solidFill>
              </a:rP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  <a:r>
              <a:t> with manager:</a:t>
            </a:r>
          </a:p>
          <a:p>
            <a:pPr lvl="1" algn="l" defTabSz="118414">
              <a:tabLst>
                <a:tab pos="114300" algn="l"/>
              </a:tabLst>
              <a:defRPr sz="252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\(</a:t>
            </a:r>
            <a:r>
              <a:rPr b="1">
                <a:solidFill>
                  <a:srgbClr val="FF7AB2"/>
                </a:solidFill>
              </a:rPr>
              <a:t>self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rPr>
                <a:solidFill>
                  <a:srgbClr val="78C2B3"/>
                </a:solidFill>
              </a:rPr>
              <a:t>manager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?.</a:t>
            </a:r>
            <a:r>
              <a:rPr>
                <a:solidFill>
                  <a:srgbClr val="78C2B3"/>
                </a:solidFill>
              </a:rPr>
              <a:t>profile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rPr>
                <a:solidFill>
                  <a:srgbClr val="78C2B3"/>
                </a:solidFill>
              </a:rPr>
              <a:t>name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  <a:r>
              <a:t>”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hire</a:t>
            </a:r>
            <a:r>
              <a:t> (employee: </a:t>
            </a:r>
            <a:r>
              <a:rPr>
                <a:solidFill>
                  <a:srgbClr val="ACF2E4"/>
                </a:solidFill>
              </a:rPr>
              <a:t>Employee</a:t>
            </a:r>
            <a:r>
              <a:t>) {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employee.</a:t>
            </a:r>
            <a:r>
              <a:rPr>
                <a:solidFill>
                  <a:srgbClr val="78C2B3"/>
                </a:solidFill>
              </a:rPr>
              <a:t>manager</a:t>
            </a:r>
            <a:r>
              <a:t> = </a:t>
            </a:r>
            <a:r>
              <a:rPr b="1">
                <a:solidFill>
                  <a:srgbClr val="FF7AB2"/>
                </a:solidFill>
              </a:rPr>
              <a:t>self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18414">
              <a:tabLst>
                <a:tab pos="114300" algn="l"/>
              </a:tabLst>
              <a:defRPr sz="252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  <p:sp>
        <p:nvSpPr>
          <p:cNvPr id="15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004-speedometer.png" descr="004-speedome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3585" y="1153688"/>
            <a:ext cx="4739777" cy="4739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et names = [&quot;Byron Fisher&quot;,&quot;Garrett Doyle&quot;,&quot;Angel Hammond&quot;,&quot;Brianna Bradley&quot;,&quot;Evelyn Ellis&quot;]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names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[</a:t>
            </a:r>
            <a:r>
              <a:t>"Byron Fisher"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</a:t>
            </a:r>
            <a:r>
              <a:t>"Garrett Doyle"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</a:t>
            </a:r>
            <a:r>
              <a:t>"Angel Hammond"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</a:t>
            </a:r>
            <a:r>
              <a:t>"Brianna Bradley"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</a:t>
            </a:r>
            <a:r>
              <a:t>"Evelyn Ellis"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]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ACF2E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manager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t>Employee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? = </a:t>
            </a:r>
            <a:r>
              <a:rPr b="1">
                <a:solidFill>
                  <a:srgbClr val="FF7AB2"/>
                </a:solidFill>
              </a:rPr>
              <a:t>nil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employees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= [</a:t>
            </a:r>
            <a:r>
              <a:rPr>
                <a:solidFill>
                  <a:srgbClr val="ACF2E4"/>
                </a:solidFill>
              </a:rPr>
              <a:t>Employee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]()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for</a:t>
            </a:r>
            <a:r>
              <a:t> name </a:t>
            </a:r>
            <a:r>
              <a:rPr b="1">
                <a:solidFill>
                  <a:srgbClr val="FF7AB2"/>
                </a:solidFill>
              </a:rPr>
              <a:t>in</a:t>
            </a:r>
            <a:r>
              <a:t> </a:t>
            </a:r>
            <a:r>
              <a:rPr>
                <a:solidFill>
                  <a:srgbClr val="78C2B3"/>
                </a:solidFill>
              </a:rPr>
              <a:t>names</a:t>
            </a:r>
            <a:r>
              <a:t> {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let</a:t>
            </a:r>
            <a:r>
              <a:t> newEmployee = </a:t>
            </a:r>
            <a:r>
              <a:rPr>
                <a:solidFill>
                  <a:srgbClr val="ACF2E4"/>
                </a:solidFill>
              </a:rPr>
              <a:t>Employee</a:t>
            </a:r>
            <a:r>
              <a:t>(profile: </a:t>
            </a:r>
            <a:r>
              <a:rPr>
                <a:solidFill>
                  <a:srgbClr val="ACF2E4"/>
                </a:solidFill>
              </a:rPr>
              <a:t>Profile</a:t>
            </a:r>
            <a:r>
              <a:t>(name: name), manager: </a:t>
            </a:r>
            <a:r>
              <a:rPr>
                <a:solidFill>
                  <a:srgbClr val="78C2B3"/>
                </a:solidFill>
              </a:rPr>
              <a:t>manager</a:t>
            </a:r>
            <a:r>
              <a:t>)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78C2B3"/>
                </a:solidFill>
              </a:rPr>
              <a:t>employees</a:t>
            </a:r>
            <a:r>
              <a:t>.</a:t>
            </a:r>
            <a:r>
              <a:rPr>
                <a:solidFill>
                  <a:srgbClr val="B281EB"/>
                </a:solidFill>
              </a:rPr>
              <a:t>append</a:t>
            </a:r>
            <a:r>
              <a:t>(newEmployee)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78C2B3"/>
                </a:solidFill>
              </a:rPr>
              <a:t>manager</a:t>
            </a:r>
            <a:r>
              <a:t> = newEmployee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281EB"/>
                </a:solidFill>
              </a:rPr>
              <a:t>print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employees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[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[</a:t>
            </a: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name:Byron Fisher with manager:nil, </a:t>
            </a: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name:Garrett Doyle with manager:Optional("Byron Fisher"), </a:t>
            </a: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name:Angel Hammond with manager:Optional("Garrett Doyle"), </a:t>
            </a: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name:Brianna Bradley with manager:Optional("Angel Hammond"), </a:t>
            </a: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name:Evelyn Ellis with manager:Optional("Brianna Bradley”)</a:t>
            </a:r>
            <a:endParaRPr b="1">
              <a:solidFill>
                <a:srgbClr val="FF7AB2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var foundCeo : Employee?…"/>
          <p:cNvSpPr txBox="1"/>
          <p:nvPr>
            <p:ph type="title"/>
          </p:nvPr>
        </p:nvSpPr>
        <p:spPr>
          <a:xfrm>
            <a:off x="1270000" y="1854948"/>
            <a:ext cx="10464800" cy="6043704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4000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var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foundCeo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rPr>
                <a:solidFill>
                  <a:srgbClr val="ACF2E4"/>
                </a:solidFill>
              </a:rPr>
              <a:t>Employee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?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for</a:t>
            </a:r>
            <a:r>
              <a:t> employee </a:t>
            </a:r>
            <a:r>
              <a:rPr b="1">
                <a:solidFill>
                  <a:srgbClr val="FF7AB2"/>
                </a:solidFill>
              </a:rPr>
              <a:t>in</a:t>
            </a:r>
            <a:r>
              <a:t> </a:t>
            </a:r>
            <a:r>
              <a:rPr>
                <a:solidFill>
                  <a:srgbClr val="78C2B3"/>
                </a:solidFill>
              </a:rPr>
              <a:t>employees</a:t>
            </a:r>
            <a:r>
              <a:t> {</a:t>
            </a: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foundCeo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B281EB"/>
                </a:solidFill>
              </a:rPr>
              <a:t>!=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FF7AB2"/>
                </a:solidFill>
              </a:rPr>
              <a:t>nil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b="1" sz="4000">
                <a:solidFill>
                  <a:srgbClr val="FF7AB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t>break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t> employee.</a:t>
            </a:r>
            <a:r>
              <a:rPr>
                <a:solidFill>
                  <a:srgbClr val="78C2B3"/>
                </a:solidFill>
              </a:rPr>
              <a:t>manager</a:t>
            </a:r>
            <a:r>
              <a:t> </a:t>
            </a:r>
            <a:r>
              <a:rPr>
                <a:solidFill>
                  <a:srgbClr val="B281EB"/>
                </a:solidFill>
              </a:rPr>
              <a:t>==</a:t>
            </a:r>
            <a:r>
              <a:t> </a:t>
            </a:r>
            <a:r>
              <a:rPr b="1">
                <a:solidFill>
                  <a:srgbClr val="FF7AB2"/>
                </a:solidFill>
              </a:rPr>
              <a:t>nil</a:t>
            </a:r>
            <a:r>
              <a:t> {</a:t>
            </a: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78C2B3"/>
                </a:solidFill>
              </a:rPr>
              <a:t>foundCeo</a:t>
            </a:r>
            <a:r>
              <a:t> = employee</a:t>
            </a: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if let ceo = foundCeo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32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if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ceo = </a:t>
            </a:r>
            <a:r>
              <a:t>foundCeo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for</a:t>
            </a:r>
            <a:r>
              <a:t> employee </a:t>
            </a:r>
            <a:r>
              <a:rPr b="1">
                <a:solidFill>
                  <a:srgbClr val="FF7AB2"/>
                </a:solidFill>
              </a:rPr>
              <a:t>in</a:t>
            </a:r>
            <a:r>
              <a:t> </a:t>
            </a:r>
            <a:r>
              <a:rPr>
                <a:solidFill>
                  <a:srgbClr val="78C2B3"/>
                </a:solidFill>
              </a:rPr>
              <a:t>employees</a:t>
            </a:r>
            <a:r>
              <a:t> {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if</a:t>
            </a:r>
            <a:r>
              <a:t> employee !== ceo {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ceo.</a:t>
            </a:r>
            <a:r>
              <a:rPr>
                <a:solidFill>
                  <a:srgbClr val="78C2B3"/>
                </a:solidFill>
              </a:rPr>
              <a:t>hire</a:t>
            </a:r>
            <a:r>
              <a:t>(employee: employee)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281EB"/>
                </a:solidFill>
              </a:rPr>
              <a:t>print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employees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uard let ceo = foundCeo else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40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guard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ceo = </a:t>
            </a:r>
            <a:r>
              <a:t>foundCeo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FF7AB2"/>
                </a:solidFill>
              </a:rPr>
              <a:t>else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b="1" sz="4000">
                <a:solidFill>
                  <a:srgbClr val="FF7AB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t>…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0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[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7AB2"/>
                </a:solidFill>
              </a:rPr>
              <a:t>[</a:t>
            </a: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7AB2"/>
                </a:solidFill>
              </a:rPr>
              <a:t>name:Byron Fisher with manager:nil, </a:t>
            </a: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7AB2"/>
                </a:solidFill>
              </a:rPr>
              <a:t>name:Garrett Doyle with manager:Optional("Byron Fisher"), </a:t>
            </a: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7AB2"/>
                </a:solidFill>
              </a:rPr>
              <a:t>name:Angel Hammond with manager:Optional("Byron Fisher"), </a:t>
            </a: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7AB2"/>
                </a:solidFill>
              </a:rPr>
              <a:t>name:Brianna Bradley with manager:Optional("Byron Fisher"), </a:t>
            </a: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7AB2"/>
                </a:solidFill>
              </a:rPr>
              <a:t>name:Evelyn Ellis with manager:Optional("Byron Fisher”)</a:t>
            </a:r>
            <a:endParaRPr>
              <a:solidFill>
                <a:srgbClr val="FF7AB2"/>
              </a:solidFill>
            </a:endParaRPr>
          </a:p>
          <a:p>
            <a:pPr algn="l" defTabSz="376554">
              <a:tabLst>
                <a:tab pos="368300" algn="l"/>
              </a:tabLst>
              <a:defRPr b="1"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7AB2"/>
                </a:solidFill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Enu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num Transform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4200">
                <a:solidFill>
                  <a:srgbClr val="6BD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enum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Transform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DABA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scale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Double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DABA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case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move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</a:t>
            </a:r>
            <a:r>
              <a:t>CGPoint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78C2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switch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transform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case</a:t>
            </a:r>
            <a:r>
              <a:t> .</a:t>
            </a:r>
            <a:r>
              <a:rPr>
                <a:solidFill>
                  <a:srgbClr val="78C2B3"/>
                </a:solidFill>
              </a:rPr>
              <a:t>scale</a:t>
            </a:r>
            <a:r>
              <a:t>(</a:t>
            </a:r>
            <a:r>
              <a:rPr b="1">
                <a:solidFill>
                  <a:srgbClr val="FF7AB2"/>
                </a:solidFill>
              </a:rPr>
              <a:t>let</a:t>
            </a:r>
            <a:r>
              <a:t> factor):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…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case</a:t>
            </a:r>
            <a:r>
              <a:t> .</a:t>
            </a:r>
            <a:r>
              <a:rPr>
                <a:solidFill>
                  <a:srgbClr val="78C2B3"/>
                </a:solidFill>
              </a:rPr>
              <a:t>move</a:t>
            </a:r>
            <a:r>
              <a:t>(</a:t>
            </a:r>
            <a:r>
              <a:rPr b="1">
                <a:solidFill>
                  <a:srgbClr val="FF7AB2"/>
                </a:solidFill>
              </a:rPr>
              <a:t>let</a:t>
            </a:r>
            <a:r>
              <a:t> point):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…</a:t>
            </a:r>
          </a:p>
          <a:p>
            <a:pPr algn="l" defTabSz="187960">
              <a:tabLst>
                <a:tab pos="177800" algn="l"/>
              </a:tabLst>
              <a:defRPr sz="4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atterns and Pract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Patterns and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rotocol Orient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Protocol 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003-experience.png" descr="003-experience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545507" y="673100"/>
            <a:ext cx="5905501" cy="5905500"/>
          </a:xfrm>
          <a:prstGeom prst="rect">
            <a:avLst/>
          </a:prstGeom>
        </p:spPr>
      </p:pic>
      <p:sp>
        <p:nvSpPr>
          <p:cNvPr id="157" name="User Exper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Experience</a:t>
            </a:r>
          </a:p>
        </p:txBody>
      </p:sp>
      <p:sp>
        <p:nvSpPr>
          <p:cNvPr id="15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rotoc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Protocols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rotocol Automobile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82905">
              <a:tabLst>
                <a:tab pos="76200" algn="l"/>
              </a:tabLst>
              <a:defRPr sz="2304">
                <a:solidFill>
                  <a:srgbClr val="6BD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protocol</a:t>
            </a:r>
            <a:r>
              <a:rPr>
                <a:solidFill>
                  <a:srgbClr val="FFFFFF"/>
                </a:solidFill>
              </a:rPr>
              <a:t> </a:t>
            </a:r>
            <a:r>
              <a:t>Automobile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E38A5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horn</a:t>
            </a:r>
            <a:r>
              <a:t>() -&gt; </a:t>
            </a:r>
            <a:r>
              <a:rPr>
                <a:solidFill>
                  <a:srgbClr val="00B1FF"/>
                </a:solidFill>
              </a:rPr>
              <a:t>String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82905">
              <a:tabLst>
                <a:tab pos="76200" algn="l"/>
              </a:tabLst>
              <a:defRPr sz="2304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struct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Car</a:t>
            </a:r>
            <a:r>
              <a:rPr>
                <a:solidFill>
                  <a:srgbClr val="FFFFFF"/>
                </a:solidFill>
              </a:rPr>
              <a:t> : </a:t>
            </a:r>
            <a:r>
              <a:t>Automobile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E38A5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horn</a:t>
            </a:r>
            <a:r>
              <a:t>() -&gt; </a:t>
            </a:r>
            <a:r>
              <a:rPr>
                <a:solidFill>
                  <a:srgbClr val="00B1FF"/>
                </a:solidFill>
              </a:rPr>
              <a:t>String</a:t>
            </a:r>
            <a:r>
              <a:t> {</a:t>
            </a:r>
          </a:p>
          <a:p>
            <a:pPr algn="l" defTabSz="82905">
              <a:tabLst>
                <a:tab pos="76200" algn="l"/>
              </a:tabLst>
              <a:defRPr sz="2304">
                <a:solidFill>
                  <a:srgbClr val="DE38A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4647"/>
                </a:solidFill>
              </a:rPr>
              <a:t>"beep"</a:t>
            </a:r>
            <a:endParaRPr>
              <a:solidFill>
                <a:srgbClr val="FFFFFF"/>
              </a:solidFill>
            </a:endParaRP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82905">
              <a:tabLst>
                <a:tab pos="76200" algn="l"/>
              </a:tabLst>
              <a:defRPr sz="2304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struct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Truck</a:t>
            </a:r>
            <a:r>
              <a:rPr>
                <a:solidFill>
                  <a:srgbClr val="FFFFFF"/>
                </a:solidFill>
              </a:rPr>
              <a:t> : </a:t>
            </a:r>
            <a:r>
              <a:t>Automobile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E38A5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horn</a:t>
            </a:r>
            <a:r>
              <a:t>() -&gt; </a:t>
            </a:r>
            <a:r>
              <a:rPr>
                <a:solidFill>
                  <a:srgbClr val="00B1FF"/>
                </a:solidFill>
              </a:rPr>
              <a:t>String</a:t>
            </a:r>
            <a:r>
              <a:t> {</a:t>
            </a:r>
          </a:p>
          <a:p>
            <a:pPr algn="l" defTabSz="82905">
              <a:tabLst>
                <a:tab pos="76200" algn="l"/>
              </a:tabLst>
              <a:defRPr sz="2304">
                <a:solidFill>
                  <a:srgbClr val="DE38A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4647"/>
                </a:solidFill>
              </a:rPr>
              <a:t>"honk"</a:t>
            </a:r>
            <a:endParaRPr>
              <a:solidFill>
                <a:srgbClr val="FFFFFF"/>
              </a:solidFill>
            </a:endParaRP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82905">
              <a:tabLst>
                <a:tab pos="76200" algn="l"/>
              </a:tabLst>
              <a:defRPr sz="2304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vehicles</a:t>
            </a:r>
            <a:r>
              <a:rPr>
                <a:solidFill>
                  <a:srgbClr val="FFFFFF"/>
                </a:solidFill>
              </a:rPr>
              <a:t> : [</a:t>
            </a:r>
            <a:r>
              <a:t>Automobile</a:t>
            </a:r>
            <a:r>
              <a:rPr>
                <a:solidFill>
                  <a:srgbClr val="FFFFFF"/>
                </a:solidFill>
              </a:rPr>
              <a:t>] = [</a:t>
            </a:r>
            <a:r>
              <a:t>Car</a:t>
            </a:r>
            <a:r>
              <a:rPr>
                <a:solidFill>
                  <a:srgbClr val="FFFFFF"/>
                </a:solidFill>
              </a:rPr>
              <a:t>(), </a:t>
            </a:r>
            <a:r>
              <a:t>Truck</a:t>
            </a:r>
            <a:r>
              <a:rPr>
                <a:solidFill>
                  <a:srgbClr val="FFFFFF"/>
                </a:solidFill>
              </a:rPr>
              <a:t>()]</a:t>
            </a:r>
            <a:endParaRPr>
              <a:solidFill>
                <a:srgbClr val="FFFFFF"/>
              </a:solidFill>
            </a:endParaRP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for</a:t>
            </a:r>
            <a:r>
              <a:t> vehicle </a:t>
            </a:r>
            <a:r>
              <a:rPr>
                <a:solidFill>
                  <a:srgbClr val="DE38A5"/>
                </a:solidFill>
              </a:rPr>
              <a:t>in</a:t>
            </a:r>
            <a:r>
              <a:t> </a:t>
            </a:r>
            <a:r>
              <a:rPr>
                <a:solidFill>
                  <a:srgbClr val="08FA95"/>
                </a:solidFill>
              </a:rPr>
              <a:t>vehicles</a:t>
            </a:r>
            <a:r>
              <a:t> {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0B1FF"/>
                </a:solidFill>
              </a:rPr>
              <a:t>print</a:t>
            </a:r>
            <a:r>
              <a:t>(vehicle.</a:t>
            </a:r>
            <a:r>
              <a:rPr>
                <a:solidFill>
                  <a:srgbClr val="08FA95"/>
                </a:solidFill>
              </a:rPr>
              <a:t>horn</a:t>
            </a:r>
            <a:r>
              <a:t>())</a:t>
            </a:r>
          </a:p>
          <a:p>
            <a:pPr algn="l" defTabSz="82905">
              <a:tabLst>
                <a:tab pos="76200" algn="l"/>
              </a:tabLst>
              <a:defRPr sz="2304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beep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344804">
              <a:tabLst>
                <a:tab pos="342900" algn="l"/>
              </a:tabLst>
              <a:defRPr b="1" sz="4800">
                <a:latin typeface="Menlo"/>
                <a:ea typeface="Menlo"/>
                <a:cs typeface="Menlo"/>
                <a:sym typeface="Menlo"/>
              </a:defRPr>
            </a:pPr>
            <a:r>
              <a:t>beep</a:t>
            </a:r>
          </a:p>
          <a:p>
            <a:pPr algn="l" defTabSz="344804">
              <a:tabLst>
                <a:tab pos="342900" algn="l"/>
              </a:tabLst>
              <a:defRPr b="1" sz="4800">
                <a:latin typeface="Menlo"/>
                <a:ea typeface="Menlo"/>
                <a:cs typeface="Menlo"/>
                <a:sym typeface="Menlo"/>
              </a:defRPr>
            </a:pPr>
            <a:r>
              <a:t>honk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t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xtension String : Automobile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48539">
              <a:tabLst>
                <a:tab pos="139700" algn="l"/>
              </a:tabLst>
              <a:defRPr sz="4128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extension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B1FF"/>
                </a:solidFill>
              </a:rPr>
              <a:t>String</a:t>
            </a:r>
            <a:r>
              <a:rPr>
                <a:solidFill>
                  <a:srgbClr val="FFFFFF"/>
                </a:solidFill>
              </a:rPr>
              <a:t> : </a:t>
            </a:r>
            <a:r>
              <a:t>Automobile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E38A5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horn</a:t>
            </a:r>
            <a:r>
              <a:t>() -&gt; </a:t>
            </a:r>
            <a:r>
              <a:rPr>
                <a:solidFill>
                  <a:srgbClr val="00B1FF"/>
                </a:solidFill>
              </a:rPr>
              <a:t>String</a:t>
            </a:r>
            <a:r>
              <a:t> {</a:t>
            </a:r>
          </a:p>
          <a:p>
            <a:pPr algn="l" defTabSz="148539">
              <a:tabLst>
                <a:tab pos="139700" algn="l"/>
              </a:tabLst>
              <a:defRPr sz="4128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DE38A5"/>
                </a:solidFill>
              </a:rPr>
              <a:t>return</a:t>
            </a:r>
            <a:r>
              <a:rPr>
                <a:solidFill>
                  <a:srgbClr val="FFFFFF"/>
                </a:solidFill>
              </a:rPr>
              <a:t> </a:t>
            </a:r>
            <a:r>
              <a:t>"</a:t>
            </a:r>
            <a:r>
              <a:rPr>
                <a:solidFill>
                  <a:srgbClr val="FFFFFF"/>
                </a:solidFill>
              </a:rPr>
              <a:t>\(</a:t>
            </a:r>
            <a:r>
              <a:rPr>
                <a:solidFill>
                  <a:srgbClr val="DE38A5"/>
                </a:solidFill>
              </a:rPr>
              <a:t>self</a:t>
            </a:r>
            <a:r>
              <a:rPr>
                <a:solidFill>
                  <a:srgbClr val="FFFFFF"/>
                </a:solidFill>
              </a:rPr>
              <a:t>)</a:t>
            </a:r>
            <a:r>
              <a:t> on wheels"</a:t>
            </a:r>
            <a:endParaRPr>
              <a:solidFill>
                <a:srgbClr val="FFFFFF"/>
              </a:solidFill>
            </a:endParaRP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48539">
              <a:tabLst>
                <a:tab pos="139700" algn="l"/>
              </a:tabLst>
              <a:defRPr sz="4128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vehicles</a:t>
            </a:r>
            <a:r>
              <a:rPr>
                <a:solidFill>
                  <a:srgbClr val="FFFFFF"/>
                </a:solidFill>
              </a:rPr>
              <a:t> : [</a:t>
            </a:r>
            <a:r>
              <a:t>Automobile</a:t>
            </a:r>
            <a:r>
              <a:rPr>
                <a:solidFill>
                  <a:srgbClr val="FFFFFF"/>
                </a:solidFill>
              </a:rPr>
              <a:t>] = [</a:t>
            </a:r>
            <a:r>
              <a:t>Car</a:t>
            </a:r>
            <a:r>
              <a:rPr>
                <a:solidFill>
                  <a:srgbClr val="FFFFFF"/>
                </a:solidFill>
              </a:rPr>
              <a:t>(), </a:t>
            </a:r>
            <a:r>
              <a:t>Truck</a:t>
            </a:r>
            <a:r>
              <a:rPr>
                <a:solidFill>
                  <a:srgbClr val="FFFFFF"/>
                </a:solidFill>
              </a:rPr>
              <a:t>(), </a:t>
            </a:r>
            <a:r>
              <a:rPr>
                <a:solidFill>
                  <a:srgbClr val="FF4647"/>
                </a:solidFill>
              </a:rPr>
              <a:t>"Cow"</a:t>
            </a:r>
            <a:r>
              <a:rPr>
                <a:solidFill>
                  <a:srgbClr val="FFFFFF"/>
                </a:solidFill>
              </a:rPr>
              <a:t>]</a:t>
            </a:r>
            <a:endParaRPr>
              <a:solidFill>
                <a:srgbClr val="FFFFFF"/>
              </a:solidFill>
            </a:endParaRP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for</a:t>
            </a:r>
            <a:r>
              <a:t> vehicle </a:t>
            </a:r>
            <a:r>
              <a:rPr>
                <a:solidFill>
                  <a:srgbClr val="DE38A5"/>
                </a:solidFill>
              </a:rPr>
              <a:t>in</a:t>
            </a:r>
            <a:r>
              <a:t> </a:t>
            </a:r>
            <a:r>
              <a:rPr>
                <a:solidFill>
                  <a:srgbClr val="08FA95"/>
                </a:solidFill>
              </a:rPr>
              <a:t>vehicles</a:t>
            </a:r>
            <a:r>
              <a:t> {</a:t>
            </a: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0B1FF"/>
                </a:solidFill>
              </a:rPr>
              <a:t>print</a:t>
            </a:r>
            <a:r>
              <a:t>(vehicle.</a:t>
            </a:r>
            <a:r>
              <a:rPr>
                <a:solidFill>
                  <a:srgbClr val="08FA95"/>
                </a:solidFill>
              </a:rPr>
              <a:t>horn</a:t>
            </a:r>
            <a:r>
              <a:t>())</a:t>
            </a:r>
          </a:p>
          <a:p>
            <a:pPr algn="l" defTabSz="148539">
              <a:tabLst>
                <a:tab pos="139700" algn="l"/>
              </a:tabLst>
              <a:defRPr sz="4128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beep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344804">
              <a:tabLst>
                <a:tab pos="342900" algn="l"/>
              </a:tabLst>
              <a:defRPr b="1" sz="4800">
                <a:latin typeface="Menlo"/>
                <a:ea typeface="Menlo"/>
                <a:cs typeface="Menlo"/>
                <a:sym typeface="Menlo"/>
              </a:defRPr>
            </a:pPr>
            <a:r>
              <a:t>beep</a:t>
            </a:r>
          </a:p>
          <a:p>
            <a:pPr algn="l" defTabSz="344804">
              <a:tabLst>
                <a:tab pos="342900" algn="l"/>
              </a:tabLst>
              <a:defRPr b="1" sz="4800">
                <a:latin typeface="Menlo"/>
                <a:ea typeface="Menlo"/>
                <a:cs typeface="Menlo"/>
                <a:sym typeface="Menlo"/>
              </a:defRPr>
            </a:pPr>
            <a:r>
              <a:t>honk</a:t>
            </a:r>
          </a:p>
          <a:p>
            <a:pPr algn="l" defTabSz="344804">
              <a:tabLst>
                <a:tab pos="342900" algn="l"/>
              </a:tabLst>
              <a:defRPr b="1" sz="4800">
                <a:latin typeface="Menlo"/>
                <a:ea typeface="Menlo"/>
                <a:cs typeface="Menlo"/>
                <a:sym typeface="Menlo"/>
              </a:defRPr>
            </a:pPr>
            <a:r>
              <a:t>Cow on wheels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Delegation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Delegation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UITableView - UIK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UITableView - UIKit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lass UITableView : UIView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87960">
              <a:tabLst>
                <a:tab pos="177800" algn="l"/>
              </a:tabLst>
              <a:defRPr sz="3200">
                <a:solidFill>
                  <a:srgbClr val="DABA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class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UITableView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t>UIView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var</a:t>
            </a:r>
            <a:r>
              <a:t> delegate: </a:t>
            </a:r>
            <a:r>
              <a:rPr>
                <a:solidFill>
                  <a:srgbClr val="6BDFFF"/>
                </a:solidFill>
              </a:rPr>
              <a:t>UITableViewDelegate</a:t>
            </a:r>
            <a:endParaRPr>
              <a:solidFill>
                <a:srgbClr val="6BDFFF"/>
              </a:solidFill>
            </a:endParaRP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var</a:t>
            </a:r>
            <a:r>
              <a:t> dataSource: </a:t>
            </a:r>
            <a:r>
              <a:rPr>
                <a:solidFill>
                  <a:srgbClr val="6BDFFF"/>
                </a:solidFill>
              </a:rPr>
              <a:t>UITableViewDataSource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72720">
              <a:tabLst>
                <a:tab pos="165100" algn="l"/>
              </a:tabLst>
              <a:defRPr sz="3200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class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UITableViewController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172720">
              <a:tabLst>
                <a:tab pos="165100" algn="l"/>
              </a:tabLst>
              <a:defRPr sz="32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E38A5"/>
                </a:solidFill>
              </a:rPr>
              <a:t>init</a:t>
            </a:r>
            <a:r>
              <a:t> (…){</a:t>
            </a:r>
          </a:p>
          <a:p>
            <a:pPr algn="l" defTabSz="172720">
              <a:tabLst>
                <a:tab pos="165100" algn="l"/>
              </a:tabLst>
              <a:defRPr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.</a:t>
            </a:r>
            <a:r>
              <a:rPr>
                <a:solidFill>
                  <a:srgbClr val="08FA95"/>
                </a:solidFill>
              </a:rPr>
              <a:t>tableView.delegate = self</a:t>
            </a:r>
          </a:p>
          <a:p>
            <a:pPr algn="l" defTabSz="172720">
              <a:tabLst>
                <a:tab pos="165100" algn="l"/>
              </a:tabLst>
              <a:defRPr sz="3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.</a:t>
            </a:r>
            <a:r>
              <a:rPr>
                <a:solidFill>
                  <a:srgbClr val="08FA95"/>
                </a:solidFill>
              </a:rPr>
              <a:t>tableView.dataSource = self</a:t>
            </a:r>
          </a:p>
          <a:p>
            <a:pPr algn="l" defTabSz="172720">
              <a:tabLst>
                <a:tab pos="165100" algn="l"/>
              </a:tabLst>
              <a:defRPr sz="32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87960">
              <a:tabLst>
                <a:tab pos="177800" algn="l"/>
              </a:tabLst>
              <a:defRPr sz="3200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lass TableViewController : UITableViewController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35331">
              <a:tabLst>
                <a:tab pos="127000" algn="l"/>
              </a:tabLst>
              <a:defRPr sz="2304">
                <a:solidFill>
                  <a:srgbClr val="DABA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class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TableViewController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: </a:t>
            </a:r>
            <a:r>
              <a:t>UITableViewController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</a:t>
            </a:r>
            <a:r>
              <a:rPr b="1">
                <a:solidFill>
                  <a:srgbClr val="FF7AB2"/>
                </a:solidFill>
              </a:rPr>
              <a:t>override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FF7AB2"/>
                </a:solidFill>
              </a:rPr>
              <a:t>func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t>viewDidLoad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() {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B281E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super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t>viewDidLoad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281EB"/>
                </a:solidFill>
              </a:rPr>
              <a:t>tableView</a:t>
            </a:r>
            <a:r>
              <a:t>.</a:t>
            </a:r>
            <a:r>
              <a:rPr>
                <a:solidFill>
                  <a:srgbClr val="B281EB"/>
                </a:solidFill>
              </a:rPr>
              <a:t>register</a:t>
            </a:r>
            <a:r>
              <a:t>(</a:t>
            </a:r>
            <a:r>
              <a:rPr>
                <a:solidFill>
                  <a:srgbClr val="DABAFF"/>
                </a:solidFill>
              </a:rPr>
              <a:t>UITableViewCell</a:t>
            </a:r>
            <a:r>
              <a:t>.</a:t>
            </a:r>
            <a:r>
              <a:rPr b="1">
                <a:solidFill>
                  <a:srgbClr val="FF7AB2"/>
                </a:solidFill>
              </a:rPr>
              <a:t>self</a:t>
            </a:r>
            <a:r>
              <a:t>, forCellReuseIdentifier: </a:t>
            </a:r>
            <a:r>
              <a:rPr>
                <a:solidFill>
                  <a:srgbClr val="FF8170"/>
                </a:solidFill>
              </a:rPr>
              <a:t>"default"</a:t>
            </a:r>
            <a:r>
              <a:t>)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override</a:t>
            </a:r>
            <a:r>
              <a:t> </a:t>
            </a:r>
            <a:r>
              <a:rPr b="1">
                <a:solidFill>
                  <a:srgbClr val="FF7AB2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tableView</a:t>
            </a:r>
            <a:r>
              <a:t>(</a:t>
            </a:r>
            <a:r>
              <a:rPr b="1">
                <a:solidFill>
                  <a:srgbClr val="FF7AB2"/>
                </a:solidFill>
              </a:rPr>
              <a:t>_</a:t>
            </a:r>
            <a:r>
              <a:t> tableView: </a:t>
            </a:r>
            <a:r>
              <a:rPr>
                <a:solidFill>
                  <a:srgbClr val="DABAFF"/>
                </a:solidFill>
              </a:rPr>
              <a:t>UITableView</a:t>
            </a:r>
            <a:r>
              <a:t>, numberOfRowsInSection section: </a:t>
            </a:r>
            <a:r>
              <a:rPr>
                <a:solidFill>
                  <a:srgbClr val="DABAFF"/>
                </a:solidFill>
              </a:rPr>
              <a:t>Int</a:t>
            </a:r>
            <a:r>
              <a:t>) -&gt; </a:t>
            </a:r>
            <a:r>
              <a:rPr>
                <a:solidFill>
                  <a:srgbClr val="DABAFF"/>
                </a:solidFill>
              </a:rPr>
              <a:t>Int</a:t>
            </a:r>
            <a:r>
              <a:t> {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7AB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/>
              <a:t>return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</a:t>
            </a:r>
            <a:r>
              <a:rPr>
                <a:solidFill>
                  <a:srgbClr val="78C2B3"/>
                </a:solidFill>
              </a:rPr>
              <a:t>names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.</a:t>
            </a:r>
            <a:r>
              <a:rPr>
                <a:solidFill>
                  <a:srgbClr val="B281EB"/>
                </a:solidFill>
              </a:rPr>
              <a:t>count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>
                <a:solidFill>
                  <a:srgbClr val="FF7AB2"/>
                </a:solidFill>
              </a:rPr>
              <a:t>override</a:t>
            </a:r>
            <a:r>
              <a:t> </a:t>
            </a:r>
            <a:r>
              <a:rPr b="1">
                <a:solidFill>
                  <a:srgbClr val="FF7AB2"/>
                </a:solidFill>
              </a:rPr>
              <a:t>func</a:t>
            </a:r>
            <a:r>
              <a:t> </a:t>
            </a:r>
            <a:r>
              <a:rPr>
                <a:solidFill>
                  <a:srgbClr val="4EB0CC"/>
                </a:solidFill>
              </a:rPr>
              <a:t>tableView</a:t>
            </a:r>
            <a:r>
              <a:t>(</a:t>
            </a:r>
            <a:r>
              <a:rPr b="1">
                <a:solidFill>
                  <a:srgbClr val="FF7AB2"/>
                </a:solidFill>
              </a:rPr>
              <a:t>_</a:t>
            </a:r>
            <a:r>
              <a:t> tableView: </a:t>
            </a:r>
            <a:r>
              <a:rPr>
                <a:solidFill>
                  <a:srgbClr val="DABAFF"/>
                </a:solidFill>
              </a:rPr>
              <a:t>UITableView</a:t>
            </a:r>
            <a:r>
              <a:t>, cellForRowAt indexPath: </a:t>
            </a:r>
            <a:r>
              <a:rPr>
                <a:solidFill>
                  <a:srgbClr val="DABAFF"/>
                </a:solidFill>
              </a:rPr>
              <a:t>IndexPath</a:t>
            </a:r>
            <a:r>
              <a:t>) -&gt; </a:t>
            </a:r>
            <a:r>
              <a:rPr>
                <a:solidFill>
                  <a:srgbClr val="DABAFF"/>
                </a:solidFill>
              </a:rPr>
              <a:t>UITableViewCell</a:t>
            </a:r>
            <a:r>
              <a:t> {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B281E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rPr b="1">
                <a:solidFill>
                  <a:srgbClr val="FF7AB2"/>
                </a:solidFill>
              </a:rPr>
              <a:t>let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 cell = tableView.</a:t>
            </a:r>
            <a:r>
              <a:t>dequeueReusableCell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(withIdentifier: </a:t>
            </a:r>
            <a:r>
              <a:rPr>
                <a:solidFill>
                  <a:srgbClr val="FF8170"/>
                </a:solidFill>
              </a:rPr>
              <a:t>"default"</a:t>
            </a:r>
            <a:r>
              <a:rPr>
                <a:solidFill>
                  <a:srgbClr val="FFFFFF">
                    <a:alpha val="85000"/>
                  </a:srgbClr>
                </a:solidFill>
              </a:rPr>
              <a:t>, for: indexPath)</a:t>
            </a:r>
            <a:endParaRPr>
              <a:solidFill>
                <a:srgbClr val="FFFFFF">
                  <a:alpha val="85000"/>
                </a:srgbClr>
              </a:solidFill>
            </a:endParaRP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cell.</a:t>
            </a:r>
            <a:r>
              <a:rPr>
                <a:solidFill>
                  <a:srgbClr val="B281EB"/>
                </a:solidFill>
              </a:rPr>
              <a:t>textLabel</a:t>
            </a:r>
            <a:r>
              <a:t>?.</a:t>
            </a:r>
            <a:r>
              <a:rPr>
                <a:solidFill>
                  <a:srgbClr val="B281EB"/>
                </a:solidFill>
              </a:rPr>
              <a:t>text</a:t>
            </a:r>
            <a:r>
              <a:t> = </a:t>
            </a:r>
            <a:r>
              <a:rPr>
                <a:solidFill>
                  <a:srgbClr val="78C2B3"/>
                </a:solidFill>
              </a:rPr>
              <a:t>names</a:t>
            </a:r>
            <a:r>
              <a:t>[indexPath.</a:t>
            </a:r>
            <a:r>
              <a:rPr>
                <a:solidFill>
                  <a:srgbClr val="B281EB"/>
                </a:solidFill>
              </a:rPr>
              <a:t>row</a:t>
            </a:r>
            <a:r>
              <a:t>]</a:t>
            </a:r>
          </a:p>
          <a:p>
            <a:pPr algn="l" defTabSz="135331">
              <a:tabLst>
                <a:tab pos="127000" algn="l"/>
              </a:tabLst>
              <a:defRPr b="1" sz="2304">
                <a:solidFill>
                  <a:srgbClr val="FF7AB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FFFFFF">
                    <a:alpha val="85000"/>
                  </a:srgbClr>
                </a:solidFill>
              </a:rPr>
              <a:t>    </a:t>
            </a:r>
            <a:r>
              <a:t>return</a:t>
            </a:r>
            <a:r>
              <a:rPr b="0">
                <a:solidFill>
                  <a:srgbClr val="FFFFFF">
                    <a:alpha val="85000"/>
                  </a:srgbClr>
                </a:solidFill>
              </a:rPr>
              <a:t> cell</a:t>
            </a:r>
            <a:endParaRPr b="0">
              <a:solidFill>
                <a:srgbClr val="FFFFFF">
                  <a:alpha val="85000"/>
                </a:srgbClr>
              </a:solidFill>
            </a:endParaRP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135331">
              <a:tabLst>
                <a:tab pos="127000" algn="l"/>
              </a:tabLst>
              <a:defRPr sz="2304">
                <a:solidFill>
                  <a:srgbClr val="FFFFFF">
                    <a:alpha val="85000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005-settings.png" descr="005-settings.pn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545507" y="673100"/>
            <a:ext cx="5905501" cy="5905500"/>
          </a:xfrm>
          <a:prstGeom prst="rect">
            <a:avLst/>
          </a:prstGeom>
        </p:spPr>
      </p:pic>
      <p:sp>
        <p:nvSpPr>
          <p:cNvPr id="163" name="Maintain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Maintainability</a:t>
            </a:r>
          </a:p>
        </p:txBody>
      </p:sp>
      <p:sp>
        <p:nvSpPr>
          <p:cNvPr id="16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unctional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let names = [&quot;Byron Fisher&quot;,&quot;Garrett Doyle&quot;,&quot;Angel Hammond&quot;,&quot;Brianna Bradley&quot;,&quot;Evelyn Ellis&quot;]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96723">
              <a:tabLst>
                <a:tab pos="88900" algn="l"/>
              </a:tabLst>
              <a:defRPr sz="2688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names</a:t>
            </a:r>
            <a:r>
              <a:rPr>
                <a:solidFill>
                  <a:srgbClr val="FFFFFF"/>
                </a:solidFill>
              </a:rPr>
              <a:t> = [</a:t>
            </a:r>
            <a:r>
              <a:t>"Byron Fisher"</a:t>
            </a:r>
            <a:r>
              <a:rPr>
                <a:solidFill>
                  <a:srgbClr val="FFFFFF"/>
                </a:solidFill>
              </a:rPr>
              <a:t>,</a:t>
            </a:r>
            <a:r>
              <a:t>"Garrett Doyle"</a:t>
            </a:r>
            <a:r>
              <a:rPr>
                <a:solidFill>
                  <a:srgbClr val="FFFFFF"/>
                </a:solidFill>
              </a:rPr>
              <a:t>,</a:t>
            </a:r>
            <a:r>
              <a:t>"Angel Hammond"</a:t>
            </a:r>
            <a:r>
              <a:rPr>
                <a:solidFill>
                  <a:srgbClr val="FFFFFF"/>
                </a:solidFill>
              </a:rPr>
              <a:t>,</a:t>
            </a:r>
            <a:r>
              <a:t>"Brianna Bradley"</a:t>
            </a:r>
            <a:r>
              <a:rPr>
                <a:solidFill>
                  <a:srgbClr val="FFFFFF"/>
                </a:solidFill>
              </a:rPr>
              <a:t>,</a:t>
            </a:r>
            <a:r>
              <a:t>"Evelyn Ellis"</a:t>
            </a:r>
            <a:r>
              <a:rPr>
                <a:solidFill>
                  <a:srgbClr val="FFFFFF"/>
                </a:solidFill>
              </a:rPr>
              <a:t>]</a:t>
            </a:r>
            <a:endParaRPr>
              <a:solidFill>
                <a:srgbClr val="FFFFFF"/>
              </a:solidFill>
            </a:endParaRP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96723">
              <a:tabLst>
                <a:tab pos="88900" algn="l"/>
              </a:tabLst>
              <a:defRPr sz="268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struct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Person</a:t>
            </a:r>
            <a:r>
              <a:rPr>
                <a:solidFill>
                  <a:srgbClr val="FFFFFF"/>
                </a:solidFill>
              </a:rPr>
              <a:t> : </a:t>
            </a:r>
            <a:r>
              <a:t>Identifiable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96723">
              <a:tabLst>
                <a:tab pos="88900" algn="l"/>
              </a:tabLst>
              <a:defRPr sz="268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</a:t>
            </a: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id</a:t>
            </a:r>
            <a:r>
              <a:rPr>
                <a:solidFill>
                  <a:srgbClr val="FFFFFF"/>
                </a:solidFill>
              </a:rPr>
              <a:t> : </a:t>
            </a:r>
            <a:r>
              <a:t>UUID</a:t>
            </a:r>
            <a:endParaRPr>
              <a:solidFill>
                <a:srgbClr val="FFFFFF"/>
              </a:solidFill>
            </a:endParaRPr>
          </a:p>
          <a:p>
            <a:pPr algn="l" defTabSz="96723">
              <a:tabLst>
                <a:tab pos="88900" algn="l"/>
              </a:tabLst>
              <a:defRPr sz="268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</a:t>
            </a: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name</a:t>
            </a:r>
            <a:r>
              <a:rPr>
                <a:solidFill>
                  <a:srgbClr val="FFFFFF"/>
                </a:solidFill>
              </a:rPr>
              <a:t> : </a:t>
            </a:r>
            <a:r>
              <a:t>String</a:t>
            </a:r>
            <a:endParaRPr>
              <a:solidFill>
                <a:srgbClr val="FFFFFF"/>
              </a:solidFill>
            </a:endParaRP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E38A5"/>
                </a:solidFill>
              </a:rPr>
              <a:t>init</a:t>
            </a:r>
            <a:r>
              <a:t>(id : </a:t>
            </a:r>
            <a:r>
              <a:rPr>
                <a:solidFill>
                  <a:srgbClr val="00B1FF"/>
                </a:solidFill>
              </a:rPr>
              <a:t>UUID</a:t>
            </a:r>
            <a:r>
              <a:t>? = </a:t>
            </a:r>
            <a:r>
              <a:rPr>
                <a:solidFill>
                  <a:srgbClr val="DE38A5"/>
                </a:solidFill>
              </a:rPr>
              <a:t>nil</a:t>
            </a:r>
            <a:r>
              <a:t>, name: </a:t>
            </a:r>
            <a:r>
              <a:rPr>
                <a:solidFill>
                  <a:srgbClr val="00B1FF"/>
                </a:solidFill>
              </a:rPr>
              <a:t>String</a:t>
            </a:r>
            <a:r>
              <a:t>) {</a:t>
            </a: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.</a:t>
            </a:r>
            <a:r>
              <a:rPr>
                <a:solidFill>
                  <a:srgbClr val="08FA95"/>
                </a:solidFill>
              </a:rPr>
              <a:t>id</a:t>
            </a:r>
            <a:r>
              <a:t> = id ?? </a:t>
            </a:r>
            <a:r>
              <a:rPr>
                <a:solidFill>
                  <a:srgbClr val="00B1FF"/>
                </a:solidFill>
              </a:rPr>
              <a:t>UUID</a:t>
            </a:r>
            <a:r>
              <a:t>()</a:t>
            </a: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.</a:t>
            </a:r>
            <a:r>
              <a:rPr>
                <a:solidFill>
                  <a:srgbClr val="08FA95"/>
                </a:solidFill>
              </a:rPr>
              <a:t>name</a:t>
            </a:r>
            <a:r>
              <a:t> = name</a:t>
            </a: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96723">
              <a:tabLst>
                <a:tab pos="88900" algn="l"/>
              </a:tabLst>
              <a:defRPr sz="2688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t>people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08FA95"/>
                </a:solidFill>
              </a:rPr>
              <a:t>names</a:t>
            </a:r>
            <a:r>
              <a:rPr>
                <a:solidFill>
                  <a:srgbClr val="FFFFFF"/>
                </a:solidFill>
              </a:rPr>
              <a:t>.</a:t>
            </a:r>
            <a:r>
              <a:rPr>
                <a:solidFill>
                  <a:srgbClr val="00B1FF"/>
                </a:solidFill>
              </a:rPr>
              <a:t>map</a:t>
            </a:r>
            <a:r>
              <a:rPr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08FA95"/>
                </a:solidFill>
              </a:rPr>
              <a:t>Person</a:t>
            </a:r>
            <a:r>
              <a:t>(id: </a:t>
            </a:r>
            <a:r>
              <a:rPr>
                <a:solidFill>
                  <a:srgbClr val="DE38A5"/>
                </a:solidFill>
              </a:rPr>
              <a:t>nil</a:t>
            </a:r>
            <a:r>
              <a:t>, name: $0)</a:t>
            </a: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}.</a:t>
            </a:r>
            <a:r>
              <a:rPr>
                <a:solidFill>
                  <a:srgbClr val="00B1FF"/>
                </a:solidFill>
              </a:rPr>
              <a:t>sorted</a:t>
            </a:r>
            <a:r>
              <a:t> { (lhs, rhs) -&gt; </a:t>
            </a:r>
            <a:r>
              <a:rPr>
                <a:solidFill>
                  <a:srgbClr val="00B1FF"/>
                </a:solidFill>
              </a:rPr>
              <a:t>Bool</a:t>
            </a:r>
            <a:r>
              <a:t> </a:t>
            </a:r>
            <a:r>
              <a:rPr>
                <a:solidFill>
                  <a:srgbClr val="DE38A5"/>
                </a:solidFill>
              </a:rPr>
              <a:t>in</a:t>
            </a:r>
          </a:p>
          <a:p>
            <a:pPr algn="l" defTabSz="96723">
              <a:tabLst>
                <a:tab pos="88900" algn="l"/>
              </a:tabLst>
              <a:defRPr sz="268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lhs.</a:t>
            </a:r>
            <a:r>
              <a:rPr>
                <a:solidFill>
                  <a:srgbClr val="08FA95"/>
                </a:solidFill>
              </a:rPr>
              <a:t>name</a:t>
            </a:r>
            <a:r>
              <a:rPr>
                <a:solidFill>
                  <a:srgbClr val="FFFFFF"/>
                </a:solidFill>
              </a:rPr>
              <a:t>.</a:t>
            </a:r>
            <a:r>
              <a:t>compare</a:t>
            </a:r>
            <a:r>
              <a:rPr>
                <a:solidFill>
                  <a:srgbClr val="FFFFFF"/>
                </a:solidFill>
              </a:rPr>
              <a:t>(rhs.</a:t>
            </a:r>
            <a:r>
              <a:rPr>
                <a:solidFill>
                  <a:srgbClr val="08FA95"/>
                </a:solidFill>
              </a:rPr>
              <a:t>name</a:t>
            </a:r>
            <a:r>
              <a:rPr>
                <a:solidFill>
                  <a:srgbClr val="FFFFFF"/>
                </a:solidFill>
              </a:rPr>
              <a:t>) == .</a:t>
            </a:r>
            <a:r>
              <a:t>orderedAscending</a:t>
            </a:r>
            <a:endParaRPr>
              <a:solidFill>
                <a:srgbClr val="FFFFFF"/>
              </a:solidFill>
            </a:endParaRPr>
          </a:p>
          <a:p>
            <a:pPr algn="l" defTabSz="96723">
              <a:tabLst>
                <a:tab pos="88900" algn="l"/>
              </a:tabLst>
              <a:defRPr sz="2688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ubscribers and Publish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Subscribers and Publishers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List - Swift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- SwiftUI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lass ApplicationData : ObservableObject {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79451">
              <a:tabLst>
                <a:tab pos="76200" algn="l"/>
              </a:tabLst>
              <a:defRPr sz="220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class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6BDFFF"/>
                </a:solidFill>
              </a:rPr>
              <a:t>ApplicationData</a:t>
            </a:r>
            <a:r>
              <a:rPr>
                <a:solidFill>
                  <a:srgbClr val="FFFFFF"/>
                </a:solidFill>
              </a:rPr>
              <a:t> : </a:t>
            </a:r>
            <a:r>
              <a:t>ObservableObject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@</a:t>
            </a:r>
            <a:r>
              <a:t>Published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DE38A5"/>
                </a:solidFill>
              </a:rPr>
              <a:t>var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people</a:t>
            </a:r>
            <a:r>
              <a:rPr>
                <a:solidFill>
                  <a:srgbClr val="FFFFFF"/>
                </a:solidFill>
              </a:rPr>
              <a:t> : [</a:t>
            </a:r>
            <a:r>
              <a:rPr>
                <a:solidFill>
                  <a:srgbClr val="08FA95"/>
                </a:solidFill>
              </a:rPr>
              <a:t>Person</a:t>
            </a:r>
            <a:r>
              <a:rPr>
                <a:solidFill>
                  <a:srgbClr val="FFFFFF"/>
                </a:solidFill>
              </a:rPr>
              <a:t>]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E38A5"/>
                </a:solidFill>
              </a:rPr>
              <a:t>init</a:t>
            </a:r>
            <a:r>
              <a:t> (people : [</a:t>
            </a:r>
            <a:r>
              <a:rPr>
                <a:solidFill>
                  <a:srgbClr val="08FA95"/>
                </a:solidFill>
              </a:rPr>
              <a:t>Person</a:t>
            </a:r>
            <a:r>
              <a:t>]) {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.</a:t>
            </a:r>
            <a:r>
              <a:rPr>
                <a:solidFill>
                  <a:srgbClr val="08FA95"/>
                </a:solidFill>
              </a:rPr>
              <a:t>people</a:t>
            </a:r>
            <a:r>
              <a:t> = people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79451">
              <a:tabLst>
                <a:tab pos="76200" algn="l"/>
              </a:tabLst>
              <a:defRPr sz="2208">
                <a:solidFill>
                  <a:srgbClr val="6BD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struct</a:t>
            </a:r>
            <a:r>
              <a:rPr>
                <a:solidFill>
                  <a:srgbClr val="FFFFFF"/>
                </a:solidFill>
              </a:rPr>
              <a:t> </a:t>
            </a:r>
            <a:r>
              <a:t>ContentView</a:t>
            </a:r>
            <a:r>
              <a:rPr>
                <a:solidFill>
                  <a:srgbClr val="FFFFFF"/>
                </a:solidFill>
              </a:rPr>
              <a:t> : </a:t>
            </a:r>
            <a:r>
              <a:rPr>
                <a:solidFill>
                  <a:srgbClr val="00B1FF"/>
                </a:solidFill>
              </a:rPr>
              <a:t>View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@</a:t>
            </a:r>
            <a:r>
              <a:t>EnvironmentObject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DE38A5"/>
                </a:solidFill>
              </a:rPr>
              <a:t>var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data</a:t>
            </a:r>
            <a:r>
              <a:rPr>
                <a:solidFill>
                  <a:srgbClr val="FFFFFF"/>
                </a:solidFill>
              </a:rPr>
              <a:t> : </a:t>
            </a:r>
            <a:r>
              <a:rPr>
                <a:solidFill>
                  <a:srgbClr val="08FA95"/>
                </a:solidFill>
              </a:rPr>
              <a:t>ApplicationData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solidFill>
                  <a:srgbClr val="4EB0C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</a:t>
            </a:r>
            <a:r>
              <a:rPr>
                <a:solidFill>
                  <a:srgbClr val="DE38A5"/>
                </a:solidFill>
              </a:rPr>
              <a:t>var</a:t>
            </a:r>
            <a:r>
              <a:rPr>
                <a:solidFill>
                  <a:srgbClr val="FFFFFF"/>
                </a:solidFill>
              </a:rPr>
              <a:t> </a:t>
            </a:r>
            <a:r>
              <a:t>body</a:t>
            </a:r>
            <a:r>
              <a:rPr>
                <a:solidFill>
                  <a:srgbClr val="FFFFFF"/>
                </a:solidFill>
              </a:rPr>
              <a:t> : </a:t>
            </a:r>
            <a:r>
              <a:rPr>
                <a:solidFill>
                  <a:srgbClr val="DE38A5"/>
                </a:solidFill>
              </a:rPr>
              <a:t>some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B1FF"/>
                </a:solidFill>
              </a:rPr>
              <a:t>View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B1FF"/>
                </a:solidFill>
              </a:rPr>
              <a:t>List</a:t>
            </a:r>
            <a:r>
              <a:t>(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.</a:t>
            </a:r>
            <a:r>
              <a:rPr>
                <a:solidFill>
                  <a:srgbClr val="08FA95"/>
                </a:solidFill>
              </a:rPr>
              <a:t>data</a:t>
            </a:r>
            <a:r>
              <a:t>.</a:t>
            </a:r>
            <a:r>
              <a:rPr>
                <a:solidFill>
                  <a:srgbClr val="08FA95"/>
                </a:solidFill>
              </a:rPr>
              <a:t>people</a:t>
            </a:r>
            <a:r>
              <a:t>) { (person) </a:t>
            </a:r>
            <a:r>
              <a:rPr>
                <a:solidFill>
                  <a:srgbClr val="DE38A5"/>
                </a:solidFill>
              </a:rPr>
              <a:t>in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00B1FF"/>
                </a:solidFill>
              </a:rPr>
              <a:t>Text</a:t>
            </a:r>
            <a:r>
              <a:t>(person.</a:t>
            </a:r>
            <a:r>
              <a:rPr>
                <a:solidFill>
                  <a:srgbClr val="08FA95"/>
                </a:solidFill>
              </a:rPr>
              <a:t>name</a:t>
            </a:r>
            <a:r>
              <a:t>)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79451">
              <a:tabLst>
                <a:tab pos="76200" algn="l"/>
              </a:tabLst>
              <a:defRPr sz="2208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79451">
              <a:tabLst>
                <a:tab pos="76200" algn="l"/>
              </a:tabLst>
              <a:defRPr sz="220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liveView</a:t>
            </a:r>
            <a:r>
              <a:rPr>
                <a:solidFill>
                  <a:srgbClr val="FFFFFF"/>
                </a:solidFill>
              </a:rPr>
              <a:t> = 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</a:t>
            </a:r>
            <a:r>
              <a:rPr>
                <a:solidFill>
                  <a:srgbClr val="08FA95"/>
                </a:solidFill>
              </a:rPr>
              <a:t>ContentView</a:t>
            </a:r>
            <a:r>
              <a:rPr>
                <a:solidFill>
                  <a:srgbClr val="FFFFFF"/>
                </a:solidFill>
              </a:rPr>
              <a:t>().</a:t>
            </a:r>
            <a:r>
              <a:t>environmentObject</a:t>
            </a:r>
            <a:r>
              <a:rPr>
                <a:solidFill>
                  <a:srgbClr val="FFFFFF"/>
                </a:solidFill>
              </a:rPr>
              <a:t>(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8FA95"/>
                </a:solidFill>
              </a:rPr>
              <a:t>ApplicationData</a:t>
            </a:r>
            <a:r>
              <a:rPr>
                <a:solidFill>
                  <a:srgbClr val="FFFFFF"/>
                </a:solidFill>
              </a:rPr>
              <a:t>(people: </a:t>
            </a:r>
            <a:r>
              <a:rPr>
                <a:solidFill>
                  <a:srgbClr val="08FA95"/>
                </a:solidFill>
              </a:rPr>
              <a:t>people</a:t>
            </a:r>
            <a:r>
              <a:rPr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solidFill>
                  <a:srgbClr val="00B1FF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FFFFFF"/>
              </a:solidFill>
            </a:endParaRPr>
          </a:p>
          <a:p>
            <a:pPr algn="l" defTabSz="79451">
              <a:tabLst>
                <a:tab pos="76200" algn="l"/>
              </a:tabLst>
              <a:defRPr sz="2208">
                <a:solidFill>
                  <a:srgbClr val="08FA9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PlaygroundPage</a:t>
            </a:r>
            <a:r>
              <a:rPr>
                <a:solidFill>
                  <a:srgbClr val="FFFFFF"/>
                </a:solidFill>
              </a:rPr>
              <a:t>.</a:t>
            </a:r>
            <a:r>
              <a:t>current</a:t>
            </a:r>
            <a:r>
              <a:rPr>
                <a:solidFill>
                  <a:srgbClr val="FFFFFF"/>
                </a:solidFill>
              </a:rPr>
              <a:t>.</a:t>
            </a:r>
            <a:r>
              <a:t>setLiveView</a:t>
            </a:r>
            <a:r>
              <a:rPr>
                <a:solidFill>
                  <a:srgbClr val="FFFFFF"/>
                </a:solidFill>
              </a:rPr>
              <a:t>(</a:t>
            </a:r>
            <a:r>
              <a:t>liveView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creen Shot 2020-01-09 at 2.29.51 PM.png" descr="Screen Shot 2020-01-09 at 2.29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2100" y="1809750"/>
            <a:ext cx="4800600" cy="613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List w/ URL Request - Swift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w/ URL Request - SwiftUI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et url = URL(string: &quot;https://jsonplaceholder.typicode.com/users&quot;)!…"/>
          <p:cNvSpPr txBox="1"/>
          <p:nvPr>
            <p:ph type="title"/>
          </p:nvPr>
        </p:nvSpPr>
        <p:spPr>
          <a:xfrm>
            <a:off x="1270000" y="1113765"/>
            <a:ext cx="10464800" cy="7526070"/>
          </a:xfrm>
          <a:prstGeom prst="rect">
            <a:avLst/>
          </a:prstGeom>
        </p:spPr>
        <p:txBody>
          <a:bodyPr/>
          <a:lstStyle/>
          <a:p>
            <a:pPr algn="l" defTabSz="172720">
              <a:tabLst>
                <a:tab pos="165100" algn="l"/>
              </a:tabLst>
              <a:defRPr sz="2200">
                <a:solidFill>
                  <a:srgbClr val="FF464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EB0CC"/>
                </a:solidFill>
              </a:rPr>
              <a:t>url</a:t>
            </a:r>
            <a:r>
              <a:rPr>
                <a:solidFill>
                  <a:srgbClr val="FFFFFF"/>
                </a:solidFill>
              </a:rPr>
              <a:t> = URL(string: </a:t>
            </a:r>
            <a:r>
              <a:t>"https://jsonplaceholder.typicode.com/users"</a:t>
            </a:r>
            <a:r>
              <a:rPr>
                <a:solidFill>
                  <a:srgbClr val="FFFFFF"/>
                </a:solidFill>
              </a:rPr>
              <a:t>)!</a:t>
            </a:r>
            <a:endParaRPr>
              <a:solidFill>
                <a:srgbClr val="FFFFFF"/>
              </a:solidFill>
            </a:endParaRP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t> </a:t>
            </a:r>
            <a:r>
              <a:rPr>
                <a:solidFill>
                  <a:srgbClr val="4EB0CC"/>
                </a:solidFill>
              </a:rPr>
              <a:t>decoder</a:t>
            </a:r>
            <a:r>
              <a:t> = JSONDecoder()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t> </a:t>
            </a:r>
            <a:r>
              <a:rPr>
                <a:solidFill>
                  <a:srgbClr val="4EB0CC"/>
                </a:solidFill>
              </a:rPr>
              <a:t>publisher</a:t>
            </a:r>
            <a:r>
              <a:t> =  URLSession.shared.dataTaskPublisher(for: url)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   .map(\.data)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   .decode(type: [Person].</a:t>
            </a:r>
            <a:r>
              <a:rPr>
                <a:solidFill>
                  <a:srgbClr val="DE38A5"/>
                </a:solidFill>
              </a:rPr>
              <a:t>self</a:t>
            </a:r>
            <a:r>
              <a:t>, decoder: JSONDecoder())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       .assertNoFailure().eraseToAnyPublisher()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t> </a:t>
            </a:r>
            <a:r>
              <a:rPr>
                <a:solidFill>
                  <a:srgbClr val="4EB0CC"/>
                </a:solidFill>
              </a:rPr>
              <a:t>data</a:t>
            </a:r>
            <a:r>
              <a:t> = ApplicationData(people: [Person]())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t> </a:t>
            </a:r>
            <a:r>
              <a:rPr>
                <a:solidFill>
                  <a:srgbClr val="4EB0CC"/>
                </a:solidFill>
              </a:rPr>
              <a:t>cancellable</a:t>
            </a:r>
            <a:r>
              <a:t> = publisher.receive(on: DispatchQueue.main).assign(to: \.people, on: data)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E38A5"/>
                </a:solidFill>
              </a:rPr>
              <a:t>let</a:t>
            </a:r>
            <a:r>
              <a:t> </a:t>
            </a:r>
            <a:r>
              <a:rPr>
                <a:solidFill>
                  <a:srgbClr val="4EB0CC"/>
                </a:solidFill>
              </a:rPr>
              <a:t>liveView</a:t>
            </a:r>
            <a:r>
              <a:t> = ContentView().environmentObject(data)</a:t>
            </a:r>
          </a:p>
          <a:p>
            <a:pPr algn="l" defTabSz="172720">
              <a:tabLst>
                <a:tab pos="165100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PlaygroundPage.current.setLiveView(liveView)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creen Shot 2019-11-18 at 9.10.23 AM.png" descr="Screen Shot 2019-11-18 at 9.10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05" y="20353"/>
            <a:ext cx="10715989" cy="9712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Multiple Plat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Platforms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david-iskander-iWTamkU5kiI-unsplash.jpeg" descr="david-iskander-iWTamkU5kiI-unsplash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729" t="0" r="5729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iPad vs iPh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iPad vs iPhone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mac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watch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watchOS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tvOS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erver-S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Server-Side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What's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What's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What's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What's Next?</a:t>
            </a:r>
          </a:p>
        </p:txBody>
      </p:sp>
      <p:sp>
        <p:nvSpPr>
          <p:cNvPr id="347" name="Start with Swift Playgrou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Swift Playgrounds</a:t>
            </a:r>
          </a:p>
          <a:p>
            <a:pPr/>
            <a:r>
              <a:t>Basics of Storyboards and UIKit</a:t>
            </a:r>
          </a:p>
          <a:p>
            <a:pPr lvl="1"/>
            <a:r>
              <a:t>UITableView</a:t>
            </a:r>
          </a:p>
          <a:p>
            <a:pPr/>
            <a:r>
              <a:t>Basics of SwiftUI and Combine</a:t>
            </a:r>
          </a:p>
          <a:p>
            <a:pPr/>
            <a:r>
              <a:t>Specialize in an API:</a:t>
            </a:r>
          </a:p>
          <a:p>
            <a:pPr lvl="1"/>
            <a:r>
              <a:t>WatchKit, AVFoundation, Notifications, CloudKit, Vapor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qrcode.54114753.png" descr="qrcode.54114753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45507" y="673100"/>
            <a:ext cx="5905501" cy="5905500"/>
          </a:xfrm>
          <a:prstGeom prst="rect">
            <a:avLst/>
          </a:prstGeom>
        </p:spPr>
      </p:pic>
      <p:sp>
        <p:nvSpPr>
          <p:cNvPr id="350" name="https://brightdigit.typeform.com/to/W9aF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https://brightdigit.typeform.com/to/W9aFhs</a:t>
            </a:r>
          </a:p>
        </p:txBody>
      </p:sp>
      <p:sp>
        <p:nvSpPr>
          <p:cNvPr id="35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lorenzo-herrera-p0j-mE6mGo4-unsplash.jpeg" descr="lorenzo-herrera-p0j-mE6mGo4-unsplash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55" t="0" r="5555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1" name="Hard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anomaly-iXMb6KtXPxw-unsplash.jpeg" descr="anomaly-iXMb6KtXPxw-unsplash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2500" r="0" b="1250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4" name="iP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