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3"/>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443" r:id="rId18"/>
    <p:sldId id="542" r:id="rId19"/>
    <p:sldId id="541" r:id="rId20"/>
    <p:sldId id="448" r:id="rId21"/>
    <p:sldId id="543" r:id="rId22"/>
    <p:sldId id="450" r:id="rId23"/>
    <p:sldId id="533" r:id="rId24"/>
    <p:sldId id="545" r:id="rId25"/>
    <p:sldId id="456" r:id="rId26"/>
    <p:sldId id="453" r:id="rId27"/>
    <p:sldId id="567" r:id="rId28"/>
    <p:sldId id="461" r:id="rId29"/>
    <p:sldId id="457" r:id="rId30"/>
    <p:sldId id="539" r:id="rId31"/>
    <p:sldId id="463" r:id="rId32"/>
    <p:sldId id="459" r:id="rId33"/>
    <p:sldId id="464" r:id="rId34"/>
    <p:sldId id="466" r:id="rId35"/>
    <p:sldId id="467" r:id="rId36"/>
    <p:sldId id="547" r:id="rId37"/>
    <p:sldId id="552" r:id="rId38"/>
    <p:sldId id="556" r:id="rId39"/>
    <p:sldId id="558" r:id="rId40"/>
    <p:sldId id="559" r:id="rId41"/>
    <p:sldId id="557" r:id="rId42"/>
    <p:sldId id="561" r:id="rId43"/>
    <p:sldId id="562" r:id="rId44"/>
    <p:sldId id="563" r:id="rId45"/>
    <p:sldId id="564" r:id="rId46"/>
    <p:sldId id="566" r:id="rId47"/>
    <p:sldId id="534" r:id="rId48"/>
    <p:sldId id="536" r:id="rId49"/>
    <p:sldId id="476" r:id="rId50"/>
    <p:sldId id="472" r:id="rId51"/>
    <p:sldId id="475" r:id="rId52"/>
    <p:sldId id="490" r:id="rId53"/>
    <p:sldId id="486" r:id="rId54"/>
    <p:sldId id="482" r:id="rId55"/>
    <p:sldId id="527" r:id="rId56"/>
    <p:sldId id="487" r:id="rId57"/>
    <p:sldId id="488" r:id="rId58"/>
    <p:sldId id="526" r:id="rId59"/>
    <p:sldId id="479" r:id="rId60"/>
    <p:sldId id="494" r:id="rId61"/>
    <p:sldId id="521" r:id="rId62"/>
    <p:sldId id="498" r:id="rId63"/>
    <p:sldId id="499" r:id="rId64"/>
    <p:sldId id="497" r:id="rId65"/>
    <p:sldId id="500" r:id="rId66"/>
    <p:sldId id="501" r:id="rId67"/>
    <p:sldId id="502" r:id="rId68"/>
    <p:sldId id="538" r:id="rId69"/>
    <p:sldId id="516" r:id="rId70"/>
    <p:sldId id="506" r:id="rId71"/>
    <p:sldId id="508" r:id="rId72"/>
    <p:sldId id="509" r:id="rId73"/>
    <p:sldId id="510" r:id="rId74"/>
    <p:sldId id="511" r:id="rId75"/>
    <p:sldId id="537" r:id="rId76"/>
    <p:sldId id="512" r:id="rId77"/>
    <p:sldId id="513" r:id="rId78"/>
    <p:sldId id="514" r:id="rId79"/>
    <p:sldId id="515" r:id="rId80"/>
    <p:sldId id="504" r:id="rId81"/>
    <p:sldId id="42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41696" autoAdjust="0"/>
  </p:normalViewPr>
  <p:slideViewPr>
    <p:cSldViewPr snapToGrid="0">
      <p:cViewPr varScale="1">
        <p:scale>
          <a:sx n="43" d="100"/>
          <a:sy n="43" d="100"/>
        </p:scale>
        <p:origin x="2514"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how they relate to OpenID Connect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Time permitting,</a:t>
            </a:r>
            <a:r>
              <a:rPr lang="en-US" sz="1200" kern="1200" baseline="0" dirty="0" smtClean="0">
                <a:solidFill>
                  <a:schemeClr val="tx1"/>
                </a:solidFill>
                <a:effectLst/>
                <a:latin typeface="+mn-lt"/>
                <a:ea typeface="+mn-ea"/>
                <a:cs typeface="+mn-cs"/>
              </a:rPr>
              <a:t> I'll talk briefly about SAML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a:t>
            </a:r>
            <a:r>
              <a:rPr lang="en-US" u="sng" dirty="0" smtClean="0"/>
              <a:t>tutorial</a:t>
            </a:r>
            <a:r>
              <a:rPr lang="en-US" dirty="0" smtClean="0"/>
              <a:t> on how to</a:t>
            </a:r>
            <a:r>
              <a:rPr lang="en-US" baseline="0" dirty="0" smtClean="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a:t>
            </a:r>
            <a:r>
              <a:rPr lang="en-US" sz="1200" i="0" kern="1200" baseline="0" dirty="0" smtClean="0">
                <a:solidFill>
                  <a:schemeClr val="tx1"/>
                </a:solidFill>
                <a:effectLst/>
                <a:latin typeface="+mn-lt"/>
                <a:ea typeface="+mn-ea"/>
                <a:cs typeface="+mn-cs"/>
              </a:rPr>
              <a:t>server. </a:t>
            </a:r>
            <a:r>
              <a:rPr lang="en-US" sz="1200" kern="1200" dirty="0" smtClean="0">
                <a:solidFill>
                  <a:schemeClr val="tx1"/>
                </a:solidFill>
                <a:effectLst/>
                <a:latin typeface="+mn-lt"/>
                <a:ea typeface="+mn-ea"/>
                <a:cs typeface="+mn-cs"/>
              </a:rPr>
              <a:t>The same tech that tells you it’s safe to give your credit card data to an e-commerce site tells the server that a request is coming from a verified person and hasn’t been modified in transit.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pPr lvl="0"/>
            <a:r>
              <a:rPr lang="en-US" sz="1200" kern="1200" dirty="0" smtClean="0">
                <a:solidFill>
                  <a:schemeClr val="tx1"/>
                </a:solidFill>
                <a:effectLst/>
                <a:latin typeface="+mn-lt"/>
                <a:ea typeface="+mn-ea"/>
                <a:cs typeface="+mn-cs"/>
              </a:rPr>
              <a:t>2) </a:t>
            </a:r>
            <a:r>
              <a:rPr lang="en-US" sz="1200" kern="1200" dirty="0" smtClean="0">
                <a:solidFill>
                  <a:schemeClr val="tx1"/>
                </a:solidFill>
                <a:effectLst/>
                <a:latin typeface="+mn-lt"/>
                <a:ea typeface="+mn-ea"/>
                <a:cs typeface="+mn-cs"/>
              </a:rPr>
              <a:t>Secondly, when using IIS, this is only a “simple” approach when authenticating against Active Directory because the tooling to link a client cert to a specific identity is built into Windows. If you want to authenticate against your custom user database it’s definitely possible, it just takes some more 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drawbacks mean that client certs are best suited for </a:t>
            </a:r>
            <a:r>
              <a:rPr lang="en-US" sz="1200" b="1" kern="1200" dirty="0" smtClean="0">
                <a:solidFill>
                  <a:schemeClr val="tx1"/>
                </a:solidFill>
                <a:effectLst/>
                <a:latin typeface="+mn-lt"/>
                <a:ea typeface="+mn-ea"/>
                <a:cs typeface="+mn-cs"/>
              </a:rPr>
              <a:t>internal APIs</a:t>
            </a:r>
            <a:r>
              <a:rPr lang="en-US" sz="1200" b="1" kern="1200" baseline="0" dirty="0" smtClean="0">
                <a:solidFill>
                  <a:schemeClr val="tx1"/>
                </a:solidFill>
                <a:effectLst/>
                <a:latin typeface="+mn-lt"/>
                <a:ea typeface="+mn-ea"/>
                <a:cs typeface="+mn-cs"/>
              </a:rPr>
              <a:t> on a secure network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concatenated together and </a:t>
            </a:r>
            <a:r>
              <a:rPr lang="en-US" sz="1200" kern="1200" baseline="0" dirty="0" smtClean="0">
                <a:solidFill>
                  <a:schemeClr val="tx1"/>
                </a:solidFill>
                <a:effectLst/>
                <a:latin typeface="+mn-lt"/>
                <a:ea typeface="+mn-ea"/>
                <a:cs typeface="+mn-cs"/>
              </a:rPr>
              <a:t>Base64 encoded and sent with each request as a header</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server receives the request, it Base64 </a:t>
            </a:r>
            <a:r>
              <a:rPr lang="en-US" sz="1200" i="1" kern="1200" dirty="0" smtClean="0">
                <a:solidFill>
                  <a:schemeClr val="tx1"/>
                </a:solidFill>
                <a:effectLst/>
                <a:latin typeface="+mn-lt"/>
                <a:ea typeface="+mn-ea"/>
                <a:cs typeface="+mn-cs"/>
              </a:rPr>
              <a:t>decodes </a:t>
            </a:r>
            <a:r>
              <a:rPr lang="en-US" sz="1200" kern="1200" dirty="0" smtClean="0">
                <a:solidFill>
                  <a:schemeClr val="tx1"/>
                </a:solidFill>
                <a:effectLst/>
                <a:latin typeface="+mn-lt"/>
                <a:ea typeface="+mn-ea"/>
                <a:cs typeface="+mn-cs"/>
              </a:rPr>
              <a:t>that string back into its original format and parses out the username and password which are then used to authenticate the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a:t>
            </a:r>
            <a:r>
              <a:rPr lang="en-US" sz="1200" kern="1200" dirty="0" smtClean="0">
                <a:solidFill>
                  <a:schemeClr val="tx1"/>
                </a:solidFill>
                <a:effectLst/>
                <a:latin typeface="+mn-lt"/>
                <a:ea typeface="+mn-ea"/>
                <a:cs typeface="+mn-cs"/>
              </a:rPr>
              <a:t>that Base64 encoding is </a:t>
            </a:r>
            <a:r>
              <a:rPr lang="en-US" sz="1200" i="1" kern="1200" dirty="0" smtClean="0">
                <a:solidFill>
                  <a:schemeClr val="tx1"/>
                </a:solidFill>
                <a:effectLst/>
                <a:latin typeface="+mn-lt"/>
                <a:ea typeface="+mn-ea"/>
                <a:cs typeface="+mn-cs"/>
              </a:rPr>
              <a:t>not encryption</a:t>
            </a:r>
            <a:r>
              <a:rPr lang="en-US" sz="1200" kern="1200" dirty="0" smtClean="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smtClean="0">
                <a:solidFill>
                  <a:schemeClr val="tx1"/>
                </a:solidFill>
                <a:effectLst/>
                <a:latin typeface="+mn-lt"/>
                <a:ea typeface="+mn-ea"/>
                <a:cs typeface="+mn-cs"/>
              </a:rPr>
              <a:t>must </a:t>
            </a:r>
            <a:r>
              <a:rPr lang="en-US" sz="1200" kern="1200" dirty="0" smtClean="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Note that the “Authorization” header is poorly named. This is authentication, not authorization.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browser then prompts the user for credentials, </a:t>
            </a:r>
            <a:r>
              <a:rPr lang="en-US" sz="1200" kern="1200" dirty="0" smtClean="0">
                <a:solidFill>
                  <a:schemeClr val="tx1"/>
                </a:solidFill>
                <a:effectLst/>
                <a:latin typeface="+mn-lt"/>
                <a:ea typeface="+mn-ea"/>
                <a:cs typeface="+mn-cs"/>
              </a:rPr>
              <a:t>concatenates the username, password, and nonce together,</a:t>
            </a:r>
            <a:r>
              <a:rPr lang="en-US" sz="1200" kern="1200" baseline="0" dirty="0" smtClean="0">
                <a:solidFill>
                  <a:schemeClr val="tx1"/>
                </a:solidFill>
                <a:effectLst/>
                <a:latin typeface="+mn-lt"/>
                <a:ea typeface="+mn-ea"/>
                <a:cs typeface="+mn-cs"/>
              </a:rPr>
              <a:t> and creates an MD5 hash of the result.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then resubmits request, passing the username, the nonce, and computed hash value</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in clear text </a:t>
            </a:r>
            <a:r>
              <a:rPr lang="en-US" sz="1200" i="0" kern="1200" baseline="0" dirty="0" smtClean="0">
                <a:solidFill>
                  <a:schemeClr val="tx1"/>
                </a:solidFill>
                <a:effectLst/>
                <a:latin typeface="+mn-lt"/>
                <a:ea typeface="+mn-ea"/>
                <a:cs typeface="+mn-cs"/>
              </a:rPr>
              <a:t>as part of the Authorization header. (</a:t>
            </a:r>
            <a:r>
              <a:rPr lang="en-US" sz="1200" i="1" kern="1200" baseline="0" dirty="0" smtClean="0">
                <a:solidFill>
                  <a:schemeClr val="tx1"/>
                </a:solidFill>
                <a:effectLst/>
                <a:latin typeface="+mn-lt"/>
                <a:ea typeface="+mn-ea"/>
                <a:cs typeface="+mn-cs"/>
              </a:rPr>
              <a:t>Again, the header is poorly named – this is still authentication, not authorization</a:t>
            </a:r>
            <a:r>
              <a:rPr lang="en-US" sz="120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The password itself is not sent over the wire.</a:t>
            </a:r>
            <a:r>
              <a:rPr lang="en-US" sz="1200" i="0" kern="1200" baseline="0" dirty="0" smtClean="0">
                <a:solidFill>
                  <a:schemeClr val="tx1"/>
                </a:solidFill>
                <a:effectLst/>
                <a:latin typeface="+mn-lt"/>
                <a:ea typeface="+mn-ea"/>
                <a:cs typeface="+mn-cs"/>
              </a:rPr>
              <a:t/>
            </a:r>
            <a:br>
              <a:rPr lang="en-US" sz="1200" i="0" kern="1200" baseline="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then takes the username, looks up the user’s password, re-calculates the hash, compares it to what client sent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A few years 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was writing a feature and I wanted a piece of JavaScript to make an API call back to my server. But since my team develops a fairly standard server-rendered web app, we didn’t have a lot of experience doing this, and one of the problems I encountered into is that I had no idea how to associate that API call with the current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issue of course is that RESTful APIs are normally stateless, so unlike our other code, this API couldn’t just rely on the server automagically knowing who was currently logged in. We had to introduce some sort of API authentication scheme to do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Things called web tokens that some people say are God's gift to the internet, and other people call a scourge on all mankind</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 and shipped a security defect.</a:t>
            </a: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the password itself is never sent over the wire, </a:t>
            </a:r>
            <a:r>
              <a:rPr lang="en-US" sz="1200" kern="1200" dirty="0" smtClean="0">
                <a:solidFill>
                  <a:schemeClr val="tx1"/>
                </a:solidFill>
                <a:effectLst/>
                <a:latin typeface="+mn-lt"/>
                <a:ea typeface="+mn-ea"/>
                <a:cs typeface="+mn-cs"/>
              </a:rPr>
              <a:t>you </a:t>
            </a:r>
            <a:r>
              <a:rPr lang="en-US" sz="1200" kern="1200" dirty="0" smtClean="0">
                <a:solidFill>
                  <a:schemeClr val="tx1"/>
                </a:solidFill>
                <a:effectLst/>
                <a:latin typeface="+mn-lt"/>
                <a:ea typeface="+mn-ea"/>
                <a:cs typeface="+mn-cs"/>
              </a:rPr>
              <a:t>can safely use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without a secure connection.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fact, The purpose of the nonce is to make sure that every request results in a different hash value, so that an attacker can’t brute force attack the hashes to reverse engineer the password.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smtClean="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smtClean="0">
                <a:solidFill>
                  <a:schemeClr val="tx1"/>
                </a:solidFill>
                <a:effectLst/>
                <a:latin typeface="+mn-lt"/>
                <a:ea typeface="+mn-ea"/>
                <a:cs typeface="+mn-cs"/>
              </a:rPr>
              <a:t>must be able to take a username and obtain its plain text password </a:t>
            </a:r>
            <a:r>
              <a:rPr lang="en-US" sz="1200" kern="1200" dirty="0" smtClean="0">
                <a:solidFill>
                  <a:schemeClr val="tx1"/>
                </a:solidFill>
                <a:effectLst/>
                <a:latin typeface="+mn-lt"/>
                <a:ea typeface="+mn-ea"/>
                <a:cs typeface="+mn-cs"/>
              </a:rPr>
              <a:t>in order to verify the hash.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the whole point of modern password security is to make this impossible! The use of any one-way encryption method, such as salting and hashing passwords, will prevent you from using Digest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Basic and Digest Authentication, the client provides the primary account username and password as proof of identity. And that’s perfectly fine when the owner of those credentials is logging into a website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it’s a good idea, for many different reasons, to NOT rely on the account username and password in your API calls. If you’re passing around the primary account credentials with each API call, and something goes sideways and those credentials get stolen, then the entire account is compromised. The user has to change their password, which then breaks any other APIs that are using those same credentials. And if that person is reusing their credentials across different websites, then their exposure to harm is even greater.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assign a unique API Key to each integration point, and you use that key as proof of identity instead of the account credentials, then it’s simple to revoke access from one integration without impacting any others.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API Keys are generally </a:t>
            </a:r>
            <a:r>
              <a:rPr lang="en-US" sz="1200" kern="1200" dirty="0" smtClean="0">
                <a:solidFill>
                  <a:schemeClr val="tx1"/>
                </a:solidFill>
                <a:effectLst/>
                <a:latin typeface="+mn-lt"/>
                <a:ea typeface="+mn-ea"/>
                <a:cs typeface="+mn-cs"/>
              </a:rPr>
              <a:t>system-assigned, they tend to be unique for each site. If </a:t>
            </a:r>
            <a:r>
              <a:rPr lang="en-US" sz="1200" kern="1200" dirty="0" smtClean="0">
                <a:solidFill>
                  <a:schemeClr val="tx1"/>
                </a:solidFill>
                <a:effectLst/>
                <a:latin typeface="+mn-lt"/>
                <a:ea typeface="+mn-ea"/>
                <a:cs typeface="+mn-cs"/>
              </a:rPr>
              <a:t>an API Key does get compromised, the attacker can only use it to access </a:t>
            </a:r>
            <a:r>
              <a:rPr lang="en-US" sz="1200" i="1" kern="1200" dirty="0" smtClean="0">
                <a:solidFill>
                  <a:schemeClr val="tx1"/>
                </a:solidFill>
                <a:effectLst/>
                <a:latin typeface="+mn-lt"/>
                <a:ea typeface="+mn-ea"/>
                <a:cs typeface="+mn-cs"/>
              </a:rPr>
              <a:t>your </a:t>
            </a:r>
            <a:r>
              <a:rPr lang="en-US" sz="1200" kern="1200" dirty="0" smtClean="0">
                <a:solidFill>
                  <a:schemeClr val="tx1"/>
                </a:solidFill>
                <a:effectLst/>
                <a:latin typeface="+mn-lt"/>
                <a:ea typeface="+mn-ea"/>
                <a:cs typeface="+mn-cs"/>
              </a:rPr>
              <a:t>system. They can’t take that key to any other system and gain additional access.</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no “standard” of what an API Key should look like, but in most cases they are GUIDs or some other long, random, unique string. Since we’re using one single value as proof of identity, these obviously need to be hard to attack with brute force.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different ways</a:t>
            </a:r>
            <a:r>
              <a:rPr lang="en-US" sz="1200" kern="1200" baseline="0" dirty="0" smtClean="0">
                <a:solidFill>
                  <a:schemeClr val="tx1"/>
                </a:solidFill>
                <a:effectLst/>
                <a:latin typeface="+mn-lt"/>
                <a:ea typeface="+mn-ea"/>
                <a:cs typeface="+mn-cs"/>
              </a:rPr>
              <a:t> to use API keys for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approach is </a:t>
            </a:r>
            <a:r>
              <a:rPr lang="en-US" sz="1200" kern="1200" dirty="0" smtClean="0">
                <a:solidFill>
                  <a:schemeClr val="tx1"/>
                </a:solidFill>
                <a:effectLst/>
                <a:latin typeface="+mn-lt"/>
                <a:ea typeface="+mn-ea"/>
                <a:cs typeface="+mn-cs"/>
              </a:rPr>
              <a:t>to treat the key like a password</a:t>
            </a:r>
            <a:r>
              <a:rPr lang="en-US" sz="1200" kern="1200" baseline="0" dirty="0" smtClean="0">
                <a:solidFill>
                  <a:schemeClr val="tx1"/>
                </a:solidFill>
                <a:effectLst/>
                <a:latin typeface="+mn-lt"/>
                <a:ea typeface="+mn-ea"/>
                <a:cs typeface="+mn-cs"/>
              </a:rPr>
              <a:t> and pass it over the wire with every request.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called a "bearer token" because anyone that has that API Key may use it to authenticate as a specific </a:t>
            </a:r>
            <a:r>
              <a:rPr lang="en-US" sz="1200" kern="1200" baseline="0" dirty="0" smtClean="0">
                <a:solidFill>
                  <a:schemeClr val="tx1"/>
                </a:solidFill>
                <a:effectLst/>
                <a:latin typeface="+mn-lt"/>
                <a:ea typeface="+mn-ea"/>
                <a:cs typeface="+mn-cs"/>
              </a:rPr>
              <a:t>user; there's no additional security.</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since you're passing the raw account credential over the wire,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a:t>
            </a:r>
            <a:r>
              <a:rPr lang="en-US" sz="1200" kern="1200" baseline="0" dirty="0" smtClean="0">
                <a:solidFill>
                  <a:schemeClr val="tx1"/>
                </a:solidFill>
                <a:effectLst/>
                <a:latin typeface="+mn-lt"/>
                <a:ea typeface="+mn-ea"/>
                <a:cs typeface="+mn-cs"/>
              </a:rPr>
              <a:t>to keep it secure.</a:t>
            </a:r>
          </a:p>
          <a:p>
            <a:endParaRPr lang="en-US" sz="1200" kern="1200" baseline="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Generally</a:t>
            </a:r>
            <a:r>
              <a:rPr lang="en-US" sz="1200" kern="1200" baseline="0" dirty="0" smtClean="0">
                <a:solidFill>
                  <a:schemeClr val="tx1"/>
                </a:solidFill>
                <a:effectLst/>
                <a:latin typeface="+mn-lt"/>
                <a:ea typeface="+mn-ea"/>
                <a:cs typeface="+mn-cs"/>
              </a:rPr>
              <a:t> headers are better</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copy/pasting a URL out of Fiddler or the browser's URL bar.</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API Keys as bearer tokens is very easy, but there is one significant trade-off you need to think about. You can </a:t>
            </a:r>
            <a:r>
              <a:rPr lang="en-US" sz="1200" i="1" kern="1200" dirty="0" smtClean="0">
                <a:solidFill>
                  <a:schemeClr val="tx1"/>
                </a:solidFill>
                <a:effectLst/>
                <a:latin typeface="+mn-lt"/>
                <a:ea typeface="+mn-ea"/>
                <a:cs typeface="+mn-cs"/>
              </a:rPr>
              <a:t>either </a:t>
            </a:r>
            <a:r>
              <a:rPr lang="en-US" sz="1200" i="0" kern="1200" dirty="0" smtClean="0">
                <a:solidFill>
                  <a:schemeClr val="tx1"/>
                </a:solidFill>
                <a:effectLst/>
                <a:latin typeface="+mn-lt"/>
                <a:ea typeface="+mn-ea"/>
                <a:cs typeface="+mn-cs"/>
              </a:rPr>
              <a:t>have secure storage</a:t>
            </a:r>
            <a:r>
              <a:rPr lang="en-US" sz="1200" i="0" kern="1200" baseline="0" dirty="0" smtClean="0">
                <a:solidFill>
                  <a:schemeClr val="tx1"/>
                </a:solidFill>
                <a:effectLst/>
                <a:latin typeface="+mn-lt"/>
                <a:ea typeface="+mn-ea"/>
                <a:cs typeface="+mn-cs"/>
              </a:rPr>
              <a:t> of API Keys </a:t>
            </a:r>
            <a:r>
              <a:rPr lang="en-US" sz="1200" i="1" kern="1200" baseline="0" dirty="0" smtClean="0">
                <a:solidFill>
                  <a:schemeClr val="tx1"/>
                </a:solidFill>
                <a:effectLst/>
                <a:latin typeface="+mn-lt"/>
                <a:ea typeface="+mn-ea"/>
                <a:cs typeface="+mn-cs"/>
              </a:rPr>
              <a:t>or </a:t>
            </a:r>
            <a:r>
              <a:rPr lang="en-US" sz="1200" i="0" kern="1200" baseline="0" dirty="0" smtClean="0">
                <a:solidFill>
                  <a:schemeClr val="tx1"/>
                </a:solidFill>
                <a:effectLst/>
                <a:latin typeface="+mn-lt"/>
                <a:ea typeface="+mn-ea"/>
                <a:cs typeface="+mn-cs"/>
              </a:rPr>
              <a:t>the ability to show users a list of their keys. Not both.</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API Keys are basically account passwords, you should consider salting and hashing them when you store them in the database. If you store them as text, and someone were to get access to your database, they would gain access to everything they need to impersonate every user in your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if you salt and hash the API Keys when you store them, it will prevent you from showing a user a list of their API Keys. That’s kind of the whole point; you want your system to be able to </a:t>
            </a:r>
            <a:r>
              <a:rPr lang="en-US" sz="1200" i="1" kern="1200" dirty="0" smtClean="0">
                <a:solidFill>
                  <a:schemeClr val="tx1"/>
                </a:solidFill>
                <a:effectLst/>
                <a:latin typeface="+mn-lt"/>
                <a:ea typeface="+mn-ea"/>
                <a:cs typeface="+mn-cs"/>
              </a:rPr>
              <a:t>verify </a:t>
            </a:r>
            <a:r>
              <a:rPr lang="en-US" sz="1200" kern="1200" dirty="0" smtClean="0">
                <a:solidFill>
                  <a:schemeClr val="tx1"/>
                </a:solidFill>
                <a:effectLst/>
                <a:latin typeface="+mn-lt"/>
                <a:ea typeface="+mn-ea"/>
                <a:cs typeface="+mn-cs"/>
              </a:rPr>
              <a:t>a bearer token API Key, but not decrypt it to plain text, just like with passwords.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decide to store these things as plain text, then you should at least implement an expiration policy to limit the vulnerability window if the database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compromised.</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191961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basically a custom version</a:t>
            </a:r>
            <a:r>
              <a:rPr lang="en-US" sz="1200" kern="1200" baseline="0" dirty="0" smtClean="0">
                <a:solidFill>
                  <a:schemeClr val="tx1"/>
                </a:solidFill>
                <a:effectLst/>
                <a:latin typeface="+mn-lt"/>
                <a:ea typeface="+mn-ea"/>
                <a:cs typeface="+mn-cs"/>
              </a:rPr>
              <a:t> of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we use an API key to sign the request instead of a password. This allows us to continue to protect the primary account password with full encryption.</a:t>
            </a: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signing works with API keys:</a:t>
            </a:r>
          </a:p>
          <a:p>
            <a:pPr lv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prepares the message</a:t>
            </a:r>
            <a:r>
              <a:rPr lang="en-US" sz="1200" b="0" kern="1200" dirty="0" smtClean="0">
                <a:solidFill>
                  <a:schemeClr val="tx1"/>
                </a:solidFill>
                <a:effectLst/>
                <a:latin typeface="+mn-lt"/>
                <a:ea typeface="+mn-ea"/>
                <a:cs typeface="+mn-cs"/>
              </a:rPr>
              <a:t> which is either a URL or form post</a:t>
            </a:r>
          </a:p>
          <a:p>
            <a:pPr lvl="0"/>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concatenates</a:t>
            </a:r>
            <a:r>
              <a:rPr lang="en-US" sz="1200" kern="1200" dirty="0" smtClean="0">
                <a:solidFill>
                  <a:schemeClr val="tx1"/>
                </a:solidFill>
                <a:effectLst/>
                <a:latin typeface="+mn-lt"/>
                <a:ea typeface="+mn-ea"/>
                <a:cs typeface="+mn-cs"/>
              </a:rPr>
              <a:t> the message with the </a:t>
            </a:r>
            <a:r>
              <a:rPr lang="en-US" sz="1200" b="1" kern="1200" dirty="0" smtClean="0">
                <a:solidFill>
                  <a:schemeClr val="tx1"/>
                </a:solidFill>
                <a:effectLst/>
                <a:latin typeface="+mn-lt"/>
                <a:ea typeface="+mn-ea"/>
                <a:cs typeface="+mn-cs"/>
              </a:rPr>
              <a:t>API Key </a:t>
            </a:r>
            <a:r>
              <a:rPr lang="en-US" sz="1200" b="0" kern="1200" dirty="0" smtClean="0">
                <a:solidFill>
                  <a:schemeClr val="tx1"/>
                </a:solidFill>
                <a:effectLst/>
                <a:latin typeface="+mn-lt"/>
                <a:ea typeface="+mn-ea"/>
                <a:cs typeface="+mn-cs"/>
              </a:rPr>
              <a:t>&amp;</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runs</a:t>
            </a:r>
            <a:r>
              <a:rPr lang="en-US" sz="1200" b="0" kern="1200" baseline="0" dirty="0" smtClean="0">
                <a:solidFill>
                  <a:schemeClr val="tx1"/>
                </a:solidFill>
                <a:effectLst/>
                <a:latin typeface="+mn-lt"/>
                <a:ea typeface="+mn-ea"/>
                <a:cs typeface="+mn-cs"/>
              </a:rPr>
              <a:t> result through a hashing function = signature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Client sends </a:t>
            </a:r>
            <a:r>
              <a:rPr lang="en-US" sz="1200" b="1" kern="1200" dirty="0" smtClean="0">
                <a:solidFill>
                  <a:schemeClr val="tx1"/>
                </a:solidFill>
                <a:effectLst/>
                <a:latin typeface="+mn-lt"/>
                <a:ea typeface="+mn-ea"/>
                <a:cs typeface="+mn-cs"/>
              </a:rPr>
              <a:t>original message</a:t>
            </a:r>
            <a:r>
              <a:rPr lang="en-US" sz="1200" kern="1200" dirty="0" smtClean="0">
                <a:solidFill>
                  <a:schemeClr val="tx1"/>
                </a:solidFill>
                <a:effectLst/>
                <a:latin typeface="+mn-lt"/>
                <a:ea typeface="+mn-ea"/>
                <a:cs typeface="+mn-cs"/>
              </a:rPr>
              <a:t> to the server, </a:t>
            </a:r>
            <a:r>
              <a:rPr lang="en-US" sz="1200" i="1" kern="1200" dirty="0" smtClean="0">
                <a:solidFill>
                  <a:schemeClr val="tx1"/>
                </a:solidFill>
                <a:effectLst/>
                <a:latin typeface="+mn-lt"/>
                <a:ea typeface="+mn-ea"/>
                <a:cs typeface="+mn-cs"/>
              </a:rPr>
              <a:t>plus </a:t>
            </a:r>
            <a:r>
              <a:rPr lang="en-US" sz="1200" b="1" kern="1200" dirty="0" smtClean="0">
                <a:solidFill>
                  <a:schemeClr val="tx1"/>
                </a:solidFill>
                <a:effectLst/>
                <a:latin typeface="+mn-lt"/>
                <a:ea typeface="+mn-ea"/>
                <a:cs typeface="+mn-cs"/>
              </a:rPr>
              <a:t>signature in a header</a:t>
            </a:r>
          </a:p>
          <a:p>
            <a:pPr lvl="0"/>
            <a:r>
              <a:rPr lang="en-US" sz="1200" kern="1200" dirty="0" smtClean="0">
                <a:solidFill>
                  <a:schemeClr val="tx1"/>
                </a:solidFill>
                <a:effectLst/>
                <a:latin typeface="+mn-lt"/>
                <a:ea typeface="+mn-ea"/>
                <a:cs typeface="+mn-cs"/>
              </a:rPr>
              <a:t>Server </a:t>
            </a:r>
            <a:r>
              <a:rPr lang="en-US" sz="1200" b="1" kern="1200" dirty="0" smtClean="0">
                <a:solidFill>
                  <a:schemeClr val="tx1"/>
                </a:solidFill>
                <a:effectLst/>
                <a:latin typeface="+mn-lt"/>
                <a:ea typeface="+mn-ea"/>
                <a:cs typeface="+mn-cs"/>
              </a:rPr>
              <a:t>looks up client's API key</a:t>
            </a:r>
            <a:r>
              <a:rPr lang="en-US" sz="1200" b="0" kern="120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repeats hashing operation</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they match, server knows that client used same API Key </a:t>
            </a:r>
            <a:r>
              <a:rPr lang="en-US" sz="1200"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message wasn’t modified in transit</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HMAC has a lot of benefits.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no credentials are sent over the wire, so this </a:t>
            </a:r>
            <a:r>
              <a:rPr lang="en-US" sz="1200" b="1" kern="1200" baseline="0" dirty="0" smtClean="0">
                <a:solidFill>
                  <a:schemeClr val="tx1"/>
                </a:solidFill>
                <a:effectLst/>
                <a:latin typeface="+mn-lt"/>
                <a:ea typeface="+mn-ea"/>
                <a:cs typeface="+mn-cs"/>
              </a:rPr>
              <a:t>does not require TLS</a:t>
            </a:r>
            <a:r>
              <a:rPr lang="en-US" sz="1200" b="0" kern="1200" baseline="0" dirty="0" smtClean="0">
                <a:solidFill>
                  <a:schemeClr val="tx1"/>
                </a:solidFill>
                <a:effectLst/>
                <a:latin typeface="+mn-lt"/>
                <a:ea typeface="+mn-ea"/>
                <a:cs typeface="+mn-cs"/>
              </a:rPr>
              <a:t>. Unlike with bearer tokens, </a:t>
            </a:r>
            <a:r>
              <a:rPr lang="en-US" sz="1200" b="1" kern="1200" baseline="0" dirty="0" smtClean="0">
                <a:solidFill>
                  <a:schemeClr val="tx1"/>
                </a:solidFill>
                <a:effectLst/>
                <a:latin typeface="+mn-lt"/>
                <a:ea typeface="+mn-ea"/>
                <a:cs typeface="+mn-cs"/>
              </a:rPr>
              <a:t>if an attacker intercepts a signed message</a:t>
            </a:r>
            <a:r>
              <a:rPr lang="en-US" sz="1200" b="0" kern="1200" baseline="0" dirty="0" smtClean="0">
                <a:solidFill>
                  <a:schemeClr val="tx1"/>
                </a:solidFill>
                <a:effectLst/>
                <a:latin typeface="+mn-lt"/>
                <a:ea typeface="+mn-ea"/>
                <a:cs typeface="+mn-cs"/>
              </a:rPr>
              <a:t> they don't gain the ability to compromise the account.</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Note that the </a:t>
            </a:r>
            <a:r>
              <a:rPr lang="en-US" sz="1200" b="1" kern="1200" baseline="0" dirty="0" smtClean="0">
                <a:solidFill>
                  <a:schemeClr val="tx1"/>
                </a:solidFill>
                <a:effectLst/>
                <a:latin typeface="+mn-lt"/>
                <a:ea typeface="+mn-ea"/>
                <a:cs typeface="+mn-cs"/>
              </a:rPr>
              <a:t>message itself is sent in plain text</a:t>
            </a:r>
            <a:r>
              <a:rPr lang="en-US" sz="1200" b="0" kern="1200" baseline="0" dirty="0" smtClean="0">
                <a:solidFill>
                  <a:schemeClr val="tx1"/>
                </a:solidFill>
                <a:effectLst/>
                <a:latin typeface="+mn-lt"/>
                <a:ea typeface="+mn-ea"/>
                <a:cs typeface="+mn-cs"/>
              </a:rPr>
              <a:t>, so if URL </a:t>
            </a:r>
            <a:r>
              <a:rPr lang="en-US" sz="1200" b="0" kern="1200" baseline="0" dirty="0" err="1" smtClean="0">
                <a:solidFill>
                  <a:schemeClr val="tx1"/>
                </a:solidFill>
                <a:effectLst/>
                <a:latin typeface="+mn-lt"/>
                <a:ea typeface="+mn-ea"/>
                <a:cs typeface="+mn-cs"/>
              </a:rPr>
              <a:t>params</a:t>
            </a:r>
            <a:r>
              <a:rPr lang="en-US" sz="1200" b="0" kern="1200" baseline="0" dirty="0" smtClean="0">
                <a:solidFill>
                  <a:schemeClr val="tx1"/>
                </a:solidFill>
                <a:effectLst/>
                <a:latin typeface="+mn-lt"/>
                <a:ea typeface="+mn-ea"/>
                <a:cs typeface="+mn-cs"/>
              </a:rPr>
              <a:t> or form data is sensitive then you should still use TLS. We're just not sending </a:t>
            </a:r>
            <a:r>
              <a:rPr lang="en-US" sz="1200" b="0" i="1" kern="1200" baseline="0" dirty="0" smtClean="0">
                <a:solidFill>
                  <a:schemeClr val="tx1"/>
                </a:solidFill>
                <a:effectLst/>
                <a:latin typeface="+mn-lt"/>
                <a:ea typeface="+mn-ea"/>
                <a:cs typeface="+mn-cs"/>
              </a:rPr>
              <a:t>account credentials </a:t>
            </a:r>
            <a:r>
              <a:rPr lang="en-US" sz="1200" b="0" kern="1200" baseline="0" dirty="0" smtClean="0">
                <a:solidFill>
                  <a:schemeClr val="tx1"/>
                </a:solidFill>
                <a:effectLst/>
                <a:latin typeface="+mn-lt"/>
                <a:ea typeface="+mn-ea"/>
                <a:cs typeface="+mn-cs"/>
              </a:rPr>
              <a:t>in plain text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addition, the recipient of the message can verify that the message contents </a:t>
            </a:r>
            <a:r>
              <a:rPr lang="en-US" sz="1200" b="1" kern="1200" baseline="0" dirty="0" smtClean="0">
                <a:solidFill>
                  <a:schemeClr val="tx1"/>
                </a:solidFill>
                <a:effectLst/>
                <a:latin typeface="+mn-lt"/>
                <a:ea typeface="+mn-ea"/>
                <a:cs typeface="+mn-cs"/>
              </a:rPr>
              <a:t>were not modified in transit</a:t>
            </a:r>
            <a:r>
              <a:rPr lang="en-US" sz="1200" kern="1200" baseline="0" dirty="0" smtClean="0">
                <a:solidFill>
                  <a:schemeClr val="tx1"/>
                </a:solidFill>
                <a:effectLst/>
                <a:latin typeface="+mn-lt"/>
                <a:ea typeface="+mn-ea"/>
                <a:cs typeface="+mn-cs"/>
              </a:rPr>
              <a:t>. If a middleman manipulates the message in any way, of if the server and client disagree on the secret value, the hashes won't match.</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can look up the API Key that it needs to verify the signature. </a:t>
            </a: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This means that if you build an HMAC system you’ll have to choose what to use as the identifier and what to use as the secret value.</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i="0" kern="1200" dirty="0" smtClean="0">
                <a:solidFill>
                  <a:schemeClr val="tx1"/>
                </a:solidFill>
                <a:effectLst/>
                <a:latin typeface="+mn-lt"/>
                <a:ea typeface="+mn-ea"/>
                <a:cs typeface="+mn-cs"/>
              </a:rPr>
              <a:t>use the user's ID or email address as the identifier, but that makes</a:t>
            </a:r>
            <a:r>
              <a:rPr lang="en-US" sz="1200" i="0" kern="1200" baseline="0" dirty="0" smtClean="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smtClean="0">
                <a:solidFill>
                  <a:schemeClr val="tx1"/>
                </a:solidFill>
                <a:effectLst/>
                <a:latin typeface="+mn-lt"/>
                <a:ea typeface="+mn-ea"/>
                <a:cs typeface="+mn-cs"/>
              </a:rPr>
              <a:t>multiple </a:t>
            </a:r>
            <a:r>
              <a:rPr lang="en-US" sz="1200" i="0" kern="1200" baseline="0" dirty="0" smtClean="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smtClean="0">
                <a:solidFill>
                  <a:schemeClr val="tx1"/>
                </a:solidFill>
                <a:effectLst/>
                <a:latin typeface="+mn-lt"/>
                <a:ea typeface="+mn-ea"/>
                <a:cs typeface="+mn-cs"/>
              </a:rPr>
              <a:t>A better approach is to issue API Keys </a:t>
            </a:r>
            <a:r>
              <a:rPr lang="en-US" sz="1200" b="1" i="0" kern="1200" baseline="0" dirty="0" smtClean="0">
                <a:solidFill>
                  <a:schemeClr val="tx1"/>
                </a:solidFill>
                <a:effectLst/>
                <a:latin typeface="+mn-lt"/>
                <a:ea typeface="+mn-ea"/>
                <a:cs typeface="+mn-cs"/>
              </a:rPr>
              <a:t>as a pair</a:t>
            </a:r>
            <a:r>
              <a:rPr lang="en-US" sz="1200" b="0" i="0" kern="1200" baseline="0" dirty="0" smtClean="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Remember that to do request signing, </a:t>
            </a:r>
            <a:r>
              <a:rPr lang="en-US" sz="1200" b="0" kern="1200" dirty="0" smtClean="0">
                <a:solidFill>
                  <a:schemeClr val="tx1"/>
                </a:solidFill>
                <a:effectLst/>
                <a:latin typeface="+mn-lt"/>
                <a:ea typeface="+mn-ea"/>
                <a:cs typeface="+mn-cs"/>
              </a:rPr>
              <a:t>API</a:t>
            </a:r>
            <a:r>
              <a:rPr lang="en-US" sz="1200" b="0" kern="1200" baseline="0" dirty="0" smtClean="0">
                <a:solidFill>
                  <a:schemeClr val="tx1"/>
                </a:solidFill>
                <a:effectLst/>
                <a:latin typeface="+mn-lt"/>
                <a:ea typeface="+mn-ea"/>
                <a:cs typeface="+mn-cs"/>
              </a:rPr>
              <a:t> Keys must be </a:t>
            </a:r>
            <a:r>
              <a:rPr lang="en-US" sz="1200" kern="1200" dirty="0" smtClean="0">
                <a:solidFill>
                  <a:schemeClr val="tx1"/>
                </a:solidFill>
                <a:effectLst/>
                <a:latin typeface="+mn-lt"/>
                <a:ea typeface="+mn-ea"/>
                <a:cs typeface="+mn-cs"/>
              </a:rPr>
              <a:t>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you’re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 </a:t>
            </a:r>
            <a:r>
              <a:rPr lang="en-US" sz="1200" b="1" kern="1200" baseline="0" dirty="0" smtClean="0">
                <a:solidFill>
                  <a:schemeClr val="tx1"/>
                </a:solidFill>
                <a:effectLst/>
                <a:latin typeface="+mn-lt"/>
                <a:ea typeface="+mn-ea"/>
                <a:cs typeface="+mn-cs"/>
              </a:rPr>
              <a:t>No way to pre-load key up front</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users can log in from any browser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require user to </a:t>
            </a:r>
            <a:r>
              <a:rPr lang="en-US" sz="1200" b="1" kern="1200" baseline="0" dirty="0" smtClean="0">
                <a:solidFill>
                  <a:schemeClr val="tx1"/>
                </a:solidFill>
                <a:effectLst/>
                <a:latin typeface="+mn-lt"/>
                <a:ea typeface="+mn-ea"/>
                <a:cs typeface="+mn-cs"/>
              </a:rPr>
              <a:t>actively authenticate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by logging in</a:t>
            </a:r>
            <a:r>
              <a:rPr lang="en-US" sz="1200" b="0" kern="1200" baseline="0" dirty="0" smtClean="0">
                <a:solidFill>
                  <a:schemeClr val="tx1"/>
                </a:solidFill>
                <a:effectLst/>
                <a:latin typeface="+mn-lt"/>
                <a:ea typeface="+mn-ea"/>
                <a:cs typeface="+mn-cs"/>
              </a:rPr>
              <a:t>. Then, send API key back to client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Problem is </a:t>
            </a:r>
            <a:r>
              <a:rPr lang="en-US" sz="1200" b="1" kern="1200" baseline="0" dirty="0" smtClean="0">
                <a:solidFill>
                  <a:schemeClr val="tx1"/>
                </a:solidFill>
                <a:effectLst/>
                <a:latin typeface="+mn-lt"/>
                <a:ea typeface="+mn-ea"/>
                <a:cs typeface="+mn-cs"/>
              </a:rPr>
              <a:t>client cannot securely store the key</a:t>
            </a:r>
            <a:r>
              <a:rPr lang="en-US" sz="1200" b="0" kern="1200" baseline="0" dirty="0" smtClean="0">
                <a:solidFill>
                  <a:schemeClr val="tx1"/>
                </a:solidFill>
                <a:effectLst/>
                <a:latin typeface="+mn-lt"/>
                <a:ea typeface="+mn-ea"/>
                <a:cs typeface="+mn-cs"/>
              </a:rPr>
              <a:t> – JS is not secure </a:t>
            </a:r>
            <a:r>
              <a:rPr lang="en-US" sz="1200" b="0" kern="1200" baseline="0" dirty="0" err="1" smtClean="0">
                <a:solidFill>
                  <a:schemeClr val="tx1"/>
                </a:solidFill>
                <a:effectLst/>
                <a:latin typeface="+mn-lt"/>
                <a:ea typeface="+mn-ea"/>
                <a:cs typeface="+mn-cs"/>
              </a:rPr>
              <a:t>env</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Crypto functions can be monkey patched, local storage  susceptible to XSS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Assume that </a:t>
            </a:r>
            <a:r>
              <a:rPr lang="en-US" sz="1200" b="1" kern="1200" baseline="0" dirty="0" smtClean="0">
                <a:solidFill>
                  <a:schemeClr val="tx1"/>
                </a:solidFill>
                <a:effectLst/>
                <a:latin typeface="+mn-lt"/>
                <a:ea typeface="+mn-ea"/>
                <a:cs typeface="+mn-cs"/>
              </a:rPr>
              <a:t>anything you expose to JS</a:t>
            </a:r>
            <a:r>
              <a:rPr lang="en-US" sz="1200" kern="1200" baseline="0" dirty="0" smtClean="0">
                <a:solidFill>
                  <a:schemeClr val="tx1"/>
                </a:solidFill>
                <a:effectLst/>
                <a:latin typeface="+mn-lt"/>
                <a:ea typeface="+mn-ea"/>
                <a:cs typeface="+mn-cs"/>
              </a:rPr>
              <a:t>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keys 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answer is JSON Web Tokens, pronounced “JOT”.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JSON Web Tokens are an open, industry standard method for securely representing claims between two parties.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t>
            </a:r>
            <a:r>
              <a:rPr lang="en-US" sz="1200" kern="1200" dirty="0" smtClean="0">
                <a:solidFill>
                  <a:schemeClr val="tx1"/>
                </a:solidFill>
                <a:effectLst/>
                <a:latin typeface="+mn-lt"/>
                <a:ea typeface="+mn-ea"/>
                <a:cs typeface="+mn-cs"/>
              </a:rPr>
              <a:t>authorization.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walk through that again in a little more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JWT, the user still needs to securely authenticate themselves by logging in. And, it goes without saying, that login is performed over a secure connection so that the user credentials are kept safe in transit.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9286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validates the credentials and confirms the identity of the request, it then creates a JSON document indicating that the user has authenticated and specifying the permissions they have in the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values in this document are called “claims”.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454601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 then uses its private encryption key to sign that token, just like we saw with request signing using HMAC. In this case though, the encryption key is known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to the server, not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305870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 then responds to the login request, sending both the token and the signature. The client might store the token in memory or in a cookie; we’ll talk about that in a minute.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424663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client re-submits the token and signature with every subsequent request. Upon receiving a request that contains a token, the server re-computes the signature using its private key and validates the result against the signature provided by the client.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signature matches then the server knows those claims are valid; they could only have been signed by someone in possession of that private key. If the claims in the token had been modified in any way the signature wouldn’t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very similar to signing API keys, except in this case </a:t>
            </a:r>
            <a:r>
              <a:rPr lang="en-US" sz="1200" i="1" kern="1200" dirty="0" smtClean="0">
                <a:solidFill>
                  <a:schemeClr val="tx1"/>
                </a:solidFill>
                <a:effectLst/>
                <a:latin typeface="+mn-lt"/>
                <a:ea typeface="+mn-ea"/>
                <a:cs typeface="+mn-cs"/>
              </a:rPr>
              <a:t>only the server knows the secret key</a:t>
            </a:r>
            <a:r>
              <a:rPr lang="en-US" sz="1200" kern="1200" dirty="0" smtClean="0">
                <a:solidFill>
                  <a:schemeClr val="tx1"/>
                </a:solidFill>
                <a:effectLst/>
                <a:latin typeface="+mn-lt"/>
                <a:ea typeface="+mn-ea"/>
                <a:cs typeface="+mn-cs"/>
              </a:rPr>
              <a:t>. The client’s job is just to store and re-submit the token.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324785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JWT tokens consist of 3 pieces of data, separated by a period.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 ability for the client to choose which hashing</a:t>
            </a:r>
            <a:r>
              <a:rPr lang="en-US" sz="1200" kern="1200" baseline="0" dirty="0" smtClean="0">
                <a:solidFill>
                  <a:schemeClr val="tx1"/>
                </a:solidFill>
                <a:effectLst/>
                <a:latin typeface="+mn-lt"/>
                <a:ea typeface="+mn-ea"/>
                <a:cs typeface="+mn-cs"/>
              </a:rPr>
              <a:t> algorithm should be used is a core piece of the JSON Web Token standard. It's also one of the reasons that some security experts don't like JWT, although a discussion of those concerns is out of scope for this talk.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piece of data is the payload, which contains the actual claims you’re making.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smtClean="0">
                <a:solidFill>
                  <a:schemeClr val="tx1"/>
                </a:solidFill>
                <a:effectLst/>
                <a:latin typeface="+mn-lt"/>
                <a:ea typeface="+mn-ea"/>
                <a:cs typeface="+mn-cs"/>
              </a:rPr>
              <a:t>is_admin</a:t>
            </a:r>
            <a:r>
              <a:rPr lang="en-US" sz="1200" kern="1200" dirty="0" smtClean="0">
                <a:solidFill>
                  <a:schemeClr val="tx1"/>
                </a:solidFill>
                <a:effectLst/>
                <a:latin typeface="+mn-lt"/>
                <a:ea typeface="+mn-ea"/>
                <a:cs typeface="+mn-cs"/>
              </a:rPr>
              <a:t>” flag are private claims.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piece of data is the signature, which is calculated by combining the header and payload together and then running them through the hashing function.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brings up some interesting trade-offs regarding where you store the token between requests, and what sort of access your JS code has to 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sends your JS client a JWT token, you can either store it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or in a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advantage of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is that your JS code can </a:t>
            </a:r>
            <a:r>
              <a:rPr lang="en-US" sz="1200" kern="1200" dirty="0" smtClean="0">
                <a:solidFill>
                  <a:schemeClr val="tx1"/>
                </a:solidFill>
                <a:effectLst/>
                <a:latin typeface="+mn-lt"/>
                <a:ea typeface="+mn-ea"/>
                <a:cs typeface="+mn-cs"/>
              </a:rPr>
              <a:t>access </a:t>
            </a:r>
            <a:r>
              <a:rPr lang="en-US" sz="1200" kern="1200" dirty="0" smtClean="0">
                <a:solidFill>
                  <a:schemeClr val="tx1"/>
                </a:solidFill>
                <a:effectLst/>
                <a:latin typeface="+mn-lt"/>
                <a:ea typeface="+mn-ea"/>
                <a:cs typeface="+mn-cs"/>
              </a:rPr>
              <a:t>the claims. This is useful if the token contains data that you need for purposes other than API authentication and authorization, such as the user’s preferences or email address or something. The downside is that information stored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Alternatively, you could put the token into an </a:t>
            </a:r>
            <a:r>
              <a:rPr lang="en-US" sz="1200" kern="1200" dirty="0" err="1" smtClean="0">
                <a:solidFill>
                  <a:schemeClr val="tx1"/>
                </a:solidFill>
                <a:effectLst/>
                <a:latin typeface="+mn-lt"/>
                <a:ea typeface="+mn-ea"/>
                <a:cs typeface="+mn-cs"/>
              </a:rPr>
              <a:t>httpOnly</a:t>
            </a:r>
            <a:r>
              <a:rPr lang="en-US" sz="1200" kern="1200" dirty="0" smtClean="0">
                <a:solidFill>
                  <a:schemeClr val="tx1"/>
                </a:solidFill>
                <a:effectLst/>
                <a:latin typeface="+mn-lt"/>
                <a:ea typeface="+mn-ea"/>
                <a:cs typeface="+mn-cs"/>
              </a:rPr>
              <a:t> secure cookie. This way, the token is protected in transit by TLS, and by definition an </a:t>
            </a:r>
            <a:r>
              <a:rPr lang="en-US" sz="1200" kern="1200" dirty="0" err="1" smtClean="0">
                <a:solidFill>
                  <a:schemeClr val="tx1"/>
                </a:solidFill>
                <a:effectLst/>
                <a:latin typeface="+mn-lt"/>
                <a:ea typeface="+mn-ea"/>
                <a:cs typeface="+mn-cs"/>
              </a:rPr>
              <a:t>httpOnly</a:t>
            </a:r>
            <a:r>
              <a:rPr lang="en-US" sz="1200" kern="1200" dirty="0" smtClean="0">
                <a:solidFill>
                  <a:schemeClr val="tx1"/>
                </a:solidFill>
                <a:effectLst/>
                <a:latin typeface="+mn-lt"/>
                <a:ea typeface="+mn-ea"/>
                <a:cs typeface="+mn-cs"/>
              </a:rPr>
              <a:t> cookie will be inaccessible to </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 However, that means that the token can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be used for server-side authentication and authorization and you can’t use the token to make data available to your JS app</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builds on many of the concepts we just saw,</a:t>
            </a:r>
            <a:r>
              <a:rPr lang="en-US" sz="1200" kern="1200" baseline="0" dirty="0" smtClean="0">
                <a:solidFill>
                  <a:schemeClr val="tx1"/>
                </a:solidFill>
                <a:effectLst/>
                <a:latin typeface="+mn-lt"/>
                <a:ea typeface="+mn-ea"/>
                <a:cs typeface="+mn-cs"/>
              </a:rPr>
              <a:t> but it’s a definite step up in complexity.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am not a security expert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fine if you trust the client,</a:t>
            </a:r>
            <a:r>
              <a:rPr lang="en-US" sz="1200" kern="1200" baseline="0" dirty="0" smtClean="0">
                <a:solidFill>
                  <a:schemeClr val="tx1"/>
                </a:solidFill>
                <a:effectLst/>
                <a:latin typeface="+mn-lt"/>
                <a:ea typeface="+mn-ea"/>
                <a:cs typeface="+mn-cs"/>
              </a:rPr>
              <a:t> and you don’t mind the client impersonating you when it talks to the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me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ACME to access my FB photos, but without sharing my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The user first </a:t>
            </a:r>
            <a:r>
              <a:rPr lang="en-US" b="1" baseline="0" dirty="0" smtClean="0"/>
              <a:t>authenticates</a:t>
            </a:r>
            <a:r>
              <a:rPr lang="en-US" b="0" baseline="0" dirty="0" smtClean="0"/>
              <a:t> themselves to Facebook</a:t>
            </a:r>
          </a:p>
          <a:p>
            <a:endParaRPr lang="en-US" baseline="0" dirty="0" smtClean="0"/>
          </a:p>
          <a:p>
            <a:r>
              <a:rPr lang="en-US" baseline="0" dirty="0" smtClean="0"/>
              <a:t>Facebook displays a page to the user to collect </a:t>
            </a:r>
            <a:r>
              <a:rPr lang="en-US" b="1" baseline="0" dirty="0" smtClean="0"/>
              <a:t>authorization</a:t>
            </a:r>
            <a:r>
              <a:rPr lang="en-US" baseline="0" dirty="0" smtClean="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OAuth 1.0 was published April 2010 and the 1.0a version came out shortly after.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assign an identity to a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cannot tell us </a:t>
            </a:r>
            <a:r>
              <a:rPr lang="en-US" b="1" baseline="0" dirty="0" smtClean="0"/>
              <a:t>WHO</a:t>
            </a:r>
            <a:r>
              <a:rPr lang="en-US" b="0" baseline="0" dirty="0" smtClean="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a:t>
            </a:r>
            <a:r>
              <a:rPr lang="en-US" sz="1200" b="1" kern="1200" dirty="0" smtClean="0">
                <a:solidFill>
                  <a:schemeClr val="tx1"/>
                </a:solidFill>
                <a:effectLst/>
                <a:latin typeface="+mn-lt"/>
                <a:ea typeface="+mn-ea"/>
                <a:cs typeface="+mn-cs"/>
              </a:rPr>
              <a:t>uses token</a:t>
            </a:r>
            <a:r>
              <a:rPr lang="en-US" sz="1200" kern="1200" dirty="0" smtClean="0">
                <a:solidFill>
                  <a:schemeClr val="tx1"/>
                </a:solidFill>
                <a:effectLst/>
                <a:latin typeface="+mn-lt"/>
                <a:ea typeface="+mn-ea"/>
                <a:cs typeface="+mn-cs"/>
              </a:rPr>
              <a:t> to call Facebook’s API, gets my email address, and considers me </a:t>
            </a:r>
            <a:r>
              <a:rPr lang="en-US" sz="1200" b="1" kern="1200" dirty="0" smtClean="0">
                <a:solidFill>
                  <a:schemeClr val="tx1"/>
                </a:solidFill>
                <a:effectLst/>
                <a:latin typeface="+mn-lt"/>
                <a:ea typeface="+mn-ea"/>
                <a:cs typeface="+mn-cs"/>
              </a:rPr>
              <a:t>logged in to FOO</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a:t>
            </a:r>
            <a:r>
              <a:rPr lang="en-US" sz="1200" b="1" kern="1200" baseline="0" dirty="0" smtClean="0">
                <a:solidFill>
                  <a:schemeClr val="tx1"/>
                </a:solidFill>
                <a:effectLst/>
                <a:latin typeface="+mn-lt"/>
                <a:ea typeface="+mn-ea"/>
                <a:cs typeface="+mn-cs"/>
              </a:rPr>
              <a:t>Foo gives me access to my account</a:t>
            </a:r>
            <a:r>
              <a:rPr lang="en-US" sz="1200" b="0" kern="1200" baseline="0" dirty="0" smtClean="0">
                <a:solidFill>
                  <a:schemeClr val="tx1"/>
                </a:solidFill>
                <a:effectLst/>
                <a:latin typeface="+mn-lt"/>
                <a:ea typeface="+mn-ea"/>
                <a:cs typeface="+mn-cs"/>
              </a:rPr>
              <a:t> on FOO</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dirty="0" smtClean="0"/>
              <a:t>At this point, I have</a:t>
            </a:r>
            <a:r>
              <a:rPr lang="en-US" baseline="0" dirty="0" smtClean="0"/>
              <a:t> access to my full FOO account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be</a:t>
            </a:r>
            <a:r>
              <a:rPr lang="en-US" sz="1200" kern="1200" baseline="0" dirty="0" smtClean="0">
                <a:solidFill>
                  <a:schemeClr val="tx1"/>
                </a:solidFill>
                <a:effectLst/>
                <a:latin typeface="+mn-lt"/>
                <a:ea typeface="+mn-ea"/>
                <a:cs typeface="+mn-cs"/>
              </a:rPr>
              <a:t> proof of identity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review of authentication options I want to touch very briefly on two additional techniques that you might want to be aware of.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 provides similar functionality as JSON Web Tokens in that it allows for the secure exchange of authentication and authorization data between different parties, but using SOAP and XML rather than JSON over HTTP. SAML is significantly older and more complex than JWT, but it does offer some additional functionality such as additional transport protocols and different types of encryption. SAML is very commonly used for enterprise single-sign-on scenarios, although JWT is starting to see some adoption in this area.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and honestly I don’t know much about it. If you’re dealing with very complex, enterprise-grade authentication scenarios then you might want to hire a security expert to help. It’s probably safe to say that nobody attending my 101-level intro to authentication systems has any business implementing WS-Security in PROD without a little help.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OK, so I just threw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information at you. We talked about a lot of different authentication choices with a lot of different trade-offs. Like most things in this industry, the correct answer to this question is “it depends”.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 </a:t>
            </a:r>
            <a:r>
              <a:rPr lang="en-US" sz="1200" i="1"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done a lot of research about OAuth and how it compares to the other options, and that’s what this session is about.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packaged up all of that research and distilled it into the most coherent format I could create. I want to help you narrow the universe of possibilities to the one or two technologies that are most suitable for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turn on the firehose, and if I go too fast please feel free to stop me and ask questions. This presentation, along with all of my speaker notes, is on my public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you want to refer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are pretty easy to use, </a:t>
            </a:r>
            <a:r>
              <a:rPr lang="en-US" sz="1200" b="1" kern="1200" dirty="0" smtClean="0">
                <a:solidFill>
                  <a:schemeClr val="tx1"/>
                </a:solidFill>
                <a:effectLst/>
                <a:latin typeface="+mn-lt"/>
                <a:ea typeface="+mn-ea"/>
                <a:cs typeface="+mn-cs"/>
              </a:rPr>
              <a:t>IF you can get your users to install them</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securing a private API on a trusted network, and you’re authenticating against Active Directory, then this is a really nice way to avoid login prompts altogether.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certificates are also a nice option for server-to-server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authenticating server-to-server</a:t>
            </a:r>
            <a:r>
              <a:rPr lang="en-US" sz="1200" kern="1200" baseline="0" dirty="0" smtClean="0">
                <a:solidFill>
                  <a:schemeClr val="tx1"/>
                </a:solidFill>
                <a:effectLst/>
                <a:latin typeface="+mn-lt"/>
                <a:ea typeface="+mn-ea"/>
                <a:cs typeface="+mn-cs"/>
              </a:rPr>
              <a:t> API calls against a standard user database such as </a:t>
            </a:r>
            <a:r>
              <a:rPr lang="en-US" sz="1200" kern="1200" dirty="0" err="1" smtClean="0">
                <a:solidFill>
                  <a:schemeClr val="tx1"/>
                </a:solidFill>
                <a:effectLst/>
                <a:latin typeface="+mn-lt"/>
                <a:ea typeface="+mn-ea"/>
                <a:cs typeface="+mn-cs"/>
              </a:rPr>
              <a:t>ActiveDirectory</a:t>
            </a:r>
            <a:r>
              <a:rPr lang="en-US" sz="1200" kern="1200" dirty="0" smtClean="0">
                <a:solidFill>
                  <a:schemeClr val="tx1"/>
                </a:solidFill>
                <a:effectLst/>
                <a:latin typeface="+mn-lt"/>
                <a:ea typeface="+mn-ea"/>
                <a:cs typeface="+mn-cs"/>
              </a:rPr>
              <a:t>, then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worth considering.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a good idea for a pure JS client because it requires storing the credentials somewhere in browser memory, which is generally a bad idea.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no good reason to use Digest Auth. Anyone that tells you to do this is about 15 years out of date.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API Keys as “bearer tokens”, where you pass the key itself with each request, is really easy to implement so it’s great for rapidly standing up a new API when you don’t need top-notch security.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primary drawbacks to bearer tokens are that you’re sending the credentials over the wire with every request, and there’s no way to validate the authenticity of a message that you receive. Using TLS can help by protecting credentials in transit, but that may not be enough if security is very important to your API.</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want more security than you get with bearer tokens, then use API Keys to sign requests.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creating the signature can be complex and requires that the client and server create the hash in exactly the same way. If you’re dealing with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clients, you may find that documenting and supporting the canonicalization process is more trouble than its worth, so rolling your own HMAC approach might be best if you’re writing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the client and server yourself.</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JSON Web Tokens might be a good fit if you’re writing a JS client or you want a standards-based, self-contained, stateless alternative to in-memory sessions on the application server.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API performance is a mission critical concern for you then JWT may help you reduce your database lookups by storing commonly-queried data in the token 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this does require a secure login with user-entered credentials to initialize the token, so JWT isn’t a good fit for automated, server-to-server interaction. (Or more accurately, JWT is a fine way to handle </a:t>
            </a:r>
            <a:r>
              <a:rPr lang="en-US" sz="1200" i="1" kern="1200" dirty="0" smtClean="0">
                <a:solidFill>
                  <a:schemeClr val="tx1"/>
                </a:solidFill>
                <a:effectLst/>
                <a:latin typeface="+mn-lt"/>
                <a:ea typeface="+mn-ea"/>
                <a:cs typeface="+mn-cs"/>
              </a:rPr>
              <a:t>authorization </a:t>
            </a:r>
            <a:r>
              <a:rPr lang="en-US" sz="1200" kern="1200" dirty="0" smtClean="0">
                <a:solidFill>
                  <a:schemeClr val="tx1"/>
                </a:solidFill>
                <a:effectLst/>
                <a:latin typeface="+mn-lt"/>
                <a:ea typeface="+mn-ea"/>
                <a:cs typeface="+mn-cs"/>
              </a:rPr>
              <a:t>in a server-to-server model, but it relies on something else to handle the initial </a:t>
            </a:r>
            <a:r>
              <a:rPr lang="en-US" sz="1200" i="1"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is a good fit if you need to support delegated access to user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should consider the 1.0 version if you can’t, or don’t want to, rely on TLS for security, or if you care about client/provider interoperability. For instance, if you want to support clients that can connect to multiple API providers with just a few configuration changes.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primary drawbacks with OAuth 1.0 are the complexity involved in making signed requests and limited support for non-browser clients, so make sure you’re prepared to deal with that complexity.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libraries can help with that.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care more about flexibility and simplicity than operability and security, and you can require TLS on all requests, then OAuth 2.0 is a better fit than 1.0. 2.0 is also a better fit if you want to support a wider set of devices and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primary drawbacks to OAuth 2.0 are reduced security relative to 1.0, and less interoperability as a result of having greater flexibility. Writing a client that can interact with multiple authentication providers will be harder using 2.0 than with other options.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 should use SAML or WS-Security if you have a sick love affair with XML, or if you have one of the very complex scenarios that </a:t>
            </a:r>
            <a:r>
              <a:rPr lang="en-US" sz="1200" i="1" kern="1200" dirty="0" smtClean="0">
                <a:solidFill>
                  <a:schemeClr val="tx1"/>
                </a:solidFill>
                <a:effectLst/>
                <a:latin typeface="+mn-lt"/>
                <a:ea typeface="+mn-ea"/>
                <a:cs typeface="+mn-cs"/>
              </a:rPr>
              <a:t>needs </a:t>
            </a:r>
            <a:r>
              <a:rPr lang="en-US" sz="1200" kern="1200" dirty="0" smtClean="0">
                <a:solidFill>
                  <a:schemeClr val="tx1"/>
                </a:solidFill>
                <a:effectLst/>
                <a:latin typeface="+mn-lt"/>
                <a:ea typeface="+mn-ea"/>
                <a:cs typeface="+mn-cs"/>
              </a:rPr>
              <a:t>the extra complexity they entail.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creating an API for your own internal use, or for public use on the open internet, these things are overkill and you should stick to something simpler.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 (Alice)</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identity w/ request (is it really Alice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Someone working on her behalf?)</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as this will only remember 3 things. That means that most of the information I just shared with you will vanish quickly if you don’t act on it.</a:t>
            </a:r>
          </a:p>
          <a:p>
            <a:r>
              <a:rPr lang="en-US" sz="1200" kern="1200" dirty="0" smtClean="0">
                <a:solidFill>
                  <a:schemeClr val="tx1"/>
                </a:solidFill>
                <a:effectLst/>
                <a:latin typeface="+mn-lt"/>
                <a:ea typeface="+mn-ea"/>
                <a:cs typeface="+mn-cs"/>
              </a:rPr>
              <a:t>So here are the 3 most important things I want you to remember:</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You can use custom API keys as bearer tokens over TLS for a quick and easy approach, or you can use API Keys to sign request using HMAC if you need additional security.</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JSON Web Tokens are a secure, stateless way to share non-sensitive data. Remember that by default tokens are encoded, not encrypted, so anything you put in them can be decoded by the client. You also need to make sure your tokens aren’t vulnerable to cross-site scripting or cross-site request forgery.</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Lastly, OAuth is for authorization, not authentication. Use OpenID Connect if you need both.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a:t>
            </a:r>
            <a:r>
              <a:rPr lang="en-US" sz="1200" kern="1200" dirty="0" smtClean="0">
                <a:solidFill>
                  <a:schemeClr val="tx1"/>
                </a:solidFill>
                <a:effectLst/>
                <a:latin typeface="+mn-lt"/>
                <a:ea typeface="+mn-ea"/>
                <a:cs typeface="+mn-cs"/>
              </a:rPr>
              <a:t>GitHub</a:t>
            </a:r>
            <a:r>
              <a:rPr lang="en-US" sz="1200" kern="1200" baseline="0" dirty="0" smtClean="0">
                <a:solidFill>
                  <a:schemeClr val="tx1"/>
                </a:solidFill>
                <a:effectLst/>
                <a:latin typeface="+mn-lt"/>
                <a:ea typeface="+mn-ea"/>
                <a:cs typeface="+mn-cs"/>
              </a:rPr>
              <a:t> link</a:t>
            </a:r>
            <a:r>
              <a:rPr lang="en-US" sz="1200" kern="1200" dirty="0" smtClean="0">
                <a:solidFill>
                  <a:schemeClr val="tx1"/>
                </a:solidFill>
                <a:effectLst/>
                <a:latin typeface="+mn-lt"/>
                <a:ea typeface="+mn-ea"/>
                <a:cs typeface="+mn-cs"/>
              </a:rPr>
              <a:t>. That's where these </a:t>
            </a:r>
            <a:r>
              <a:rPr lang="en-US" sz="1200" kern="1200" dirty="0" smtClean="0">
                <a:solidFill>
                  <a:schemeClr val="tx1"/>
                </a:solidFill>
                <a:effectLst/>
                <a:latin typeface="+mn-lt"/>
                <a:ea typeface="+mn-ea"/>
                <a:cs typeface="+mn-cs"/>
              </a:rPr>
              <a:t>slides are </a:t>
            </a:r>
            <a:r>
              <a:rPr lang="en-US" sz="1200" kern="1200" dirty="0" smtClean="0">
                <a:solidFill>
                  <a:schemeClr val="tx1"/>
                </a:solidFill>
                <a:effectLst/>
                <a:latin typeface="+mn-lt"/>
                <a:ea typeface="+mn-ea"/>
                <a:cs typeface="+mn-cs"/>
              </a:rPr>
              <a:t>kept along</a:t>
            </a:r>
            <a:r>
              <a:rPr lang="en-US" sz="1200" kern="1200" baseline="0" dirty="0" smtClean="0">
                <a:solidFill>
                  <a:schemeClr val="tx1"/>
                </a:solidFill>
                <a:effectLst/>
                <a:latin typeface="+mn-lt"/>
                <a:ea typeface="+mn-ea"/>
                <a:cs typeface="+mn-cs"/>
              </a:rPr>
              <a:t> with all of my speaker notes</a:t>
            </a:r>
            <a:r>
              <a:rPr lang="en-US" sz="1200" kern="1200" baseline="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12/18/2018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emf"/></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341322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not required</a:t>
            </a:r>
          </a:p>
          <a:p>
            <a:endParaRPr lang="en-US" sz="4000" dirty="0" smtClean="0"/>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not required</a:t>
            </a:r>
          </a:p>
          <a:p>
            <a:endParaRPr lang="en-US" sz="4000" dirty="0" smtClean="0"/>
          </a:p>
          <a:p>
            <a:r>
              <a:rPr lang="en-US" sz="4000" dirty="0" smtClean="0">
                <a:solidFill>
                  <a:srgbClr val="C00000"/>
                </a:solidFill>
              </a:rPr>
              <a:t>Prevents </a:t>
            </a:r>
            <a:r>
              <a:rPr lang="en-US" sz="4000" dirty="0">
                <a:solidFill>
                  <a:srgbClr val="C00000"/>
                </a:solidFill>
              </a:rPr>
              <a:t>storing passwords with strong encryption!</a:t>
            </a:r>
          </a:p>
          <a:p>
            <a:endParaRPr lang="en-US" sz="4000" dirty="0" smtClean="0"/>
          </a:p>
        </p:txBody>
      </p:sp>
    </p:spTree>
    <p:extLst>
      <p:ext uri="{BB962C8B-B14F-4D97-AF65-F5344CB8AC3E}">
        <p14:creationId xmlns:p14="http://schemas.microsoft.com/office/powerpoint/2010/main" val="297362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 something </a:t>
            </a:r>
            <a:r>
              <a:rPr lang="en-US" sz="4000" u="sng" dirty="0" smtClean="0"/>
              <a:t>other than primary account credentials</a:t>
            </a:r>
            <a:r>
              <a:rPr lang="en-US" sz="4000" i="1" dirty="0" smtClean="0"/>
              <a:t> </a:t>
            </a:r>
            <a:r>
              <a:rPr lang="en-US" sz="4000" dirty="0" smtClean="0"/>
              <a:t>as proof of identity</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 something </a:t>
            </a:r>
            <a:r>
              <a:rPr lang="en-US" sz="4000" u="sng" dirty="0" smtClean="0"/>
              <a:t>other than primary account credentials</a:t>
            </a:r>
            <a:r>
              <a:rPr lang="en-US" sz="4000" i="1" dirty="0" smtClean="0"/>
              <a:t> </a:t>
            </a:r>
            <a:r>
              <a:rPr lang="en-US" sz="4000" dirty="0" smtClean="0"/>
              <a:t>as proof of identity</a:t>
            </a:r>
          </a:p>
          <a:p>
            <a:endParaRPr lang="en-US" sz="4000" dirty="0" smtClean="0"/>
          </a:p>
          <a:p>
            <a:r>
              <a:rPr lang="en-US" sz="4000" dirty="0" smtClean="0"/>
              <a:t>Revocable</a:t>
            </a:r>
          </a:p>
          <a:p>
            <a:endParaRPr lang="en-US" sz="4000" dirty="0"/>
          </a:p>
          <a:p>
            <a:r>
              <a:rPr lang="en-US" sz="4000" dirty="0" smtClean="0"/>
              <a:t>More secure</a:t>
            </a:r>
          </a:p>
          <a:p>
            <a:endParaRPr lang="en-US" sz="4000" dirty="0" smtClean="0"/>
          </a:p>
          <a:p>
            <a:endParaRPr lang="en-US" sz="4000" dirty="0"/>
          </a:p>
        </p:txBody>
      </p:sp>
    </p:spTree>
    <p:extLst>
      <p:ext uri="{BB962C8B-B14F-4D97-AF65-F5344CB8AC3E}">
        <p14:creationId xmlns:p14="http://schemas.microsoft.com/office/powerpoint/2010/main" val="1660217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bearer tokens</a:t>
            </a:r>
            <a:r>
              <a:rPr lang="en-US" sz="4800" dirty="0" smtClean="0"/>
              <a: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Pass the key in </a:t>
            </a:r>
            <a:r>
              <a:rPr lang="en-US" sz="4000" b="1" dirty="0" smtClean="0"/>
              <a:t>plain text</a:t>
            </a:r>
            <a:r>
              <a:rPr lang="en-US" sz="4000" dirty="0" smtClean="0"/>
              <a:t> with each request</a:t>
            </a:r>
            <a:br>
              <a:rPr lang="en-US" sz="4000" dirty="0" smtClean="0"/>
            </a:br>
            <a:endParaRPr lang="en-US" sz="4000" dirty="0" smtClean="0"/>
          </a:p>
          <a:p>
            <a:r>
              <a:rPr lang="en-US" sz="4000" dirty="0"/>
              <a:t>Anyone that has the key, gets </a:t>
            </a:r>
            <a:r>
              <a:rPr lang="en-US" sz="4000" dirty="0" smtClean="0"/>
              <a:t>access; </a:t>
            </a:r>
            <a:r>
              <a:rPr lang="en-US" sz="4000" b="1" dirty="0" smtClean="0"/>
              <a:t>requires TLS to keep safe!</a:t>
            </a:r>
            <a:endParaRPr lang="en-US" sz="4000" dirty="0" smtClean="0"/>
          </a:p>
          <a:p>
            <a:endParaRPr lang="en-US" sz="4000" dirty="0" smtClean="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Trade-offs when storing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r>
              <a:rPr lang="en-US" sz="4000" dirty="0" smtClean="0"/>
              <a:t>You can have secure storage of API Keys </a:t>
            </a:r>
          </a:p>
          <a:p>
            <a:pPr marL="0" indent="0">
              <a:buNone/>
            </a:pPr>
            <a:r>
              <a:rPr lang="en-US" sz="4000" i="1" dirty="0" smtClean="0"/>
              <a:t>–or</a:t>
            </a:r>
            <a:r>
              <a:rPr lang="en-US" sz="4000" i="1" dirty="0"/>
              <a:t> –</a:t>
            </a:r>
            <a:r>
              <a:rPr lang="en-US" sz="4000" i="1" dirty="0" smtClean="0"/>
              <a:t> </a:t>
            </a:r>
          </a:p>
          <a:p>
            <a:pPr marL="0" indent="0">
              <a:buNone/>
            </a:pPr>
            <a:r>
              <a:rPr lang="en-US" sz="4000" dirty="0" smtClean="0"/>
              <a:t>the ability to show users a list of their keys. </a:t>
            </a:r>
          </a:p>
          <a:p>
            <a:pPr marL="0" indent="0">
              <a:buNone/>
            </a:pPr>
            <a:endParaRPr lang="en-US" sz="4000" b="1" dirty="0"/>
          </a:p>
          <a:p>
            <a:pPr marL="0" indent="0">
              <a:buNone/>
            </a:pPr>
            <a:r>
              <a:rPr lang="en-US" sz="4000" b="1" dirty="0" smtClean="0"/>
              <a:t>Not both!</a:t>
            </a:r>
            <a:endParaRPr lang="en-US" sz="4000" b="1" dirty="0" smtClean="0"/>
          </a:p>
          <a:p>
            <a:endParaRPr lang="en-US" sz="4000" dirty="0" smtClean="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39229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cryptographic keys</a:t>
            </a:r>
            <a:r>
              <a:rPr lang="en-US" sz="4800" dirty="0" smtClean="0"/>
              <a:t>: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Digest </a:t>
            </a:r>
            <a:r>
              <a:rPr lang="en-US" sz="4000" dirty="0" err="1" smtClean="0"/>
              <a:t>Auth</a:t>
            </a:r>
            <a:r>
              <a:rPr lang="en-US" sz="4000" dirty="0" smtClean="0"/>
              <a:t>, using API Key instead of password</a:t>
            </a:r>
            <a:br>
              <a:rPr lang="en-US" sz="4000" dirty="0" smtClean="0"/>
            </a:br>
            <a:endParaRPr lang="en-US" sz="4000" dirty="0" smtClean="0"/>
          </a:p>
          <a:p>
            <a:r>
              <a:rPr lang="en-US" sz="4000" dirty="0" smtClean="0"/>
              <a:t>Does not prevent secure password storage</a:t>
            </a:r>
          </a:p>
          <a:p>
            <a:endParaRPr lang="en-US" sz="4000" dirty="0" smtClean="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b="1" dirty="0"/>
              <a:t>Does not require TLS to keep secret </a:t>
            </a:r>
            <a:r>
              <a:rPr lang="en-US" sz="4000" b="1" dirty="0" smtClean="0"/>
              <a:t>safe</a:t>
            </a:r>
            <a:br>
              <a:rPr lang="en-US" sz="4000" b="1" dirty="0" smtClean="0"/>
            </a:br>
            <a:endParaRPr lang="en-US" sz="4000" b="1" dirty="0"/>
          </a:p>
          <a:p>
            <a:r>
              <a:rPr lang="en-US" sz="4000" dirty="0" smtClean="0"/>
              <a:t>Server ensured of message authenticity</a:t>
            </a:r>
          </a:p>
          <a:p>
            <a:endParaRPr lang="en-US" sz="4000" dirty="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API Key storage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Open, industry standard method for securely representing </a:t>
            </a:r>
            <a:r>
              <a:rPr lang="en-US" sz="4000" u="sng" dirty="0" smtClean="0"/>
              <a:t>claims</a:t>
            </a:r>
            <a:r>
              <a:rPr lang="en-US" sz="4000" dirty="0" smtClean="0"/>
              <a:t> between two parties</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0" name="Picture 9"/>
          <p:cNvPicPr>
            <a:picLocks noChangeAspect="1"/>
          </p:cNvPicPr>
          <p:nvPr/>
        </p:nvPicPr>
        <p:blipFill>
          <a:blip r:embed="rId4"/>
          <a:stretch>
            <a:fillRect/>
          </a:stretch>
        </p:blipFill>
        <p:spPr>
          <a:xfrm>
            <a:off x="8187994" y="1707242"/>
            <a:ext cx="3643660" cy="3424589"/>
          </a:xfrm>
          <a:prstGeom prst="rect">
            <a:avLst/>
          </a:prstGeom>
        </p:spPr>
      </p:pic>
      <p:pic>
        <p:nvPicPr>
          <p:cNvPr id="11" name="Picture 10"/>
          <p:cNvPicPr>
            <a:picLocks noChangeAspect="1"/>
          </p:cNvPicPr>
          <p:nvPr/>
        </p:nvPicPr>
        <p:blipFill>
          <a:blip r:embed="rId4"/>
          <a:stretch>
            <a:fillRect/>
          </a:stretch>
        </p:blipFill>
        <p:spPr>
          <a:xfrm>
            <a:off x="5232518" y="3921226"/>
            <a:ext cx="4348730" cy="1272799"/>
          </a:xfrm>
          <a:prstGeom prst="rect">
            <a:avLst/>
          </a:prstGeom>
        </p:spPr>
      </p:pic>
    </p:spTree>
    <p:extLst>
      <p:ext uri="{BB962C8B-B14F-4D97-AF65-F5344CB8AC3E}">
        <p14:creationId xmlns:p14="http://schemas.microsoft.com/office/powerpoint/2010/main" val="38581283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284826"/>
            <a:ext cx="3614048" cy="1272799"/>
          </a:xfrm>
          <a:prstGeom prst="rect">
            <a:avLst/>
          </a:prstGeom>
        </p:spPr>
      </p:pic>
    </p:spTree>
    <p:extLst>
      <p:ext uri="{BB962C8B-B14F-4D97-AF65-F5344CB8AC3E}">
        <p14:creationId xmlns:p14="http://schemas.microsoft.com/office/powerpoint/2010/main" val="2668159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6" name="Picture 5"/>
          <p:cNvPicPr>
            <a:picLocks noChangeAspect="1"/>
          </p:cNvPicPr>
          <p:nvPr/>
        </p:nvPicPr>
        <p:blipFill>
          <a:blip r:embed="rId4"/>
          <a:stretch>
            <a:fillRect/>
          </a:stretch>
        </p:blipFill>
        <p:spPr>
          <a:xfrm>
            <a:off x="2549842" y="2970610"/>
            <a:ext cx="4377946" cy="1281350"/>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891805"/>
            <a:ext cx="3614048" cy="665820"/>
          </a:xfrm>
          <a:prstGeom prst="rect">
            <a:avLst/>
          </a:prstGeom>
        </p:spPr>
      </p:pic>
    </p:spTree>
    <p:extLst>
      <p:ext uri="{BB962C8B-B14F-4D97-AF65-F5344CB8AC3E}">
        <p14:creationId xmlns:p14="http://schemas.microsoft.com/office/powerpoint/2010/main" val="1529868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7" name="Picture 6"/>
          <p:cNvPicPr>
            <a:picLocks noChangeAspect="1"/>
          </p:cNvPicPr>
          <p:nvPr/>
        </p:nvPicPr>
        <p:blipFill>
          <a:blip r:embed="rId4"/>
          <a:stretch>
            <a:fillRect/>
          </a:stretch>
        </p:blipFill>
        <p:spPr>
          <a:xfrm>
            <a:off x="1183004" y="5131831"/>
            <a:ext cx="8601076" cy="1558383"/>
          </a:xfrm>
          <a:prstGeom prst="rect">
            <a:avLst/>
          </a:prstGeom>
        </p:spPr>
      </p:pic>
      <p:pic>
        <p:nvPicPr>
          <p:cNvPr id="8" name="Picture 7"/>
          <p:cNvPicPr>
            <a:picLocks noChangeAspect="1"/>
          </p:cNvPicPr>
          <p:nvPr/>
        </p:nvPicPr>
        <p:blipFill>
          <a:blip r:embed="rId4"/>
          <a:stretch>
            <a:fillRect/>
          </a:stretch>
        </p:blipFill>
        <p:spPr>
          <a:xfrm>
            <a:off x="700087" y="5110922"/>
            <a:ext cx="2733675" cy="800100"/>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pic>
        <p:nvPicPr>
          <p:cNvPr id="11" name="Picture 10"/>
          <p:cNvPicPr>
            <a:picLocks noChangeAspect="1"/>
          </p:cNvPicPr>
          <p:nvPr/>
        </p:nvPicPr>
        <p:blipFill>
          <a:blip r:embed="rId4"/>
          <a:stretch>
            <a:fillRect/>
          </a:stretch>
        </p:blipFill>
        <p:spPr>
          <a:xfrm>
            <a:off x="5232517" y="3921226"/>
            <a:ext cx="6471803" cy="1272799"/>
          </a:xfrm>
          <a:prstGeom prst="rect">
            <a:avLst/>
          </a:prstGeom>
        </p:spPr>
      </p:pic>
      <p:pic>
        <p:nvPicPr>
          <p:cNvPr id="12" name="Picture 11"/>
          <p:cNvPicPr>
            <a:picLocks noChangeAspect="1"/>
          </p:cNvPicPr>
          <p:nvPr/>
        </p:nvPicPr>
        <p:blipFill>
          <a:blip r:embed="rId4"/>
          <a:stretch>
            <a:fillRect/>
          </a:stretch>
        </p:blipFill>
        <p:spPr>
          <a:xfrm>
            <a:off x="8228385" y="3891805"/>
            <a:ext cx="3614048" cy="665820"/>
          </a:xfrm>
          <a:prstGeom prst="rect">
            <a:avLst/>
          </a:prstGeom>
        </p:spPr>
      </p:pic>
    </p:spTree>
    <p:extLst>
      <p:ext uri="{BB962C8B-B14F-4D97-AF65-F5344CB8AC3E}">
        <p14:creationId xmlns:p14="http://schemas.microsoft.com/office/powerpoint/2010/main" val="28647333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88943" y="1645047"/>
            <a:ext cx="11515378" cy="4789004"/>
          </a:xfrm>
          <a:prstGeom prst="rect">
            <a:avLst/>
          </a:prstGeom>
        </p:spPr>
      </p:pic>
      <p:pic>
        <p:nvPicPr>
          <p:cNvPr id="9" name="Picture 8"/>
          <p:cNvPicPr>
            <a:picLocks noChangeAspect="1"/>
          </p:cNvPicPr>
          <p:nvPr/>
        </p:nvPicPr>
        <p:blipFill>
          <a:blip r:embed="rId4"/>
          <a:stretch>
            <a:fillRect/>
          </a:stretch>
        </p:blipFill>
        <p:spPr>
          <a:xfrm>
            <a:off x="3514249" y="4731782"/>
            <a:ext cx="2733675" cy="800100"/>
          </a:xfrm>
          <a:prstGeom prst="rect">
            <a:avLst/>
          </a:prstGeom>
        </p:spPr>
      </p:pic>
    </p:spTree>
    <p:extLst>
      <p:ext uri="{BB962C8B-B14F-4D97-AF65-F5344CB8AC3E}">
        <p14:creationId xmlns:p14="http://schemas.microsoft.com/office/powerpoint/2010/main" val="252400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pPr marL="0" indent="0">
              <a:buNone/>
            </a:pPr>
            <a:r>
              <a:rPr lang="en-US" sz="4000" dirty="0" smtClean="0"/>
              <a:t>        Claims are visible to client!</a:t>
            </a:r>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br>
              <a:rPr lang="en-US" sz="4000" dirty="0" smtClean="0"/>
            </a:br>
            <a:endParaRPr lang="en-US" sz="4000" dirty="0"/>
          </a:p>
          <a:p>
            <a:r>
              <a:rPr lang="en-US" sz="3600" dirty="0" smtClean="0"/>
              <a:t>You're authenticating server-to-server API calls using a standard database, like </a:t>
            </a:r>
            <a:r>
              <a:rPr lang="en-US" sz="3600" dirty="0" err="1" smtClean="0"/>
              <a:t>ActiveDirectory</a:t>
            </a:r>
            <a:r>
              <a:rPr lang="en-US" sz="3600" dirty="0" smtClean="0"/>
              <a:t>, &amp; you want to </a:t>
            </a:r>
            <a:r>
              <a:rPr lang="en-US" sz="3600" dirty="0"/>
              <a:t>write as little code as </a:t>
            </a:r>
            <a:r>
              <a:rPr lang="en-US" sz="3600" dirty="0" smtClean="0"/>
              <a:t>possible</a:t>
            </a:r>
            <a:endParaRPr lang="en-US" sz="3600" dirty="0"/>
          </a:p>
          <a:p>
            <a:endParaRPr lang="en-US" sz="36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API Keys as </a:t>
            </a:r>
            <a:r>
              <a:rPr lang="en-US" sz="4000" b="1" u="sng" dirty="0" smtClean="0"/>
              <a:t>bearer tokens</a:t>
            </a:r>
            <a:r>
              <a:rPr lang="en-US" sz="4000" dirty="0" smtClean="0"/>
              <a:t> if…</a:t>
            </a:r>
          </a:p>
          <a:p>
            <a:endParaRPr lang="en-US" sz="4000" dirty="0"/>
          </a:p>
          <a:p>
            <a:r>
              <a:rPr lang="en-US" sz="3600" dirty="0" smtClean="0"/>
              <a:t>You value simplicity over security</a:t>
            </a:r>
          </a:p>
          <a:p>
            <a:endParaRPr lang="en-US" sz="3600" dirty="0"/>
          </a:p>
          <a:p>
            <a:r>
              <a:rPr lang="en-US" sz="3600" dirty="0" smtClean="0"/>
              <a:t>You can use TLS for all requests</a:t>
            </a:r>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u="sng" dirty="0" smtClean="0"/>
              <a:t>signed requests</a:t>
            </a:r>
            <a:r>
              <a:rPr lang="en-US" sz="4000" b="1" dirty="0" smtClean="0"/>
              <a:t> using API Keys</a:t>
            </a:r>
            <a:r>
              <a:rPr lang="en-US" sz="4000" dirty="0" smtClean="0"/>
              <a:t> if…</a:t>
            </a:r>
            <a:br>
              <a:rPr lang="en-US" sz="4000" dirty="0" smtClean="0"/>
            </a:br>
            <a:endParaRPr lang="en-US" sz="4000" dirty="0" smtClean="0"/>
          </a:p>
          <a:p>
            <a:r>
              <a:rPr lang="en-US" sz="3600" dirty="0" smtClean="0"/>
              <a:t>You want extra security vs bearer tokens, and</a:t>
            </a:r>
            <a:br>
              <a:rPr lang="en-US" sz="3600" dirty="0" smtClean="0"/>
            </a:br>
            <a:endParaRPr lang="en-US" sz="3600" dirty="0"/>
          </a:p>
          <a:p>
            <a:r>
              <a:rPr lang="en-US" sz="3600" dirty="0" smtClean="0"/>
              <a:t>You can thoroughly document the signing process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3600" dirty="0"/>
          </a:p>
          <a:p>
            <a:r>
              <a:rPr lang="en-US" sz="3600" dirty="0" smtClean="0"/>
              <a:t>You're writing a JS client, or</a:t>
            </a:r>
          </a:p>
          <a:p>
            <a:r>
              <a:rPr lang="en-US" sz="3600" dirty="0" smtClean="0"/>
              <a:t>You want a standards-based, self-contained, stateless alternative to in-memory "sessions"</a:t>
            </a:r>
          </a:p>
          <a:p>
            <a:endParaRPr lang="en-US" sz="3600" dirty="0" smtClean="0"/>
          </a:p>
          <a:p>
            <a:r>
              <a:rPr lang="en-US" sz="3600" dirty="0" smtClean="0"/>
              <a:t>Not a good fit 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You need to support delegated access to user data, and</a:t>
            </a:r>
          </a:p>
          <a:p>
            <a:r>
              <a:rPr lang="en-US" sz="3600" dirty="0" smtClean="0"/>
              <a:t>You can’t/don’t want to require TLS</a:t>
            </a:r>
          </a:p>
          <a:p>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You need to support delegated access to user data, and</a:t>
            </a:r>
          </a:p>
          <a:p>
            <a:r>
              <a:rPr lang="en-US" sz="3600" dirty="0" smtClean="0"/>
              <a:t>You want to avoid complexity of signed requests, and</a:t>
            </a:r>
          </a:p>
          <a:p>
            <a:r>
              <a:rPr lang="en-US" sz="3600" dirty="0" smtClean="0"/>
              <a:t>You can require TLS on all requests</a:t>
            </a:r>
          </a:p>
          <a:p>
            <a:endParaRPr lang="en-US" sz="3600" dirty="0"/>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find XML to be life-affirming and joyful, or</a:t>
            </a:r>
          </a:p>
          <a:p>
            <a:endParaRPr lang="en-US" sz="3600" dirty="0"/>
          </a:p>
          <a:p>
            <a:r>
              <a:rPr lang="en-US" sz="3600" dirty="0" smtClean="0"/>
              <a:t>You have a Legit Reason To Do It The Hard Way ™</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 API Keys as </a:t>
            </a:r>
            <a:r>
              <a:rPr lang="en-US" sz="4000" b="1" dirty="0" smtClean="0"/>
              <a:t>bearer tokens</a:t>
            </a:r>
            <a:r>
              <a:rPr lang="en-US" sz="4000" dirty="0" smtClean="0"/>
              <a:t> or to </a:t>
            </a:r>
            <a:r>
              <a:rPr lang="en-US" sz="4000" b="1" dirty="0" smtClean="0"/>
              <a:t>sign requests</a:t>
            </a:r>
            <a:r>
              <a:rPr lang="en-US" sz="4000" dirty="0" smtClean="0"/>
              <a:t>, depending on security/convenience needs</a:t>
            </a:r>
            <a:br>
              <a:rPr lang="en-US" sz="4000" dirty="0" smtClean="0"/>
            </a:br>
            <a:endParaRPr lang="en-US" sz="4000" dirty="0"/>
          </a:p>
          <a:p>
            <a:r>
              <a:rPr lang="en-US" sz="4000" b="1" dirty="0" smtClean="0"/>
              <a:t>JSON Web Tokens</a:t>
            </a:r>
            <a:r>
              <a:rPr lang="en-US" sz="4000" dirty="0" smtClean="0"/>
              <a:t> are a secure, stateless way to share </a:t>
            </a:r>
            <a:r>
              <a:rPr lang="en-US" sz="4000" i="1" dirty="0" smtClean="0"/>
              <a:t>non-sensitive data</a:t>
            </a:r>
            <a:r>
              <a:rPr lang="en-US" sz="4000" dirty="0" smtClean="0"/>
              <a:t>. Careful about XSS/CSRF!</a:t>
            </a:r>
          </a:p>
          <a:p>
            <a:endParaRPr lang="en-US" sz="4000" dirty="0" smtClean="0"/>
          </a:p>
          <a:p>
            <a:r>
              <a:rPr lang="en-US" sz="4000" b="1" dirty="0" smtClean="0"/>
              <a:t>OAuth is for authorization, not authentication</a:t>
            </a:r>
            <a:r>
              <a:rPr lang="en-US" sz="4000" dirty="0" smtClean="0"/>
              <a:t>. Use OpenID Connect if you need both</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36011</TotalTime>
  <Words>8458</Words>
  <Application>Microsoft Office PowerPoint</Application>
  <PresentationFormat>Widescreen</PresentationFormat>
  <Paragraphs>1232</Paragraphs>
  <Slides>81</Slides>
  <Notes>81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 as "bearer tokens“</vt:lpstr>
      <vt:lpstr>API Keys as "bearer tokens“</vt:lpstr>
      <vt:lpstr>Trade-offs when storing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1031</cp:revision>
  <dcterms:created xsi:type="dcterms:W3CDTF">2013-12-09T01:29:59Z</dcterms:created>
  <dcterms:modified xsi:type="dcterms:W3CDTF">2018-12-19T04:08:17Z</dcterms:modified>
</cp:coreProperties>
</file>