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69"/>
  </p:notesMasterIdLst>
  <p:sldIdLst>
    <p:sldId id="426" r:id="rId2"/>
    <p:sldId id="520" r:id="rId3"/>
    <p:sldId id="496" r:id="rId4"/>
    <p:sldId id="275" r:id="rId5"/>
    <p:sldId id="524" r:id="rId6"/>
    <p:sldId id="522" r:id="rId7"/>
    <p:sldId id="529" r:id="rId8"/>
    <p:sldId id="427" r:id="rId9"/>
    <p:sldId id="430" r:id="rId10"/>
    <p:sldId id="531" r:id="rId11"/>
    <p:sldId id="532" r:id="rId12"/>
    <p:sldId id="437" r:id="rId13"/>
    <p:sldId id="439" r:id="rId14"/>
    <p:sldId id="438" r:id="rId15"/>
    <p:sldId id="440" r:id="rId16"/>
    <p:sldId id="441" r:id="rId17"/>
    <p:sldId id="443" r:id="rId18"/>
    <p:sldId id="448" r:id="rId19"/>
    <p:sldId id="450" r:id="rId20"/>
    <p:sldId id="533" r:id="rId21"/>
    <p:sldId id="453" r:id="rId22"/>
    <p:sldId id="456" r:id="rId23"/>
    <p:sldId id="461" r:id="rId24"/>
    <p:sldId id="457" r:id="rId25"/>
    <p:sldId id="463" r:id="rId26"/>
    <p:sldId id="459" r:id="rId27"/>
    <p:sldId id="464" r:id="rId28"/>
    <p:sldId id="466" r:id="rId29"/>
    <p:sldId id="467" r:id="rId30"/>
    <p:sldId id="468" r:id="rId31"/>
    <p:sldId id="530" r:id="rId32"/>
    <p:sldId id="535" r:id="rId33"/>
    <p:sldId id="534" r:id="rId34"/>
    <p:sldId id="536" r:id="rId35"/>
    <p:sldId id="476" r:id="rId36"/>
    <p:sldId id="472" r:id="rId37"/>
    <p:sldId id="475" r:id="rId38"/>
    <p:sldId id="490" r:id="rId39"/>
    <p:sldId id="486" r:id="rId40"/>
    <p:sldId id="482" r:id="rId41"/>
    <p:sldId id="527" r:id="rId42"/>
    <p:sldId id="487" r:id="rId43"/>
    <p:sldId id="488" r:id="rId44"/>
    <p:sldId id="526" r:id="rId45"/>
    <p:sldId id="479" r:id="rId46"/>
    <p:sldId id="494" r:id="rId47"/>
    <p:sldId id="521" r:id="rId48"/>
    <p:sldId id="498" r:id="rId49"/>
    <p:sldId id="499" r:id="rId50"/>
    <p:sldId id="497" r:id="rId51"/>
    <p:sldId id="500" r:id="rId52"/>
    <p:sldId id="501" r:id="rId53"/>
    <p:sldId id="502" r:id="rId54"/>
    <p:sldId id="538" r:id="rId55"/>
    <p:sldId id="516" r:id="rId56"/>
    <p:sldId id="506" r:id="rId57"/>
    <p:sldId id="508" r:id="rId58"/>
    <p:sldId id="509" r:id="rId59"/>
    <p:sldId id="510" r:id="rId60"/>
    <p:sldId id="511" r:id="rId61"/>
    <p:sldId id="537" r:id="rId62"/>
    <p:sldId id="512" r:id="rId63"/>
    <p:sldId id="513" r:id="rId64"/>
    <p:sldId id="514" r:id="rId65"/>
    <p:sldId id="515" r:id="rId66"/>
    <p:sldId id="504" r:id="rId67"/>
    <p:sldId id="423"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6" autoAdjust="0"/>
    <p:restoredTop sz="59141" autoAdjust="0"/>
  </p:normalViewPr>
  <p:slideViewPr>
    <p:cSldViewPr snapToGrid="0">
      <p:cViewPr varScale="1">
        <p:scale>
          <a:sx n="63" d="100"/>
          <a:sy n="63" d="100"/>
        </p:scale>
        <p:origin x="1752" y="78"/>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10/5/2016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networkworld.com/article/2226498/infrastructure-management/simply-put-how-does-certificate-based-authentication-work.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unixpapa.com/auth/basic.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foo.com/bar?bat=42"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how do you authenticate and secure your API endpoints? Here are the</a:t>
            </a:r>
            <a:r>
              <a:rPr lang="en-US" sz="1200" kern="1200" baseline="0" dirty="0" smtClean="0">
                <a:solidFill>
                  <a:schemeClr val="tx1"/>
                </a:solidFill>
                <a:effectLst/>
                <a:latin typeface="+mn-lt"/>
                <a:ea typeface="+mn-ea"/>
                <a:cs typeface="+mn-cs"/>
              </a:rPr>
              <a:t> things I’ll be discussing today:</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Standards-based things directly supported by your web server, require very little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Custom implementations require more code, provide more flexibility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Different flavors of oAuth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Some very </a:t>
            </a:r>
            <a:r>
              <a:rPr lang="en-US" sz="1200" kern="1200" dirty="0" err="1" smtClean="0">
                <a:solidFill>
                  <a:schemeClr val="tx1"/>
                </a:solidFill>
                <a:effectLst/>
                <a:latin typeface="+mn-lt"/>
                <a:ea typeface="+mn-ea"/>
                <a:cs typeface="+mn-cs"/>
              </a:rPr>
              <a:t>enterprisey</a:t>
            </a:r>
            <a:r>
              <a:rPr lang="en-US" sz="1200" kern="1200" dirty="0" smtClean="0">
                <a:solidFill>
                  <a:schemeClr val="tx1"/>
                </a:solidFill>
                <a:effectLst/>
                <a:latin typeface="+mn-lt"/>
                <a:ea typeface="+mn-ea"/>
                <a:cs typeface="+mn-cs"/>
              </a:rPr>
              <a:t> things that I won’t get into in detail, but you should at least know that they exist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Again, this session is not a tutorial on how to</a:t>
            </a:r>
            <a:r>
              <a:rPr lang="en-US" baseline="0" dirty="0" smtClean="0"/>
              <a:t> actually implement any of these. I just want you to understand at a high level how each of these things works.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19649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Real</a:t>
            </a:r>
            <a:r>
              <a:rPr lang="en-US" sz="1200" kern="1200" baseline="0" dirty="0" smtClean="0">
                <a:solidFill>
                  <a:schemeClr val="tx1"/>
                </a:solidFill>
                <a:effectLst/>
                <a:latin typeface="+mn-lt"/>
                <a:ea typeface="+mn-ea"/>
                <a:cs typeface="+mn-cs"/>
              </a:rPr>
              <a:t> quick sidebar: I assume that everyone here understands the idea of a secure connection in which the communications between a client and server are encrypted. Some of the techniques I’ll discuss require a secure connection, some don’t.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important thing to note is that SSL is a broken system, it’s not secure. Make sure your servers are set up to use TLS instead.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I say SSL any other time during this session, it’s just an old habit. I mean TLS.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326101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simplest way to secure your API is to use the authentication features built directly into your</a:t>
            </a:r>
            <a:r>
              <a:rPr lang="en-US" sz="1200" kern="1200" baseline="0" dirty="0" smtClean="0">
                <a:solidFill>
                  <a:schemeClr val="tx1"/>
                </a:solidFill>
                <a:effectLst/>
                <a:latin typeface="+mn-lt"/>
                <a:ea typeface="+mn-ea"/>
                <a:cs typeface="+mn-cs"/>
              </a:rPr>
              <a:t> web </a:t>
            </a:r>
            <a:r>
              <a:rPr lang="en-US" sz="1200" kern="1200" dirty="0" smtClean="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solutions are </a:t>
            </a:r>
            <a:r>
              <a:rPr lang="en-US" sz="1200" b="1" kern="1200" dirty="0" smtClean="0">
                <a:solidFill>
                  <a:schemeClr val="tx1"/>
                </a:solidFill>
                <a:effectLst/>
                <a:latin typeface="+mn-lt"/>
                <a:ea typeface="+mn-ea"/>
                <a:cs typeface="+mn-cs"/>
              </a:rPr>
              <a:t>standards-based, </a:t>
            </a:r>
            <a:r>
              <a:rPr lang="en-US" sz="1200" b="0" kern="1200" dirty="0" smtClean="0">
                <a:solidFill>
                  <a:schemeClr val="tx1"/>
                </a:solidFill>
                <a:effectLst/>
                <a:latin typeface="+mn-lt"/>
                <a:ea typeface="+mn-ea"/>
                <a:cs typeface="+mn-cs"/>
              </a:rPr>
              <a:t>are </a:t>
            </a:r>
            <a:r>
              <a:rPr lang="en-US" sz="1200" b="1" kern="1200" dirty="0" smtClean="0">
                <a:solidFill>
                  <a:schemeClr val="tx1"/>
                </a:solidFill>
                <a:effectLst/>
                <a:latin typeface="+mn-lt"/>
                <a:ea typeface="+mn-ea"/>
                <a:cs typeface="+mn-cs"/>
              </a:rPr>
              <a:t>supported </a:t>
            </a:r>
            <a:r>
              <a:rPr lang="en-US" sz="1200" b="1" kern="1200" baseline="0" dirty="0" smtClean="0">
                <a:solidFill>
                  <a:schemeClr val="tx1"/>
                </a:solidFill>
                <a:effectLst/>
                <a:latin typeface="+mn-lt"/>
                <a:ea typeface="+mn-ea"/>
                <a:cs typeface="+mn-cs"/>
              </a:rPr>
              <a:t>by all major web servers, </a:t>
            </a:r>
            <a:r>
              <a:rPr lang="en-US" sz="1200" kern="1200" baseline="0" dirty="0" smtClean="0">
                <a:solidFill>
                  <a:schemeClr val="tx1"/>
                </a:solidFill>
                <a:effectLst/>
                <a:latin typeface="+mn-lt"/>
                <a:ea typeface="+mn-ea"/>
                <a:cs typeface="+mn-cs"/>
              </a:rPr>
              <a:t>and using them generally requires </a:t>
            </a:r>
            <a:r>
              <a:rPr lang="en-US" sz="1200" b="1" kern="1200" baseline="0" dirty="0" smtClean="0">
                <a:solidFill>
                  <a:schemeClr val="tx1"/>
                </a:solidFill>
                <a:effectLst/>
                <a:latin typeface="+mn-lt"/>
                <a:ea typeface="+mn-ea"/>
                <a:cs typeface="+mn-cs"/>
              </a:rPr>
              <a:t>very little custom code</a:t>
            </a:r>
            <a:r>
              <a:rPr lang="en-US" sz="1200" kern="1200" baseline="0" dirty="0" smtClean="0">
                <a:solidFill>
                  <a:schemeClr val="tx1"/>
                </a:solidFill>
                <a:effectLst/>
                <a:latin typeface="+mn-lt"/>
                <a:ea typeface="+mn-ea"/>
                <a:cs typeface="+mn-cs"/>
              </a:rPr>
              <a:t>. If you need something quick and dirty, start here.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of those techniques is “client certificates” = “reverse TLS”. In TLS, cert on server proves identity</a:t>
            </a:r>
            <a:r>
              <a:rPr lang="en-US" sz="1200" kern="1200" baseline="0" dirty="0" smtClean="0">
                <a:solidFill>
                  <a:schemeClr val="tx1"/>
                </a:solidFill>
                <a:effectLst/>
                <a:latin typeface="+mn-lt"/>
                <a:ea typeface="+mn-ea"/>
                <a:cs typeface="+mn-cs"/>
              </a:rPr>
              <a:t> to client.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certs do the same thing, but in reverse. You install the certificate on your </a:t>
            </a:r>
            <a:r>
              <a:rPr lang="en-US" sz="1200" i="1" kern="1200" dirty="0" smtClean="0">
                <a:solidFill>
                  <a:schemeClr val="tx1"/>
                </a:solidFill>
                <a:effectLst/>
                <a:latin typeface="+mn-lt"/>
                <a:ea typeface="+mn-ea"/>
                <a:cs typeface="+mn-cs"/>
              </a:rPr>
              <a:t>browser</a:t>
            </a:r>
            <a:r>
              <a:rPr lang="en-US" sz="1200" kern="1200" dirty="0" smtClean="0">
                <a:solidFill>
                  <a:schemeClr val="tx1"/>
                </a:solidFill>
                <a:effectLst/>
                <a:latin typeface="+mn-lt"/>
                <a:ea typeface="+mn-ea"/>
                <a:cs typeface="+mn-cs"/>
              </a:rPr>
              <a:t>, and it proves </a:t>
            </a:r>
            <a:r>
              <a:rPr lang="en-US" sz="1200" i="1" kern="1200" dirty="0" smtClean="0">
                <a:solidFill>
                  <a:schemeClr val="tx1"/>
                </a:solidFill>
                <a:effectLst/>
                <a:latin typeface="+mn-lt"/>
                <a:ea typeface="+mn-ea"/>
                <a:cs typeface="+mn-cs"/>
              </a:rPr>
              <a:t>your </a:t>
            </a:r>
            <a:r>
              <a:rPr lang="en-US" sz="1200" i="0" kern="1200" dirty="0" smtClean="0">
                <a:solidFill>
                  <a:schemeClr val="tx1"/>
                </a:solidFill>
                <a:effectLst/>
                <a:latin typeface="+mn-lt"/>
                <a:ea typeface="+mn-ea"/>
                <a:cs typeface="+mn-cs"/>
              </a:rPr>
              <a:t>identity</a:t>
            </a:r>
            <a:r>
              <a:rPr lang="en-US" sz="1200" i="0" kern="1200" baseline="0" dirty="0" smtClean="0">
                <a:solidFill>
                  <a:schemeClr val="tx1"/>
                </a:solidFill>
                <a:effectLst/>
                <a:latin typeface="+mn-lt"/>
                <a:ea typeface="+mn-ea"/>
                <a:cs typeface="+mn-cs"/>
              </a:rPr>
              <a:t> to the server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login screens, no redirects, every request instantly authenticated.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Drawbacks: </a:t>
            </a:r>
          </a:p>
          <a:p>
            <a:r>
              <a:rPr lang="en-US" sz="1200" kern="1200" dirty="0" smtClean="0">
                <a:solidFill>
                  <a:schemeClr val="tx1"/>
                </a:solidFill>
                <a:effectLst/>
                <a:latin typeface="+mn-lt"/>
                <a:ea typeface="+mn-ea"/>
                <a:cs typeface="+mn-cs"/>
              </a:rPr>
              <a:t>1) all users have to install security certs. Doesn’t scale.</a:t>
            </a:r>
          </a:p>
          <a:p>
            <a:r>
              <a:rPr lang="en-US" sz="1200" kern="1200" dirty="0" smtClean="0">
                <a:solidFill>
                  <a:schemeClr val="tx1"/>
                </a:solidFill>
                <a:effectLst/>
                <a:latin typeface="+mn-lt"/>
                <a:ea typeface="+mn-ea"/>
                <a:cs typeface="+mn-cs"/>
              </a:rPr>
              <a:t>2) In Windows land, this is only “simple” when using Active Direct</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http://www.networkworld.com/article/2226498/infrastructure-management/simply-put-how-does-certificate-based-authentication-work.html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don’t want to deal with client certs, the next simplest approach is HTTP Basic Authentication.</a:t>
            </a:r>
          </a:p>
          <a:p>
            <a:r>
              <a:rPr lang="en-US" sz="1200" kern="1200" dirty="0" smtClean="0">
                <a:solidFill>
                  <a:schemeClr val="tx1"/>
                </a:solidFill>
                <a:effectLst/>
                <a:latin typeface="+mn-lt"/>
                <a:ea typeface="+mn-ea"/>
                <a:cs typeface="+mn-cs"/>
              </a:rPr>
              <a:t>* Internet standard, supported by all major browsers, easy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Username and password </a:t>
            </a:r>
            <a:r>
              <a:rPr lang="en-US" sz="1200" kern="1200" baseline="0" dirty="0" smtClean="0">
                <a:solidFill>
                  <a:schemeClr val="tx1"/>
                </a:solidFill>
                <a:effectLst/>
                <a:latin typeface="+mn-lt"/>
                <a:ea typeface="+mn-ea"/>
                <a:cs typeface="+mn-cs"/>
              </a:rPr>
              <a:t>are Base64 encoded and sent with each request as a header</a:t>
            </a:r>
          </a:p>
          <a:p>
            <a:r>
              <a:rPr lang="en-US" sz="1200" kern="1200" dirty="0" smtClean="0">
                <a:solidFill>
                  <a:schemeClr val="tx1"/>
                </a:solidFill>
                <a:effectLst/>
                <a:latin typeface="+mn-lt"/>
                <a:ea typeface="+mn-ea"/>
                <a:cs typeface="+mn-cs"/>
              </a:rPr>
              <a:t>* Server decodes them and authenticates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“Authorization” header is named poorly. Authentication, not authorization.</a:t>
            </a:r>
          </a:p>
          <a:p>
            <a:endParaRPr lang="en-US" dirty="0" smtClean="0"/>
          </a:p>
          <a:p>
            <a:r>
              <a:rPr lang="en-US" dirty="0" smtClean="0"/>
              <a:t>http://www.asp.net/web-api/overview/security/basic-authentication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Setting up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really easy. If you’re using IIS, you get authentication against a Windows domain “for free” with a simple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setting.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public-facing website you’d probably want to authenticate against your custom membership system. In ASP.NET or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you can do that by writing some simple middleware and overriding a few methods.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very easy, but has two main drawbacks: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API</a:t>
            </a:r>
            <a:r>
              <a:rPr lang="en-US" sz="1200" kern="1200" baseline="0" dirty="0" smtClean="0">
                <a:solidFill>
                  <a:schemeClr val="tx1"/>
                </a:solidFill>
                <a:effectLst/>
                <a:latin typeface="+mn-lt"/>
                <a:ea typeface="+mn-ea"/>
                <a:cs typeface="+mn-cs"/>
              </a:rPr>
              <a:t> client has access to the primary account password</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to revoke access to that client is to change the account password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Impacts</a:t>
            </a:r>
            <a:r>
              <a:rPr lang="en-US" sz="1200" kern="1200" baseline="0" dirty="0" smtClean="0">
                <a:solidFill>
                  <a:schemeClr val="tx1"/>
                </a:solidFill>
                <a:effectLst/>
                <a:latin typeface="+mn-lt"/>
                <a:ea typeface="+mn-ea"/>
                <a:cs typeface="+mn-cs"/>
              </a:rPr>
              <a:t> ALL clients using those same credentials</a:t>
            </a:r>
            <a:endParaRPr lang="en-US" dirty="0" smtClean="0"/>
          </a:p>
          <a:p>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2) Credentials passed on every request &amp; in the clear. </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Remember that Base64 encoding is reversible</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Use TLS on every secured request, because TLS encrypts the request</a:t>
            </a:r>
            <a:r>
              <a:rPr lang="en-US" sz="1200" kern="1200" baseline="0" dirty="0" smtClean="0">
                <a:solidFill>
                  <a:schemeClr val="tx1"/>
                </a:solidFill>
                <a:effectLst/>
                <a:latin typeface="+mn-lt"/>
                <a:ea typeface="+mn-ea"/>
                <a:cs typeface="+mn-cs"/>
              </a:rPr>
              <a:t> as it travels over the wire</a:t>
            </a:r>
          </a:p>
          <a:p>
            <a:pPr marL="228600" lvl="0" indent="-228600">
              <a:buFont typeface="Arial" panose="020B0604020202020204" pitchFamily="34" charset="0"/>
              <a:buChar char="•"/>
            </a:pPr>
            <a:r>
              <a:rPr lang="en-US" sz="1200" kern="1200" baseline="0" dirty="0" smtClean="0">
                <a:solidFill>
                  <a:schemeClr val="tx1"/>
                </a:solidFill>
                <a:effectLst/>
                <a:latin typeface="+mn-lt"/>
                <a:ea typeface="+mn-ea"/>
                <a:cs typeface="+mn-cs"/>
              </a:rPr>
              <a:t>Only as secure as the TLS implementation</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alternative to 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another standard called Digest </a:t>
            </a:r>
            <a:r>
              <a:rPr lang="en-US" sz="1200" kern="1200" dirty="0" err="1" smtClean="0">
                <a:solidFill>
                  <a:schemeClr val="tx1"/>
                </a:solidFill>
                <a:effectLst/>
                <a:latin typeface="+mn-lt"/>
                <a:ea typeface="+mn-ea"/>
                <a:cs typeface="+mn-cs"/>
              </a:rPr>
              <a:t>Auth</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difference is that with Digest, the password is never sent over the wire,</a:t>
            </a:r>
            <a:r>
              <a:rPr lang="en-US" sz="1200" kern="1200" baseline="0" dirty="0" smtClean="0">
                <a:solidFill>
                  <a:schemeClr val="tx1"/>
                </a:solidFill>
                <a:effectLst/>
                <a:latin typeface="+mn-lt"/>
                <a:ea typeface="+mn-ea"/>
                <a:cs typeface="+mn-cs"/>
              </a:rPr>
              <a:t> so there’s less risk of it being compromised.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Clients makes a secured</a:t>
            </a:r>
            <a:r>
              <a:rPr lang="en-US" sz="1200" kern="1200" baseline="0" dirty="0" smtClean="0">
                <a:solidFill>
                  <a:schemeClr val="tx1"/>
                </a:solidFill>
                <a:effectLst/>
                <a:latin typeface="+mn-lt"/>
                <a:ea typeface="+mn-ea"/>
                <a:cs typeface="+mn-cs"/>
              </a:rPr>
              <a:t> request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responds “not authorized” &amp; includes a “nonce”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 combines the username, PW</a:t>
            </a:r>
            <a:r>
              <a:rPr lang="en-US" sz="1200" kern="1200" baseline="0" dirty="0" smtClean="0">
                <a:solidFill>
                  <a:schemeClr val="tx1"/>
                </a:solidFill>
                <a:effectLst/>
                <a:latin typeface="+mn-lt"/>
                <a:ea typeface="+mn-ea"/>
                <a:cs typeface="+mn-cs"/>
              </a:rPr>
              <a:t> and nonce and then creates </a:t>
            </a:r>
            <a:r>
              <a:rPr lang="en-US" sz="1200" kern="1200" dirty="0" smtClean="0">
                <a:solidFill>
                  <a:schemeClr val="tx1"/>
                </a:solidFill>
                <a:effectLst/>
                <a:latin typeface="+mn-lt"/>
                <a:ea typeface="+mn-ea"/>
                <a:cs typeface="+mn-cs"/>
              </a:rPr>
              <a:t>MD5 hash</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 resubmits request, passing username, nonce, and hash</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looks up user’s password, re-calculates the hash, compares it to what client sent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hashes match is if client and server used same password to </a:t>
            </a:r>
            <a:r>
              <a:rPr lang="en-US" sz="1200" kern="1200" baseline="0" dirty="0" err="1" smtClean="0">
                <a:solidFill>
                  <a:schemeClr val="tx1"/>
                </a:solidFill>
                <a:effectLst/>
                <a:latin typeface="+mn-lt"/>
                <a:ea typeface="+mn-ea"/>
                <a:cs typeface="+mn-cs"/>
              </a:rPr>
              <a:t>calc</a:t>
            </a:r>
            <a:r>
              <a:rPr lang="en-US" sz="1200" kern="1200" baseline="0" dirty="0" smtClean="0">
                <a:solidFill>
                  <a:schemeClr val="tx1"/>
                </a:solidFill>
                <a:effectLst/>
                <a:latin typeface="+mn-lt"/>
                <a:ea typeface="+mn-ea"/>
                <a:cs typeface="+mn-cs"/>
              </a:rPr>
              <a:t> hash == proof of identity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password is never sent over wire, TLS not</a:t>
            </a:r>
            <a:r>
              <a:rPr lang="en-US" sz="1200" kern="1200" baseline="0" dirty="0" smtClean="0">
                <a:solidFill>
                  <a:schemeClr val="tx1"/>
                </a:solidFill>
                <a:effectLst/>
                <a:latin typeface="+mn-lt"/>
                <a:ea typeface="+mn-ea"/>
                <a:cs typeface="+mn-cs"/>
              </a:rPr>
              <a:t> required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with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it’s very easy to integrate</a:t>
            </a:r>
            <a:r>
              <a:rPr lang="en-US" sz="1200" kern="1200" baseline="0" dirty="0" smtClean="0">
                <a:solidFill>
                  <a:schemeClr val="tx1"/>
                </a:solidFill>
                <a:effectLst/>
                <a:latin typeface="+mn-lt"/>
                <a:ea typeface="+mn-ea"/>
                <a:cs typeface="+mn-cs"/>
              </a:rPr>
              <a:t> with systems that support the standard.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main issue is that Digest prevents use of strong password encryption in your user database. </a:t>
            </a:r>
          </a:p>
          <a:p>
            <a:pPr lvl="0"/>
            <a:r>
              <a:rPr lang="en-US" sz="1200" kern="1200" dirty="0" smtClean="0">
                <a:solidFill>
                  <a:schemeClr val="tx1"/>
                </a:solidFill>
                <a:effectLst/>
                <a:latin typeface="+mn-lt"/>
                <a:ea typeface="+mn-ea"/>
                <a:cs typeface="+mn-cs"/>
              </a:rPr>
              <a:t>* Must have access to raw password to verify hash.</a:t>
            </a:r>
          </a:p>
          <a:p>
            <a:pPr lvl="0"/>
            <a:r>
              <a:rPr lang="en-US" sz="1200" kern="1200" dirty="0" smtClean="0">
                <a:solidFill>
                  <a:schemeClr val="tx1"/>
                </a:solidFill>
                <a:effectLst/>
                <a:latin typeface="+mn-lt"/>
                <a:ea typeface="+mn-ea"/>
                <a:cs typeface="+mn-cs"/>
              </a:rPr>
              <a:t>* 1-way</a:t>
            </a:r>
            <a:r>
              <a:rPr lang="en-US" sz="1200" kern="1200" baseline="0" dirty="0" smtClean="0">
                <a:solidFill>
                  <a:schemeClr val="tx1"/>
                </a:solidFill>
                <a:effectLst/>
                <a:latin typeface="+mn-lt"/>
                <a:ea typeface="+mn-ea"/>
                <a:cs typeface="+mn-cs"/>
              </a:rPr>
              <a:t> encryption or </a:t>
            </a:r>
            <a:r>
              <a:rPr lang="en-US" sz="1200" kern="1200" baseline="0" dirty="0" err="1" smtClean="0">
                <a:solidFill>
                  <a:schemeClr val="tx1"/>
                </a:solidFill>
                <a:effectLst/>
                <a:latin typeface="+mn-lt"/>
                <a:ea typeface="+mn-ea"/>
                <a:cs typeface="+mn-cs"/>
              </a:rPr>
              <a:t>salt+hash</a:t>
            </a:r>
            <a:r>
              <a:rPr lang="en-US" sz="1200" kern="1200" baseline="0" dirty="0" smtClean="0">
                <a:solidFill>
                  <a:schemeClr val="tx1"/>
                </a:solidFill>
                <a:effectLst/>
                <a:latin typeface="+mn-lt"/>
                <a:ea typeface="+mn-ea"/>
                <a:cs typeface="+mn-cs"/>
              </a:rPr>
              <a:t> defeats Digest</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a:t>
            </a:r>
            <a:r>
              <a:rPr lang="en-US" sz="1200" kern="1200" baseline="0" dirty="0" smtClean="0">
                <a:solidFill>
                  <a:schemeClr val="tx1"/>
                </a:solidFill>
                <a:effectLst/>
                <a:latin typeface="+mn-lt"/>
                <a:ea typeface="+mn-ea"/>
                <a:cs typeface="+mn-cs"/>
              </a:rPr>
              <a:t> one really uses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but it’s important to understand the concept because we’ll see it again later.</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http://unixpapa.com/auth/basic.html</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Those 3 things work great if you want the API</a:t>
            </a:r>
            <a:r>
              <a:rPr lang="en-US" sz="1200" kern="1200" baseline="0" dirty="0" smtClean="0">
                <a:solidFill>
                  <a:schemeClr val="tx1"/>
                </a:solidFill>
                <a:effectLst/>
                <a:latin typeface="+mn-lt"/>
                <a:ea typeface="+mn-ea"/>
                <a:cs typeface="+mn-cs"/>
              </a:rPr>
              <a:t> client to present actual user credentials during authentication, and if you’re OK with the constraints those techniques include. </a:t>
            </a:r>
            <a:r>
              <a:rPr lang="en-US" sz="1200" kern="1200" dirty="0" smtClean="0">
                <a:solidFill>
                  <a:schemeClr val="tx1"/>
                </a:solidFill>
                <a:effectLst/>
                <a:latin typeface="+mn-lt"/>
                <a:ea typeface="+mn-ea"/>
                <a:cs typeface="+mn-cs"/>
              </a:rPr>
              <a:t>But what if those constraints are too limiting?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need more flexibility,</a:t>
            </a:r>
            <a:r>
              <a:rPr lang="en-US" sz="1200" kern="1200" baseline="0" dirty="0" smtClean="0">
                <a:solidFill>
                  <a:schemeClr val="tx1"/>
                </a:solidFill>
                <a:effectLst/>
                <a:latin typeface="+mn-lt"/>
                <a:ea typeface="+mn-ea"/>
                <a:cs typeface="+mn-cs"/>
              </a:rPr>
              <a:t> either in terms of what information you use to authenticate OR how that information is transmitted, then the next simplest approach is to implement a custom scheme using API Keys or JSON Web Tokens.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have a confession to make. A little while ago, I made a huge rookie mistake.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team develops a </a:t>
            </a:r>
            <a:r>
              <a:rPr lang="en-US" sz="1200" b="1" kern="1200" dirty="0" smtClean="0">
                <a:solidFill>
                  <a:schemeClr val="tx1"/>
                </a:solidFill>
                <a:effectLst/>
                <a:latin typeface="+mn-lt"/>
                <a:ea typeface="+mn-ea"/>
                <a:cs typeface="+mn-cs"/>
              </a:rPr>
              <a:t>fairly standard web app</a:t>
            </a:r>
            <a:r>
              <a:rPr lang="en-US" sz="1200" kern="1200" dirty="0" smtClean="0">
                <a:solidFill>
                  <a:schemeClr val="tx1"/>
                </a:solidFill>
                <a:effectLst/>
                <a:latin typeface="+mn-lt"/>
                <a:ea typeface="+mn-ea"/>
                <a:cs typeface="+mn-cs"/>
              </a:rPr>
              <a:t> with session state and server rendered HTML. We eventually want to build a mobile app…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RESTful APIs are normally </a:t>
            </a:r>
            <a:r>
              <a:rPr lang="en-US" sz="1200" b="1" kern="1200" dirty="0" smtClean="0">
                <a:solidFill>
                  <a:schemeClr val="tx1"/>
                </a:solidFill>
                <a:effectLst/>
                <a:latin typeface="+mn-lt"/>
                <a:ea typeface="+mn-ea"/>
                <a:cs typeface="+mn-cs"/>
              </a:rPr>
              <a:t>stateless</a:t>
            </a:r>
            <a:r>
              <a:rPr lang="en-US" sz="1200" kern="1200" dirty="0" smtClean="0">
                <a:solidFill>
                  <a:schemeClr val="tx1"/>
                </a:solidFill>
                <a:effectLst/>
                <a:latin typeface="+mn-lt"/>
                <a:ea typeface="+mn-ea"/>
                <a:cs typeface="+mn-cs"/>
              </a:rPr>
              <a:t>…. Need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Anyone here ever google “how to authenticate</a:t>
            </a:r>
            <a:r>
              <a:rPr lang="en-US" sz="1200" kern="1200" baseline="0" dirty="0" smtClean="0">
                <a:solidFill>
                  <a:schemeClr val="tx1"/>
                </a:solidFill>
                <a:effectLst/>
                <a:latin typeface="+mn-lt"/>
                <a:ea typeface="+mn-ea"/>
                <a:cs typeface="+mn-cs"/>
              </a:rPr>
              <a:t> an API”? </a:t>
            </a:r>
            <a:r>
              <a:rPr lang="en-US" sz="1200" kern="1200" dirty="0" smtClean="0">
                <a:solidFill>
                  <a:schemeClr val="tx1"/>
                </a:solidFill>
                <a:effectLst/>
                <a:latin typeface="+mn-lt"/>
                <a:ea typeface="+mn-ea"/>
                <a:cs typeface="+mn-cs"/>
              </a:rPr>
              <a:t>I did and found a </a:t>
            </a:r>
            <a:r>
              <a:rPr lang="en-US" sz="1200" b="1" kern="1200" dirty="0" smtClean="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Bearer</a:t>
            </a:r>
            <a:r>
              <a:rPr lang="en-US" sz="1200" b="0" kern="1200" baseline="0" dirty="0" smtClean="0">
                <a:solidFill>
                  <a:schemeClr val="tx1"/>
                </a:solidFill>
                <a:effectLst/>
                <a:latin typeface="+mn-lt"/>
                <a:ea typeface="+mn-ea"/>
                <a:cs typeface="+mn-cs"/>
              </a:rPr>
              <a:t> tokens, </a:t>
            </a:r>
            <a:r>
              <a:rPr lang="en-US" sz="1200" b="0" kern="1200" baseline="0" dirty="0" err="1" smtClean="0">
                <a:solidFill>
                  <a:schemeClr val="tx1"/>
                </a:solidFill>
                <a:effectLst/>
                <a:latin typeface="+mn-lt"/>
                <a:ea typeface="+mn-ea"/>
                <a:cs typeface="+mn-cs"/>
              </a:rPr>
              <a:t>nonces</a:t>
            </a:r>
            <a:r>
              <a:rPr lang="en-US" sz="1200" b="0" kern="1200" baseline="0" dirty="0" smtClean="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Two different versions of this thing called </a:t>
            </a:r>
            <a:r>
              <a:rPr lang="en-US" sz="1200" b="0" kern="1200" baseline="0" dirty="0" err="1" smtClean="0">
                <a:solidFill>
                  <a:schemeClr val="tx1"/>
                </a:solidFill>
                <a:effectLst/>
                <a:latin typeface="+mn-lt"/>
                <a:ea typeface="+mn-ea"/>
                <a:cs typeface="+mn-cs"/>
              </a:rPr>
              <a:t>Oauth</a:t>
            </a:r>
            <a:endParaRPr lang="en-US" sz="1200" b="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There was </a:t>
            </a:r>
            <a:r>
              <a:rPr lang="en-US" sz="1200" b="1" kern="1200" baseline="0" dirty="0" smtClean="0">
                <a:solidFill>
                  <a:schemeClr val="tx1"/>
                </a:solidFill>
                <a:effectLst/>
                <a:latin typeface="+mn-lt"/>
                <a:ea typeface="+mn-ea"/>
                <a:cs typeface="+mn-cs"/>
              </a:rPr>
              <a:t>no “guide to choosing the right authentication for you</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 did a bad thing. In a hurry, rolled my own,</a:t>
            </a:r>
            <a:r>
              <a:rPr lang="en-US" sz="1200" kern="1200" baseline="0" dirty="0" smtClean="0">
                <a:solidFill>
                  <a:schemeClr val="tx1"/>
                </a:solidFill>
                <a:effectLst/>
                <a:latin typeface="+mn-lt"/>
                <a:ea typeface="+mn-ea"/>
                <a:cs typeface="+mn-cs"/>
              </a:rPr>
              <a:t> got it wrong</a:t>
            </a:r>
            <a:r>
              <a:rPr lang="en-US" sz="1200" kern="120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API keys first.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idea is that the client sends something</a:t>
            </a:r>
            <a:r>
              <a:rPr lang="en-US" sz="1200" kern="1200" baseline="0" dirty="0" smtClean="0">
                <a:solidFill>
                  <a:schemeClr val="tx1"/>
                </a:solidFill>
                <a:effectLst/>
                <a:latin typeface="+mn-lt"/>
                <a:ea typeface="+mn-ea"/>
                <a:cs typeface="+mn-cs"/>
              </a:rPr>
              <a:t> </a:t>
            </a:r>
            <a:r>
              <a:rPr lang="en-US" sz="1200" i="1" kern="1200" baseline="0" dirty="0" smtClean="0">
                <a:solidFill>
                  <a:schemeClr val="tx1"/>
                </a:solidFill>
                <a:effectLst/>
                <a:latin typeface="+mn-lt"/>
                <a:ea typeface="+mn-ea"/>
                <a:cs typeface="+mn-cs"/>
              </a:rPr>
              <a:t>other than </a:t>
            </a:r>
            <a:r>
              <a:rPr lang="en-US" sz="1200" i="0" kern="1200" baseline="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primary username/combo during authentication.</a:t>
            </a:r>
          </a:p>
          <a:p>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Keeps primary credentials secure and also allows access to be easily revoked. (Twitter example)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You’re replacing</a:t>
            </a:r>
            <a:r>
              <a:rPr lang="en-US" sz="1200" kern="1200" baseline="0" dirty="0" smtClean="0">
                <a:solidFill>
                  <a:schemeClr val="tx1"/>
                </a:solidFill>
                <a:effectLst/>
                <a:latin typeface="+mn-lt"/>
                <a:ea typeface="+mn-ea"/>
                <a:cs typeface="+mn-cs"/>
              </a:rPr>
              <a:t> two pieces of info with one, so it needs to be </a:t>
            </a:r>
            <a:r>
              <a:rPr lang="en-US" sz="1200" b="1" kern="1200" baseline="0" dirty="0" smtClean="0">
                <a:solidFill>
                  <a:schemeClr val="tx1"/>
                </a:solidFill>
                <a:effectLst/>
                <a:latin typeface="+mn-lt"/>
                <a:ea typeface="+mn-ea"/>
                <a:cs typeface="+mn-cs"/>
              </a:rPr>
              <a:t>hard to brute force</a:t>
            </a:r>
            <a:r>
              <a:rPr lang="en-US" sz="1200" b="0" kern="1200" baseline="0" dirty="0" smtClean="0">
                <a:solidFill>
                  <a:schemeClr val="tx1"/>
                </a:solidFill>
                <a:effectLst/>
                <a:latin typeface="+mn-lt"/>
                <a:ea typeface="+mn-ea"/>
                <a:cs typeface="+mn-cs"/>
              </a:rPr>
              <a:t> like a GUID</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There are two different ways to use API keys for authentication: as a type of password, or to sign a request.</a:t>
            </a: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2362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Simplest way to use API keys is to treat them</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like a password &amp; pass with each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pass the API Key in either the querystring or an HTTP header.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querystring really easy to do - ideal for scripting scenarios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Header</a:t>
            </a:r>
            <a:r>
              <a:rPr lang="en-US" sz="1200" kern="1200" baseline="0" dirty="0" smtClean="0">
                <a:solidFill>
                  <a:schemeClr val="tx1"/>
                </a:solidFill>
                <a:effectLst/>
                <a:latin typeface="+mn-lt"/>
                <a:ea typeface="+mn-ea"/>
                <a:cs typeface="+mn-cs"/>
              </a:rPr>
              <a:t> is more secure – not in log files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Header can’t be leaked via copy/paste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keys like this makes them “bearer tokens”, which is basically a password</a:t>
            </a:r>
            <a:r>
              <a:rPr lang="en-US" sz="1200" kern="1200" baseline="0" dirty="0" smtClean="0">
                <a:solidFill>
                  <a:schemeClr val="tx1"/>
                </a:solidFill>
                <a:effectLst/>
                <a:latin typeface="+mn-lt"/>
                <a:ea typeface="+mn-ea"/>
                <a:cs typeface="+mn-cs"/>
              </a:rPr>
              <a:t>. Whomever possesses the token may use it for authorization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key is passed in plain text so you </a:t>
            </a:r>
            <a:r>
              <a:rPr lang="en-US" sz="1200" b="1" kern="1200" baseline="0" dirty="0" smtClean="0">
                <a:solidFill>
                  <a:schemeClr val="tx1"/>
                </a:solidFill>
                <a:effectLst/>
                <a:latin typeface="+mn-lt"/>
                <a:ea typeface="+mn-ea"/>
                <a:cs typeface="+mn-cs"/>
              </a:rPr>
              <a:t>MUST use TLS</a:t>
            </a:r>
            <a:r>
              <a:rPr lang="en-US" sz="1200" kern="1200" baseline="0" dirty="0" smtClean="0">
                <a:solidFill>
                  <a:schemeClr val="tx1"/>
                </a:solidFill>
                <a:effectLst/>
                <a:latin typeface="+mn-lt"/>
                <a:ea typeface="+mn-ea"/>
                <a:cs typeface="+mn-cs"/>
              </a:rPr>
              <a:t> on all requests, to keep the keys safe in transit. Only as secure as TLS </a:t>
            </a:r>
            <a:r>
              <a:rPr lang="en-US" sz="1200" kern="1200" baseline="0" dirty="0" err="1" smtClean="0">
                <a:solidFill>
                  <a:schemeClr val="tx1"/>
                </a:solidFill>
                <a:effectLst/>
                <a:latin typeface="+mn-lt"/>
                <a:ea typeface="+mn-ea"/>
                <a:cs typeface="+mn-cs"/>
              </a:rPr>
              <a:t>impl</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SHOULD encrypt </a:t>
            </a:r>
            <a:r>
              <a:rPr lang="en-US" sz="1200" kern="1200" baseline="0" dirty="0" smtClean="0">
                <a:solidFill>
                  <a:schemeClr val="tx1"/>
                </a:solidFill>
                <a:effectLst/>
                <a:latin typeface="+mn-lt"/>
                <a:ea typeface="+mn-ea"/>
                <a:cs typeface="+mn-cs"/>
              </a:rPr>
              <a:t>API keys in your database</a:t>
            </a:r>
            <a:r>
              <a:rPr lang="en-US" sz="1200" kern="1200" dirty="0" smtClean="0">
                <a:solidFill>
                  <a:schemeClr val="tx1"/>
                </a:solidFill>
                <a:effectLst/>
                <a:latin typeface="+mn-lt"/>
                <a:ea typeface="+mn-ea"/>
                <a:cs typeface="+mn-cs"/>
              </a:rPr>
              <a:t>, just like passwords.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If store as text, and DB is compromised, users get impersonated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Can’t show users a list of their keys.</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AWS</a:t>
            </a:r>
            <a:r>
              <a:rPr lang="en-US" sz="1200" b="0" kern="1200" baseline="0" dirty="0" smtClean="0">
                <a:solidFill>
                  <a:schemeClr val="tx1"/>
                </a:solidFill>
                <a:effectLst/>
                <a:latin typeface="+mn-lt"/>
                <a:ea typeface="+mn-ea"/>
                <a:cs typeface="+mn-cs"/>
              </a:rPr>
              <a:t> and </a:t>
            </a:r>
            <a:r>
              <a:rPr lang="en-US" sz="1200" b="1" kern="1200" baseline="0" dirty="0" smtClean="0">
                <a:solidFill>
                  <a:schemeClr val="tx1"/>
                </a:solidFill>
                <a:effectLst/>
                <a:latin typeface="+mn-lt"/>
                <a:ea typeface="+mn-ea"/>
                <a:cs typeface="+mn-cs"/>
              </a:rPr>
              <a:t>Octopus Deploy</a:t>
            </a:r>
            <a:r>
              <a:rPr lang="en-US" sz="1200" b="0" kern="1200" baseline="0" dirty="0" smtClean="0">
                <a:solidFill>
                  <a:schemeClr val="tx1"/>
                </a:solidFill>
                <a:effectLst/>
                <a:latin typeface="+mn-lt"/>
                <a:ea typeface="+mn-ea"/>
                <a:cs typeface="+mn-cs"/>
              </a:rPr>
              <a:t> let you associate human readable name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other way to use API Keys is to use them</a:t>
            </a:r>
            <a:r>
              <a:rPr lang="en-US" sz="1200" kern="1200" baseline="0" dirty="0" smtClean="0">
                <a:solidFill>
                  <a:schemeClr val="tx1"/>
                </a:solidFill>
                <a:effectLst/>
                <a:latin typeface="+mn-lt"/>
                <a:ea typeface="+mn-ea"/>
                <a:cs typeface="+mn-cs"/>
              </a:rPr>
              <a:t> as a cryptographic key, and </a:t>
            </a:r>
            <a:r>
              <a:rPr lang="en-US" sz="1200" kern="1200" dirty="0" smtClean="0">
                <a:solidFill>
                  <a:schemeClr val="tx1"/>
                </a:solidFill>
                <a:effectLst/>
                <a:latin typeface="+mn-lt"/>
                <a:ea typeface="+mn-ea"/>
                <a:cs typeface="+mn-cs"/>
              </a:rPr>
              <a:t>digitally sign the HTTP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we saw with Digest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the idea behind “signing” a request is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and client both know some secret value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Client uses</a:t>
            </a:r>
            <a:r>
              <a:rPr lang="en-US" sz="1200" kern="1200" baseline="0" dirty="0" smtClean="0">
                <a:solidFill>
                  <a:schemeClr val="tx1"/>
                </a:solidFill>
                <a:effectLst/>
                <a:latin typeface="+mn-lt"/>
                <a:ea typeface="+mn-ea"/>
                <a:cs typeface="+mn-cs"/>
              </a:rPr>
              <a:t> the secret to create a hash</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uses the secret to </a:t>
            </a:r>
            <a:r>
              <a:rPr lang="en-US" sz="1200" i="1" kern="1200" dirty="0" smtClean="0">
                <a:solidFill>
                  <a:schemeClr val="tx1"/>
                </a:solidFill>
                <a:effectLst/>
                <a:latin typeface="+mn-lt"/>
                <a:ea typeface="+mn-ea"/>
                <a:cs typeface="+mn-cs"/>
              </a:rPr>
              <a:t>verify </a:t>
            </a:r>
            <a:r>
              <a:rPr lang="en-US" sz="1200" i="0" kern="1200" dirty="0" smtClean="0">
                <a:solidFill>
                  <a:schemeClr val="tx1"/>
                </a:solidFill>
                <a:effectLst/>
                <a:latin typeface="+mn-lt"/>
                <a:ea typeface="+mn-ea"/>
                <a:cs typeface="+mn-cs"/>
              </a:rPr>
              <a:t>the hash</a:t>
            </a:r>
          </a:p>
          <a:p>
            <a:pPr marL="171450" indent="-171450">
              <a:buFont typeface="Arial" panose="020B0604020202020204" pitchFamily="34" charset="0"/>
              <a:buChar char="•"/>
            </a:pPr>
            <a:r>
              <a:rPr lang="en-US" sz="1200" i="0" kern="1200" baseline="0" dirty="0" smtClean="0">
                <a:solidFill>
                  <a:schemeClr val="tx1"/>
                </a:solidFill>
                <a:effectLst/>
                <a:latin typeface="+mn-lt"/>
                <a:ea typeface="+mn-ea"/>
                <a:cs typeface="+mn-cs"/>
              </a:rPr>
              <a:t>The secret itself is never transmitted, so does not require TLS</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Might use TLS if the message itself is sensitive, but unlike bearer tokens, an attacker that intercepts the message does not gain anything sensitive except the message itself</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how it works:</a:t>
            </a:r>
          </a:p>
          <a:p>
            <a:pPr lvl="0"/>
            <a:r>
              <a:rPr lang="en-US" sz="1200" kern="1200" dirty="0" smtClean="0">
                <a:solidFill>
                  <a:schemeClr val="tx1"/>
                </a:solidFill>
                <a:effectLst/>
                <a:latin typeface="+mn-lt"/>
                <a:ea typeface="+mn-ea"/>
                <a:cs typeface="+mn-cs"/>
              </a:rPr>
              <a:t>The client prepares its message, which in our case is probably a URL like </a:t>
            </a:r>
            <a:r>
              <a:rPr lang="en-US" sz="1200" i="1" u="sng" kern="1200" dirty="0" smtClean="0">
                <a:solidFill>
                  <a:schemeClr val="tx1"/>
                </a:solidFill>
                <a:effectLst/>
                <a:latin typeface="+mn-lt"/>
                <a:ea typeface="+mn-ea"/>
                <a:cs typeface="+mn-cs"/>
                <a:hlinkClick r:id="rId3"/>
              </a:rPr>
              <a:t>http://foo.com/bar?bat=42</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concatenates the secret value with that message and then runs it through a hashing algorithm to generate a signature</a:t>
            </a:r>
          </a:p>
          <a:p>
            <a:pPr lvl="0"/>
            <a:r>
              <a:rPr lang="en-US" sz="1200" kern="1200" dirty="0" smtClean="0">
                <a:solidFill>
                  <a:schemeClr val="tx1"/>
                </a:solidFill>
                <a:effectLst/>
                <a:latin typeface="+mn-lt"/>
                <a:ea typeface="+mn-ea"/>
                <a:cs typeface="+mn-cs"/>
              </a:rPr>
              <a:t>The client sends the original message to the server, </a:t>
            </a:r>
            <a:r>
              <a:rPr lang="en-US" sz="1200" i="1" kern="1200" dirty="0" smtClean="0">
                <a:solidFill>
                  <a:schemeClr val="tx1"/>
                </a:solidFill>
                <a:effectLst/>
                <a:latin typeface="+mn-lt"/>
                <a:ea typeface="+mn-ea"/>
                <a:cs typeface="+mn-cs"/>
              </a:rPr>
              <a:t>plus </a:t>
            </a:r>
            <a:r>
              <a:rPr lang="en-US" sz="1200" kern="1200" dirty="0" smtClean="0">
                <a:solidFill>
                  <a:schemeClr val="tx1"/>
                </a:solidFill>
                <a:effectLst/>
                <a:latin typeface="+mn-lt"/>
                <a:ea typeface="+mn-ea"/>
                <a:cs typeface="+mn-cs"/>
              </a:rPr>
              <a:t>the signature in an authorization header.</a:t>
            </a:r>
          </a:p>
          <a:p>
            <a:pPr lvl="0"/>
            <a:r>
              <a:rPr lang="en-US" sz="1200" kern="1200" dirty="0" smtClean="0">
                <a:solidFill>
                  <a:schemeClr val="tx1"/>
                </a:solidFill>
                <a:effectLst/>
                <a:latin typeface="+mn-lt"/>
                <a:ea typeface="+mn-ea"/>
                <a:cs typeface="+mn-cs"/>
              </a:rPr>
              <a:t>The server receives the message and repeats the same hashing operation, then compares the result with the value from the authorization header. If they match, it knows the message was created by someone that knows the secret value AND that the message wasn’t modified in transit. (If either of those things is false, the server would have computed a different hash)</a:t>
            </a:r>
          </a:p>
          <a:p>
            <a:r>
              <a:rPr lang="en-US" sz="1200" kern="1200" dirty="0" smtClean="0">
                <a:solidFill>
                  <a:schemeClr val="tx1"/>
                </a:solidFill>
                <a:effectLst/>
                <a:latin typeface="+mn-lt"/>
                <a:ea typeface="+mn-ea"/>
                <a:cs typeface="+mn-cs"/>
              </a:rPr>
              <a:t>Technically speaking the authorization header is a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primary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drawback to HMAC is complexity.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Client and server must compute the hash EXACTLY the same way. </a:t>
            </a:r>
          </a:p>
          <a:p>
            <a:r>
              <a:rPr lang="en-US" sz="1200" kern="1200" dirty="0" smtClean="0">
                <a:solidFill>
                  <a:schemeClr val="tx1"/>
                </a:solidFill>
                <a:effectLst/>
                <a:latin typeface="+mn-lt"/>
                <a:ea typeface="+mn-ea"/>
                <a:cs typeface="+mn-cs"/>
              </a:rPr>
              <a:t>* Usually requires publishing detailed instructions that describe how to “</a:t>
            </a:r>
            <a:r>
              <a:rPr lang="en-US" sz="1200" kern="1200" dirty="0" err="1" smtClean="0">
                <a:solidFill>
                  <a:schemeClr val="tx1"/>
                </a:solidFill>
                <a:effectLst/>
                <a:latin typeface="+mn-lt"/>
                <a:ea typeface="+mn-ea"/>
                <a:cs typeface="+mn-cs"/>
              </a:rPr>
              <a:t>canonicalize</a:t>
            </a:r>
            <a:r>
              <a:rPr lang="en-US" sz="1200" kern="1200" dirty="0" smtClean="0">
                <a:solidFill>
                  <a:schemeClr val="tx1"/>
                </a:solidFill>
                <a:effectLst/>
                <a:latin typeface="+mn-lt"/>
                <a:ea typeface="+mn-ea"/>
                <a:cs typeface="+mn-cs"/>
              </a:rPr>
              <a:t>” the request data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image</a:t>
            </a:r>
            <a:r>
              <a:rPr lang="en-US" sz="1200" kern="1200" baseline="0" dirty="0" smtClean="0">
                <a:solidFill>
                  <a:schemeClr val="tx1"/>
                </a:solidFill>
                <a:effectLst/>
                <a:latin typeface="+mn-lt"/>
                <a:ea typeface="+mn-ea"/>
                <a:cs typeface="+mn-cs"/>
              </a:rPr>
              <a:t> is a tiny piece of just one portion of instructions for </a:t>
            </a:r>
            <a:r>
              <a:rPr lang="en-US" sz="1200" kern="1200" baseline="0" dirty="0" err="1" smtClean="0">
                <a:solidFill>
                  <a:schemeClr val="tx1"/>
                </a:solidFill>
                <a:effectLst/>
                <a:latin typeface="+mn-lt"/>
                <a:ea typeface="+mn-ea"/>
                <a:cs typeface="+mn-cs"/>
              </a:rPr>
              <a:t>canonicalizing</a:t>
            </a:r>
            <a:r>
              <a:rPr lang="en-US" sz="1200" kern="1200" baseline="0" dirty="0" smtClean="0">
                <a:solidFill>
                  <a:schemeClr val="tx1"/>
                </a:solidFill>
                <a:effectLst/>
                <a:latin typeface="+mn-lt"/>
                <a:ea typeface="+mn-ea"/>
                <a:cs typeface="+mn-cs"/>
              </a:rPr>
              <a:t> an AWS API call.</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complexity is a necessary part of using HMAC. It’s the price you pay for the increased security that signed requests provide.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signature</a:t>
            </a:r>
            <a:r>
              <a:rPr lang="en-US" sz="1200" kern="1200" dirty="0" smtClean="0">
                <a:solidFill>
                  <a:schemeClr val="tx1"/>
                </a:solidFill>
                <a:effectLst/>
                <a:latin typeface="+mn-lt"/>
                <a:ea typeface="+mn-ea"/>
                <a:cs typeface="+mn-cs"/>
              </a:rPr>
              <a:t> created with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An pointer to the </a:t>
            </a:r>
            <a:r>
              <a:rPr lang="en-US" sz="1200" b="1" kern="1200" dirty="0" smtClean="0">
                <a:solidFill>
                  <a:schemeClr val="tx1"/>
                </a:solidFill>
                <a:effectLst/>
                <a:latin typeface="+mn-lt"/>
                <a:ea typeface="+mn-ea"/>
                <a:cs typeface="+mn-cs"/>
              </a:rPr>
              <a:t>identity </a:t>
            </a:r>
            <a:r>
              <a:rPr lang="en-US" sz="1200" b="0" kern="1200" dirty="0" smtClean="0">
                <a:solidFill>
                  <a:schemeClr val="tx1"/>
                </a:solidFill>
                <a:effectLst/>
                <a:latin typeface="+mn-lt"/>
                <a:ea typeface="+mn-ea"/>
                <a:cs typeface="+mn-cs"/>
              </a:rPr>
              <a:t>that</a:t>
            </a:r>
            <a:r>
              <a:rPr lang="en-US" sz="1200" b="0" kern="1200" baseline="0" dirty="0" smtClean="0">
                <a:solidFill>
                  <a:schemeClr val="tx1"/>
                </a:solidFill>
                <a:effectLst/>
                <a:latin typeface="+mn-lt"/>
                <a:ea typeface="+mn-ea"/>
                <a:cs typeface="+mn-cs"/>
              </a:rPr>
              <a:t> created the signature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Identity indicator is required so server knows which secret value to verify with</a:t>
            </a:r>
          </a:p>
          <a:p>
            <a:pPr marL="0" lv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kern="1200" dirty="0" smtClean="0">
                <a:solidFill>
                  <a:schemeClr val="tx1"/>
                </a:solidFill>
                <a:effectLst/>
                <a:latin typeface="+mn-lt"/>
                <a:ea typeface="+mn-ea"/>
                <a:cs typeface="+mn-cs"/>
              </a:rPr>
              <a:t>If you build an HMAC system you’ll </a:t>
            </a:r>
            <a:r>
              <a:rPr lang="en-US" sz="1200" b="1" kern="1200" dirty="0" smtClean="0">
                <a:solidFill>
                  <a:schemeClr val="tx1"/>
                </a:solidFill>
                <a:effectLst/>
                <a:latin typeface="+mn-lt"/>
                <a:ea typeface="+mn-ea"/>
                <a:cs typeface="+mn-cs"/>
              </a:rPr>
              <a:t>have to choose</a:t>
            </a:r>
            <a:r>
              <a:rPr lang="en-US" sz="1200" kern="1200" dirty="0" smtClean="0">
                <a:solidFill>
                  <a:schemeClr val="tx1"/>
                </a:solidFill>
                <a:effectLst/>
                <a:latin typeface="+mn-lt"/>
                <a:ea typeface="+mn-ea"/>
                <a:cs typeface="+mn-cs"/>
              </a:rPr>
              <a:t> what to use as the identifier and what to use as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Internal APIs can use </a:t>
            </a:r>
            <a:r>
              <a:rPr lang="en-US" sz="1200" b="1" kern="1200" dirty="0" smtClean="0">
                <a:solidFill>
                  <a:schemeClr val="tx1"/>
                </a:solidFill>
                <a:effectLst/>
                <a:latin typeface="+mn-lt"/>
                <a:ea typeface="+mn-ea"/>
                <a:cs typeface="+mn-cs"/>
              </a:rPr>
              <a:t>member ID or PK</a:t>
            </a:r>
            <a:endParaRPr lang="en-US" sz="1200" b="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0" kern="1200" dirty="0" smtClean="0">
                <a:solidFill>
                  <a:schemeClr val="tx1"/>
                </a:solidFill>
                <a:effectLst/>
                <a:latin typeface="+mn-lt"/>
                <a:ea typeface="+mn-ea"/>
                <a:cs typeface="+mn-cs"/>
              </a:rPr>
              <a:t>Public APIs</a:t>
            </a:r>
            <a:r>
              <a:rPr lang="en-US" sz="1200" b="0" kern="1200" baseline="0" dirty="0" smtClean="0">
                <a:solidFill>
                  <a:schemeClr val="tx1"/>
                </a:solidFill>
                <a:effectLst/>
                <a:latin typeface="+mn-lt"/>
                <a:ea typeface="+mn-ea"/>
                <a:cs typeface="+mn-cs"/>
              </a:rPr>
              <a:t> will probably want to use an </a:t>
            </a:r>
            <a:r>
              <a:rPr lang="en-US" sz="1200" b="1" kern="1200" baseline="0" dirty="0" smtClean="0">
                <a:solidFill>
                  <a:schemeClr val="tx1"/>
                </a:solidFill>
                <a:effectLst/>
                <a:latin typeface="+mn-lt"/>
                <a:ea typeface="+mn-ea"/>
                <a:cs typeface="+mn-cs"/>
              </a:rPr>
              <a:t>API Key</a:t>
            </a:r>
          </a:p>
          <a:p>
            <a:pPr marL="171450" lvl="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In any case, must be something OK to transmit over the wire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If you use the API Key as the public identifier, what do we use as </a:t>
            </a:r>
            <a:r>
              <a:rPr lang="en-US" sz="1200" b="1" kern="1200" baseline="0" dirty="0" smtClean="0">
                <a:solidFill>
                  <a:schemeClr val="tx1"/>
                </a:solidFill>
                <a:effectLst/>
                <a:latin typeface="+mn-lt"/>
                <a:ea typeface="+mn-ea"/>
                <a:cs typeface="+mn-cs"/>
              </a:rPr>
              <a:t>secret value</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Whatever value you choose to use as the secret, it must be stored in </a:t>
            </a:r>
            <a:r>
              <a:rPr lang="en-US" sz="1200" b="1" kern="1200" dirty="0" smtClean="0">
                <a:solidFill>
                  <a:schemeClr val="tx1"/>
                </a:solidFill>
                <a:effectLst/>
                <a:latin typeface="+mn-lt"/>
                <a:ea typeface="+mn-ea"/>
                <a:cs typeface="+mn-cs"/>
              </a:rPr>
              <a:t>plain text or using reversible encryption</a:t>
            </a:r>
            <a:r>
              <a:rPr lang="en-US" sz="1200" kern="1200" dirty="0" smtClean="0">
                <a:solidFill>
                  <a:schemeClr val="tx1"/>
                </a:solidFill>
                <a:effectLst/>
                <a:latin typeface="+mn-lt"/>
                <a:ea typeface="+mn-ea"/>
                <a:cs typeface="+mn-cs"/>
              </a:rPr>
              <a:t>. App needs it</a:t>
            </a:r>
            <a:r>
              <a:rPr lang="en-US" sz="1200" kern="1200" baseline="0" dirty="0" smtClean="0">
                <a:solidFill>
                  <a:schemeClr val="tx1"/>
                </a:solidFill>
                <a:effectLst/>
                <a:latin typeface="+mn-lt"/>
                <a:ea typeface="+mn-ea"/>
                <a:cs typeface="+mn-cs"/>
              </a:rPr>
              <a:t> to verify sig.</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Can’t use the user’s password. Whole point of secure password storage is to </a:t>
            </a:r>
            <a:r>
              <a:rPr lang="en-US" sz="1200" b="1" kern="1200" baseline="0" dirty="0" smtClean="0">
                <a:solidFill>
                  <a:schemeClr val="tx1"/>
                </a:solidFill>
                <a:effectLst/>
                <a:latin typeface="+mn-lt"/>
                <a:ea typeface="+mn-ea"/>
                <a:cs typeface="+mn-cs"/>
              </a:rPr>
              <a:t>prevent app </a:t>
            </a:r>
            <a:r>
              <a:rPr lang="en-US" sz="1200" b="0" kern="1200" baseline="0" dirty="0" smtClean="0">
                <a:solidFill>
                  <a:schemeClr val="tx1"/>
                </a:solidFill>
                <a:effectLst/>
                <a:latin typeface="+mn-lt"/>
                <a:ea typeface="+mn-ea"/>
                <a:cs typeface="+mn-cs"/>
              </a:rPr>
              <a:t>from knowing actual password. </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a:t>
            </a:r>
            <a:r>
              <a:rPr lang="en-US" sz="1200" kern="1200" baseline="0" dirty="0" smtClean="0">
                <a:solidFill>
                  <a:schemeClr val="tx1"/>
                </a:solidFill>
                <a:effectLst/>
                <a:latin typeface="+mn-lt"/>
                <a:ea typeface="+mn-ea"/>
                <a:cs typeface="+mn-cs"/>
              </a:rPr>
              <a:t> popular </a:t>
            </a:r>
            <a:r>
              <a:rPr lang="en-US" sz="1200" kern="1200" dirty="0" smtClean="0">
                <a:solidFill>
                  <a:schemeClr val="tx1"/>
                </a:solidFill>
                <a:effectLst/>
                <a:latin typeface="+mn-lt"/>
                <a:ea typeface="+mn-ea"/>
                <a:cs typeface="+mn-cs"/>
              </a:rPr>
              <a:t>approach is to issue API Keys as a </a:t>
            </a:r>
            <a:r>
              <a:rPr lang="en-US" sz="1200" b="1" kern="1200" dirty="0" smtClean="0">
                <a:solidFill>
                  <a:schemeClr val="tx1"/>
                </a:solidFill>
                <a:effectLst/>
                <a:latin typeface="+mn-lt"/>
                <a:ea typeface="+mn-ea"/>
                <a:cs typeface="+mn-cs"/>
              </a:rPr>
              <a:t>pair</a:t>
            </a:r>
            <a:r>
              <a:rPr lang="en-US" sz="1200" kern="1200" dirty="0" smtClean="0">
                <a:solidFill>
                  <a:schemeClr val="tx1"/>
                </a:solidFill>
                <a:effectLst/>
                <a:latin typeface="+mn-lt"/>
                <a:ea typeface="+mn-ea"/>
                <a:cs typeface="+mn-cs"/>
              </a:rPr>
              <a:t> of values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Public API key, that is transmitted over the wire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Private key that is only known by the client and server. </a:t>
            </a:r>
          </a:p>
          <a:p>
            <a:r>
              <a:rPr lang="en-U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Storing in text </a:t>
            </a:r>
            <a:r>
              <a:rPr lang="en-US" sz="1200" b="1" kern="1200" dirty="0" smtClean="0">
                <a:solidFill>
                  <a:schemeClr val="tx1"/>
                </a:solidFill>
                <a:effectLst/>
                <a:latin typeface="+mn-lt"/>
                <a:ea typeface="+mn-ea"/>
                <a:cs typeface="+mn-cs"/>
              </a:rPr>
              <a:t>means it can be compromised</a:t>
            </a:r>
            <a:r>
              <a:rPr lang="en-US" sz="1200" b="0" kern="1200" baseline="0" dirty="0" smtClean="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last detail of an API</a:t>
            </a:r>
            <a:r>
              <a:rPr lang="en-US" sz="1200" kern="1200" baseline="0" dirty="0" smtClean="0">
                <a:solidFill>
                  <a:schemeClr val="tx1"/>
                </a:solidFill>
                <a:effectLst/>
                <a:latin typeface="+mn-lt"/>
                <a:ea typeface="+mn-ea"/>
                <a:cs typeface="+mn-cs"/>
              </a:rPr>
              <a:t> Key </a:t>
            </a:r>
            <a:r>
              <a:rPr lang="en-US" sz="1200" kern="1200" dirty="0" smtClean="0">
                <a:solidFill>
                  <a:schemeClr val="tx1"/>
                </a:solidFill>
                <a:effectLst/>
                <a:latin typeface="+mn-lt"/>
                <a:ea typeface="+mn-ea"/>
                <a:cs typeface="+mn-cs"/>
              </a:rPr>
              <a:t>implementation that you need to think about: </a:t>
            </a:r>
            <a:r>
              <a:rPr lang="en-US" sz="1200" b="1" kern="1200" dirty="0" smtClean="0">
                <a:solidFill>
                  <a:schemeClr val="tx1"/>
                </a:solidFill>
                <a:effectLst/>
                <a:latin typeface="+mn-lt"/>
                <a:ea typeface="+mn-ea"/>
                <a:cs typeface="+mn-cs"/>
              </a:rPr>
              <a:t>how does the client come to</a:t>
            </a:r>
            <a:r>
              <a:rPr lang="en-US" sz="1200" b="1" kern="1200" baseline="0" dirty="0" smtClean="0">
                <a:solidFill>
                  <a:schemeClr val="tx1"/>
                </a:solidFill>
                <a:effectLst/>
                <a:latin typeface="+mn-lt"/>
                <a:ea typeface="+mn-ea"/>
                <a:cs typeface="+mn-cs"/>
              </a:rPr>
              <a:t> know the key</a:t>
            </a:r>
            <a:r>
              <a:rPr lang="en-US" sz="1200" b="0" kern="1200" baseline="0" dirty="0" smtClean="0">
                <a:solidFill>
                  <a:schemeClr val="tx1"/>
                </a:solidFill>
                <a:effectLst/>
                <a:latin typeface="+mn-lt"/>
                <a:ea typeface="+mn-ea"/>
                <a:cs typeface="+mn-cs"/>
              </a:rPr>
              <a:t> in the first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Regardless of whether you’re using bearer</a:t>
            </a:r>
            <a:r>
              <a:rPr lang="en-US" sz="1200" kern="1200" baseline="0" dirty="0" smtClean="0">
                <a:solidFill>
                  <a:schemeClr val="tx1"/>
                </a:solidFill>
                <a:effectLst/>
                <a:latin typeface="+mn-lt"/>
                <a:ea typeface="+mn-ea"/>
                <a:cs typeface="+mn-cs"/>
              </a:rPr>
              <a:t> tokens or HMAC, the client must know the secret value. That knowledge is the key to authentication taking place.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server-based client</a:t>
            </a:r>
            <a:r>
              <a:rPr lang="en-US" sz="1200" kern="1200" dirty="0" smtClean="0">
                <a:solidFill>
                  <a:schemeClr val="tx1"/>
                </a:solidFill>
                <a:effectLst/>
                <a:latin typeface="+mn-lt"/>
                <a:ea typeface="+mn-ea"/>
                <a:cs typeface="+mn-cs"/>
              </a:rPr>
              <a:t> it’s easy.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Programmer obtains the secret value using some secure mechanism</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Puts it into the source code or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file for the client.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client</a:t>
            </a:r>
            <a:r>
              <a:rPr lang="en-US" sz="1200" kern="1200" baseline="0" dirty="0" smtClean="0">
                <a:solidFill>
                  <a:schemeClr val="tx1"/>
                </a:solidFill>
                <a:effectLst/>
                <a:latin typeface="+mn-lt"/>
                <a:ea typeface="+mn-ea"/>
                <a:cs typeface="+mn-cs"/>
              </a:rPr>
              <a:t> is secure, so as long as you’re either using bearer tokens and TLS or HMAC, the key itself is never exposed.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More complicated</a:t>
            </a:r>
            <a:r>
              <a:rPr lang="en-US" sz="1200" kern="1200" baseline="0" dirty="0" smtClean="0">
                <a:solidFill>
                  <a:schemeClr val="tx1"/>
                </a:solidFill>
                <a:effectLst/>
                <a:latin typeface="+mn-lt"/>
                <a:ea typeface="+mn-ea"/>
                <a:cs typeface="+mn-cs"/>
              </a:rPr>
              <a:t> for a JS client.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No way to pre-load the key up front; users can log in from any browser at any time</a:t>
            </a:r>
          </a:p>
          <a:p>
            <a:r>
              <a:rPr lang="en-US" sz="1200" kern="1200" baseline="0" dirty="0" smtClean="0">
                <a:solidFill>
                  <a:schemeClr val="tx1"/>
                </a:solidFill>
                <a:effectLst/>
                <a:latin typeface="+mn-lt"/>
                <a:ea typeface="+mn-ea"/>
                <a:cs typeface="+mn-cs"/>
              </a:rPr>
              <a:t>* Generally speaking, you need the user to actively authenticate themselves by logging in. </a:t>
            </a:r>
          </a:p>
          <a:p>
            <a:r>
              <a:rPr lang="en-US" sz="1200" kern="1200" baseline="0" dirty="0" smtClean="0">
                <a:solidFill>
                  <a:schemeClr val="tx1"/>
                </a:solidFill>
                <a:effectLst/>
                <a:latin typeface="+mn-lt"/>
                <a:ea typeface="+mn-ea"/>
                <a:cs typeface="+mn-cs"/>
              </a:rPr>
              <a:t>* Once authenticated, an API or encryption key could be securely </a:t>
            </a:r>
            <a:r>
              <a:rPr lang="en-US" sz="1200" i="1" kern="1200" baseline="0" dirty="0" smtClean="0">
                <a:solidFill>
                  <a:schemeClr val="tx1"/>
                </a:solidFill>
                <a:effectLst/>
                <a:latin typeface="+mn-lt"/>
                <a:ea typeface="+mn-ea"/>
                <a:cs typeface="+mn-cs"/>
              </a:rPr>
              <a:t>transmitted back to </a:t>
            </a:r>
            <a:r>
              <a:rPr lang="en-US" sz="1200" i="0" kern="1200" baseline="0" dirty="0" smtClean="0">
                <a:solidFill>
                  <a:schemeClr val="tx1"/>
                </a:solidFill>
                <a:effectLst/>
                <a:latin typeface="+mn-lt"/>
                <a:ea typeface="+mn-ea"/>
                <a:cs typeface="+mn-cs"/>
              </a:rPr>
              <a:t>the client, but the client cannot </a:t>
            </a:r>
            <a:r>
              <a:rPr lang="en-US" sz="1200" i="1" kern="1200" baseline="0" dirty="0" smtClean="0">
                <a:solidFill>
                  <a:schemeClr val="tx1"/>
                </a:solidFill>
                <a:effectLst/>
                <a:latin typeface="+mn-lt"/>
                <a:ea typeface="+mn-ea"/>
                <a:cs typeface="+mn-cs"/>
              </a:rPr>
              <a:t>securely store it</a:t>
            </a:r>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That’s because JS is not a secure environment. Crypto functions can be monkey patched, local storage is susceptible to XSS</a:t>
            </a:r>
          </a:p>
          <a:p>
            <a:r>
              <a:rPr lang="en-US" sz="1200" kern="1200" baseline="0" dirty="0" smtClean="0">
                <a:solidFill>
                  <a:schemeClr val="tx1"/>
                </a:solidFill>
                <a:effectLst/>
                <a:latin typeface="+mn-lt"/>
                <a:ea typeface="+mn-ea"/>
                <a:cs typeface="+mn-cs"/>
              </a:rPr>
              <a:t>* As a rule, you should assume that anything you expose to JS is open for inspection</a:t>
            </a:r>
          </a:p>
          <a:p>
            <a:endParaRPr lang="en-US" sz="1200" kern="1200" dirty="0" smtClean="0">
              <a:solidFill>
                <a:schemeClr val="tx1"/>
              </a:solidFill>
              <a:effectLst/>
              <a:latin typeface="+mn-lt"/>
              <a:ea typeface="+mn-ea"/>
              <a:cs typeface="+mn-cs"/>
            </a:endParaRPr>
          </a:p>
          <a:p>
            <a:r>
              <a:rPr lang="en-US" dirty="0" smtClean="0"/>
              <a:t>So</a:t>
            </a:r>
            <a:r>
              <a:rPr lang="en-US" baseline="0" dirty="0" smtClean="0"/>
              <a:t> if we can’t store the API or encryption keys in JS, how do we secure an API for a JS client?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goal today is to give you the coherent overview I desperately needed</a:t>
            </a:r>
            <a:r>
              <a:rPr lang="en-US" sz="1200" kern="1200" baseline="0" dirty="0" smtClean="0">
                <a:solidFill>
                  <a:schemeClr val="tx1"/>
                </a:solidFill>
                <a:effectLst/>
                <a:latin typeface="+mn-lt"/>
                <a:ea typeface="+mn-ea"/>
                <a:cs typeface="+mn-cs"/>
              </a:rPr>
              <a:t> back then.</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 going to break down all of the complex terminology and compare and contrast the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answer is JSON Web Tokens, pronounced</a:t>
            </a:r>
            <a:r>
              <a:rPr lang="en-US" baseline="0" dirty="0" smtClean="0"/>
              <a:t> “JOT”</a:t>
            </a:r>
          </a:p>
          <a:p>
            <a:endParaRPr lang="en-US" baseline="0" dirty="0" smtClean="0"/>
          </a:p>
          <a:p>
            <a:r>
              <a:rPr lang="en-US" dirty="0" smtClean="0"/>
              <a:t>In this approach, the user still needs to securely authenticate themselves by logging in. Once their</a:t>
            </a:r>
            <a:r>
              <a:rPr lang="en-US" baseline="0" dirty="0" smtClean="0"/>
              <a:t> credentials are validated, the server creates a token indicating that the user has authenticated. The server uses its private encryption key to sign the token and then returns the token and the signature back to the browser.</a:t>
            </a:r>
          </a:p>
          <a:p>
            <a:endParaRPr lang="en-US" baseline="0" dirty="0" smtClean="0"/>
          </a:p>
          <a:p>
            <a:r>
              <a:rPr lang="en-US" baseline="0" dirty="0" smtClean="0"/>
              <a:t>On each request, browser re-submits token + signature, which server verifies it by re-computing the signature.</a:t>
            </a:r>
          </a:p>
          <a:p>
            <a:endParaRPr lang="en-US" baseline="0" dirty="0" smtClean="0"/>
          </a:p>
          <a:p>
            <a:r>
              <a:rPr lang="en-US" baseline="0" dirty="0" smtClean="0"/>
              <a:t>This is very similar to HMAC signing the request. If the token and signature match, then the server knows the token is legit and wasn’t modified in transit.</a:t>
            </a:r>
          </a:p>
          <a:p>
            <a:endParaRPr lang="en-US" i="0" baseline="0" dirty="0" smtClean="0"/>
          </a:p>
          <a:p>
            <a:r>
              <a:rPr lang="en-US" i="0" baseline="0" dirty="0" smtClean="0"/>
              <a:t>As long as the token itself doesn’t contain any sensitive values, there’s no risk.</a:t>
            </a:r>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1031525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From a high level, this is what you need to know about JWT.</a:t>
            </a:r>
          </a:p>
          <a:p>
            <a:endParaRPr lang="en-US" baseline="0" dirty="0" smtClean="0"/>
          </a:p>
          <a:p>
            <a:pPr marL="228600" indent="-228600">
              <a:buAutoNum type="arabicParenR"/>
            </a:pPr>
            <a:r>
              <a:rPr lang="en-US" baseline="0" dirty="0" smtClean="0"/>
              <a:t>It’s a standard for the secure transmission of JSON objects. These objects contain “claims” about the user, which are really just data properties of the JSON object. </a:t>
            </a:r>
          </a:p>
          <a:p>
            <a:pPr marL="228600" indent="-228600">
              <a:buAutoNum type="arabicParenR"/>
            </a:pPr>
            <a:r>
              <a:rPr lang="en-US" baseline="0" dirty="0" smtClean="0"/>
              <a:t>Some of those properties are defined by the standard, but you can add custom claims as well. In this example, I’m creating a claim for the user’s name and a claim that they have authenticated as an admin.</a:t>
            </a:r>
          </a:p>
          <a:p>
            <a:pPr marL="0" indent="0">
              <a:buNone/>
            </a:pPr>
            <a:endParaRPr lang="en-US" baseline="0" dirty="0" smtClean="0"/>
          </a:p>
          <a:p>
            <a:pPr marL="0" indent="0">
              <a:buNone/>
            </a:pPr>
            <a:r>
              <a:rPr lang="en-US" baseline="0" dirty="0" smtClean="0"/>
              <a:t>This last piece is important. JWT tokens are not encrypted, so they should not contain sensitive values. Instead of sending the user’s API key, and having the server look up the permissions for that key, a JWT token can directly contain the actual permissions.</a:t>
            </a:r>
          </a:p>
          <a:p>
            <a:pPr marL="0" indent="0">
              <a:buNone/>
            </a:pPr>
            <a:endParaRPr lang="en-US" baseline="0" dirty="0" smtClean="0"/>
          </a:p>
          <a:p>
            <a:pPr marL="0" indent="0">
              <a:buNone/>
            </a:pPr>
            <a:r>
              <a:rPr lang="en-US" baseline="0" dirty="0" smtClean="0"/>
              <a:t>Instead of a token that says “here’s the user’s ID, go figure out what they can do”, it’s a token that says “here’s what the user can do”.</a:t>
            </a:r>
          </a:p>
          <a:p>
            <a:pPr marL="0" indent="0">
              <a:buNone/>
            </a:pPr>
            <a:endParaRPr lang="en-US" baseline="0" dirty="0" smtClean="0"/>
          </a:p>
          <a:p>
            <a:pPr marL="0" indent="0">
              <a:buNone/>
            </a:pPr>
            <a:r>
              <a:rPr lang="en-US" baseline="0" dirty="0" smtClean="0"/>
              <a:t>This makes JWT tokens self-contained and stateless. All the information the API needs to know can be provided as claims, and the token contains everything the server needs to validate the authenticity of those claims.</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155389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reason the server can trust the claims is because of the signature.</a:t>
            </a:r>
          </a:p>
          <a:p>
            <a:endParaRPr lang="en-US" baseline="0" dirty="0" smtClean="0"/>
          </a:p>
          <a:p>
            <a:r>
              <a:rPr lang="en-US" baseline="0" dirty="0" smtClean="0"/>
              <a:t>A JWT token is sent over the wire in this format:</a:t>
            </a:r>
          </a:p>
          <a:p>
            <a:endParaRPr lang="en-US" baseline="0" dirty="0" smtClean="0"/>
          </a:p>
          <a:p>
            <a:pPr marL="228600" indent="-228600">
              <a:buAutoNum type="arabicParenR"/>
            </a:pPr>
            <a:r>
              <a:rPr lang="en-US" baseline="0" dirty="0" smtClean="0"/>
              <a:t>A standard header is base 64 encoded</a:t>
            </a:r>
          </a:p>
          <a:p>
            <a:pPr marL="228600" indent="-228600">
              <a:buAutoNum type="arabicParenR"/>
            </a:pPr>
            <a:r>
              <a:rPr lang="en-US" baseline="0" dirty="0" smtClean="0"/>
              <a:t>The token payload is base 64 encoded</a:t>
            </a:r>
          </a:p>
          <a:p>
            <a:pPr marL="228600" indent="-228600">
              <a:buAutoNum type="arabicParenR"/>
            </a:pPr>
            <a:r>
              <a:rPr lang="en-US" baseline="0" dirty="0" smtClean="0"/>
              <a:t>The encoded header, encoded payload, and secret key are used to create a hash</a:t>
            </a:r>
          </a:p>
          <a:p>
            <a:pPr marL="228600" indent="-228600">
              <a:buAutoNum type="arabicParenR"/>
            </a:pPr>
            <a:r>
              <a:rPr lang="en-US" baseline="0" dirty="0" smtClean="0"/>
              <a:t>The encoded header, encoded token, and the hash are concatenated together with dots</a:t>
            </a:r>
          </a:p>
          <a:p>
            <a:pPr marL="228600" indent="-228600">
              <a:buAutoNum type="arabicParenR"/>
            </a:pPr>
            <a:endParaRPr lang="en-US" baseline="0" dirty="0" smtClean="0"/>
          </a:p>
          <a:p>
            <a:pPr marL="0" indent="0">
              <a:buNone/>
            </a:pPr>
            <a:r>
              <a:rPr lang="en-US" baseline="0" dirty="0" smtClean="0"/>
              <a:t>When the server receives the token, it decodes the header and payload, re-calculates the hash using its secret key, and compares the result with the hash in the token.</a:t>
            </a:r>
          </a:p>
          <a:p>
            <a:pPr marL="0" indent="0">
              <a:buNone/>
            </a:pPr>
            <a:endParaRPr lang="en-US" baseline="0" dirty="0" smtClean="0"/>
          </a:p>
          <a:p>
            <a:pPr marL="0" indent="0">
              <a:buNone/>
            </a:pPr>
            <a:r>
              <a:rPr lang="en-US" baseline="0" dirty="0" smtClean="0"/>
              <a:t>If they match, server knows token was not modified and is authentic.</a:t>
            </a:r>
          </a:p>
          <a:p>
            <a:pPr marL="228600" indent="-228600">
              <a:buAutoNum type="arabicParenR" startAt="3"/>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29077212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the server sends your client a JWT token, you need to store it somewhere. Common places are in LocalStorage, or in a cookie.</a:t>
            </a:r>
          </a:p>
          <a:p>
            <a:endParaRPr lang="en-US" baseline="0" dirty="0" smtClean="0"/>
          </a:p>
          <a:p>
            <a:r>
              <a:rPr lang="en-US" baseline="0" dirty="0" smtClean="0"/>
              <a:t>The advantage of LocalStorage is that your application has access to the data in the token payload. This is useful if the token contains information that you need for purposes other than API authentication. The downside is that information stored in LocalStorage is vulnerable to cross-site scripting attacks, so you should only store tokens there if the payload doesn’t contain anything sensitive.</a:t>
            </a:r>
          </a:p>
          <a:p>
            <a:endParaRPr lang="en-US" baseline="0" dirty="0" smtClean="0"/>
          </a:p>
          <a:p>
            <a:r>
              <a:rPr lang="en-US" baseline="0" dirty="0" smtClean="0"/>
              <a:t>If you put the token into an httpOnly secure cookie, then the cookie will be protected in transit by TLS, and the token will be completely inaccessible to JavaScript. If you need to put sensitive information directly into the token then this is a good approach, just realize that your JS application code will be completely unable to read the token for anything other than authentication.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23649383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this point we’ve discussed some authentication schemes that are supported natively by the web server itself and we’ve discussed some custom systems based around API Keys. Next on the agenda is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builds on many of the concepts we just saw,</a:t>
            </a:r>
            <a:r>
              <a:rPr lang="en-US" sz="1200" kern="1200" baseline="0" dirty="0" smtClean="0">
                <a:solidFill>
                  <a:schemeClr val="tx1"/>
                </a:solidFill>
                <a:effectLst/>
                <a:latin typeface="+mn-lt"/>
                <a:ea typeface="+mn-ea"/>
                <a:cs typeface="+mn-cs"/>
              </a:rPr>
              <a:t> but it’s a definite step up in complexity.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framework, not an authentication one.</a:t>
            </a:r>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079557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was originally designed to solve the problem of “delegated authorization” in a 3-party scenario.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explain that, let’s first review the traditional 2-party scenario you see here.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other cases, the client is acting ON BEHALF OF </a:t>
            </a:r>
            <a:r>
              <a:rPr lang="en-US" sz="1200" kern="1200" dirty="0" err="1" smtClean="0">
                <a:solidFill>
                  <a:schemeClr val="tx1"/>
                </a:solidFill>
                <a:effectLst/>
                <a:latin typeface="+mn-lt"/>
                <a:ea typeface="+mn-ea"/>
                <a:cs typeface="+mn-cs"/>
              </a:rPr>
              <a:t>of</a:t>
            </a:r>
            <a:r>
              <a:rPr lang="en-US" sz="1200" kern="1200" dirty="0" smtClean="0">
                <a:solidFill>
                  <a:schemeClr val="tx1"/>
                </a:solidFill>
                <a:effectLst/>
                <a:latin typeface="+mn-lt"/>
                <a:ea typeface="+mn-ea"/>
                <a:cs typeface="+mn-cs"/>
              </a:rPr>
              <a:t> another entity, such as the person using the</a:t>
            </a:r>
            <a:r>
              <a:rPr lang="en-US" sz="1200" kern="1200" baseline="0" dirty="0" smtClean="0">
                <a:solidFill>
                  <a:schemeClr val="tx1"/>
                </a:solidFill>
                <a:effectLst/>
                <a:latin typeface="+mn-lt"/>
                <a:ea typeface="+mn-ea"/>
                <a:cs typeface="+mn-cs"/>
              </a:rPr>
              <a:t> browser</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those cases, client is not accessing its own resources but those of the user.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do this, the user</a:t>
            </a:r>
            <a:r>
              <a:rPr lang="en-US" sz="1200" kern="1200" baseline="0" dirty="0" smtClean="0">
                <a:solidFill>
                  <a:schemeClr val="tx1"/>
                </a:solidFill>
                <a:effectLst/>
                <a:latin typeface="+mn-lt"/>
                <a:ea typeface="+mn-ea"/>
                <a:cs typeface="+mn-cs"/>
              </a:rPr>
              <a:t> must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their credentials with the client so that the client can use them to make the authenticated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That’s fine if you trust the client,</a:t>
            </a:r>
            <a:r>
              <a:rPr lang="en-US" sz="1200" kern="1200" baseline="0" dirty="0" smtClean="0">
                <a:solidFill>
                  <a:schemeClr val="tx1"/>
                </a:solidFill>
                <a:effectLst/>
                <a:latin typeface="+mn-lt"/>
                <a:ea typeface="+mn-ea"/>
                <a:cs typeface="+mn-cs"/>
              </a:rPr>
              <a:t> and you don’t mind the client impersonating you when it talks to the server.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what if you DON’T trust the client with your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say you have some photos that you’ve uploaded to Facebook and you want to use an online photo printing service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really don’t want to give ACME your Facebook username and password,</a:t>
            </a:r>
            <a:r>
              <a:rPr lang="en-US" sz="1200" kern="1200" baseline="0" dirty="0" smtClean="0">
                <a:solidFill>
                  <a:schemeClr val="tx1"/>
                </a:solidFill>
                <a:effectLst/>
                <a:latin typeface="+mn-lt"/>
                <a:ea typeface="+mn-ea"/>
                <a:cs typeface="+mn-cs"/>
              </a:rPr>
              <a:t> but how else does it make the authenticated request on your behalf?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the exact scenario that OAuth was designed for.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“3-legged” model because there are 3 parties involved: the Resource Owner that owns the content, the Service Provider that hosts the content, and the Client that accesses the content.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allows the Resource Owner to </a:t>
            </a:r>
            <a:r>
              <a:rPr lang="en-US" sz="1200" u="sng" kern="1200" dirty="0" smtClean="0">
                <a:solidFill>
                  <a:schemeClr val="tx1"/>
                </a:solidFill>
                <a:effectLst/>
                <a:latin typeface="+mn-lt"/>
                <a:ea typeface="+mn-ea"/>
                <a:cs typeface="+mn-cs"/>
              </a:rPr>
              <a:t>authorize</a:t>
            </a:r>
            <a:r>
              <a:rPr lang="en-US" sz="1200" kern="1200" dirty="0" smtClean="0">
                <a:solidFill>
                  <a:schemeClr val="tx1"/>
                </a:solidFill>
                <a:effectLst/>
                <a:latin typeface="+mn-lt"/>
                <a:ea typeface="+mn-ea"/>
                <a:cs typeface="+mn-cs"/>
              </a:rPr>
              <a:t> the Client to access the data client on their behalf, but without sharing their actual credentials.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do this, ACME is no</a:t>
            </a:r>
            <a:r>
              <a:rPr lang="en-US" sz="1200" kern="1200" baseline="0" dirty="0" smtClean="0">
                <a:solidFill>
                  <a:schemeClr val="tx1"/>
                </a:solidFill>
                <a:effectLst/>
                <a:latin typeface="+mn-lt"/>
                <a:ea typeface="+mn-ea"/>
                <a:cs typeface="+mn-cs"/>
              </a:rPr>
              <a:t> longer making an AUTHENTICATED request, its making an AUTHORIZED request. We’ll talk about this in a minute.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it works. The user starts out on the client’s website, ACME photos. ACME redirects </a:t>
            </a:r>
            <a:r>
              <a:rPr lang="en-US" baseline="0" dirty="0" smtClean="0"/>
              <a:t>the user to the provider (Facebook)</a:t>
            </a:r>
          </a:p>
          <a:p>
            <a:endParaRPr lang="en-US" baseline="0" dirty="0" smtClean="0"/>
          </a:p>
          <a:p>
            <a:r>
              <a:rPr lang="en-US" baseline="0" dirty="0" smtClean="0"/>
              <a:t>The user first </a:t>
            </a:r>
            <a:r>
              <a:rPr lang="en-US" b="1" baseline="0" dirty="0" smtClean="0"/>
              <a:t>authenticates</a:t>
            </a:r>
            <a:r>
              <a:rPr lang="en-US" b="0" baseline="0" dirty="0" smtClean="0"/>
              <a:t> themselves to Facebook</a:t>
            </a:r>
          </a:p>
          <a:p>
            <a:endParaRPr lang="en-US" baseline="0" dirty="0" smtClean="0"/>
          </a:p>
          <a:p>
            <a:r>
              <a:rPr lang="en-US" baseline="0" dirty="0" smtClean="0"/>
              <a:t>Facebook </a:t>
            </a:r>
            <a:r>
              <a:rPr lang="en-US" baseline="0" dirty="0" smtClean="0"/>
              <a:t>displays a page to the user to collect </a:t>
            </a:r>
            <a:r>
              <a:rPr lang="en-US" b="1" baseline="0" dirty="0" smtClean="0"/>
              <a:t>authorization</a:t>
            </a:r>
            <a:r>
              <a:rPr lang="en-US" baseline="0" dirty="0" smtClean="0"/>
              <a:t>,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the basic structure of this talk.</a:t>
            </a:r>
          </a:p>
          <a:p>
            <a:pPr lvl="0"/>
            <a:r>
              <a:rPr lang="en-US" sz="1200" kern="1200" dirty="0" smtClean="0">
                <a:solidFill>
                  <a:schemeClr val="tx1"/>
                </a:solidFill>
                <a:effectLst/>
                <a:latin typeface="+mn-lt"/>
                <a:ea typeface="+mn-ea"/>
                <a:cs typeface="+mn-cs"/>
              </a:rPr>
              <a:t>First, we’re going to talk about three different concepts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you, as an API author, should be thinking about</a:t>
            </a:r>
            <a:r>
              <a:rPr lang="en-US" sz="1200" kern="1200" baseline="0" dirty="0" smtClean="0">
                <a:solidFill>
                  <a:schemeClr val="tx1"/>
                </a:solidFill>
                <a:effectLst/>
                <a:latin typeface="+mn-lt"/>
                <a:ea typeface="+mn-ea"/>
                <a:cs typeface="+mn-cs"/>
              </a:rPr>
              <a:t> when choosing an authentication solution.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Then we’ll compare and contrast all of the techniques you can choose from when authenticating your API calls. We’ll cover everything from HTTP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to OpenID Connect.</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Finally, we’ll wrap up with some suggestions for selecting a technology to match your use case.</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page is hosted by the </a:t>
            </a:r>
            <a:r>
              <a:rPr lang="en-US" sz="1200" b="1" kern="1200" dirty="0" smtClean="0">
                <a:solidFill>
                  <a:schemeClr val="tx1"/>
                </a:solidFill>
                <a:effectLst/>
                <a:latin typeface="+mn-lt"/>
                <a:ea typeface="+mn-ea"/>
                <a:cs typeface="+mn-cs"/>
              </a:rPr>
              <a:t>authorization server</a:t>
            </a:r>
            <a:r>
              <a:rPr lang="en-US" sz="1200" b="0" kern="1200" dirty="0" smtClean="0">
                <a:solidFill>
                  <a:schemeClr val="tx1"/>
                </a:solidFill>
                <a:effectLst/>
                <a:latin typeface="+mn-lt"/>
                <a:ea typeface="+mn-ea"/>
                <a:cs typeface="+mn-cs"/>
              </a:rPr>
              <a:t>, which presumably</a:t>
            </a:r>
            <a:r>
              <a:rPr lang="en-US" sz="1200" b="0" kern="1200" baseline="0" dirty="0" smtClean="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11192050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authorizes the access </a:t>
            </a:r>
            <a:r>
              <a:rPr lang="en-US" dirty="0" smtClean="0">
                <a:sym typeface="Wingdings" panose="05000000000000000000" pitchFamily="2" charset="2"/>
              </a:rPr>
              <a:t> redirects </a:t>
            </a:r>
            <a:r>
              <a:rPr lang="en-US" baseline="0" dirty="0" smtClean="0"/>
              <a:t>back to the client with an “authorization grant”. </a:t>
            </a:r>
          </a:p>
          <a:p>
            <a:endParaRPr lang="en-US" baseline="0" dirty="0" smtClean="0"/>
          </a:p>
          <a:p>
            <a:r>
              <a:rPr lang="en-US" baseline="0" dirty="0" smtClean="0"/>
              <a:t>Client makes another call to service and trades </a:t>
            </a:r>
            <a:r>
              <a:rPr lang="en-US" baseline="0" dirty="0" err="1" smtClean="0"/>
              <a:t>auth</a:t>
            </a:r>
            <a:r>
              <a:rPr lang="en-US" baseline="0" dirty="0" smtClean="0"/>
              <a:t> grant for an access token</a:t>
            </a:r>
          </a:p>
          <a:p>
            <a:endParaRPr lang="en-US" baseline="0" dirty="0" smtClean="0"/>
          </a:p>
          <a:p>
            <a:r>
              <a:rPr lang="en-US" b="1" baseline="0" dirty="0" smtClean="0"/>
              <a:t>transition</a:t>
            </a:r>
          </a:p>
          <a:p>
            <a:endParaRPr lang="en-US" baseline="0" dirty="0" smtClean="0"/>
          </a:p>
          <a:p>
            <a:r>
              <a:rPr lang="en-US" baseline="0" dirty="0" smtClean="0"/>
              <a:t>* There are </a:t>
            </a:r>
            <a:r>
              <a:rPr lang="en-US" b="1" baseline="0" dirty="0" smtClean="0"/>
              <a:t>2 versions </a:t>
            </a:r>
            <a:r>
              <a:rPr lang="en-US" baseline="0" dirty="0" smtClean="0"/>
              <a:t>of OAuth and they solve this problem in very different ways</a:t>
            </a:r>
          </a:p>
          <a:p>
            <a:r>
              <a:rPr lang="en-US" baseline="0" dirty="0" smtClean="0"/>
              <a:t>* </a:t>
            </a:r>
            <a:r>
              <a:rPr lang="en-US" b="1" baseline="0" dirty="0" smtClean="0"/>
              <a:t>Not universally accepted</a:t>
            </a:r>
            <a:r>
              <a:rPr lang="en-US" baseline="0" dirty="0" smtClean="0"/>
              <a:t> that the newer version is best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Published April 2010, 1,0a came out shortly after. When I say “OAuth 1.0” I really mean “1.0a”.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implemented using </a:t>
            </a:r>
            <a:r>
              <a:rPr lang="en-US" sz="1200" b="1" kern="1200" dirty="0" smtClean="0">
                <a:solidFill>
                  <a:schemeClr val="tx1"/>
                </a:solidFill>
                <a:effectLst/>
                <a:latin typeface="+mn-lt"/>
                <a:ea typeface="+mn-ea"/>
                <a:cs typeface="+mn-cs"/>
              </a:rPr>
              <a:t>signed requests</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Works</a:t>
            </a:r>
            <a:r>
              <a:rPr lang="en-US" sz="1200" kern="1200" baseline="0" dirty="0" smtClean="0">
                <a:solidFill>
                  <a:schemeClr val="tx1"/>
                </a:solidFill>
                <a:effectLst/>
                <a:latin typeface="+mn-lt"/>
                <a:ea typeface="+mn-ea"/>
                <a:cs typeface="+mn-cs"/>
              </a:rPr>
              <a:t> best w/ </a:t>
            </a:r>
            <a:r>
              <a:rPr lang="en-US" sz="1200" b="1" kern="1200" baseline="0" dirty="0" smtClean="0">
                <a:solidFill>
                  <a:schemeClr val="tx1"/>
                </a:solidFill>
                <a:effectLst/>
                <a:latin typeface="+mn-lt"/>
                <a:ea typeface="+mn-ea"/>
                <a:cs typeface="+mn-cs"/>
              </a:rPr>
              <a:t>web-based clients</a:t>
            </a:r>
            <a:r>
              <a:rPr lang="en-US" sz="1200" kern="1200" baseline="0" dirty="0" smtClean="0">
                <a:solidFill>
                  <a:schemeClr val="tx1"/>
                </a:solidFill>
                <a:effectLst/>
                <a:latin typeface="+mn-lt"/>
                <a:ea typeface="+mn-ea"/>
                <a:cs typeface="+mn-cs"/>
              </a:rPr>
              <a:t> b/c user must be sent to a website to do the </a:t>
            </a:r>
            <a:r>
              <a:rPr lang="en-US" sz="1200" kern="1200" baseline="0" dirty="0" err="1" smtClean="0">
                <a:solidFill>
                  <a:schemeClr val="tx1"/>
                </a:solidFill>
                <a:effectLst/>
                <a:latin typeface="+mn-lt"/>
                <a:ea typeface="+mn-ea"/>
                <a:cs typeface="+mn-cs"/>
              </a:rPr>
              <a:t>auth</a:t>
            </a: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Primary drawback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2.0 was designed to address those drawbacks. It is an </a:t>
            </a:r>
            <a:r>
              <a:rPr lang="en-US" sz="1200" b="1" kern="1200" dirty="0" smtClean="0">
                <a:solidFill>
                  <a:schemeClr val="tx1"/>
                </a:solidFill>
                <a:effectLst/>
                <a:latin typeface="+mn-lt"/>
                <a:ea typeface="+mn-ea"/>
                <a:cs typeface="+mn-cs"/>
              </a:rPr>
              <a:t>entirely different</a:t>
            </a:r>
            <a:r>
              <a:rPr lang="en-US" sz="1200" kern="1200" dirty="0" smtClean="0">
                <a:solidFill>
                  <a:schemeClr val="tx1"/>
                </a:solidFill>
                <a:effectLst/>
                <a:latin typeface="+mn-lt"/>
                <a:ea typeface="+mn-ea"/>
                <a:cs typeface="+mn-cs"/>
              </a:rPr>
              <a:t> implementation and the two are not compatible.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Major difference is </a:t>
            </a:r>
            <a:r>
              <a:rPr lang="en-US" sz="1200" b="1" kern="1200" dirty="0" smtClean="0">
                <a:solidFill>
                  <a:schemeClr val="tx1"/>
                </a:solidFill>
                <a:effectLst/>
                <a:latin typeface="+mn-lt"/>
                <a:ea typeface="+mn-ea"/>
                <a:cs typeface="+mn-cs"/>
              </a:rPr>
              <a:t>simplicity</a:t>
            </a:r>
            <a:endParaRPr lang="en-US" sz="1200" b="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Uses bearer tokens instead of request signing</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Requires TLS to keep the tokens safe in transit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2.0 also has </a:t>
            </a:r>
            <a:r>
              <a:rPr lang="en-US" sz="1200" b="1" kern="1200" dirty="0" smtClean="0">
                <a:solidFill>
                  <a:schemeClr val="tx1"/>
                </a:solidFill>
                <a:effectLst/>
                <a:latin typeface="+mn-lt"/>
                <a:ea typeface="+mn-ea"/>
                <a:cs typeface="+mn-cs"/>
              </a:rPr>
              <a:t>better support</a:t>
            </a:r>
            <a:r>
              <a:rPr lang="en-US" sz="1200" kern="1200" dirty="0" smtClean="0">
                <a:solidFill>
                  <a:schemeClr val="tx1"/>
                </a:solidFill>
                <a:effectLst/>
                <a:latin typeface="+mn-lt"/>
                <a:ea typeface="+mn-ea"/>
                <a:cs typeface="+mn-cs"/>
              </a:rPr>
              <a:t> for non-web clients and enterprise use cases.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a:t>
            </a:r>
            <a:r>
              <a:rPr lang="en-US" sz="1200" kern="1200" baseline="0" dirty="0" smtClean="0">
                <a:solidFill>
                  <a:schemeClr val="tx1"/>
                </a:solidFill>
                <a:effectLst/>
                <a:latin typeface="+mn-lt"/>
                <a:ea typeface="+mn-ea"/>
                <a:cs typeface="+mn-cs"/>
              </a:rPr>
              <a:t> more “flows” than 1.0</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Means there are more supported authentication workflows that can be supported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the 2.0 spec is considered a </a:t>
            </a:r>
            <a:r>
              <a:rPr lang="en-US" sz="1200" i="1" kern="1200" dirty="0" smtClean="0">
                <a:solidFill>
                  <a:schemeClr val="tx1"/>
                </a:solidFill>
                <a:effectLst/>
                <a:latin typeface="+mn-lt"/>
                <a:ea typeface="+mn-ea"/>
                <a:cs typeface="+mn-cs"/>
              </a:rPr>
              <a:t>framework </a:t>
            </a:r>
            <a:r>
              <a:rPr lang="en-US" sz="1200" kern="1200" dirty="0" smtClean="0">
                <a:solidFill>
                  <a:schemeClr val="tx1"/>
                </a:solidFill>
                <a:effectLst/>
                <a:latin typeface="+mn-lt"/>
                <a:ea typeface="+mn-ea"/>
                <a:cs typeface="+mn-cs"/>
              </a:rPr>
              <a:t>rather than a </a:t>
            </a:r>
            <a:r>
              <a:rPr lang="en-US" sz="1200" i="1" kern="1200" dirty="0" smtClean="0">
                <a:solidFill>
                  <a:schemeClr val="tx1"/>
                </a:solidFill>
                <a:effectLst/>
                <a:latin typeface="+mn-lt"/>
                <a:ea typeface="+mn-ea"/>
                <a:cs typeface="+mn-cs"/>
              </a:rPr>
              <a:t>protocol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support the wider range of authorization</a:t>
            </a:r>
            <a:r>
              <a:rPr lang="en-US" sz="1200" kern="1200" baseline="0" dirty="0" smtClean="0">
                <a:solidFill>
                  <a:schemeClr val="tx1"/>
                </a:solidFill>
                <a:effectLst/>
                <a:latin typeface="+mn-lt"/>
                <a:ea typeface="+mn-ea"/>
                <a:cs typeface="+mn-cs"/>
              </a:rPr>
              <a:t> workflows, many </a:t>
            </a:r>
            <a:r>
              <a:rPr lang="en-US" sz="1200" kern="1200" dirty="0" smtClean="0">
                <a:solidFill>
                  <a:schemeClr val="tx1"/>
                </a:solidFill>
                <a:effectLst/>
                <a:latin typeface="+mn-lt"/>
                <a:ea typeface="+mn-ea"/>
                <a:cs typeface="+mn-cs"/>
              </a:rPr>
              <a:t>decisions are </a:t>
            </a:r>
            <a:r>
              <a:rPr lang="en-US" sz="1200" b="1" kern="1200" dirty="0" smtClean="0">
                <a:solidFill>
                  <a:schemeClr val="tx1"/>
                </a:solidFill>
                <a:effectLst/>
                <a:latin typeface="+mn-lt"/>
                <a:ea typeface="+mn-ea"/>
                <a:cs typeface="+mn-cs"/>
              </a:rPr>
              <a:t>left to implementers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some controversy around 2.</a:t>
            </a:r>
            <a:r>
              <a:rPr lang="en-US" sz="1200" kern="1200" baseline="0" dirty="0" smtClean="0">
                <a:solidFill>
                  <a:schemeClr val="tx1"/>
                </a:solidFill>
                <a:effectLst/>
                <a:latin typeface="+mn-lt"/>
                <a:ea typeface="+mn-ea"/>
                <a:cs typeface="+mn-cs"/>
              </a:rPr>
              <a:t>0 as well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Eran</a:t>
            </a:r>
            <a:r>
              <a:rPr lang="en-US" sz="1200" kern="1200" dirty="0" smtClean="0">
                <a:solidFill>
                  <a:schemeClr val="tx1"/>
                </a:solidFill>
                <a:effectLst/>
                <a:latin typeface="+mn-lt"/>
                <a:ea typeface="+mn-ea"/>
                <a:cs typeface="+mn-cs"/>
              </a:rPr>
              <a:t> Hammer was the </a:t>
            </a:r>
            <a:r>
              <a:rPr lang="en-US" sz="1200" b="1" kern="1200" dirty="0" smtClean="0">
                <a:solidFill>
                  <a:schemeClr val="tx1"/>
                </a:solidFill>
                <a:effectLst/>
                <a:latin typeface="+mn-lt"/>
                <a:ea typeface="+mn-ea"/>
                <a:cs typeface="+mn-cs"/>
              </a:rPr>
              <a:t>lead author</a:t>
            </a:r>
            <a:r>
              <a:rPr lang="en-US" sz="1200" kern="1200" dirty="0" smtClean="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 just be sour grapes or a difference in vision for OAuth.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Make sure you research </a:t>
            </a:r>
            <a:r>
              <a:rPr lang="en-US" sz="1200" b="0" kern="1200" dirty="0" smtClean="0">
                <a:solidFill>
                  <a:schemeClr val="tx1"/>
                </a:solidFill>
                <a:effectLst/>
                <a:latin typeface="+mn-lt"/>
                <a:ea typeface="+mn-ea"/>
                <a:cs typeface="+mn-cs"/>
              </a:rPr>
              <a:t>before</a:t>
            </a:r>
            <a:r>
              <a:rPr lang="en-US" sz="1200" b="0" kern="1200" baseline="0" dirty="0" smtClean="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authentication vs authorization again.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is a standard for </a:t>
            </a:r>
            <a:r>
              <a:rPr lang="en-US" sz="1200" u="sng" kern="1200" dirty="0" smtClean="0">
                <a:solidFill>
                  <a:schemeClr val="tx1"/>
                </a:solidFill>
                <a:effectLst/>
                <a:latin typeface="+mn-lt"/>
                <a:ea typeface="+mn-ea"/>
                <a:cs typeface="+mn-cs"/>
              </a:rPr>
              <a:t>delegating authorization</a:t>
            </a:r>
            <a:r>
              <a:rPr lang="en-US" sz="1200" kern="1200" dirty="0" smtClean="0">
                <a:solidFill>
                  <a:schemeClr val="tx1"/>
                </a:solidFill>
                <a:effectLst/>
                <a:latin typeface="+mn-lt"/>
                <a:ea typeface="+mn-ea"/>
                <a:cs typeface="+mn-cs"/>
              </a:rPr>
              <a:t> to an API.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About you, as a Resource Owner, </a:t>
            </a:r>
            <a:r>
              <a:rPr lang="en-US" sz="1200" b="1" u="sng" kern="1200" dirty="0" smtClean="0">
                <a:solidFill>
                  <a:schemeClr val="tx1"/>
                </a:solidFill>
                <a:effectLst/>
                <a:latin typeface="+mn-lt"/>
                <a:ea typeface="+mn-ea"/>
                <a:cs typeface="+mn-cs"/>
              </a:rPr>
              <a:t>authorizing</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application to access your data from another application.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t>
            </a:r>
            <a:r>
              <a:rPr lang="en-US" sz="1200" u="sng" kern="1200" dirty="0" smtClean="0">
                <a:solidFill>
                  <a:schemeClr val="tx1"/>
                </a:solidFill>
                <a:effectLst/>
                <a:latin typeface="+mn-lt"/>
                <a:ea typeface="+mn-ea"/>
                <a:cs typeface="+mn-cs"/>
              </a:rPr>
              <a:t> is not an authentication protocol</a:t>
            </a:r>
            <a:r>
              <a:rPr lang="en-US" sz="1200" kern="1200" dirty="0" smtClean="0">
                <a:solidFill>
                  <a:schemeClr val="tx1"/>
                </a:solidFill>
                <a:effectLst/>
                <a:latin typeface="+mn-lt"/>
                <a:ea typeface="+mn-ea"/>
                <a:cs typeface="+mn-cs"/>
              </a:rPr>
              <a:t> and should not be used as one, for two reasons.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whole point of </a:t>
            </a:r>
            <a:r>
              <a:rPr lang="en-US" sz="1200" kern="1200" baseline="0" dirty="0" smtClean="0">
                <a:solidFill>
                  <a:schemeClr val="tx1"/>
                </a:solidFill>
                <a:effectLst/>
                <a:latin typeface="+mn-lt"/>
                <a:ea typeface="+mn-ea"/>
                <a:cs typeface="+mn-cs"/>
              </a:rPr>
              <a:t>authentication is to </a:t>
            </a:r>
            <a:r>
              <a:rPr lang="en-US" sz="1200" b="1" kern="1200" baseline="0" dirty="0" smtClean="0">
                <a:solidFill>
                  <a:schemeClr val="tx1"/>
                </a:solidFill>
                <a:effectLst/>
                <a:latin typeface="+mn-lt"/>
                <a:ea typeface="+mn-ea"/>
                <a:cs typeface="+mn-cs"/>
              </a:rPr>
              <a:t>securely </a:t>
            </a:r>
            <a:r>
              <a:rPr lang="en-US" sz="1200" b="1" kern="1200" baseline="0" dirty="0" smtClean="0">
                <a:solidFill>
                  <a:schemeClr val="tx1"/>
                </a:solidFill>
                <a:effectLst/>
                <a:latin typeface="+mn-lt"/>
                <a:ea typeface="+mn-ea"/>
                <a:cs typeface="+mn-cs"/>
              </a:rPr>
              <a:t>assign an identity to a request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OAuth access tokens </a:t>
            </a:r>
            <a:r>
              <a:rPr lang="en-US" sz="1200" b="1" kern="1200" baseline="0" dirty="0" smtClean="0">
                <a:solidFill>
                  <a:schemeClr val="tx1"/>
                </a:solidFill>
                <a:effectLst/>
                <a:latin typeface="+mn-lt"/>
                <a:ea typeface="+mn-ea"/>
                <a:cs typeface="+mn-cs"/>
              </a:rPr>
              <a:t>don’t tell the client</a:t>
            </a:r>
            <a:r>
              <a:rPr lang="en-US" sz="1200" kern="1200" baseline="0" dirty="0" smtClean="0">
                <a:solidFill>
                  <a:schemeClr val="tx1"/>
                </a:solidFill>
                <a:effectLst/>
                <a:latin typeface="+mn-lt"/>
                <a:ea typeface="+mn-ea"/>
                <a:cs typeface="+mn-cs"/>
              </a:rPr>
              <a:t> anything about user identity.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By definition, access tokens are </a:t>
            </a:r>
            <a:r>
              <a:rPr lang="en-US" sz="1200" b="1" kern="1200" baseline="0" dirty="0" smtClean="0">
                <a:solidFill>
                  <a:schemeClr val="tx1"/>
                </a:solidFill>
                <a:effectLst/>
                <a:latin typeface="+mn-lt"/>
                <a:ea typeface="+mn-ea"/>
                <a:cs typeface="+mn-cs"/>
              </a:rPr>
              <a:t>opaque</a:t>
            </a:r>
            <a:r>
              <a:rPr lang="en-US" sz="1200" kern="1200" baseline="0" dirty="0" smtClean="0">
                <a:solidFill>
                  <a:schemeClr val="tx1"/>
                </a:solidFill>
                <a:effectLst/>
                <a:latin typeface="+mn-lt"/>
                <a:ea typeface="+mn-ea"/>
                <a:cs typeface="+mn-cs"/>
              </a:rPr>
              <a:t> to the client.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gets token from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uses token to make API calls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Token itself is a black box – client can’t parse it or extract data </a:t>
            </a:r>
          </a:p>
          <a:p>
            <a:endParaRPr lang="en-US" sz="1200" kern="1200" baseline="0" dirty="0" smtClean="0">
              <a:solidFill>
                <a:schemeClr val="tx1"/>
              </a:solidFill>
              <a:effectLst/>
              <a:latin typeface="+mn-lt"/>
              <a:ea typeface="+mn-ea"/>
              <a:cs typeface="+mn-cs"/>
            </a:endParaRPr>
          </a:p>
          <a:p>
            <a:r>
              <a:rPr lang="en-US" dirty="0" smtClean="0"/>
              <a:t>Therefore,</a:t>
            </a:r>
            <a:r>
              <a:rPr lang="en-US" baseline="0" dirty="0" smtClean="0"/>
              <a:t> the access token alone </a:t>
            </a:r>
            <a:r>
              <a:rPr lang="en-US" baseline="0" dirty="0" smtClean="0"/>
              <a:t>cannot tell us </a:t>
            </a:r>
            <a:r>
              <a:rPr lang="en-US" b="1" baseline="0" dirty="0" smtClean="0"/>
              <a:t>WHO</a:t>
            </a:r>
            <a:r>
              <a:rPr lang="en-US" b="0" baseline="0" dirty="0" smtClean="0"/>
              <a:t> is making the request, and there is no authentication without a “who”</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what if the access token authorizes you to </a:t>
            </a:r>
            <a:r>
              <a:rPr lang="en-US" sz="1200" b="1" kern="1200" dirty="0" smtClean="0">
                <a:solidFill>
                  <a:schemeClr val="tx1"/>
                </a:solidFill>
                <a:effectLst/>
                <a:latin typeface="+mn-lt"/>
                <a:ea typeface="+mn-ea"/>
                <a:cs typeface="+mn-cs"/>
              </a:rPr>
              <a:t>call an API</a:t>
            </a:r>
            <a:r>
              <a:rPr lang="en-US" sz="1200" kern="1200" dirty="0" smtClean="0">
                <a:solidFill>
                  <a:schemeClr val="tx1"/>
                </a:solidFill>
                <a:effectLst/>
                <a:latin typeface="+mn-lt"/>
                <a:ea typeface="+mn-ea"/>
                <a:cs typeface="+mn-cs"/>
              </a:rPr>
              <a:t> that will provide user identity </a:t>
            </a:r>
            <a:r>
              <a:rPr lang="en-US" sz="1200" kern="1200" baseline="0" dirty="0" smtClean="0">
                <a:solidFill>
                  <a:schemeClr val="tx1"/>
                </a:solidFill>
                <a:effectLst/>
                <a:latin typeface="+mn-lt"/>
                <a:ea typeface="+mn-ea"/>
                <a:cs typeface="+mn-cs"/>
              </a:rPr>
              <a:t>information?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have a token, &amp; token authorized to obtain identity information, is </a:t>
            </a:r>
            <a:r>
              <a:rPr lang="en-US" sz="1200" i="1" kern="1200" baseline="0" dirty="0" smtClean="0">
                <a:solidFill>
                  <a:schemeClr val="tx1"/>
                </a:solidFill>
                <a:effectLst/>
                <a:latin typeface="+mn-lt"/>
                <a:ea typeface="+mn-ea"/>
                <a:cs typeface="+mn-cs"/>
              </a:rPr>
              <a:t>that </a:t>
            </a:r>
            <a:r>
              <a:rPr lang="en-US" sz="1200" i="0" kern="1200" baseline="0" dirty="0" smtClean="0">
                <a:solidFill>
                  <a:schemeClr val="tx1"/>
                </a:solidFill>
                <a:effectLst/>
                <a:latin typeface="+mn-lt"/>
                <a:ea typeface="+mn-ea"/>
                <a:cs typeface="+mn-cs"/>
              </a:rPr>
              <a:t>sufficient for authentication?</a:t>
            </a:r>
          </a:p>
          <a:p>
            <a:endParaRPr lang="en-US" sz="120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a:t>
            </a:r>
            <a:r>
              <a:rPr lang="en-US" sz="1200" i="0" kern="1200" baseline="0" dirty="0" smtClean="0">
                <a:solidFill>
                  <a:schemeClr val="tx1"/>
                </a:solidFill>
                <a:effectLst/>
                <a:latin typeface="+mn-lt"/>
                <a:ea typeface="+mn-ea"/>
                <a:cs typeface="+mn-cs"/>
              </a:rPr>
              <a:t>, because no guarantee that </a:t>
            </a:r>
            <a:r>
              <a:rPr lang="en-US" sz="1200" b="1" i="0" kern="1200" baseline="0" dirty="0" smtClean="0">
                <a:solidFill>
                  <a:schemeClr val="tx1"/>
                </a:solidFill>
                <a:effectLst/>
                <a:latin typeface="+mn-lt"/>
                <a:ea typeface="+mn-ea"/>
                <a:cs typeface="+mn-cs"/>
              </a:rPr>
              <a:t>only that user</a:t>
            </a:r>
            <a:r>
              <a:rPr lang="en-US" sz="1200" i="0" kern="1200" baseline="0" dirty="0" smtClean="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smtClean="0">
                <a:solidFill>
                  <a:schemeClr val="tx1"/>
                </a:solidFill>
                <a:effectLst/>
                <a:latin typeface="+mn-lt"/>
                <a:ea typeface="+mn-ea"/>
                <a:cs typeface="+mn-cs"/>
              </a:rPr>
              <a:t>authorization</a:t>
            </a:r>
            <a:r>
              <a:rPr lang="en-US" sz="1200" b="0" i="0" kern="1200" baseline="0" dirty="0" smtClean="0">
                <a:solidFill>
                  <a:schemeClr val="tx1"/>
                </a:solidFill>
                <a:effectLst/>
                <a:latin typeface="+mn-lt"/>
                <a:ea typeface="+mn-ea"/>
                <a:cs typeface="+mn-cs"/>
              </a:rPr>
              <a:t> is sufficient for </a:t>
            </a:r>
            <a:r>
              <a:rPr lang="en-US" sz="1200" b="1" i="0" kern="1200" baseline="0" dirty="0" smtClean="0">
                <a:solidFill>
                  <a:schemeClr val="tx1"/>
                </a:solidFill>
                <a:effectLst/>
                <a:latin typeface="+mn-lt"/>
                <a:ea typeface="+mn-ea"/>
                <a:cs typeface="+mn-cs"/>
              </a:rPr>
              <a:t>authentication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a:t>
            </a:r>
            <a:r>
              <a:rPr lang="en-US" sz="1200" kern="1200" baseline="0" dirty="0" smtClean="0">
                <a:solidFill>
                  <a:schemeClr val="tx1"/>
                </a:solidFill>
                <a:effectLst/>
                <a:latin typeface="+mn-lt"/>
                <a:ea typeface="+mn-ea"/>
                <a:cs typeface="+mn-cs"/>
              </a:rPr>
              <a:t> be easier to understand with an example.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673203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I want to be clear about what this session is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it’s not an advanced security session. If you already know the difference between OAuth 1 and 2 and which authentication options require secure connections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which don’t, or if you already know how to sign a request using HMAC, then you’re probably in the wrong place. My intended audience is people who DON’T know those things, or even that those are the things they need to know about in the first place.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3012854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there is a website that lets people “log in with Facebook”.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go to Foo.com and follow normal OAuth flow and </a:t>
            </a:r>
            <a:r>
              <a:rPr lang="en-US" sz="1200" b="1" kern="1200" dirty="0" smtClean="0">
                <a:solidFill>
                  <a:schemeClr val="tx1"/>
                </a:solidFill>
                <a:effectLst/>
                <a:latin typeface="+mn-lt"/>
                <a:ea typeface="+mn-ea"/>
                <a:cs typeface="+mn-cs"/>
              </a:rPr>
              <a:t>authenticate against Facebook</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authorize Foo.com to access my data and get redirected back to Foo.com with an access token.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Foo.com uses token to make an API call to Facebook’s API, gets my data, and logs me in.</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have </a:t>
            </a:r>
            <a:r>
              <a:rPr lang="en-US" sz="1200" b="1" kern="1200" dirty="0" smtClean="0">
                <a:solidFill>
                  <a:schemeClr val="tx1"/>
                </a:solidFill>
                <a:effectLst/>
                <a:latin typeface="+mn-lt"/>
                <a:ea typeface="+mn-ea"/>
                <a:cs typeface="+mn-cs"/>
              </a:rPr>
              <a:t>given Foo</a:t>
            </a:r>
            <a:r>
              <a:rPr lang="en-US" sz="1200" b="1" kern="1200" baseline="0" dirty="0" smtClean="0">
                <a:solidFill>
                  <a:schemeClr val="tx1"/>
                </a:solidFill>
                <a:effectLst/>
                <a:latin typeface="+mn-lt"/>
                <a:ea typeface="+mn-ea"/>
                <a:cs typeface="+mn-cs"/>
              </a:rPr>
              <a:t> access to my profile</a:t>
            </a:r>
            <a:r>
              <a:rPr lang="en-US" sz="1200" b="0" kern="1200" baseline="0" dirty="0" smtClean="0">
                <a:solidFill>
                  <a:schemeClr val="tx1"/>
                </a:solidFill>
                <a:effectLst/>
                <a:latin typeface="+mn-lt"/>
                <a:ea typeface="+mn-ea"/>
                <a:cs typeface="+mn-cs"/>
              </a:rPr>
              <a:t> and in exchange, Foo gives me access to my account on their system</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this scenario, Foo would be correct in considering me an authenticated user.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11545398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Foo.com isn’t trustworthy. It turns around and makes a login request against Bar.com, which also allows Facebook logins.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Instead of going</a:t>
            </a:r>
            <a:r>
              <a:rPr lang="en-US" sz="1200" kern="1200" baseline="0" dirty="0" smtClean="0">
                <a:solidFill>
                  <a:schemeClr val="tx1"/>
                </a:solidFill>
                <a:effectLst/>
                <a:latin typeface="+mn-lt"/>
                <a:ea typeface="+mn-ea"/>
                <a:cs typeface="+mn-cs"/>
              </a:rPr>
              <a:t> through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process, Foo </a:t>
            </a:r>
            <a:r>
              <a:rPr lang="en-US" sz="1200" b="1" kern="1200" baseline="0" dirty="0" smtClean="0">
                <a:solidFill>
                  <a:schemeClr val="tx1"/>
                </a:solidFill>
                <a:effectLst/>
                <a:latin typeface="+mn-lt"/>
                <a:ea typeface="+mn-ea"/>
                <a:cs typeface="+mn-cs"/>
              </a:rPr>
              <a:t>resubmits the access token </a:t>
            </a:r>
            <a:r>
              <a:rPr lang="en-US" sz="1200" b="0" kern="1200" baseline="0" dirty="0" smtClean="0">
                <a:solidFill>
                  <a:schemeClr val="tx1"/>
                </a:solidFill>
                <a:effectLst/>
                <a:latin typeface="+mn-lt"/>
                <a:ea typeface="+mn-ea"/>
                <a:cs typeface="+mn-cs"/>
              </a:rPr>
              <a:t>they obtained from my authorization</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ar </a:t>
            </a:r>
            <a:r>
              <a:rPr lang="en-US" sz="1200" b="1" kern="1200" dirty="0" smtClean="0">
                <a:solidFill>
                  <a:schemeClr val="tx1"/>
                </a:solidFill>
                <a:effectLst/>
                <a:latin typeface="+mn-lt"/>
                <a:ea typeface="+mn-ea"/>
                <a:cs typeface="+mn-cs"/>
              </a:rPr>
              <a:t>uses that access token</a:t>
            </a:r>
            <a:r>
              <a:rPr lang="en-US" sz="1200" kern="1200" dirty="0" smtClean="0">
                <a:solidFill>
                  <a:schemeClr val="tx1"/>
                </a:solidFill>
                <a:effectLst/>
                <a:latin typeface="+mn-lt"/>
                <a:ea typeface="+mn-ea"/>
                <a:cs typeface="+mn-cs"/>
              </a:rPr>
              <a:t> to call Facebook’s API and is given </a:t>
            </a:r>
            <a:r>
              <a:rPr lang="en-US" sz="1200" b="1" kern="1200" dirty="0" smtClean="0">
                <a:solidFill>
                  <a:schemeClr val="tx1"/>
                </a:solidFill>
                <a:effectLst/>
                <a:latin typeface="+mn-lt"/>
                <a:ea typeface="+mn-ea"/>
                <a:cs typeface="+mn-cs"/>
              </a:rPr>
              <a:t>my data</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Bar then</a:t>
            </a:r>
            <a:r>
              <a:rPr lang="en-US" sz="1200" b="0" kern="1200" baseline="0" dirty="0" smtClean="0">
                <a:solidFill>
                  <a:schemeClr val="tx1"/>
                </a:solidFill>
                <a:effectLst/>
                <a:latin typeface="+mn-lt"/>
                <a:ea typeface="+mn-ea"/>
                <a:cs typeface="+mn-cs"/>
              </a:rPr>
              <a:t> assumes that </a:t>
            </a:r>
            <a:r>
              <a:rPr lang="en-US" sz="1200" b="1" kern="1200" baseline="0" dirty="0" smtClean="0">
                <a:solidFill>
                  <a:schemeClr val="tx1"/>
                </a:solidFill>
                <a:effectLst/>
                <a:latin typeface="+mn-lt"/>
                <a:ea typeface="+mn-ea"/>
                <a:cs typeface="+mn-cs"/>
              </a:rPr>
              <a:t>Foo has authenticated as me</a:t>
            </a:r>
            <a:r>
              <a:rPr lang="en-US" sz="1200" kern="1200" baseline="0" dirty="0" smtClean="0">
                <a:solidFill>
                  <a:schemeClr val="tx1"/>
                </a:solidFill>
                <a:effectLst/>
                <a:latin typeface="+mn-lt"/>
                <a:ea typeface="+mn-ea"/>
                <a:cs typeface="+mn-cs"/>
              </a:rPr>
              <a:t>, so Foo is logged in and given access to </a:t>
            </a:r>
            <a:r>
              <a:rPr lang="en-US" sz="1200" b="1" kern="1200" baseline="0" dirty="0" smtClean="0">
                <a:solidFill>
                  <a:schemeClr val="tx1"/>
                </a:solidFill>
                <a:effectLst/>
                <a:latin typeface="+mn-lt"/>
                <a:ea typeface="+mn-ea"/>
                <a:cs typeface="+mn-cs"/>
              </a:rPr>
              <a:t>my account with BAR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Neither</a:t>
            </a:r>
            <a:r>
              <a:rPr lang="en-US" sz="1200" kern="1200" baseline="0" dirty="0" smtClean="0">
                <a:solidFill>
                  <a:schemeClr val="tx1"/>
                </a:solidFill>
                <a:effectLst/>
                <a:latin typeface="+mn-lt"/>
                <a:ea typeface="+mn-ea"/>
                <a:cs typeface="+mn-cs"/>
              </a:rPr>
              <a:t> Foo nor Bar have more access to </a:t>
            </a:r>
            <a:r>
              <a:rPr lang="en-US" sz="1200" b="1" kern="1200" baseline="0" dirty="0" smtClean="0">
                <a:solidFill>
                  <a:schemeClr val="tx1"/>
                </a:solidFill>
                <a:effectLst/>
                <a:latin typeface="+mn-lt"/>
                <a:ea typeface="+mn-ea"/>
                <a:cs typeface="+mn-cs"/>
              </a:rPr>
              <a:t>FB data </a:t>
            </a:r>
            <a:r>
              <a:rPr lang="en-US" sz="1200" b="0" kern="1200" baseline="0" dirty="0" smtClean="0">
                <a:solidFill>
                  <a:schemeClr val="tx1"/>
                </a:solidFill>
                <a:effectLst/>
                <a:latin typeface="+mn-lt"/>
                <a:ea typeface="+mn-ea"/>
                <a:cs typeface="+mn-cs"/>
              </a:rPr>
              <a:t>than was authorized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effectLst/>
                <a:latin typeface="+mn-lt"/>
                <a:ea typeface="+mn-ea"/>
                <a:cs typeface="+mn-cs"/>
              </a:rPr>
              <a:t>Foo has </a:t>
            </a:r>
            <a:r>
              <a:rPr lang="en-US" sz="1200" b="1" kern="1200" baseline="0" dirty="0" smtClean="0">
                <a:solidFill>
                  <a:schemeClr val="tx1"/>
                </a:solidFill>
                <a:effectLst/>
                <a:latin typeface="+mn-lt"/>
                <a:ea typeface="+mn-ea"/>
                <a:cs typeface="+mn-cs"/>
              </a:rPr>
              <a:t>impersonated me</a:t>
            </a:r>
            <a:r>
              <a:rPr lang="en-US" sz="1200" b="0" kern="1200" baseline="0" dirty="0" smtClean="0">
                <a:solidFill>
                  <a:schemeClr val="tx1"/>
                </a:solidFill>
                <a:effectLst/>
                <a:latin typeface="+mn-lt"/>
                <a:ea typeface="+mn-ea"/>
                <a:cs typeface="+mn-cs"/>
              </a:rPr>
              <a:t> at BAR and can access Bar’s data associated with my account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t>
            </a:r>
            <a:r>
              <a:rPr lang="en-US" sz="1200" kern="1200" baseline="0" dirty="0" smtClean="0">
                <a:solidFill>
                  <a:schemeClr val="tx1"/>
                </a:solidFill>
                <a:effectLst/>
                <a:latin typeface="+mn-lt"/>
                <a:ea typeface="+mn-ea"/>
                <a:cs typeface="+mn-cs"/>
              </a:rPr>
              <a:t>ossible because OAuth access tokens do not have </a:t>
            </a:r>
            <a:r>
              <a:rPr lang="en-US" sz="1200" b="1" kern="1200" baseline="0" dirty="0" smtClean="0">
                <a:solidFill>
                  <a:schemeClr val="tx1"/>
                </a:solidFill>
                <a:effectLst/>
                <a:latin typeface="+mn-lt"/>
                <a:ea typeface="+mn-ea"/>
                <a:cs typeface="+mn-cs"/>
              </a:rPr>
              <a:t>audience restriction</a:t>
            </a:r>
            <a:r>
              <a:rPr lang="en-US" sz="1200" kern="1200" baseline="0" dirty="0" smtClean="0">
                <a:solidFill>
                  <a:schemeClr val="tx1"/>
                </a:solidFill>
                <a:effectLst/>
                <a:latin typeface="+mn-lt"/>
                <a:ea typeface="+mn-ea"/>
                <a:cs typeface="+mn-cs"/>
              </a:rPr>
              <a:t>. This is a problem with bearer tokens, Bar doesn’t know that the access token is being misused.</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18501428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avoid that problem, ONLY use access tokens</a:t>
            </a:r>
            <a:r>
              <a:rPr lang="en-US" sz="1200" kern="1200" baseline="0" dirty="0" smtClean="0">
                <a:solidFill>
                  <a:schemeClr val="tx1"/>
                </a:solidFill>
                <a:effectLst/>
                <a:latin typeface="+mn-lt"/>
                <a:ea typeface="+mn-ea"/>
                <a:cs typeface="+mn-cs"/>
              </a:rPr>
              <a:t> to access the authorized resource.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use possession of an access token as proof of authentication, you are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solve this problem, the access token would</a:t>
            </a:r>
            <a:r>
              <a:rPr lang="en-US" sz="1200" kern="1200" baseline="0" dirty="0" smtClean="0">
                <a:solidFill>
                  <a:schemeClr val="tx1"/>
                </a:solidFill>
                <a:effectLst/>
                <a:latin typeface="+mn-lt"/>
                <a:ea typeface="+mn-ea"/>
                <a:cs typeface="+mn-cs"/>
              </a:rPr>
              <a:t> need to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assert </a:t>
            </a:r>
            <a:r>
              <a:rPr lang="en-US" sz="1200" b="1" u="sng" kern="1200" dirty="0" smtClean="0">
                <a:solidFill>
                  <a:schemeClr val="tx1"/>
                </a:solidFill>
                <a:effectLst/>
                <a:latin typeface="+mn-lt"/>
                <a:ea typeface="+mn-ea"/>
                <a:cs typeface="+mn-cs"/>
              </a:rPr>
              <a:t>which client</a:t>
            </a:r>
            <a:r>
              <a:rPr lang="en-US" sz="1200" kern="1200" dirty="0" smtClean="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smtClean="0">
                <a:solidFill>
                  <a:schemeClr val="tx1"/>
                </a:solidFill>
                <a:effectLst/>
                <a:latin typeface="+mn-lt"/>
                <a:ea typeface="+mn-ea"/>
                <a:cs typeface="+mn-cs"/>
              </a:rPr>
              <a:t>which authenticated</a:t>
            </a:r>
            <a:r>
              <a:rPr lang="en-US" sz="1200" b="1" u="sng" kern="1200" baseline="0" dirty="0" smtClean="0">
                <a:solidFill>
                  <a:schemeClr val="tx1"/>
                </a:solidFill>
                <a:effectLst/>
                <a:latin typeface="+mn-lt"/>
                <a:ea typeface="+mn-ea"/>
                <a:cs typeface="+mn-cs"/>
              </a:rPr>
              <a:t> </a:t>
            </a:r>
            <a:r>
              <a:rPr lang="en-US" sz="1200" b="1"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That way, only that one authorized client would be able to use the token, and the token itself would </a:t>
            </a:r>
            <a:r>
              <a:rPr lang="en-US" sz="1200" kern="1200" dirty="0" smtClean="0">
                <a:solidFill>
                  <a:schemeClr val="tx1"/>
                </a:solidFill>
                <a:effectLst/>
                <a:latin typeface="+mn-lt"/>
                <a:ea typeface="+mn-ea"/>
                <a:cs typeface="+mn-cs"/>
              </a:rPr>
              <a:t>be</a:t>
            </a:r>
            <a:r>
              <a:rPr lang="en-US" sz="1200" kern="1200" baseline="0" dirty="0" smtClean="0">
                <a:solidFill>
                  <a:schemeClr val="tx1"/>
                </a:solidFill>
                <a:effectLst/>
                <a:latin typeface="+mn-lt"/>
                <a:ea typeface="+mn-ea"/>
                <a:cs typeface="+mn-cs"/>
              </a:rPr>
              <a:t> proof of identity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That’s the basic concept behind OpenID Connect.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Open standard that defines an </a:t>
            </a:r>
            <a:r>
              <a:rPr lang="en-US" sz="1200" b="1" kern="1200" dirty="0" smtClean="0">
                <a:solidFill>
                  <a:schemeClr val="tx1"/>
                </a:solidFill>
                <a:effectLst/>
                <a:latin typeface="+mn-lt"/>
                <a:ea typeface="+mn-ea"/>
                <a:cs typeface="+mn-cs"/>
              </a:rPr>
              <a:t>interoperable identity layer</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on top of</a:t>
            </a:r>
            <a:r>
              <a:rPr lang="en-US" sz="1200" kern="1200" dirty="0" smtClean="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Allows authentication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identity providers </a:t>
            </a:r>
            <a:r>
              <a:rPr lang="en-US" sz="1200" kern="1200" dirty="0" smtClean="0">
                <a:solidFill>
                  <a:schemeClr val="tx1"/>
                </a:solidFill>
                <a:effectLst/>
                <a:latin typeface="+mn-lt"/>
                <a:ea typeface="+mn-ea"/>
                <a:cs typeface="+mn-cs"/>
              </a:rPr>
              <a:t>by closing some of the gaps we just mentioned.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ID Connect adds extra</a:t>
            </a:r>
            <a:r>
              <a:rPr lang="en-US" sz="1200" kern="1200" baseline="0" dirty="0" smtClean="0">
                <a:solidFill>
                  <a:schemeClr val="tx1"/>
                </a:solidFill>
                <a:effectLst/>
                <a:latin typeface="+mn-lt"/>
                <a:ea typeface="+mn-ea"/>
                <a:cs typeface="+mn-cs"/>
              </a:rPr>
              <a:t> tokens</a:t>
            </a:r>
            <a:r>
              <a:rPr lang="en-US" sz="1200" kern="1200" dirty="0" smtClean="0">
                <a:solidFill>
                  <a:schemeClr val="tx1"/>
                </a:solidFill>
                <a:effectLst/>
                <a:latin typeface="+mn-lt"/>
                <a:ea typeface="+mn-ea"/>
                <a:cs typeface="+mn-cs"/>
              </a:rPr>
              <a:t> which 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given to</a:t>
            </a:r>
            <a:r>
              <a:rPr lang="en-US" sz="1200" kern="1200" baseline="0" dirty="0" smtClean="0">
                <a:solidFill>
                  <a:schemeClr val="tx1"/>
                </a:solidFill>
                <a:effectLst/>
                <a:latin typeface="+mn-lt"/>
                <a:ea typeface="+mn-ea"/>
                <a:cs typeface="+mn-cs"/>
              </a:rPr>
              <a:t> client </a:t>
            </a:r>
            <a:r>
              <a:rPr lang="en-US" sz="1200" b="1" u="sng" kern="1200" dirty="0" smtClean="0">
                <a:solidFill>
                  <a:schemeClr val="tx1"/>
                </a:solidFill>
                <a:effectLst/>
                <a:latin typeface="+mn-lt"/>
                <a:ea typeface="+mn-ea"/>
                <a:cs typeface="+mn-cs"/>
              </a:rPr>
              <a:t>in addition to</a:t>
            </a:r>
            <a:r>
              <a:rPr lang="en-US" sz="1200" kern="1200" dirty="0" smtClean="0">
                <a:solidFill>
                  <a:schemeClr val="tx1"/>
                </a:solidFill>
                <a:effectLst/>
                <a:latin typeface="+mn-lt"/>
                <a:ea typeface="+mn-ea"/>
                <a:cs typeface="+mn-cs"/>
              </a:rPr>
              <a:t> regular OAuth access token. </a:t>
            </a:r>
          </a:p>
          <a:p>
            <a:pPr lvl="0"/>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have</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well-known format</a:t>
            </a:r>
            <a:r>
              <a:rPr lang="en-US" sz="1200" kern="1200" baseline="0" dirty="0" smtClean="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OpenID Connect </a:t>
            </a:r>
            <a:r>
              <a:rPr lang="en-US" sz="1200" b="1" kern="1200" baseline="0" dirty="0" smtClean="0">
                <a:solidFill>
                  <a:schemeClr val="tx1"/>
                </a:solidFill>
                <a:effectLst/>
                <a:latin typeface="+mn-lt"/>
                <a:ea typeface="+mn-ea"/>
                <a:cs typeface="+mn-cs"/>
              </a:rPr>
              <a:t>replaces OpenID 2.0</a:t>
            </a:r>
            <a:r>
              <a:rPr lang="en-US" sz="1200" b="0" kern="1200" baseline="0" dirty="0" smtClean="0">
                <a:solidFill>
                  <a:schemeClr val="tx1"/>
                </a:solidFill>
                <a:effectLst/>
                <a:latin typeface="+mn-lt"/>
                <a:ea typeface="+mn-ea"/>
                <a:cs typeface="+mn-cs"/>
              </a:rPr>
              <a:t> and is the best way to implement something like “Log in with Google” on your app</a:t>
            </a:r>
            <a:r>
              <a:rPr lang="en-US" sz="1200" kern="1200" baseline="0" dirty="0" smtClean="0">
                <a:solidFill>
                  <a:schemeClr val="tx1"/>
                </a:solidFill>
                <a:effectLst/>
                <a:latin typeface="+mn-lt"/>
                <a:ea typeface="+mn-ea"/>
                <a:cs typeface="+mn-cs"/>
              </a:rPr>
              <a:t>.</a:t>
            </a:r>
          </a:p>
          <a:p>
            <a:pPr lvl="0"/>
            <a:endParaRPr lang="en-US" sz="1200" u="sng"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our list I want to briefly mention two additional technologies that are used in large enterprise</a:t>
            </a:r>
            <a:r>
              <a:rPr lang="en-US" sz="1200" kern="1200" baseline="0" dirty="0" smtClean="0">
                <a:solidFill>
                  <a:schemeClr val="tx1"/>
                </a:solidFill>
                <a:effectLst/>
                <a:latin typeface="+mn-lt"/>
                <a:ea typeface="+mn-ea"/>
                <a:cs typeface="+mn-cs"/>
              </a:rPr>
              <a:t> scenarios.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is SAML, which stands for “Security Assertion Markup Language”. It’s an “XML-based data format for exchanging authentication and authorization data between parties”. SAML is commonly used in enterprise SSO scenarios.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is WS-Security. This is the king of complexity and deals with things such</a:t>
            </a:r>
            <a:r>
              <a:rPr lang="en-US" sz="1200" kern="1200" baseline="0" dirty="0" smtClean="0">
                <a:solidFill>
                  <a:schemeClr val="tx1"/>
                </a:solidFill>
                <a:effectLst/>
                <a:latin typeface="+mn-lt"/>
                <a:ea typeface="+mn-ea"/>
                <a:cs typeface="+mn-cs"/>
              </a:rPr>
              <a:t> as “messaging across trust domains”. God help you if that’s a use case your API cares about!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22986127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a:t>
            </a:r>
            <a:r>
              <a:rPr lang="en-US" sz="1200" kern="1200" baseline="0" dirty="0" smtClean="0">
                <a:solidFill>
                  <a:schemeClr val="tx1"/>
                </a:solidFill>
                <a:effectLst/>
                <a:latin typeface="+mn-lt"/>
                <a:ea typeface="+mn-ea"/>
                <a:cs typeface="+mn-cs"/>
              </a:rPr>
              <a:t> should you use?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just threw a ton of choices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you, and as usual the correct answer</a:t>
            </a:r>
            <a:r>
              <a:rPr lang="en-US" sz="1200" kern="1200" baseline="0" dirty="0" smtClean="0">
                <a:solidFill>
                  <a:schemeClr val="tx1"/>
                </a:solidFill>
                <a:effectLst/>
                <a:latin typeface="+mn-lt"/>
                <a:ea typeface="+mn-ea"/>
                <a:cs typeface="+mn-cs"/>
              </a:rPr>
              <a:t> is “it depends”.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Let’s briefly recap those options and talk about the ideal use cases for each</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Client certs are</a:t>
            </a:r>
            <a:r>
              <a:rPr lang="en-US" sz="1200" kern="1200" baseline="0" dirty="0" smtClean="0">
                <a:solidFill>
                  <a:schemeClr val="tx1"/>
                </a:solidFill>
                <a:effectLst/>
                <a:latin typeface="+mn-lt"/>
                <a:ea typeface="+mn-ea"/>
                <a:cs typeface="+mn-cs"/>
              </a:rPr>
              <a:t> useful </a:t>
            </a:r>
            <a:r>
              <a:rPr lang="en-US" sz="1200" b="1" kern="1200" baseline="0" dirty="0" smtClean="0">
                <a:solidFill>
                  <a:schemeClr val="tx1"/>
                </a:solidFill>
                <a:effectLst/>
                <a:latin typeface="+mn-lt"/>
                <a:ea typeface="+mn-ea"/>
                <a:cs typeface="+mn-cs"/>
              </a:rPr>
              <a:t>if you can get users to install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Bad choice for </a:t>
            </a:r>
            <a:r>
              <a:rPr lang="en-US" sz="1200" b="1" kern="1200" baseline="0" dirty="0" smtClean="0">
                <a:solidFill>
                  <a:schemeClr val="tx1"/>
                </a:solidFill>
                <a:effectLst/>
                <a:latin typeface="+mn-lt"/>
                <a:ea typeface="+mn-ea"/>
                <a:cs typeface="+mn-cs"/>
              </a:rPr>
              <a:t>public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Work best for securing </a:t>
            </a:r>
            <a:r>
              <a:rPr lang="en-US" sz="1200" b="1" kern="1200" dirty="0" smtClean="0">
                <a:solidFill>
                  <a:schemeClr val="tx1"/>
                </a:solidFill>
                <a:effectLst/>
                <a:latin typeface="+mn-lt"/>
                <a:ea typeface="+mn-ea"/>
                <a:cs typeface="+mn-cs"/>
              </a:rPr>
              <a:t>private API</a:t>
            </a:r>
            <a:r>
              <a:rPr lang="en-US" sz="1200" kern="1200" dirty="0" smtClean="0">
                <a:solidFill>
                  <a:schemeClr val="tx1"/>
                </a:solidFill>
                <a:effectLst/>
                <a:latin typeface="+mn-lt"/>
                <a:ea typeface="+mn-ea"/>
                <a:cs typeface="+mn-cs"/>
              </a:rPr>
              <a:t> on trusted</a:t>
            </a:r>
            <a:r>
              <a:rPr lang="en-US" sz="1200" kern="1200" baseline="0" dirty="0" smtClean="0">
                <a:solidFill>
                  <a:schemeClr val="tx1"/>
                </a:solidFill>
                <a:effectLst/>
                <a:latin typeface="+mn-lt"/>
                <a:ea typeface="+mn-ea"/>
                <a:cs typeface="+mn-cs"/>
              </a:rPr>
              <a:t>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 Windows land, the sweet spot is when using IIS and Active Directory, because the tooling to link certs to identities already exists.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Also a good fit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auth</a:t>
            </a:r>
            <a:r>
              <a:rPr lang="en-US" sz="1200" b="0" kern="1200" baseline="0" dirty="0" smtClean="0">
                <a:solidFill>
                  <a:schemeClr val="tx1"/>
                </a:solidFill>
                <a:effectLst/>
                <a:latin typeface="+mn-lt"/>
                <a:ea typeface="+mn-ea"/>
                <a:cs typeface="+mn-cs"/>
              </a:rPr>
              <a:t> because you don’t have to manage passwords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ideal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want to write </a:t>
            </a:r>
            <a:r>
              <a:rPr lang="en-US" sz="1200" b="1" kern="1200" baseline="0" dirty="0" smtClean="0">
                <a:solidFill>
                  <a:schemeClr val="tx1"/>
                </a:solidFill>
                <a:effectLst/>
                <a:latin typeface="+mn-lt"/>
                <a:ea typeface="+mn-ea"/>
                <a:cs typeface="+mn-cs"/>
              </a:rPr>
              <a:t>very little code</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a:t>
            </a:r>
            <a:r>
              <a:rPr lang="en-US" sz="1200" b="0" kern="1200" baseline="0" dirty="0" smtClean="0">
                <a:solidFill>
                  <a:schemeClr val="tx1"/>
                </a:solidFill>
                <a:effectLst/>
                <a:latin typeface="+mn-lt"/>
                <a:ea typeface="+mn-ea"/>
                <a:cs typeface="+mn-cs"/>
              </a:rPr>
              <a:t>relying on </a:t>
            </a:r>
            <a:r>
              <a:rPr lang="en-US" sz="1200" b="1" kern="1200" baseline="0" dirty="0" smtClean="0">
                <a:solidFill>
                  <a:schemeClr val="tx1"/>
                </a:solidFill>
                <a:effectLst/>
                <a:latin typeface="+mn-lt"/>
                <a:ea typeface="+mn-ea"/>
                <a:cs typeface="+mn-cs"/>
              </a:rPr>
              <a:t>TLS </a:t>
            </a:r>
            <a:r>
              <a:rPr lang="en-US" sz="1200" b="0" kern="1200" baseline="0" dirty="0" smtClean="0">
                <a:solidFill>
                  <a:schemeClr val="tx1"/>
                </a:solidFill>
                <a:effectLst/>
                <a:latin typeface="+mn-lt"/>
                <a:ea typeface="+mn-ea"/>
                <a:cs typeface="+mn-cs"/>
              </a:rPr>
              <a:t>to keep passwords safe over the wire</a:t>
            </a:r>
            <a:endParaRPr lang="en-US" sz="1200" b="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An ideal use case is </a:t>
            </a:r>
            <a:r>
              <a:rPr lang="en-US" sz="1200" b="1" kern="1200" baseline="0" dirty="0" smtClean="0">
                <a:solidFill>
                  <a:schemeClr val="tx1"/>
                </a:solidFill>
                <a:effectLst/>
                <a:latin typeface="+mn-lt"/>
                <a:ea typeface="+mn-ea"/>
                <a:cs typeface="+mn-cs"/>
              </a:rPr>
              <a:t>server to server API calls</a:t>
            </a:r>
            <a:r>
              <a:rPr lang="en-US" sz="1200" b="0" kern="1200" baseline="0" dirty="0" smtClean="0">
                <a:solidFill>
                  <a:schemeClr val="tx1"/>
                </a:solidFill>
                <a:effectLst/>
                <a:latin typeface="+mn-lt"/>
                <a:ea typeface="+mn-ea"/>
                <a:cs typeface="+mn-cs"/>
              </a:rPr>
              <a:t> where you can’t use </a:t>
            </a:r>
            <a:r>
              <a:rPr lang="en-US" sz="1200" b="1" kern="1200" baseline="0" dirty="0" smtClean="0">
                <a:solidFill>
                  <a:schemeClr val="tx1"/>
                </a:solidFill>
                <a:effectLst/>
                <a:latin typeface="+mn-lt"/>
                <a:ea typeface="+mn-ea"/>
                <a:cs typeface="+mn-cs"/>
              </a:rPr>
              <a:t>client certs</a:t>
            </a:r>
            <a:r>
              <a:rPr lang="en-US" sz="1200" b="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ideal for pure JS clients b/c it requires</a:t>
            </a:r>
            <a:r>
              <a:rPr lang="en-US" sz="1200" kern="1200" baseline="0" dirty="0" smtClean="0">
                <a:solidFill>
                  <a:schemeClr val="tx1"/>
                </a:solidFill>
                <a:effectLst/>
                <a:latin typeface="+mn-lt"/>
                <a:ea typeface="+mn-ea"/>
                <a:cs typeface="+mn-cs"/>
              </a:rPr>
              <a:t> storing the credentials somewhere in browser memory.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There’s no good reason to use Digest Auth.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can tolerate TLS on all requests then just use Basic Auth. If you can’t,</a:t>
            </a:r>
            <a:r>
              <a:rPr lang="en-US" sz="1200" kern="1200" baseline="0" dirty="0" smtClean="0">
                <a:solidFill>
                  <a:schemeClr val="tx1"/>
                </a:solidFill>
                <a:effectLst/>
                <a:latin typeface="+mn-lt"/>
                <a:ea typeface="+mn-ea"/>
                <a:cs typeface="+mn-cs"/>
              </a:rPr>
              <a:t> use signed requests or JWT.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a:t>
            </a:r>
            <a:r>
              <a:rPr lang="en-US" sz="1200" kern="1200" baseline="0" dirty="0" smtClean="0">
                <a:solidFill>
                  <a:schemeClr val="tx1"/>
                </a:solidFill>
                <a:effectLst/>
                <a:latin typeface="+mn-lt"/>
                <a:ea typeface="+mn-ea"/>
                <a:cs typeface="+mn-cs"/>
              </a:rPr>
              <a:t> can use API keys as “bearer tokens”, where you pass the key itself with every request, when</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own </a:t>
            </a:r>
            <a:r>
              <a:rPr lang="en-US" sz="1200" b="1" kern="1200" baseline="0" dirty="0" smtClean="0">
                <a:solidFill>
                  <a:schemeClr val="tx1"/>
                </a:solidFill>
                <a:effectLst/>
                <a:latin typeface="+mn-lt"/>
                <a:ea typeface="+mn-ea"/>
                <a:cs typeface="+mn-cs"/>
              </a:rPr>
              <a:t>both client and API</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prefer the </a:t>
            </a:r>
            <a:r>
              <a:rPr lang="en-US" sz="1200" b="1" kern="1200" baseline="0" dirty="0" smtClean="0">
                <a:solidFill>
                  <a:schemeClr val="tx1"/>
                </a:solidFill>
                <a:effectLst/>
                <a:latin typeface="+mn-lt"/>
                <a:ea typeface="+mn-ea"/>
                <a:cs typeface="+mn-cs"/>
              </a:rPr>
              <a:t>simplicity</a:t>
            </a:r>
            <a:r>
              <a:rPr lang="en-US" sz="1200" b="0" kern="1200" baseline="0" dirty="0" smtClean="0">
                <a:solidFill>
                  <a:schemeClr val="tx1"/>
                </a:solidFill>
                <a:effectLst/>
                <a:latin typeface="+mn-lt"/>
                <a:ea typeface="+mn-ea"/>
                <a:cs typeface="+mn-cs"/>
              </a:rPr>
              <a:t> of bearer tokens over signing</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Slight risk: keys only as safe as TLS implementation.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 not a “getting started with foo” style talk. In fact, there are things</a:t>
            </a:r>
            <a:r>
              <a:rPr lang="en-US" sz="1200" kern="1200" baseline="0" dirty="0" smtClean="0">
                <a:solidFill>
                  <a:schemeClr val="tx1"/>
                </a:solidFill>
                <a:effectLst/>
                <a:latin typeface="+mn-lt"/>
                <a:ea typeface="+mn-ea"/>
                <a:cs typeface="+mn-cs"/>
              </a:rPr>
              <a:t> in this talk that </a:t>
            </a:r>
            <a:r>
              <a:rPr lang="en-US" sz="1200" kern="1200" dirty="0" smtClean="0">
                <a:solidFill>
                  <a:schemeClr val="tx1"/>
                </a:solidFill>
                <a:effectLst/>
                <a:latin typeface="+mn-lt"/>
                <a:ea typeface="+mn-ea"/>
                <a:cs typeface="+mn-cs"/>
              </a:rPr>
              <a:t>I have no direct hands on experience with. I’ve never written any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 code myself,</a:t>
            </a:r>
            <a:r>
              <a:rPr lang="en-US" sz="1200" kern="1200" baseline="0" dirty="0" smtClean="0">
                <a:solidFill>
                  <a:schemeClr val="tx1"/>
                </a:solidFill>
                <a:effectLst/>
                <a:latin typeface="+mn-lt"/>
                <a:ea typeface="+mn-ea"/>
                <a:cs typeface="+mn-cs"/>
              </a:rPr>
              <a:t> so I couldn’t tell you how to get started even if I wanted to.</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I </a:t>
            </a:r>
            <a:r>
              <a:rPr lang="en-US" sz="1200" i="1" kern="1200" baseline="0" dirty="0" smtClean="0">
                <a:solidFill>
                  <a:schemeClr val="tx1"/>
                </a:solidFill>
                <a:effectLst/>
                <a:latin typeface="+mn-lt"/>
                <a:ea typeface="+mn-ea"/>
                <a:cs typeface="+mn-cs"/>
              </a:rPr>
              <a:t>have </a:t>
            </a:r>
            <a:r>
              <a:rPr lang="en-US" sz="1200" i="0" kern="1200" baseline="0" dirty="0" smtClean="0">
                <a:solidFill>
                  <a:schemeClr val="tx1"/>
                </a:solidFill>
                <a:effectLst/>
                <a:latin typeface="+mn-lt"/>
                <a:ea typeface="+mn-ea"/>
                <a:cs typeface="+mn-cs"/>
              </a:rPr>
              <a:t>done a lot of research about OAuth and how it compares to the other options, and that’s what this session is about.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your own client AND API </a:t>
            </a:r>
            <a:r>
              <a:rPr lang="en-US" sz="1200" b="0" kern="1200" baseline="0" dirty="0" smtClean="0">
                <a:solidFill>
                  <a:schemeClr val="tx1"/>
                </a:solidFill>
                <a:effectLst/>
                <a:latin typeface="+mn-lt"/>
                <a:ea typeface="+mn-ea"/>
                <a:cs typeface="+mn-cs"/>
              </a:rPr>
              <a:t>and you want </a:t>
            </a:r>
            <a:r>
              <a:rPr lang="en-US" sz="1200" b="1" kern="1200" dirty="0" smtClean="0">
                <a:solidFill>
                  <a:schemeClr val="tx1"/>
                </a:solidFill>
                <a:effectLst/>
                <a:latin typeface="+mn-lt"/>
                <a:ea typeface="+mn-ea"/>
                <a:cs typeface="+mn-cs"/>
              </a:rPr>
              <a:t>more security</a:t>
            </a:r>
            <a:r>
              <a:rPr lang="en-US" sz="1200" kern="1200" dirty="0" smtClean="0">
                <a:solidFill>
                  <a:schemeClr val="tx1"/>
                </a:solidFill>
                <a:effectLst/>
                <a:latin typeface="+mn-lt"/>
                <a:ea typeface="+mn-ea"/>
                <a:cs typeface="+mn-cs"/>
              </a:rPr>
              <a:t> than passing them as bearer tokens, then consider using signed requests.</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Remember that</a:t>
            </a:r>
            <a:r>
              <a:rPr lang="en-US" sz="1200" kern="1200" baseline="0" dirty="0" smtClean="0">
                <a:solidFill>
                  <a:schemeClr val="tx1"/>
                </a:solidFill>
                <a:effectLst/>
                <a:latin typeface="+mn-lt"/>
                <a:ea typeface="+mn-ea"/>
                <a:cs typeface="+mn-cs"/>
              </a:rPr>
              <a:t> creating the signature can be </a:t>
            </a:r>
            <a:r>
              <a:rPr lang="en-US" sz="1200" b="1" kern="1200" baseline="0" dirty="0" smtClean="0">
                <a:solidFill>
                  <a:schemeClr val="tx1"/>
                </a:solidFill>
                <a:effectLst/>
                <a:latin typeface="+mn-lt"/>
                <a:ea typeface="+mn-ea"/>
                <a:cs typeface="+mn-cs"/>
              </a:rPr>
              <a:t>complex</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client and server must do it in the same way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3</a:t>
            </a:r>
            <a:r>
              <a:rPr lang="en-US" sz="1200" b="0" kern="1200" baseline="30000" dirty="0" smtClean="0">
                <a:solidFill>
                  <a:schemeClr val="tx1"/>
                </a:solidFill>
                <a:effectLst/>
                <a:latin typeface="+mn-lt"/>
                <a:ea typeface="+mn-ea"/>
                <a:cs typeface="+mn-cs"/>
              </a:rPr>
              <a:t>rd</a:t>
            </a:r>
            <a:r>
              <a:rPr lang="en-US" sz="1200" b="0" kern="1200" baseline="0" dirty="0" smtClean="0">
                <a:solidFill>
                  <a:schemeClr val="tx1"/>
                </a:solidFill>
                <a:effectLst/>
                <a:latin typeface="+mn-lt"/>
                <a:ea typeface="+mn-ea"/>
                <a:cs typeface="+mn-cs"/>
              </a:rPr>
              <a:t> party client support means you’ll need to document and support </a:t>
            </a:r>
            <a:r>
              <a:rPr lang="en-US" sz="1200" b="1" kern="1200" baseline="0" dirty="0" smtClean="0">
                <a:solidFill>
                  <a:schemeClr val="tx1"/>
                </a:solidFill>
                <a:effectLst/>
                <a:latin typeface="+mn-lt"/>
                <a:ea typeface="+mn-ea"/>
                <a:cs typeface="+mn-cs"/>
              </a:rPr>
              <a:t>canonicalization</a:t>
            </a:r>
            <a:r>
              <a:rPr lang="en-US" sz="1200" b="0" kern="1200" baseline="0" dirty="0" smtClean="0">
                <a:solidFill>
                  <a:schemeClr val="tx1"/>
                </a:solidFill>
                <a:effectLst/>
                <a:latin typeface="+mn-lt"/>
                <a:ea typeface="+mn-ea"/>
                <a:cs typeface="+mn-cs"/>
              </a:rPr>
              <a:t>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Good </a:t>
            </a:r>
            <a:r>
              <a:rPr lang="en-US" sz="1200" kern="1200" baseline="0" dirty="0" smtClean="0">
                <a:solidFill>
                  <a:schemeClr val="tx1"/>
                </a:solidFill>
                <a:effectLst/>
                <a:latin typeface="+mn-lt"/>
                <a:ea typeface="+mn-ea"/>
                <a:cs typeface="+mn-cs"/>
              </a:rPr>
              <a:t>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API </a:t>
            </a:r>
            <a:r>
              <a:rPr lang="en-US" sz="1200" b="0" kern="1200" baseline="0" dirty="0" smtClean="0">
                <a:solidFill>
                  <a:schemeClr val="tx1"/>
                </a:solidFill>
                <a:effectLst/>
                <a:latin typeface="+mn-lt"/>
                <a:ea typeface="+mn-ea"/>
                <a:cs typeface="+mn-cs"/>
              </a:rPr>
              <a:t>calls where you need extra security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JS client</a:t>
            </a:r>
            <a:r>
              <a:rPr lang="en-US" sz="1200" b="0" kern="1200" dirty="0" smtClean="0">
                <a:solidFill>
                  <a:schemeClr val="tx1"/>
                </a:solidFill>
                <a:effectLst/>
                <a:latin typeface="+mn-lt"/>
                <a:ea typeface="+mn-ea"/>
                <a:cs typeface="+mn-cs"/>
              </a:rPr>
              <a:t> for your </a:t>
            </a:r>
            <a:r>
              <a:rPr lang="en-US" sz="1200" b="1" kern="1200" dirty="0" smtClean="0">
                <a:solidFill>
                  <a:schemeClr val="tx1"/>
                </a:solidFill>
                <a:effectLst/>
                <a:latin typeface="+mn-lt"/>
                <a:ea typeface="+mn-ea"/>
                <a:cs typeface="+mn-cs"/>
              </a:rPr>
              <a:t>own application</a:t>
            </a:r>
            <a:r>
              <a:rPr lang="en-US" sz="1200" b="0" kern="1200" dirty="0" smtClean="0">
                <a:solidFill>
                  <a:schemeClr val="tx1"/>
                </a:solidFill>
                <a:effectLst/>
                <a:latin typeface="+mn-lt"/>
                <a:ea typeface="+mn-ea"/>
                <a:cs typeface="+mn-cs"/>
              </a:rPr>
              <a:t>,</a:t>
            </a:r>
            <a:r>
              <a:rPr lang="en-US" sz="1200" b="0" kern="1200" baseline="0" dirty="0" smtClean="0">
                <a:solidFill>
                  <a:schemeClr val="tx1"/>
                </a:solidFill>
                <a:effectLst/>
                <a:latin typeface="+mn-lt"/>
                <a:ea typeface="+mn-ea"/>
                <a:cs typeface="+mn-cs"/>
              </a:rPr>
              <a:t> such as the front-end of a SPA, then JWT might be a good fit.</a:t>
            </a:r>
          </a:p>
          <a:p>
            <a:endParaRPr lang="en-US" sz="1200" b="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this does require a secure login</a:t>
            </a:r>
            <a:r>
              <a:rPr lang="en-US" sz="1200" kern="1200" baseline="0" dirty="0" smtClean="0">
                <a:solidFill>
                  <a:schemeClr val="tx1"/>
                </a:solidFill>
                <a:effectLst/>
                <a:latin typeface="+mn-lt"/>
                <a:ea typeface="+mn-ea"/>
                <a:cs typeface="+mn-cs"/>
              </a:rPr>
              <a:t> with user-entered credentials to initialize the token. If you need to support server-to-server interaction then this probably won’t work for you.</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7904374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API </a:t>
            </a:r>
            <a:r>
              <a:rPr lang="en-US" sz="1200" kern="1200" dirty="0" smtClean="0">
                <a:solidFill>
                  <a:schemeClr val="tx1"/>
                </a:solidFill>
                <a:effectLst/>
                <a:latin typeface="+mn-lt"/>
                <a:ea typeface="+mn-ea"/>
                <a:cs typeface="+mn-cs"/>
              </a:rPr>
              <a:t>will support</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baseline="0" dirty="0" smtClean="0">
                <a:solidFill>
                  <a:schemeClr val="tx1"/>
                </a:solidFill>
                <a:effectLst/>
                <a:latin typeface="+mn-lt"/>
                <a:ea typeface="+mn-ea"/>
                <a:cs typeface="+mn-cs"/>
              </a:rPr>
              <a:t> party clients </a:t>
            </a:r>
            <a:r>
              <a:rPr lang="en-US" sz="1200" kern="1200" dirty="0" smtClean="0">
                <a:solidFill>
                  <a:schemeClr val="tx1"/>
                </a:solidFill>
                <a:effectLst/>
                <a:latin typeface="+mn-lt"/>
                <a:ea typeface="+mn-ea"/>
                <a:cs typeface="+mn-cs"/>
              </a:rPr>
              <a:t>then </a:t>
            </a:r>
            <a:r>
              <a:rPr lang="en-US" sz="1200" kern="1200" dirty="0" smtClean="0">
                <a:solidFill>
                  <a:schemeClr val="tx1"/>
                </a:solidFill>
                <a:effectLst/>
                <a:latin typeface="+mn-lt"/>
                <a:ea typeface="+mn-ea"/>
                <a:cs typeface="+mn-cs"/>
              </a:rPr>
              <a:t>OAuth is </a:t>
            </a:r>
            <a:r>
              <a:rPr lang="en-US" sz="1200" kern="1200" dirty="0" smtClean="0">
                <a:solidFill>
                  <a:schemeClr val="tx1"/>
                </a:solidFill>
                <a:effectLst/>
                <a:latin typeface="+mn-lt"/>
                <a:ea typeface="+mn-ea"/>
                <a:cs typeface="+mn-cs"/>
              </a:rPr>
              <a:t>worth a loo.</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 </a:t>
            </a:r>
            <a:r>
              <a:rPr lang="en-US" sz="1200" b="1" kern="1200" dirty="0" smtClean="0">
                <a:solidFill>
                  <a:schemeClr val="tx1"/>
                </a:solidFill>
                <a:effectLst/>
                <a:latin typeface="+mn-lt"/>
                <a:ea typeface="+mn-ea"/>
                <a:cs typeface="+mn-cs"/>
              </a:rPr>
              <a:t>version 1</a:t>
            </a:r>
            <a:r>
              <a:rPr lang="en-US" sz="1200" b="0" kern="1200" dirty="0" smtClean="0">
                <a:solidFill>
                  <a:schemeClr val="tx1"/>
                </a:solidFill>
                <a:effectLst/>
                <a:latin typeface="+mn-lt"/>
                <a:ea typeface="+mn-ea"/>
                <a:cs typeface="+mn-cs"/>
              </a:rPr>
              <a:t> if</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You’re writing a </a:t>
            </a:r>
            <a:r>
              <a:rPr lang="en-US" sz="1200" b="1" kern="1200" dirty="0" smtClean="0">
                <a:solidFill>
                  <a:schemeClr val="tx1"/>
                </a:solidFill>
                <a:effectLst/>
                <a:latin typeface="+mn-lt"/>
                <a:ea typeface="+mn-ea"/>
                <a:cs typeface="+mn-cs"/>
              </a:rPr>
              <a:t>web-based</a:t>
            </a:r>
            <a:r>
              <a:rPr lang="en-US" sz="1200" b="1" kern="1200" baseline="0" dirty="0" smtClean="0">
                <a:solidFill>
                  <a:schemeClr val="tx1"/>
                </a:solidFill>
                <a:effectLst/>
                <a:latin typeface="+mn-lt"/>
                <a:ea typeface="+mn-ea"/>
                <a:cs typeface="+mn-cs"/>
              </a:rPr>
              <a:t> app</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can’t or don’t want to rely on </a:t>
            </a:r>
            <a:r>
              <a:rPr lang="en-US" sz="1200" b="1" kern="1200" baseline="0" dirty="0" smtClean="0">
                <a:solidFill>
                  <a:schemeClr val="tx1"/>
                </a:solidFill>
                <a:effectLst/>
                <a:latin typeface="+mn-lt"/>
                <a:ea typeface="+mn-ea"/>
                <a:cs typeface="+mn-cs"/>
              </a:rPr>
              <a:t>TLS</a:t>
            </a:r>
            <a:r>
              <a:rPr lang="en-US" sz="1200" b="0" kern="1200" baseline="0" dirty="0" smtClean="0">
                <a:solidFill>
                  <a:schemeClr val="tx1"/>
                </a:solidFill>
                <a:effectLst/>
                <a:latin typeface="+mn-lt"/>
                <a:ea typeface="+mn-ea"/>
                <a:cs typeface="+mn-cs"/>
              </a:rPr>
              <a:t> for security</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might also consider version 1.0a if </a:t>
            </a:r>
            <a:r>
              <a:rPr lang="en-US" sz="1200" kern="1200" dirty="0" smtClean="0">
                <a:solidFill>
                  <a:schemeClr val="tx1"/>
                </a:solidFill>
                <a:effectLst/>
                <a:latin typeface="+mn-lt"/>
                <a:ea typeface="+mn-ea"/>
                <a:cs typeface="+mn-cs"/>
              </a:rPr>
              <a:t>you care about </a:t>
            </a:r>
            <a:r>
              <a:rPr lang="en-US" sz="1200" b="1" kern="1200" dirty="0" smtClean="0">
                <a:solidFill>
                  <a:schemeClr val="tx1"/>
                </a:solidFill>
                <a:effectLst/>
                <a:latin typeface="+mn-lt"/>
                <a:ea typeface="+mn-ea"/>
                <a:cs typeface="+mn-cs"/>
              </a:rPr>
              <a:t>client/provider interoperability</a:t>
            </a:r>
            <a:r>
              <a:rPr lang="en-US" sz="1200" b="0" kern="1200" baseline="0" dirty="0" smtClean="0">
                <a:solidFill>
                  <a:schemeClr val="tx1"/>
                </a:solidFill>
                <a:effectLst/>
                <a:latin typeface="+mn-lt"/>
                <a:ea typeface="+mn-ea"/>
                <a:cs typeface="+mn-cs"/>
              </a:rPr>
              <a:t> and want to support clients that can connect to multiple API providers with just a few </a:t>
            </a:r>
            <a:r>
              <a:rPr lang="en-US" sz="1200" b="0" kern="1200" baseline="0" dirty="0" err="1" smtClean="0">
                <a:solidFill>
                  <a:schemeClr val="tx1"/>
                </a:solidFill>
                <a:effectLst/>
                <a:latin typeface="+mn-lt"/>
                <a:ea typeface="+mn-ea"/>
                <a:cs typeface="+mn-cs"/>
              </a:rPr>
              <a:t>config</a:t>
            </a:r>
            <a:r>
              <a:rPr lang="en-US" sz="1200" b="0" kern="1200" baseline="0" dirty="0" smtClean="0">
                <a:solidFill>
                  <a:schemeClr val="tx1"/>
                </a:solidFill>
                <a:effectLst/>
                <a:latin typeface="+mn-lt"/>
                <a:ea typeface="+mn-ea"/>
                <a:cs typeface="+mn-cs"/>
              </a:rPr>
              <a:t> changes</a:t>
            </a:r>
            <a:endParaRPr lang="en-US" sz="1200" b="1"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with OAuth 1.0 are </a:t>
            </a:r>
          </a:p>
          <a:p>
            <a:pPr marL="171450" indent="-171450">
              <a:buFont typeface="Arial" panose="020B0604020202020204" pitchFamily="34" charset="0"/>
              <a:buChar char="•"/>
            </a:pP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involved in making signed requests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limited support for </a:t>
            </a:r>
            <a:r>
              <a:rPr lang="en-US" sz="1200" b="1" kern="1200" dirty="0" smtClean="0">
                <a:solidFill>
                  <a:schemeClr val="tx1"/>
                </a:solidFill>
                <a:effectLst/>
                <a:latin typeface="+mn-lt"/>
                <a:ea typeface="+mn-ea"/>
                <a:cs typeface="+mn-cs"/>
              </a:rPr>
              <a:t>non-browser</a:t>
            </a:r>
            <a:r>
              <a:rPr lang="en-US" sz="1200" kern="1200" dirty="0" smtClean="0">
                <a:solidFill>
                  <a:schemeClr val="tx1"/>
                </a:solidFill>
                <a:effectLst/>
                <a:latin typeface="+mn-lt"/>
                <a:ea typeface="+mn-ea"/>
                <a:cs typeface="+mn-cs"/>
              </a:rPr>
              <a:t> clients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you care more about </a:t>
            </a:r>
            <a:r>
              <a:rPr lang="en-US" sz="1200" b="1" kern="1200" baseline="0" dirty="0" smtClean="0">
                <a:solidFill>
                  <a:schemeClr val="tx1"/>
                </a:solidFill>
                <a:effectLst/>
                <a:latin typeface="+mn-lt"/>
                <a:ea typeface="+mn-ea"/>
                <a:cs typeface="+mn-cs"/>
              </a:rPr>
              <a:t>flexibility and simplicity</a:t>
            </a:r>
            <a:r>
              <a:rPr lang="en-US" sz="1200" b="0" kern="1200" baseline="0" dirty="0" smtClean="0">
                <a:solidFill>
                  <a:schemeClr val="tx1"/>
                </a:solidFill>
                <a:effectLst/>
                <a:latin typeface="+mn-lt"/>
                <a:ea typeface="+mn-ea"/>
                <a:cs typeface="+mn-cs"/>
              </a:rPr>
              <a:t> than interoperability and security, and you can </a:t>
            </a:r>
            <a:r>
              <a:rPr lang="en-US" sz="1200" b="1" kern="1200" baseline="0" dirty="0" smtClean="0">
                <a:solidFill>
                  <a:schemeClr val="tx1"/>
                </a:solidFill>
                <a:effectLst/>
                <a:latin typeface="+mn-lt"/>
                <a:ea typeface="+mn-ea"/>
                <a:cs typeface="+mn-cs"/>
              </a:rPr>
              <a:t>require TLS</a:t>
            </a:r>
            <a:r>
              <a:rPr lang="en-US" sz="1200" b="0" kern="1200" baseline="0" dirty="0" smtClean="0">
                <a:solidFill>
                  <a:schemeClr val="tx1"/>
                </a:solidFill>
                <a:effectLst/>
                <a:latin typeface="+mn-lt"/>
                <a:ea typeface="+mn-ea"/>
                <a:cs typeface="+mn-cs"/>
              </a:rPr>
              <a:t> on all requests, then OAuth 2 is better than 1. </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2.0 is also better if you want to support a wider set of devices and flows.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remember that code you</a:t>
            </a:r>
            <a:r>
              <a:rPr lang="en-US" sz="1200" kern="1200" baseline="0" dirty="0" smtClean="0">
                <a:solidFill>
                  <a:schemeClr val="tx1"/>
                </a:solidFill>
                <a:effectLst/>
                <a:latin typeface="+mn-lt"/>
                <a:ea typeface="+mn-ea"/>
                <a:cs typeface="+mn-cs"/>
              </a:rPr>
              <a:t> write for one OAuth 2 provider may require significant changes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OAuth by itself is for </a:t>
            </a:r>
            <a:r>
              <a:rPr lang="en-US" sz="1200" b="1" kern="1200" dirty="0" smtClean="0">
                <a:solidFill>
                  <a:schemeClr val="tx1"/>
                </a:solidFill>
                <a:effectLst/>
                <a:latin typeface="+mn-lt"/>
                <a:ea typeface="+mn-ea"/>
                <a:cs typeface="+mn-cs"/>
              </a:rPr>
              <a:t>authorization only</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want to </a:t>
            </a:r>
            <a:r>
              <a:rPr lang="en-US" sz="1200" b="1" kern="1200" dirty="0" smtClean="0">
                <a:solidFill>
                  <a:schemeClr val="tx1"/>
                </a:solidFill>
                <a:effectLst/>
                <a:latin typeface="+mn-lt"/>
                <a:ea typeface="+mn-ea"/>
                <a:cs typeface="+mn-cs"/>
              </a:rPr>
              <a:t>authenticate</a:t>
            </a:r>
            <a:r>
              <a:rPr lang="en-US" sz="1200" b="0" kern="1200" dirty="0" smtClean="0">
                <a:solidFill>
                  <a:schemeClr val="tx1"/>
                </a:solidFill>
                <a:effectLst/>
                <a:latin typeface="+mn-lt"/>
                <a:ea typeface="+mn-ea"/>
                <a:cs typeface="+mn-cs"/>
              </a:rPr>
              <a:t>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data</a:t>
            </a:r>
            <a:r>
              <a:rPr lang="en-US" sz="1200" b="0" kern="1200" dirty="0" smtClean="0">
                <a:solidFill>
                  <a:schemeClr val="tx1"/>
                </a:solidFill>
                <a:effectLst/>
                <a:latin typeface="+mn-lt"/>
                <a:ea typeface="+mn-ea"/>
                <a:cs typeface="+mn-cs"/>
              </a:rPr>
              <a:t> then use OpenID</a:t>
            </a:r>
            <a:r>
              <a:rPr lang="en-US" sz="1200" b="0" kern="1200" baseline="0" dirty="0" smtClean="0">
                <a:solidFill>
                  <a:schemeClr val="tx1"/>
                </a:solidFill>
                <a:effectLst/>
                <a:latin typeface="+mn-lt"/>
                <a:ea typeface="+mn-ea"/>
                <a:cs typeface="+mn-cs"/>
              </a:rPr>
              <a:t> Connect on top of OAuth 2.0. This will let your users authenticate to your API with their Google accounts, for example.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also use OpenID Connect if you have</a:t>
            </a:r>
            <a:r>
              <a:rPr lang="en-US" sz="1200" kern="1200" baseline="0" dirty="0" smtClean="0">
                <a:solidFill>
                  <a:schemeClr val="tx1"/>
                </a:solidFill>
                <a:effectLst/>
                <a:latin typeface="+mn-lt"/>
                <a:ea typeface="+mn-ea"/>
                <a:cs typeface="+mn-cs"/>
              </a:rPr>
              <a:t> multiple internal systems and you want to set up your own </a:t>
            </a:r>
            <a:r>
              <a:rPr lang="en-US" sz="1200" b="1" kern="1200" baseline="0" dirty="0" smtClean="0">
                <a:solidFill>
                  <a:schemeClr val="tx1"/>
                </a:solidFill>
                <a:effectLst/>
                <a:latin typeface="+mn-lt"/>
                <a:ea typeface="+mn-ea"/>
                <a:cs typeface="+mn-cs"/>
              </a:rPr>
              <a:t>centralized Identity</a:t>
            </a:r>
            <a:r>
              <a:rPr lang="en-US" sz="1200" kern="1200" baseline="0" dirty="0" smtClean="0">
                <a:solidFill>
                  <a:schemeClr val="tx1"/>
                </a:solidFill>
                <a:effectLst/>
                <a:latin typeface="+mn-lt"/>
                <a:ea typeface="+mn-ea"/>
                <a:cs typeface="+mn-cs"/>
              </a:rPr>
              <a:t> and authentication provider.</a:t>
            </a: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Lastly, you should use SAML or WS-Security if you literally have no other choice, and/or have a sick love affair with XML.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choose either of these, good luck but</a:t>
            </a:r>
            <a:r>
              <a:rPr lang="en-US" sz="1200" kern="1200" baseline="0" dirty="0" smtClean="0">
                <a:solidFill>
                  <a:schemeClr val="tx1"/>
                </a:solidFill>
                <a:effectLst/>
                <a:latin typeface="+mn-lt"/>
                <a:ea typeface="+mn-ea"/>
                <a:cs typeface="+mn-cs"/>
              </a:rPr>
              <a:t> don’t ask me if you have questions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Research shows that attendees of a talk such </a:t>
            </a:r>
            <a:r>
              <a:rPr lang="en-US" sz="1200" kern="1200" dirty="0" smtClean="0">
                <a:solidFill>
                  <a:schemeClr val="tx1"/>
                </a:solidFill>
                <a:effectLst/>
                <a:latin typeface="+mn-lt"/>
                <a:ea typeface="+mn-ea"/>
                <a:cs typeface="+mn-cs"/>
              </a:rPr>
              <a:t>as this will </a:t>
            </a:r>
            <a:r>
              <a:rPr lang="en-US" sz="1200" kern="1200" dirty="0" smtClean="0">
                <a:solidFill>
                  <a:schemeClr val="tx1"/>
                </a:solidFill>
                <a:effectLst/>
                <a:latin typeface="+mn-lt"/>
                <a:ea typeface="+mn-ea"/>
                <a:cs typeface="+mn-cs"/>
              </a:rPr>
              <a:t>generally remember only 3 things. That means that most of the information I just shared with you will vanish quickly if you don’t act on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here are the 3 most important things I want you to remember:</a:t>
            </a:r>
          </a:p>
          <a:p>
            <a:pPr marL="228600" indent="-228600">
              <a:buAutoNum type="arabicParenR"/>
            </a:pPr>
            <a:r>
              <a:rPr lang="en-US" sz="1200" kern="1200" dirty="0" smtClean="0">
                <a:solidFill>
                  <a:schemeClr val="tx1"/>
                </a:solidFill>
                <a:effectLst/>
                <a:latin typeface="+mn-lt"/>
                <a:ea typeface="+mn-ea"/>
                <a:cs typeface="+mn-cs"/>
              </a:rPr>
              <a:t>Requests must use EITHER TLS, OR be </a:t>
            </a:r>
            <a:r>
              <a:rPr lang="en-US" sz="1200" kern="1200" dirty="0" smtClean="0">
                <a:solidFill>
                  <a:schemeClr val="tx1"/>
                </a:solidFill>
                <a:effectLst/>
                <a:latin typeface="+mn-lt"/>
                <a:ea typeface="+mn-ea"/>
                <a:cs typeface="+mn-cs"/>
              </a:rPr>
              <a:t>signed. </a:t>
            </a:r>
            <a:r>
              <a:rPr lang="en-US" sz="1200" kern="1200" dirty="0" smtClean="0">
                <a:solidFill>
                  <a:schemeClr val="tx1"/>
                </a:solidFill>
                <a:effectLst/>
                <a:latin typeface="+mn-lt"/>
                <a:ea typeface="+mn-ea"/>
                <a:cs typeface="+mn-cs"/>
              </a:rPr>
              <a:t>If you’re passing sensitive data over the wire then use </a:t>
            </a:r>
            <a:r>
              <a:rPr lang="en-US" sz="1200" kern="1200" dirty="0" smtClean="0">
                <a:solidFill>
                  <a:schemeClr val="tx1"/>
                </a:solidFill>
                <a:effectLst/>
                <a:latin typeface="+mn-lt"/>
                <a:ea typeface="+mn-ea"/>
                <a:cs typeface="+mn-cs"/>
              </a:rPr>
              <a:t>TLS. </a:t>
            </a:r>
            <a:r>
              <a:rPr lang="en-US" sz="1200" kern="1200" dirty="0" smtClean="0">
                <a:solidFill>
                  <a:schemeClr val="tx1"/>
                </a:solidFill>
                <a:effectLst/>
                <a:latin typeface="+mn-lt"/>
                <a:ea typeface="+mn-ea"/>
                <a:cs typeface="+mn-cs"/>
              </a:rPr>
              <a:t>If you want to verify message integrity, </a:t>
            </a:r>
            <a:r>
              <a:rPr lang="en-US" sz="1200" kern="1200" smtClean="0">
                <a:solidFill>
                  <a:schemeClr val="tx1"/>
                </a:solidFill>
                <a:effectLst/>
                <a:latin typeface="+mn-lt"/>
                <a:ea typeface="+mn-ea"/>
                <a:cs typeface="+mn-cs"/>
              </a:rPr>
              <a:t>use signing</a:t>
            </a:r>
            <a:endParaRPr lang="en-US" sz="1200" kern="1200" dirty="0" smtClean="0">
              <a:solidFill>
                <a:schemeClr val="tx1"/>
              </a:solidFill>
              <a:effectLst/>
              <a:latin typeface="+mn-lt"/>
              <a:ea typeface="+mn-ea"/>
              <a:cs typeface="+mn-cs"/>
            </a:endParaRPr>
          </a:p>
          <a:p>
            <a:pPr marL="228600" indent="-228600">
              <a:buAutoNum type="arabicParenR"/>
            </a:pPr>
            <a:r>
              <a:rPr lang="en-US" sz="1200" kern="1200" dirty="0" smtClean="0">
                <a:solidFill>
                  <a:schemeClr val="tx1"/>
                </a:solidFill>
                <a:effectLst/>
                <a:latin typeface="+mn-lt"/>
                <a:ea typeface="+mn-ea"/>
                <a:cs typeface="+mn-cs"/>
              </a:rPr>
              <a:t>For server-based clients, you can use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or API Keys, depending</a:t>
            </a:r>
            <a:r>
              <a:rPr lang="en-US" sz="1200" kern="1200" baseline="0" dirty="0" smtClean="0">
                <a:solidFill>
                  <a:schemeClr val="tx1"/>
                </a:solidFill>
                <a:effectLst/>
                <a:latin typeface="+mn-lt"/>
                <a:ea typeface="+mn-ea"/>
                <a:cs typeface="+mn-cs"/>
              </a:rPr>
              <a:t> on how much flexibility you need. Use JWT for JS clients. </a:t>
            </a:r>
            <a:endParaRPr lang="en-US" sz="1200" kern="1200" baseline="0" dirty="0" smtClean="0">
              <a:solidFill>
                <a:schemeClr val="tx1"/>
              </a:solidFill>
              <a:effectLst/>
              <a:latin typeface="+mn-lt"/>
              <a:ea typeface="+mn-ea"/>
              <a:cs typeface="+mn-cs"/>
            </a:endParaRPr>
          </a:p>
          <a:p>
            <a:pPr marL="228600" indent="-228600">
              <a:buAutoNum type="arabicParenR"/>
            </a:pPr>
            <a:r>
              <a:rPr lang="en-US" sz="1200" kern="1200" dirty="0" smtClean="0">
                <a:solidFill>
                  <a:schemeClr val="tx1"/>
                </a:solidFill>
                <a:effectLst/>
                <a:latin typeface="+mn-lt"/>
                <a:ea typeface="+mn-ea"/>
                <a:cs typeface="+mn-cs"/>
              </a:rPr>
              <a:t>OAuth is for authorization, not authentication. Use OpenID Connect if you need both.</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Actually, you all look like smart people, so I want you to try really hard to remember a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thing, and that’s my website. From there you can get to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where these slides are kept and you can also get to my email, my Twitter, my LinkedIn, etc.</a:t>
            </a:r>
          </a:p>
          <a:p>
            <a:r>
              <a:rPr lang="en-US" sz="1200" kern="1200" dirty="0" smtClean="0">
                <a:solidFill>
                  <a:schemeClr val="tx1"/>
                </a:solidFill>
                <a:effectLst/>
                <a:latin typeface="+mn-lt"/>
                <a:ea typeface="+mn-ea"/>
                <a:cs typeface="+mn-cs"/>
              </a:rPr>
              <a:t>Please feel free to reach out with feedback, questions, comments, etc. I’d love to hear from you.</a:t>
            </a:r>
          </a:p>
          <a:p>
            <a:r>
              <a:rPr lang="en-US" sz="1200" kern="1200" dirty="0" smtClean="0">
                <a:solidFill>
                  <a:schemeClr val="tx1"/>
                </a:solidFill>
                <a:effectLst/>
                <a:latin typeface="+mn-lt"/>
                <a:ea typeface="+mn-ea"/>
                <a:cs typeface="+mn-cs"/>
              </a:rPr>
              <a:t>THANK YOU!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want you to understand how each of the different options works so that you can select the ones best suited to your own use cases. Once you decide what to use, however, you’ll have to go elsewhere for the “hello world” tutorial.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I’m about to throw a metric </a:t>
            </a:r>
            <a:r>
              <a:rPr lang="en-US" sz="1200" kern="1200" dirty="0" err="1" smtClean="0">
                <a:solidFill>
                  <a:schemeClr val="tx1"/>
                </a:solidFill>
                <a:effectLst/>
                <a:latin typeface="+mn-lt"/>
                <a:ea typeface="+mn-ea"/>
                <a:cs typeface="+mn-cs"/>
              </a:rPr>
              <a:t>crapton</a:t>
            </a:r>
            <a:r>
              <a:rPr lang="en-US" sz="1200" kern="1200" dirty="0" smtClean="0">
                <a:solidFill>
                  <a:schemeClr val="tx1"/>
                </a:solidFill>
                <a:effectLst/>
                <a:latin typeface="+mn-lt"/>
                <a:ea typeface="+mn-ea"/>
                <a:cs typeface="+mn-cs"/>
              </a:rPr>
              <a:t> of information at you. If I go too fast please feel free to stop me and ask questions. This presentation,</a:t>
            </a:r>
            <a:r>
              <a:rPr lang="en-US" sz="1200" kern="1200" baseline="0" dirty="0" smtClean="0">
                <a:solidFill>
                  <a:schemeClr val="tx1"/>
                </a:solidFill>
                <a:effectLst/>
                <a:latin typeface="+mn-lt"/>
                <a:ea typeface="+mn-ea"/>
                <a:cs typeface="+mn-cs"/>
              </a:rPr>
              <a:t> along with all of my speaker notes, is on my public GitHub if you want to refer back to it later. I’ll give you a link at the end.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Subtitle </a:t>
            </a:r>
            <a:r>
              <a:rPr lang="en-US" sz="1200" kern="1200" dirty="0" smtClean="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Related but different – need to consider separately</a:t>
            </a:r>
            <a:r>
              <a:rPr lang="en-US" sz="1200" kern="1200" baseline="0" dirty="0" smtClean="0">
                <a:solidFill>
                  <a:schemeClr val="tx1"/>
                </a:solidFill>
                <a:effectLst/>
                <a:latin typeface="+mn-lt"/>
                <a:ea typeface="+mn-ea"/>
                <a:cs typeface="+mn-cs"/>
              </a:rPr>
              <a:t> when making security decision</a:t>
            </a:r>
            <a:r>
              <a:rPr lang="en-US" sz="1200" kern="1200" dirty="0" smtClean="0">
                <a:solidFill>
                  <a:schemeClr val="tx1"/>
                </a:solidFill>
                <a:effectLst/>
                <a:latin typeface="+mn-lt"/>
                <a:ea typeface="+mn-ea"/>
                <a:cs typeface="+mn-cs"/>
              </a:rPr>
              <a:t>.</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is your app’s concept of a user (Alice)</a:t>
            </a:r>
          </a:p>
          <a:p>
            <a:r>
              <a:rPr lang="en-US" sz="1200" u="sng" kern="1200" dirty="0" smtClean="0">
                <a:solidFill>
                  <a:schemeClr val="tx1"/>
                </a:solidFill>
                <a:effectLst/>
                <a:latin typeface="+mn-lt"/>
                <a:ea typeface="+mn-ea"/>
                <a:cs typeface="+mn-cs"/>
              </a:rPr>
              <a:t>Authentication</a:t>
            </a:r>
            <a:r>
              <a:rPr lang="en-US" sz="1200" kern="1200" dirty="0" smtClean="0">
                <a:solidFill>
                  <a:schemeClr val="tx1"/>
                </a:solidFill>
                <a:effectLst/>
                <a:latin typeface="+mn-lt"/>
                <a:ea typeface="+mn-ea"/>
                <a:cs typeface="+mn-cs"/>
              </a:rPr>
              <a:t> is process through which we securely associate identity w/ request (is it really Alice?)</a:t>
            </a:r>
          </a:p>
          <a:p>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is process through which we validate IDENTITY’s PERMISSION to perform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because a request is authenticated doesn’t mean its authorized, and just because a request is authorized doesn’t mean its authenticated. We’ll talk about that when</a:t>
            </a:r>
            <a:r>
              <a:rPr lang="en-US" sz="1200" kern="1200" baseline="0" dirty="0" smtClean="0">
                <a:solidFill>
                  <a:schemeClr val="tx1"/>
                </a:solidFill>
                <a:effectLst/>
                <a:latin typeface="+mn-lt"/>
                <a:ea typeface="+mn-ea"/>
                <a:cs typeface="+mn-cs"/>
              </a:rPr>
              <a:t> we get to </a:t>
            </a:r>
            <a:r>
              <a:rPr lang="en-US" sz="1200" kern="1200" baseline="0" dirty="0" err="1" smtClean="0">
                <a:solidFill>
                  <a:schemeClr val="tx1"/>
                </a:solidFill>
                <a:effectLst/>
                <a:latin typeface="+mn-lt"/>
                <a:ea typeface="+mn-ea"/>
                <a:cs typeface="+mn-cs"/>
              </a:rPr>
              <a:t>oAuth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Twitter cares about all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no matter how you authenticate, your app will still be responsible for some amount of access control.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5053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10/5/2016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10/5/2016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10/5/2016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10/5/2016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smtClean="0"/>
              <a:t>Securing Your API Endpoints</a:t>
            </a:r>
            <a:r>
              <a:rPr lang="en-US" dirty="0" smtClean="0"/>
              <a:t/>
            </a:r>
            <a:br>
              <a:rPr lang="en-US" dirty="0" smtClean="0"/>
            </a:br>
            <a:r>
              <a:rPr lang="en-US" sz="1100" dirty="0" smtClean="0"/>
              <a:t/>
            </a:r>
            <a:br>
              <a:rPr lang="en-US" sz="1100" dirty="0" smtClean="0"/>
            </a:br>
            <a:r>
              <a:rPr lang="en-US" sz="4000" dirty="0" smtClean="0">
                <a:solidFill>
                  <a:schemeClr val="bg1">
                    <a:lumMod val="65000"/>
                  </a:schemeClr>
                </a:solidFill>
              </a:rPr>
              <a:t>A practical guide to API authentication</a:t>
            </a:r>
            <a:endParaRPr lang="en-US" sz="4000" dirty="0">
              <a:solidFill>
                <a:schemeClr val="bg1">
                  <a:lumMod val="65000"/>
                </a:schemeClr>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smtClean="0">
                <a:solidFill>
                  <a:srgbClr val="FD7D00"/>
                </a:solidFill>
              </a:rPr>
              <a:t>@</a:t>
            </a:r>
            <a:r>
              <a:rPr lang="en-US" sz="3600" dirty="0" smtClean="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866292" y="333830"/>
            <a:ext cx="6051730" cy="6524170"/>
          </a:xfrm>
          <a:prstGeom prst="rect">
            <a:avLst/>
          </a:prstGeom>
        </p:spPr>
      </p:pic>
    </p:spTree>
    <p:extLst>
      <p:ext uri="{BB962C8B-B14F-4D97-AF65-F5344CB8AC3E}">
        <p14:creationId xmlns:p14="http://schemas.microsoft.com/office/powerpoint/2010/main" val="2029024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solidFill>
                  <a:srgbClr val="C00000"/>
                </a:solidFill>
              </a:rPr>
              <a:t>SSL is </a:t>
            </a:r>
            <a:r>
              <a:rPr lang="en-US" sz="4800" u="sng" dirty="0" smtClean="0">
                <a:solidFill>
                  <a:srgbClr val="C00000"/>
                </a:solidFill>
              </a:rPr>
              <a:t>broken!</a:t>
            </a:r>
            <a:r>
              <a:rPr lang="en-US" sz="4800" dirty="0" smtClean="0"/>
              <a:t>   </a:t>
            </a:r>
            <a:r>
              <a:rPr lang="en-US" sz="4800" b="1" dirty="0" smtClean="0">
                <a:solidFill>
                  <a:srgbClr val="C00000"/>
                </a:solidFill>
              </a:rPr>
              <a:t>Use TLS</a:t>
            </a:r>
            <a:endParaRPr lang="en-US" sz="4800" b="1" dirty="0">
              <a:solidFill>
                <a:srgbClr val="C00000"/>
              </a:solidFill>
            </a:endParaRPr>
          </a:p>
        </p:txBody>
      </p:sp>
    </p:spTree>
    <p:extLst>
      <p:ext uri="{BB962C8B-B14F-4D97-AF65-F5344CB8AC3E}">
        <p14:creationId xmlns:p14="http://schemas.microsoft.com/office/powerpoint/2010/main" val="3862234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958303" y="545124"/>
            <a:ext cx="8626171" cy="5959900"/>
          </a:xfrm>
          <a:prstGeom prst="rect">
            <a:avLst/>
          </a:prstGeom>
        </p:spPr>
      </p:pic>
    </p:spTree>
    <p:extLst>
      <p:ext uri="{BB962C8B-B14F-4D97-AF65-F5344CB8AC3E}">
        <p14:creationId xmlns:p14="http://schemas.microsoft.com/office/powerpoint/2010/main" val="1996947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 certificates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“Reverse TLS” – proves client identity to server</a:t>
            </a:r>
          </a:p>
          <a:p>
            <a:endParaRPr lang="en-US" sz="4000" dirty="0"/>
          </a:p>
          <a:p>
            <a:r>
              <a:rPr lang="en-US" sz="4000" dirty="0" smtClean="0"/>
              <a:t>No usernames or passwords</a:t>
            </a:r>
          </a:p>
          <a:p>
            <a:endParaRPr lang="en-US" sz="4000" dirty="0"/>
          </a:p>
          <a:p>
            <a:r>
              <a:rPr lang="en-US" sz="4000" dirty="0" smtClean="0"/>
              <a:t>Ideal for internal apps, not public facing</a:t>
            </a:r>
          </a:p>
          <a:p>
            <a:endParaRPr lang="en-US" sz="4000" dirty="0" smtClean="0"/>
          </a:p>
          <a:p>
            <a:r>
              <a:rPr lang="en-US" sz="4000" dirty="0" smtClean="0"/>
              <a:t>On IIS, only “simple” w/ Active Directory</a:t>
            </a:r>
          </a:p>
          <a:p>
            <a:endParaRPr lang="en-US" sz="4000" dirty="0"/>
          </a:p>
          <a:p>
            <a:endParaRPr lang="en-US" sz="4000" dirty="0" smtClean="0"/>
          </a:p>
          <a:p>
            <a:endParaRPr lang="en-US" sz="4000" dirty="0"/>
          </a:p>
          <a:p>
            <a:pPr>
              <a:buFont typeface="Corbel" panose="020B0503020204020204" pitchFamily="34" charset="0"/>
              <a:buChar char="+"/>
            </a:pPr>
            <a:endParaRPr lang="en-US" sz="4000" dirty="0" smtClean="0"/>
          </a:p>
          <a:p>
            <a:pPr marL="0" indent="0">
              <a:buNone/>
            </a:pPr>
            <a:endParaRPr lang="en-US" sz="4000" dirty="0" smtClean="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4" name="Picture 3"/>
          <p:cNvPicPr>
            <a:picLocks noChangeAspect="1"/>
          </p:cNvPicPr>
          <p:nvPr/>
        </p:nvPicPr>
        <p:blipFill>
          <a:blip r:embed="rId3"/>
          <a:stretch>
            <a:fillRect/>
          </a:stretch>
        </p:blipFill>
        <p:spPr>
          <a:xfrm>
            <a:off x="1294231" y="3189555"/>
            <a:ext cx="8588323" cy="1565700"/>
          </a:xfrm>
          <a:prstGeom prst="rect">
            <a:avLst/>
          </a:prstGeom>
        </p:spPr>
      </p:pic>
    </p:spTree>
    <p:extLst>
      <p:ext uri="{BB962C8B-B14F-4D97-AF65-F5344CB8AC3E}">
        <p14:creationId xmlns:p14="http://schemas.microsoft.com/office/powerpoint/2010/main" val="4097246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Easily authenticate against custom database (ASP.NET, </a:t>
            </a:r>
            <a:r>
              <a:rPr lang="en-US" sz="4000" dirty="0" err="1" smtClean="0"/>
              <a:t>WebAPI</a:t>
            </a:r>
            <a:r>
              <a:rPr lang="en-US" sz="4000" dirty="0" smtClean="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a:t>Revoking access requires password change</a:t>
            </a:r>
          </a:p>
          <a:p>
            <a:endParaRPr lang="en-US" sz="4000" dirty="0" smtClean="0"/>
          </a:p>
          <a:p>
            <a:r>
              <a:rPr lang="en-US" sz="4000" dirty="0" smtClean="0"/>
              <a:t>Credentials passed as clear text – </a:t>
            </a:r>
            <a:r>
              <a:rPr lang="en-US" sz="4000" b="1" dirty="0" smtClean="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pPr marL="0" indent="0">
              <a:buNone/>
            </a:pPr>
            <a:r>
              <a:rPr lang="en-US" sz="4000" dirty="0" smtClean="0"/>
              <a:t> </a:t>
            </a:r>
          </a:p>
        </p:txBody>
      </p:sp>
      <p:pic>
        <p:nvPicPr>
          <p:cNvPr id="4" name="Picture 3"/>
          <p:cNvPicPr>
            <a:picLocks noChangeAspect="1"/>
          </p:cNvPicPr>
          <p:nvPr/>
        </p:nvPicPr>
        <p:blipFill>
          <a:blip r:embed="rId3"/>
          <a:stretch>
            <a:fillRect/>
          </a:stretch>
        </p:blipFill>
        <p:spPr>
          <a:xfrm>
            <a:off x="1753761" y="4033617"/>
            <a:ext cx="8684477" cy="1583229"/>
          </a:xfrm>
          <a:prstGeom prst="rect">
            <a:avLst/>
          </a:prstGeom>
        </p:spPr>
      </p:pic>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TLS not required</a:t>
            </a:r>
          </a:p>
          <a:p>
            <a:endParaRPr lang="en-US" sz="4000" dirty="0" smtClean="0"/>
          </a:p>
          <a:p>
            <a:r>
              <a:rPr lang="en-US" sz="4000" dirty="0" smtClean="0"/>
              <a:t>Easily integrates w/ other standards-based systems</a:t>
            </a:r>
          </a:p>
          <a:p>
            <a:endParaRPr lang="en-US" sz="4000" dirty="0" smtClean="0"/>
          </a:p>
          <a:p>
            <a:r>
              <a:rPr lang="en-US" sz="4000" dirty="0" smtClean="0"/>
              <a:t>Prevents </a:t>
            </a:r>
            <a:r>
              <a:rPr lang="en-US" sz="4000" dirty="0"/>
              <a:t>storing passwords with strong encryption!</a:t>
            </a:r>
          </a:p>
          <a:p>
            <a:endParaRPr lang="en-US" sz="4000" dirty="0" smtClean="0"/>
          </a:p>
        </p:txBody>
      </p:sp>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09550" y="562707"/>
            <a:ext cx="8862380" cy="6084277"/>
          </a:xfrm>
          <a:prstGeom prst="rect">
            <a:avLst/>
          </a:prstGeom>
        </p:spPr>
      </p:pic>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My rookie mistake</a:t>
            </a:r>
            <a:endParaRPr lang="en-US" sz="4800" dirty="0"/>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Used </a:t>
            </a:r>
            <a:r>
              <a:rPr lang="en-US" sz="4000" b="1" dirty="0" smtClean="0"/>
              <a:t>in place of</a:t>
            </a:r>
            <a:r>
              <a:rPr lang="en-US" sz="4000" dirty="0" smtClean="0"/>
              <a:t> username/password combo</a:t>
            </a:r>
            <a:br>
              <a:rPr lang="en-US" sz="4000" dirty="0" smtClean="0"/>
            </a:br>
            <a:endParaRPr lang="en-US" sz="4000" dirty="0" smtClean="0"/>
          </a:p>
          <a:p>
            <a:r>
              <a:rPr lang="en-US" sz="4000" dirty="0" smtClean="0"/>
              <a:t>Revocable</a:t>
            </a:r>
            <a:br>
              <a:rPr lang="en-US" sz="4000" dirty="0" smtClean="0"/>
            </a:br>
            <a:endParaRPr lang="en-US" sz="4000" dirty="0" smtClean="0"/>
          </a:p>
          <a:p>
            <a:r>
              <a:rPr lang="en-US" sz="4000" dirty="0" smtClean="0"/>
              <a:t>Usually a GUID – hard to brute force</a:t>
            </a:r>
            <a:br>
              <a:rPr lang="en-US" sz="4000" dirty="0" smtClean="0"/>
            </a:br>
            <a:endParaRPr lang="en-US" sz="4000" dirty="0"/>
          </a:p>
          <a:p>
            <a:r>
              <a:rPr lang="en-US" sz="4000" dirty="0" smtClean="0"/>
              <a:t>Use like a password or to “sign” a request</a:t>
            </a:r>
          </a:p>
          <a:p>
            <a:endParaRPr lang="en-US" sz="4000" dirty="0" smtClean="0"/>
          </a:p>
          <a:p>
            <a:endParaRPr lang="en-US" sz="4000" u="sng" dirty="0" smtClean="0"/>
          </a:p>
          <a:p>
            <a:endParaRPr lang="en-US" sz="4000" dirty="0" smtClean="0"/>
          </a:p>
          <a:p>
            <a:endParaRPr lang="en-US" sz="4000" dirty="0"/>
          </a:p>
        </p:txBody>
      </p:sp>
    </p:spTree>
    <p:extLst>
      <p:ext uri="{BB962C8B-B14F-4D97-AF65-F5344CB8AC3E}">
        <p14:creationId xmlns:p14="http://schemas.microsoft.com/office/powerpoint/2010/main" val="1918681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dirty="0"/>
              <a:t>passwords (“bearer tokens“)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Via querystring (</a:t>
            </a:r>
            <a:r>
              <a:rPr lang="en-US" sz="4000" b="1" dirty="0" smtClean="0"/>
              <a:t>using TLS</a:t>
            </a:r>
            <a:r>
              <a:rPr lang="en-US" sz="4000" dirty="0" smtClean="0"/>
              <a:t>)</a:t>
            </a:r>
          </a:p>
          <a:p>
            <a:endParaRPr lang="en-US" sz="4000" dirty="0"/>
          </a:p>
          <a:p>
            <a:endParaRPr lang="en-US" sz="4000" dirty="0" smtClean="0"/>
          </a:p>
          <a:p>
            <a:endParaRPr lang="en-US" sz="4000" dirty="0" smtClean="0"/>
          </a:p>
          <a:p>
            <a:r>
              <a:rPr lang="en-US" sz="4000" dirty="0" smtClean="0"/>
              <a:t>Via </a:t>
            </a:r>
            <a:r>
              <a:rPr lang="en-US" sz="4000" dirty="0"/>
              <a:t>header (</a:t>
            </a:r>
            <a:r>
              <a:rPr lang="en-US" sz="4000" b="1" dirty="0"/>
              <a:t>using TLS</a:t>
            </a:r>
            <a:r>
              <a:rPr lang="en-US" sz="4000" dirty="0"/>
              <a:t>)</a:t>
            </a:r>
            <a:endParaRPr lang="en-US" sz="4000" dirty="0" smtClean="0"/>
          </a:p>
          <a:p>
            <a:endParaRPr lang="en-US" sz="4000" dirty="0" smtClean="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passwords (“bearer tokens“)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Anyone that has the key, gets access</a:t>
            </a:r>
          </a:p>
          <a:p>
            <a:endParaRPr lang="en-US" sz="4000" dirty="0"/>
          </a:p>
          <a:p>
            <a:r>
              <a:rPr lang="en-US" sz="4000" dirty="0"/>
              <a:t>Only as secure as the TLS implementation</a:t>
            </a:r>
          </a:p>
          <a:p>
            <a:endParaRPr lang="en-US" sz="4000" dirty="0" smtClean="0"/>
          </a:p>
          <a:p>
            <a:r>
              <a:rPr lang="en-US" sz="4000" dirty="0" smtClean="0"/>
              <a:t>Should salt and hash keys for storage</a:t>
            </a:r>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cryptographic keys: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Signed requests == sensitive values not transmitted</a:t>
            </a:r>
          </a:p>
          <a:p>
            <a:endParaRPr lang="en-US" sz="4000" dirty="0"/>
          </a:p>
          <a:p>
            <a:r>
              <a:rPr lang="en-US" sz="4000" dirty="0" smtClean="0"/>
              <a:t>Server ensured of message authenticity</a:t>
            </a:r>
          </a:p>
          <a:p>
            <a:endParaRPr lang="en-US" sz="4000" dirty="0"/>
          </a:p>
          <a:p>
            <a:r>
              <a:rPr lang="en-US" sz="4000" b="1" dirty="0" smtClean="0"/>
              <a:t>Does not require TLS to keep secret safe</a:t>
            </a:r>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Drawbacks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and server must compute hash </a:t>
            </a:r>
            <a:r>
              <a:rPr lang="en-US" sz="4000" b="1" dirty="0" smtClean="0"/>
              <a:t>exactly same</a:t>
            </a:r>
          </a:p>
          <a:p>
            <a:endParaRPr lang="en-US" sz="4000" b="1" dirty="0"/>
          </a:p>
          <a:p>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What to use as “secret value”?</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Must be something app can retrieve in clear text</a:t>
            </a:r>
          </a:p>
          <a:p>
            <a:endParaRPr lang="en-US" sz="4000" dirty="0"/>
          </a:p>
          <a:p>
            <a:r>
              <a:rPr lang="en-US" sz="4000" dirty="0" smtClean="0"/>
              <a:t>Salted/hashed passwords won’t work</a:t>
            </a:r>
          </a:p>
          <a:p>
            <a:endParaRPr lang="en-US" sz="4000" dirty="0"/>
          </a:p>
          <a:p>
            <a:r>
              <a:rPr lang="en-US" sz="4000" dirty="0" smtClean="0"/>
              <a:t>Issue API Keys as a </a:t>
            </a:r>
            <a:r>
              <a:rPr lang="en-US" sz="4000" b="1" dirty="0" smtClean="0"/>
              <a:t>pair</a:t>
            </a:r>
            <a:r>
              <a:rPr lang="en-US" sz="4000" dirty="0" smtClean="0"/>
              <a:t>: public API Key + private key</a:t>
            </a:r>
          </a:p>
          <a:p>
            <a:endParaRPr lang="en-US" sz="4000" dirty="0" smtClean="0"/>
          </a:p>
          <a:p>
            <a:r>
              <a:rPr lang="en-US" sz="4000" dirty="0" smtClean="0"/>
              <a:t>Add expiration timeout if necessary</a:t>
            </a:r>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15255" cy="1325563"/>
          </a:xfrm>
        </p:spPr>
        <p:txBody>
          <a:bodyPr>
            <a:noAutofit/>
          </a:bodyPr>
          <a:lstStyle/>
          <a:p>
            <a:r>
              <a:rPr lang="en-US" sz="4800" dirty="0" smtClean="0"/>
              <a:t>API Keys: Great for server-based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773606" y="1690688"/>
            <a:ext cx="5825271" cy="5132597"/>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Less great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921853" y="1690688"/>
            <a:ext cx="7956120" cy="4743363"/>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Today’s goal: No more rookie mistakes!</a:t>
            </a:r>
            <a:endParaRPr lang="en-US" sz="4800" dirty="0"/>
          </a:p>
        </p:txBody>
      </p:sp>
    </p:spTree>
    <p:extLst>
      <p:ext uri="{BB962C8B-B14F-4D97-AF65-F5344CB8AC3E}">
        <p14:creationId xmlns:p14="http://schemas.microsoft.com/office/powerpoint/2010/main" val="522147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820007" y="1690688"/>
            <a:ext cx="8551985" cy="5025679"/>
          </a:xfrm>
          <a:prstGeom prst="rect">
            <a:avLst/>
          </a:prstGeom>
        </p:spPr>
      </p:pic>
    </p:spTree>
    <p:extLst>
      <p:ext uri="{BB962C8B-B14F-4D97-AF65-F5344CB8AC3E}">
        <p14:creationId xmlns:p14="http://schemas.microsoft.com/office/powerpoint/2010/main" val="3370373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Tokens contain mix of standard &amp; custom “claims”</a:t>
            </a:r>
          </a:p>
          <a:p>
            <a:endParaRPr lang="en-US" sz="4000" dirty="0"/>
          </a:p>
          <a:p>
            <a:endParaRPr lang="en-US" sz="4000" dirty="0" smtClean="0"/>
          </a:p>
          <a:p>
            <a:endParaRPr lang="en-US" sz="4000" dirty="0" smtClean="0"/>
          </a:p>
          <a:p>
            <a:r>
              <a:rPr lang="en-US" sz="4000" dirty="0" smtClean="0"/>
              <a:t>Tokens are </a:t>
            </a:r>
            <a:r>
              <a:rPr lang="en-US" sz="4000" u="sng" dirty="0" smtClean="0"/>
              <a:t>encoded</a:t>
            </a:r>
            <a:r>
              <a:rPr lang="en-US" sz="4000" dirty="0" smtClean="0"/>
              <a:t> but not </a:t>
            </a:r>
            <a:r>
              <a:rPr lang="en-US" sz="4000" u="sng" dirty="0" smtClean="0"/>
              <a:t>encrypted</a:t>
            </a:r>
            <a:br>
              <a:rPr lang="en-US" sz="4000" u="sng" dirty="0" smtClean="0"/>
            </a:br>
            <a:endParaRPr lang="en-US" sz="4000" dirty="0" smtClean="0"/>
          </a:p>
          <a:p>
            <a:r>
              <a:rPr lang="en-US" sz="4000" dirty="0" smtClean="0"/>
              <a:t>Tokens are </a:t>
            </a:r>
            <a:r>
              <a:rPr lang="en-US" sz="4000" u="sng" dirty="0" smtClean="0"/>
              <a:t>self-contained</a:t>
            </a:r>
            <a:r>
              <a:rPr lang="en-US" sz="4000" dirty="0" smtClean="0"/>
              <a:t> and </a:t>
            </a:r>
            <a:r>
              <a:rPr lang="en-US" sz="4000" u="sng" dirty="0" smtClean="0"/>
              <a:t>stateless</a:t>
            </a:r>
            <a:endParaRPr lang="en-US" sz="4000" dirty="0" smtClean="0"/>
          </a:p>
          <a:p>
            <a:pPr marL="0" indent="0">
              <a:buNone/>
            </a:pPr>
            <a:endParaRPr lang="en-US" sz="4000" dirty="0" smtClean="0"/>
          </a:p>
          <a:p>
            <a:endParaRPr lang="en-US" sz="4000" dirty="0" smtClean="0"/>
          </a:p>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270488" y="2565887"/>
            <a:ext cx="5420575" cy="1759927"/>
          </a:xfrm>
          <a:prstGeom prst="rect">
            <a:avLst/>
          </a:prstGeom>
        </p:spPr>
      </p:pic>
    </p:spTree>
    <p:extLst>
      <p:ext uri="{BB962C8B-B14F-4D97-AF65-F5344CB8AC3E}">
        <p14:creationId xmlns:p14="http://schemas.microsoft.com/office/powerpoint/2010/main" val="20403095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Format of a JWT token</a:t>
            </a:r>
            <a:endParaRPr lang="en-US" sz="4800" dirty="0"/>
          </a:p>
        </p:txBody>
      </p:sp>
      <p:pic>
        <p:nvPicPr>
          <p:cNvPr id="7" name="Picture 6"/>
          <p:cNvPicPr>
            <a:picLocks noChangeAspect="1"/>
          </p:cNvPicPr>
          <p:nvPr/>
        </p:nvPicPr>
        <p:blipFill>
          <a:blip r:embed="rId3"/>
          <a:stretch>
            <a:fillRect/>
          </a:stretch>
        </p:blipFill>
        <p:spPr>
          <a:xfrm>
            <a:off x="246306" y="1690688"/>
            <a:ext cx="11699387" cy="4622189"/>
          </a:xfrm>
          <a:prstGeom prst="rect">
            <a:avLst/>
          </a:prstGeom>
        </p:spPr>
      </p:pic>
    </p:spTree>
    <p:extLst>
      <p:ext uri="{BB962C8B-B14F-4D97-AF65-F5344CB8AC3E}">
        <p14:creationId xmlns:p14="http://schemas.microsoft.com/office/powerpoint/2010/main" val="30360465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Storing JWT on the JS client</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smtClean="0"/>
          </a:p>
          <a:p>
            <a:endParaRPr lang="en-US" sz="4000" dirty="0"/>
          </a:p>
          <a:p>
            <a:endParaRPr lang="en-US" sz="4000" dirty="0"/>
          </a:p>
          <a:p>
            <a:endParaRPr lang="en-US" sz="4000" dirty="0"/>
          </a:p>
          <a:p>
            <a:endParaRPr lang="en-US" sz="4000" dirty="0"/>
          </a:p>
          <a:p>
            <a:r>
              <a:rPr lang="en-US" sz="4000" dirty="0" smtClean="0"/>
              <a:t>Don’t put tokens w/ sensitive data into LocalStorage!</a:t>
            </a:r>
            <a:endParaRPr lang="en-US" sz="4000" dirty="0"/>
          </a:p>
          <a:p>
            <a:endParaRPr lang="en-US" sz="4000" dirty="0" smtClean="0"/>
          </a:p>
          <a:p>
            <a:pPr lvl="1"/>
            <a:endParaRPr lang="en-US" sz="3600" dirty="0" smtClean="0"/>
          </a:p>
          <a:p>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3808495261"/>
              </p:ext>
            </p:extLst>
          </p:nvPr>
        </p:nvGraphicFramePr>
        <p:xfrm>
          <a:off x="994508" y="2092569"/>
          <a:ext cx="10359292" cy="2791906"/>
        </p:xfrm>
        <a:graphic>
          <a:graphicData uri="http://schemas.openxmlformats.org/drawingml/2006/table">
            <a:tbl>
              <a:tblPr firstRow="1" bandRow="1">
                <a:tableStyleId>{5C22544A-7EE6-4342-B048-85BDC9FD1C3A}</a:tableStyleId>
              </a:tblPr>
              <a:tblGrid>
                <a:gridCol w="2589823"/>
                <a:gridCol w="2589823"/>
                <a:gridCol w="2589823"/>
                <a:gridCol w="2589823"/>
              </a:tblGrid>
              <a:tr h="524021">
                <a:tc>
                  <a:txBody>
                    <a:bodyPr/>
                    <a:lstStyle/>
                    <a:p>
                      <a:endParaRPr lang="en-US" dirty="0"/>
                    </a:p>
                  </a:txBody>
                  <a:tcPr/>
                </a:tc>
                <a:tc>
                  <a:txBody>
                    <a:bodyPr/>
                    <a:lstStyle/>
                    <a:p>
                      <a:pPr algn="ctr"/>
                      <a:r>
                        <a:rPr lang="en-US" sz="2400" dirty="0" smtClean="0"/>
                        <a:t>Safe from</a:t>
                      </a:r>
                    </a:p>
                    <a:p>
                      <a:pPr algn="ctr"/>
                      <a:r>
                        <a:rPr lang="en-US" sz="2400" dirty="0" smtClean="0"/>
                        <a:t>XSS?</a:t>
                      </a:r>
                      <a:endParaRPr lang="en-US" sz="2400" dirty="0"/>
                    </a:p>
                  </a:txBody>
                  <a:tcPr anchor="ctr"/>
                </a:tc>
                <a:tc>
                  <a:txBody>
                    <a:bodyPr/>
                    <a:lstStyle/>
                    <a:p>
                      <a:pPr algn="ctr"/>
                      <a:r>
                        <a:rPr lang="en-US" sz="2400" dirty="0" smtClean="0"/>
                        <a:t>Safe from</a:t>
                      </a:r>
                    </a:p>
                    <a:p>
                      <a:pPr algn="ctr"/>
                      <a:r>
                        <a:rPr lang="en-US" sz="2400" dirty="0" smtClean="0"/>
                        <a:t>CSRF?</a:t>
                      </a:r>
                      <a:endParaRPr lang="en-US" dirty="0"/>
                    </a:p>
                  </a:txBody>
                  <a:tcPr anchor="ctr"/>
                </a:tc>
                <a:tc>
                  <a:txBody>
                    <a:bodyPr/>
                    <a:lstStyle/>
                    <a:p>
                      <a:pPr algn="ctr"/>
                      <a:r>
                        <a:rPr lang="en-US" sz="2400" dirty="0" smtClean="0"/>
                        <a:t>App can access token payload?</a:t>
                      </a:r>
                      <a:endParaRPr lang="en-US" sz="2400" dirty="0"/>
                    </a:p>
                  </a:txBody>
                  <a:tcPr anchor="ctr"/>
                </a:tc>
              </a:tr>
              <a:tr h="841186">
                <a:tc>
                  <a:txBody>
                    <a:bodyPr/>
                    <a:lstStyle/>
                    <a:p>
                      <a:r>
                        <a:rPr lang="en-US" sz="3200" dirty="0" smtClean="0"/>
                        <a:t>LocalStorage</a:t>
                      </a:r>
                      <a:endParaRPr lang="en-US" sz="3200" dirty="0"/>
                    </a:p>
                  </a:txBody>
                  <a:tcPr/>
                </a:tc>
                <a:tc>
                  <a:txBody>
                    <a:bodyPr/>
                    <a:lstStyle/>
                    <a:p>
                      <a:pPr algn="ctr"/>
                      <a:r>
                        <a:rPr lang="en-US" sz="4800" dirty="0" smtClean="0">
                          <a:solidFill>
                            <a:srgbClr val="FF0000"/>
                          </a:solidFill>
                          <a:sym typeface="Wingdings" panose="05000000000000000000" pitchFamily="2" charset="2"/>
                        </a:rPr>
                        <a:t></a:t>
                      </a:r>
                      <a:endParaRPr lang="en-US" dirty="0"/>
                    </a:p>
                  </a:txBody>
                  <a:tcPr anchor="ctr"/>
                </a:tc>
                <a:tc>
                  <a:txBody>
                    <a:bodyPr/>
                    <a:lstStyle/>
                    <a:p>
                      <a:pPr algn="ctr"/>
                      <a:r>
                        <a:rPr lang="en-US" sz="4800" dirty="0" smtClean="0">
                          <a:solidFill>
                            <a:schemeClr val="accent6">
                              <a:lumMod val="75000"/>
                            </a:schemeClr>
                          </a:solidFill>
                          <a:sym typeface="Wingdings" panose="05000000000000000000" pitchFamily="2" charset="2"/>
                        </a:rPr>
                        <a:t></a:t>
                      </a:r>
                      <a:endParaRPr lang="en-US" dirty="0"/>
                    </a:p>
                  </a:txBody>
                  <a:tcPr anchor="ctr"/>
                </a:tc>
                <a:tc>
                  <a:txBody>
                    <a:bodyPr/>
                    <a:lstStyle/>
                    <a:p>
                      <a:pPr algn="ctr"/>
                      <a:r>
                        <a:rPr lang="en-US" sz="4800" dirty="0" smtClean="0">
                          <a:solidFill>
                            <a:schemeClr val="tx1">
                              <a:lumMod val="65000"/>
                              <a:lumOff val="35000"/>
                            </a:schemeClr>
                          </a:solidFill>
                          <a:sym typeface="Wingdings" panose="05000000000000000000" pitchFamily="2" charset="2"/>
                        </a:rPr>
                        <a:t>Yes</a:t>
                      </a:r>
                      <a:endParaRPr lang="en-US" dirty="0">
                        <a:solidFill>
                          <a:schemeClr val="tx1">
                            <a:lumMod val="65000"/>
                            <a:lumOff val="35000"/>
                          </a:schemeClr>
                        </a:solidFill>
                      </a:endParaRPr>
                    </a:p>
                  </a:txBody>
                  <a:tcPr anchor="ctr"/>
                </a:tc>
              </a:tr>
              <a:tr h="841186">
                <a:tc>
                  <a:txBody>
                    <a:bodyPr/>
                    <a:lstStyle/>
                    <a:p>
                      <a:r>
                        <a:rPr lang="en-US" sz="3200" dirty="0" smtClean="0"/>
                        <a:t>httpOnly secure cookie</a:t>
                      </a:r>
                      <a:endParaRPr lang="en-US" sz="3200" dirty="0"/>
                    </a:p>
                  </a:txBody>
                  <a:tcPr/>
                </a:tc>
                <a:tc>
                  <a:txBody>
                    <a:bodyPr/>
                    <a:lstStyle/>
                    <a:p>
                      <a:pPr algn="ctr"/>
                      <a:r>
                        <a:rPr lang="en-US" sz="4800" dirty="0" smtClean="0">
                          <a:solidFill>
                            <a:schemeClr val="accent6">
                              <a:lumMod val="75000"/>
                            </a:schemeClr>
                          </a:solidFill>
                          <a:sym typeface="Wingdings" panose="05000000000000000000" pitchFamily="2" charset="2"/>
                        </a:rPr>
                        <a:t></a:t>
                      </a:r>
                      <a:endParaRPr lang="en-US" dirty="0">
                        <a:solidFill>
                          <a:schemeClr val="accent6">
                            <a:lumMod val="75000"/>
                          </a:schemeClr>
                        </a:solidFill>
                      </a:endParaRPr>
                    </a:p>
                  </a:txBody>
                  <a:tcPr anchor="ctr"/>
                </a:tc>
                <a:tc>
                  <a:txBody>
                    <a:bodyPr/>
                    <a:lstStyle/>
                    <a:p>
                      <a:pPr algn="ctr"/>
                      <a:r>
                        <a:rPr lang="en-US" sz="4800" dirty="0" smtClean="0">
                          <a:solidFill>
                            <a:srgbClr val="FF0000"/>
                          </a:solidFill>
                          <a:sym typeface="Wingdings" panose="05000000000000000000" pitchFamily="2" charset="2"/>
                        </a:rPr>
                        <a:t></a:t>
                      </a:r>
                    </a:p>
                    <a:p>
                      <a:pPr algn="ctr"/>
                      <a:r>
                        <a:rPr lang="en-US" sz="2000" dirty="0" smtClean="0">
                          <a:solidFill>
                            <a:srgbClr val="FF0000"/>
                          </a:solidFill>
                          <a:sym typeface="Wingdings" panose="05000000000000000000" pitchFamily="2" charset="2"/>
                        </a:rPr>
                        <a:t>(easy</a:t>
                      </a:r>
                      <a:r>
                        <a:rPr lang="en-US" sz="2000" baseline="0" dirty="0" smtClean="0">
                          <a:solidFill>
                            <a:srgbClr val="FF0000"/>
                          </a:solidFill>
                          <a:sym typeface="Wingdings" panose="05000000000000000000" pitchFamily="2" charset="2"/>
                        </a:rPr>
                        <a:t> to address)</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chemeClr val="tx1">
                              <a:lumMod val="65000"/>
                              <a:lumOff val="35000"/>
                            </a:schemeClr>
                          </a:solidFill>
                          <a:sym typeface="Wingdings" panose="05000000000000000000" pitchFamily="2" charset="2"/>
                        </a:rPr>
                        <a:t>No</a:t>
                      </a:r>
                      <a:endParaRPr lang="en-US" sz="4800" dirty="0"/>
                    </a:p>
                  </a:txBody>
                  <a:tcPr anchor="ctr"/>
                </a:tc>
              </a:tr>
            </a:tbl>
          </a:graphicData>
        </a:graphic>
      </p:graphicFrame>
    </p:spTree>
    <p:extLst>
      <p:ext uri="{BB962C8B-B14F-4D97-AF65-F5344CB8AC3E}">
        <p14:creationId xmlns:p14="http://schemas.microsoft.com/office/powerpoint/2010/main" val="36870163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51935" y="703385"/>
            <a:ext cx="8941611" cy="6154615"/>
          </a:xfrm>
          <a:prstGeom prst="rect">
            <a:avLst/>
          </a:prstGeom>
        </p:spPr>
      </p:pic>
    </p:spTree>
    <p:extLst>
      <p:ext uri="{BB962C8B-B14F-4D97-AF65-F5344CB8AC3E}">
        <p14:creationId xmlns:p14="http://schemas.microsoft.com/office/powerpoint/2010/main" val="36890639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Client/server authentication (2-legged)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is resource owner; access </a:t>
            </a:r>
            <a:r>
              <a:rPr lang="en-US" sz="4000" b="1" dirty="0" smtClean="0"/>
              <a:t>its own</a:t>
            </a:r>
            <a:r>
              <a:rPr lang="en-US" sz="4000" dirty="0" smtClean="0"/>
              <a:t> data</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acts </a:t>
            </a:r>
            <a:r>
              <a:rPr lang="en-US" sz="4000" b="1" dirty="0" smtClean="0"/>
              <a:t>on behalf of</a:t>
            </a:r>
            <a:r>
              <a:rPr lang="en-US" sz="4000" dirty="0" smtClean="0"/>
              <a:t> the resource owner</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a:t>
            </a:r>
            <a:r>
              <a:rPr lang="en-US" sz="4800" dirty="0"/>
              <a:t>on the agenda?</a:t>
            </a:r>
          </a:p>
        </p:txBody>
      </p:sp>
      <p:sp>
        <p:nvSpPr>
          <p:cNvPr id="3" name="Content Placeholder 2"/>
          <p:cNvSpPr>
            <a:spLocks noGrp="1"/>
          </p:cNvSpPr>
          <p:nvPr>
            <p:ph idx="1"/>
          </p:nvPr>
        </p:nvSpPr>
        <p:spPr/>
        <p:txBody>
          <a:bodyPr>
            <a:normAutofit/>
          </a:bodyPr>
          <a:lstStyle/>
          <a:p>
            <a:r>
              <a:rPr lang="en-US" sz="4000" dirty="0" smtClean="0"/>
              <a:t>Identity </a:t>
            </a:r>
            <a:r>
              <a:rPr lang="en-US" sz="4000" i="1" dirty="0" smtClean="0">
                <a:solidFill>
                  <a:schemeClr val="bg1">
                    <a:lumMod val="65000"/>
                  </a:schemeClr>
                </a:solidFill>
              </a:rPr>
              <a:t>vs</a:t>
            </a:r>
            <a:r>
              <a:rPr lang="en-US" sz="4000" dirty="0" smtClean="0"/>
              <a:t> Authentication </a:t>
            </a:r>
            <a:r>
              <a:rPr lang="en-US" sz="4000" i="1" dirty="0">
                <a:solidFill>
                  <a:schemeClr val="bg1">
                    <a:lumMod val="65000"/>
                  </a:schemeClr>
                </a:solidFill>
              </a:rPr>
              <a:t>vs</a:t>
            </a:r>
            <a:r>
              <a:rPr lang="en-US" sz="4000" dirty="0" smtClean="0"/>
              <a:t> Authorization</a:t>
            </a:r>
            <a:br>
              <a:rPr lang="en-US" sz="4000" dirty="0" smtClean="0"/>
            </a:br>
            <a:endParaRPr lang="en-US" sz="4000" dirty="0" smtClean="0"/>
          </a:p>
          <a:p>
            <a:r>
              <a:rPr lang="en-US" sz="4000" dirty="0" smtClean="0"/>
              <a:t>Compare/contrast security techniques</a:t>
            </a:r>
            <a:br>
              <a:rPr lang="en-US" sz="4000" dirty="0" smtClean="0"/>
            </a:br>
            <a:endParaRPr lang="en-US" sz="4000" dirty="0" smtClean="0"/>
          </a:p>
          <a:p>
            <a:r>
              <a:rPr lang="en-US" sz="4000" dirty="0" smtClean="0"/>
              <a:t>Finding the best one for YOU</a:t>
            </a:r>
            <a:endParaRPr lang="en-US" sz="4000"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0" y="199495"/>
            <a:ext cx="11591767" cy="6489171"/>
          </a:xfrm>
          <a:prstGeom prst="rect">
            <a:avLst/>
          </a:prstGeom>
        </p:spPr>
      </p:pic>
    </p:spTree>
    <p:extLst>
      <p:ext uri="{BB962C8B-B14F-4D97-AF65-F5344CB8AC3E}">
        <p14:creationId xmlns:p14="http://schemas.microsoft.com/office/powerpoint/2010/main" val="3255139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1.0a</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Uses signed requests (</a:t>
            </a:r>
            <a:r>
              <a:rPr lang="en-US" sz="3200" dirty="0" smtClean="0"/>
              <a:t>TLS not req. / integrity guaranteed</a:t>
            </a:r>
            <a:r>
              <a:rPr lang="en-US" sz="4000" dirty="0" smtClean="0"/>
              <a:t>)</a:t>
            </a:r>
          </a:p>
          <a:p>
            <a:endParaRPr lang="en-US" sz="4000" dirty="0" smtClean="0"/>
          </a:p>
          <a:p>
            <a:r>
              <a:rPr lang="en-US" sz="4000" dirty="0" smtClean="0"/>
              <a:t>3-legged “flow” works best with web-based clients </a:t>
            </a:r>
          </a:p>
          <a:p>
            <a:endParaRPr lang="en-US" sz="4000" dirty="0" smtClean="0"/>
          </a:p>
          <a:p>
            <a:r>
              <a:rPr lang="en-US" sz="4000" dirty="0" smtClean="0"/>
              <a:t>Complex to implement – use libraries!</a:t>
            </a:r>
          </a:p>
          <a:p>
            <a:endParaRPr lang="en-US" sz="4000" dirty="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a:t>
            </a:r>
            <a:endParaRPr lang="en-US" sz="4800" dirty="0"/>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Not backwards compatible with 1.0/1.0a</a:t>
            </a:r>
          </a:p>
          <a:p>
            <a:endParaRPr lang="en-US" sz="4000" dirty="0" smtClean="0"/>
          </a:p>
          <a:p>
            <a:r>
              <a:rPr lang="en-US" sz="4000" dirty="0" smtClean="0"/>
              <a:t>No HMAC signatures == simpler to implement</a:t>
            </a:r>
          </a:p>
          <a:p>
            <a:endParaRPr lang="en-US" sz="4000" dirty="0" smtClean="0"/>
          </a:p>
          <a:p>
            <a:r>
              <a:rPr lang="en-US" sz="4000" dirty="0" smtClean="0"/>
              <a:t>Delegates security entirely to TLS</a:t>
            </a:r>
          </a:p>
          <a:p>
            <a:endParaRPr lang="en-US" sz="4000" dirty="0"/>
          </a:p>
          <a:p>
            <a:r>
              <a:rPr lang="en-US" sz="4000" dirty="0" smtClean="0"/>
              <a:t>Better support for enterprise &amp; non-web clients</a:t>
            </a:r>
          </a:p>
          <a:p>
            <a:endParaRPr lang="en-US" sz="4000" dirty="0" smtClean="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a:t>
            </a:r>
            <a:r>
              <a:rPr lang="en-US" sz="4800" dirty="0"/>
              <a:t>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OAuth 2.0 is a </a:t>
            </a:r>
            <a:r>
              <a:rPr lang="en-US" sz="4000" b="1" dirty="0" smtClean="0"/>
              <a:t>framework</a:t>
            </a:r>
            <a:r>
              <a:rPr lang="en-US" sz="4000" dirty="0" smtClean="0"/>
              <a:t>, not a </a:t>
            </a:r>
            <a:r>
              <a:rPr lang="en-US" sz="4000" b="1" dirty="0" smtClean="0"/>
              <a:t>protocol</a:t>
            </a:r>
            <a:r>
              <a:rPr lang="en-US" sz="4000" dirty="0" smtClean="0"/>
              <a:t>; less interoperable than 1.0a</a:t>
            </a:r>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8347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 – drawbacks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“When compared with OAuth 1.0, the 2.0 specification is </a:t>
            </a:r>
            <a:r>
              <a:rPr lang="en-US" sz="3200" b="1" dirty="0" smtClean="0"/>
              <a:t>more complex</a:t>
            </a:r>
            <a:r>
              <a:rPr lang="en-US" sz="3200" dirty="0" smtClean="0"/>
              <a:t>, </a:t>
            </a:r>
            <a:r>
              <a:rPr lang="en-US" sz="3200" b="1" dirty="0" smtClean="0"/>
              <a:t>less interoperable</a:t>
            </a:r>
            <a:r>
              <a:rPr lang="en-US" sz="3200" dirty="0" smtClean="0"/>
              <a:t>, </a:t>
            </a:r>
            <a:r>
              <a:rPr lang="en-US" sz="3200" b="1" dirty="0" smtClean="0"/>
              <a:t>less useful</a:t>
            </a:r>
            <a:r>
              <a:rPr lang="en-US" sz="3200" dirty="0" smtClean="0"/>
              <a:t>, </a:t>
            </a:r>
            <a:r>
              <a:rPr lang="en-US" sz="3200" b="1" dirty="0" smtClean="0"/>
              <a:t>more incomplete</a:t>
            </a:r>
            <a:r>
              <a:rPr lang="en-US" sz="3200" dirty="0" smtClean="0"/>
              <a:t> and, most importantly, </a:t>
            </a:r>
            <a:r>
              <a:rPr lang="en-US" sz="3200" b="1" dirty="0" smtClean="0"/>
              <a:t>less secure</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“If you consider yourself a security expert, use 2.0 after careful examination of its features. If you are not an expert, </a:t>
            </a:r>
            <a:r>
              <a:rPr lang="en-US" sz="3200" b="1" dirty="0" smtClean="0"/>
              <a:t>copy an implementation of a provider you trust… or make sure you have some security experts on site to figure it out for you</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smtClean="0"/>
              <a:t>OAuth is not an </a:t>
            </a:r>
            <a:r>
              <a:rPr lang="en-US" sz="4800" b="1" dirty="0" smtClean="0"/>
              <a:t>authentication</a:t>
            </a:r>
            <a:r>
              <a:rPr lang="en-US" sz="4800" dirty="0" smtClean="0"/>
              <a:t> protocol!</a:t>
            </a:r>
            <a:endParaRPr lang="en-US" sz="4800" dirty="0"/>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smtClean="0"/>
              <a:t>Access tokens are opaque - don’t provide ID</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smtClean="0"/>
          </a:p>
          <a:p>
            <a:endParaRPr lang="en-US" sz="40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 identity API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838200" y="2501765"/>
            <a:ext cx="10804367" cy="2845150"/>
          </a:xfrm>
          <a:prstGeom prst="rect">
            <a:avLst/>
          </a:prstGeom>
        </p:spPr>
      </p:pic>
    </p:spTree>
    <p:extLst>
      <p:ext uri="{BB962C8B-B14F-4D97-AF65-F5344CB8AC3E}">
        <p14:creationId xmlns:p14="http://schemas.microsoft.com/office/powerpoint/2010/main" val="2795867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an advanced security session!</a:t>
            </a:r>
            <a:endParaRPr lang="en-US" sz="4800" dirty="0"/>
          </a:p>
        </p:txBody>
      </p:sp>
    </p:spTree>
    <p:extLst>
      <p:ext uri="{BB962C8B-B14F-4D97-AF65-F5344CB8AC3E}">
        <p14:creationId xmlns:p14="http://schemas.microsoft.com/office/powerpoint/2010/main" val="1492700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2487783" y="1591296"/>
            <a:ext cx="7216433" cy="5146145"/>
          </a:xfrm>
          <a:prstGeom prst="rect">
            <a:avLst/>
          </a:prstGeom>
        </p:spPr>
      </p:pic>
    </p:spTree>
    <p:extLst>
      <p:ext uri="{BB962C8B-B14F-4D97-AF65-F5344CB8AC3E}">
        <p14:creationId xmlns:p14="http://schemas.microsoft.com/office/powerpoint/2010/main" val="37134132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15065" y="1404276"/>
            <a:ext cx="8212667" cy="5453724"/>
          </a:xfrm>
          <a:prstGeom prst="rect">
            <a:avLst/>
          </a:prstGeom>
        </p:spPr>
      </p:pic>
    </p:spTree>
    <p:extLst>
      <p:ext uri="{BB962C8B-B14F-4D97-AF65-F5344CB8AC3E}">
        <p14:creationId xmlns:p14="http://schemas.microsoft.com/office/powerpoint/2010/main" val="30671980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DO NOT use resource authorization as proof of authentication</a:t>
            </a:r>
          </a:p>
          <a:p>
            <a:endParaRPr lang="en-US" sz="40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OpenID Connect</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Open standard, built </a:t>
            </a:r>
            <a:r>
              <a:rPr lang="en-US" sz="4000" b="1" dirty="0" smtClean="0"/>
              <a:t>on top of</a:t>
            </a:r>
            <a:r>
              <a:rPr lang="en-US" sz="4000" dirty="0" smtClean="0"/>
              <a:t> OAuth 2.0</a:t>
            </a:r>
          </a:p>
          <a:p>
            <a:pPr lvl="1"/>
            <a:r>
              <a:rPr lang="en-US" sz="3600" dirty="0" smtClean="0"/>
              <a:t>ID Tokens – gives authentication data to client</a:t>
            </a:r>
          </a:p>
          <a:p>
            <a:pPr lvl="1"/>
            <a:r>
              <a:rPr lang="en-US" sz="3600" dirty="0" smtClean="0"/>
              <a:t>Audience restrictions</a:t>
            </a:r>
          </a:p>
          <a:p>
            <a:endParaRPr lang="en-US" sz="4400" dirty="0" smtClean="0"/>
          </a:p>
          <a:p>
            <a:r>
              <a:rPr lang="en-US" sz="4000" dirty="0" smtClean="0"/>
              <a:t>Enables</a:t>
            </a:r>
            <a:r>
              <a:rPr lang="en-US" sz="4400" dirty="0" smtClean="0"/>
              <a:t> </a:t>
            </a:r>
            <a:r>
              <a:rPr lang="en-US" sz="4000" dirty="0" smtClean="0"/>
              <a:t>authentication against </a:t>
            </a:r>
            <a:r>
              <a:rPr lang="en-US" sz="4000" b="1" dirty="0" smtClean="0"/>
              <a:t>3</a:t>
            </a:r>
            <a:r>
              <a:rPr lang="en-US" sz="4000" b="1" baseline="30000" dirty="0" smtClean="0"/>
              <a:t>rd</a:t>
            </a:r>
            <a:r>
              <a:rPr lang="en-US" sz="4000" b="1" dirty="0" smtClean="0"/>
              <a:t> party identity providers</a:t>
            </a:r>
            <a:endParaRPr lang="en-US" sz="4400" dirty="0" smtClean="0"/>
          </a:p>
          <a:p>
            <a:endParaRPr lang="en-US" sz="4400" dirty="0"/>
          </a:p>
          <a:p>
            <a:endParaRPr lang="en-US" sz="44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99125" y="592381"/>
            <a:ext cx="8616169" cy="5913926"/>
          </a:xfrm>
          <a:prstGeom prst="rect">
            <a:avLst/>
          </a:prstGeom>
        </p:spPr>
      </p:pic>
    </p:spTree>
    <p:extLst>
      <p:ext uri="{BB962C8B-B14F-4D97-AF65-F5344CB8AC3E}">
        <p14:creationId xmlns:p14="http://schemas.microsoft.com/office/powerpoint/2010/main" val="33413164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So what should </a:t>
            </a:r>
            <a:r>
              <a:rPr lang="en-US" sz="4800" b="1" dirty="0" smtClean="0"/>
              <a:t>you</a:t>
            </a:r>
            <a:r>
              <a:rPr lang="en-US" sz="4800" dirty="0" smtClean="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client certificates</a:t>
            </a:r>
            <a:r>
              <a:rPr lang="en-US" sz="4000" dirty="0" smtClean="0"/>
              <a:t> if…</a:t>
            </a:r>
          </a:p>
          <a:p>
            <a:endParaRPr lang="en-US" sz="4000" dirty="0"/>
          </a:p>
          <a:p>
            <a:r>
              <a:rPr lang="en-US" sz="3600" dirty="0" smtClean="0"/>
              <a:t>You’re using IIS + Active Directory (or equivalent) to secure a private API on trusted network, or</a:t>
            </a:r>
          </a:p>
          <a:p>
            <a:endParaRPr lang="en-US" sz="3600" dirty="0"/>
          </a:p>
          <a:p>
            <a:r>
              <a:rPr lang="en-US" sz="3600" dirty="0" smtClean="0"/>
              <a:t>You want server-to-server authentication w/out passwords</a:t>
            </a:r>
          </a:p>
          <a:p>
            <a:pPr lvl="1"/>
            <a:endParaRPr lang="en-US" sz="32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Basic Auth</a:t>
            </a:r>
            <a:r>
              <a:rPr lang="en-US" sz="4000" dirty="0" smtClean="0"/>
              <a:t> if</a:t>
            </a:r>
            <a:r>
              <a:rPr lang="en-US" sz="4000" dirty="0" smtClean="0"/>
              <a:t>…</a:t>
            </a:r>
            <a:br>
              <a:rPr lang="en-US" sz="4000" dirty="0" smtClean="0"/>
            </a:br>
            <a:endParaRPr lang="en-US" sz="4000" dirty="0"/>
          </a:p>
          <a:p>
            <a:r>
              <a:rPr lang="en-US" sz="3600" dirty="0" smtClean="0"/>
              <a:t>You </a:t>
            </a:r>
            <a:r>
              <a:rPr lang="en-US" sz="3600" dirty="0"/>
              <a:t>want to write as little code as </a:t>
            </a:r>
            <a:r>
              <a:rPr lang="en-US" sz="3600" dirty="0" smtClean="0"/>
              <a:t>possible, and</a:t>
            </a:r>
            <a:endParaRPr lang="en-US" sz="3200" dirty="0"/>
          </a:p>
          <a:p>
            <a:r>
              <a:rPr lang="en-US" sz="3600" dirty="0" smtClean="0"/>
              <a:t>You </a:t>
            </a:r>
            <a:r>
              <a:rPr lang="en-US" sz="3600" dirty="0"/>
              <a:t>can tolerate </a:t>
            </a:r>
            <a:r>
              <a:rPr lang="en-US" sz="3600" dirty="0" smtClean="0"/>
              <a:t>TLS on </a:t>
            </a:r>
            <a:r>
              <a:rPr lang="en-US" sz="3600" dirty="0"/>
              <a:t>all </a:t>
            </a:r>
            <a:r>
              <a:rPr lang="en-US" sz="3600" dirty="0" smtClean="0"/>
              <a:t>requests</a:t>
            </a:r>
            <a:endParaRPr lang="en-US" sz="3600" dirty="0"/>
          </a:p>
          <a:p>
            <a:endParaRPr lang="en-US" sz="3600" dirty="0"/>
          </a:p>
          <a:p>
            <a:r>
              <a:rPr lang="en-US" sz="4000" dirty="0" smtClean="0"/>
              <a:t>Good for server-to-server API calls</a:t>
            </a:r>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Digest Auth</a:t>
            </a:r>
            <a:r>
              <a:rPr lang="en-US" sz="4000" dirty="0" smtClean="0"/>
              <a:t> if…</a:t>
            </a:r>
          </a:p>
          <a:p>
            <a:endParaRPr lang="en-US" sz="4000" dirty="0"/>
          </a:p>
          <a:p>
            <a:r>
              <a:rPr lang="en-US" sz="3600" dirty="0" smtClean="0"/>
              <a:t>Don’t. Just don’t.</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as </a:t>
            </a:r>
            <a:r>
              <a:rPr lang="en-US" sz="4000" b="1" u="sng" dirty="0" smtClean="0"/>
              <a:t>bearer tokens</a:t>
            </a:r>
            <a:r>
              <a:rPr lang="en-US" sz="4000" dirty="0" smtClean="0"/>
              <a:t> if…</a:t>
            </a:r>
          </a:p>
          <a:p>
            <a:endParaRPr lang="en-US" sz="4000" dirty="0"/>
          </a:p>
          <a:p>
            <a:r>
              <a:rPr lang="en-US" sz="3600" dirty="0" smtClean="0"/>
              <a:t>You own the client AND the API, and</a:t>
            </a:r>
          </a:p>
          <a:p>
            <a:endParaRPr lang="en-US" sz="3600" dirty="0" smtClean="0"/>
          </a:p>
          <a:p>
            <a:r>
              <a:rPr lang="en-US" sz="3600" dirty="0"/>
              <a:t>You can require </a:t>
            </a:r>
            <a:r>
              <a:rPr lang="en-US" sz="3600" dirty="0" smtClean="0"/>
              <a:t>TLS, and</a:t>
            </a:r>
            <a:endParaRPr lang="en-US" sz="3600" dirty="0"/>
          </a:p>
          <a:p>
            <a:endParaRPr lang="en-US" sz="3600" dirty="0" smtClean="0"/>
          </a:p>
          <a:p>
            <a:r>
              <a:rPr lang="en-US" sz="3600" dirty="0" smtClean="0"/>
              <a:t>You value simplicity over security</a:t>
            </a:r>
          </a:p>
          <a:p>
            <a:endParaRPr lang="en-US" sz="3600" dirty="0" smtClean="0"/>
          </a:p>
          <a:p>
            <a:endParaRPr lang="en-US" sz="3600" dirty="0"/>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“getting started with &lt;foo&gt;”</a:t>
            </a:r>
            <a:endParaRPr lang="en-US" sz="4800" dirty="0"/>
          </a:p>
        </p:txBody>
      </p:sp>
    </p:spTree>
    <p:extLst>
      <p:ext uri="{BB962C8B-B14F-4D97-AF65-F5344CB8AC3E}">
        <p14:creationId xmlns:p14="http://schemas.microsoft.com/office/powerpoint/2010/main" val="18210558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and </a:t>
            </a:r>
            <a:r>
              <a:rPr lang="en-US" sz="4000" b="1" u="sng" dirty="0" smtClean="0"/>
              <a:t>signed requests</a:t>
            </a:r>
            <a:r>
              <a:rPr lang="en-US" sz="4000" dirty="0" smtClean="0"/>
              <a:t> if…</a:t>
            </a:r>
            <a:br>
              <a:rPr lang="en-US" sz="4000" dirty="0" smtClean="0"/>
            </a:br>
            <a:endParaRPr lang="en-US" sz="4000" dirty="0" smtClean="0"/>
          </a:p>
          <a:p>
            <a:r>
              <a:rPr lang="en-US" sz="3600" dirty="0" smtClean="0"/>
              <a:t>You own the client AND the API, and</a:t>
            </a:r>
            <a:br>
              <a:rPr lang="en-US" sz="3600" dirty="0" smtClean="0"/>
            </a:br>
            <a:endParaRPr lang="en-US" sz="3600" dirty="0"/>
          </a:p>
          <a:p>
            <a:r>
              <a:rPr lang="en-US" sz="3600" dirty="0" smtClean="0"/>
              <a:t>You can’t/don’t want to rely on TLS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JSON Web Tokens</a:t>
            </a:r>
            <a:r>
              <a:rPr lang="en-US" sz="4000" dirty="0" smtClean="0"/>
              <a:t> if…</a:t>
            </a:r>
          </a:p>
          <a:p>
            <a:endParaRPr lang="en-US" sz="3600" dirty="0"/>
          </a:p>
          <a:p>
            <a:r>
              <a:rPr lang="en-US" sz="3600" dirty="0" smtClean="0"/>
              <a:t>You’re writing a JS client for your own app (i.e. a SPA</a:t>
            </a:r>
            <a:r>
              <a:rPr lang="en-US" sz="3600" dirty="0" smtClean="0"/>
              <a:t>)</a:t>
            </a:r>
          </a:p>
          <a:p>
            <a:endParaRPr lang="en-US" sz="3600" dirty="0" smtClean="0"/>
          </a:p>
          <a:p>
            <a:r>
              <a:rPr lang="en-US" sz="3600" dirty="0" smtClean="0"/>
              <a:t>Not a good fit for automated, server-to-server interaction</a:t>
            </a:r>
            <a:endParaRPr lang="en-US" sz="3600" dirty="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6426376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1.0a</a:t>
            </a:r>
            <a:r>
              <a:rPr lang="en-US" sz="4000" dirty="0" smtClean="0"/>
              <a:t> if…</a:t>
            </a:r>
          </a:p>
          <a:p>
            <a:endParaRPr lang="en-US" sz="4000" dirty="0"/>
          </a:p>
          <a:p>
            <a:r>
              <a:rPr lang="en-US" sz="3600" dirty="0" smtClean="0"/>
              <a:t>You’re supporting 3</a:t>
            </a:r>
            <a:r>
              <a:rPr lang="en-US" sz="3600" baseline="30000" dirty="0" smtClean="0"/>
              <a:t>rd</a:t>
            </a:r>
            <a:r>
              <a:rPr lang="en-US" sz="3600" dirty="0" smtClean="0"/>
              <a:t> party clients, and</a:t>
            </a:r>
            <a:endParaRPr lang="en-US" sz="3600" dirty="0" smtClean="0"/>
          </a:p>
          <a:p>
            <a:r>
              <a:rPr lang="en-US" sz="3600" dirty="0" smtClean="0"/>
              <a:t>You’re writing a web-based app, and</a:t>
            </a:r>
          </a:p>
          <a:p>
            <a:r>
              <a:rPr lang="en-US" sz="3600" dirty="0" smtClean="0"/>
              <a:t>You can’t/don’t want to require TLS, and/or</a:t>
            </a:r>
            <a:endParaRPr lang="en-US" sz="3600" dirty="0"/>
          </a:p>
          <a:p>
            <a:r>
              <a:rPr lang="en-US" sz="3600" dirty="0" smtClean="0"/>
              <a:t>You care about client/provider interoperability</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2.0</a:t>
            </a:r>
            <a:r>
              <a:rPr lang="en-US" sz="4000" dirty="0" smtClean="0"/>
              <a:t> if…</a:t>
            </a:r>
          </a:p>
          <a:p>
            <a:endParaRPr lang="en-US" sz="4000" dirty="0"/>
          </a:p>
          <a:p>
            <a:r>
              <a:rPr lang="en-US" sz="3600" dirty="0" smtClean="0"/>
              <a:t>You </a:t>
            </a:r>
            <a:r>
              <a:rPr lang="en-US" sz="3600" dirty="0" smtClean="0"/>
              <a:t>want to avoid complexity of signed requests, </a:t>
            </a:r>
            <a:r>
              <a:rPr lang="en-US" sz="3600" dirty="0" smtClean="0"/>
              <a:t>and</a:t>
            </a:r>
          </a:p>
          <a:p>
            <a:r>
              <a:rPr lang="en-US" sz="3600" dirty="0" smtClean="0"/>
              <a:t>You can require TLS on all requests, </a:t>
            </a:r>
            <a:r>
              <a:rPr lang="en-US" sz="3600" dirty="0" smtClean="0"/>
              <a:t>or</a:t>
            </a:r>
            <a:endParaRPr lang="en-US" sz="3600" dirty="0" smtClean="0"/>
          </a:p>
          <a:p>
            <a:r>
              <a:rPr lang="en-US" sz="3600" dirty="0" smtClean="0"/>
              <a:t>You need to support a wider set of devices and “flows”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2.0 + OpenID Connect</a:t>
            </a:r>
            <a:r>
              <a:rPr lang="en-US" sz="4000" dirty="0" smtClean="0"/>
              <a:t> if…</a:t>
            </a:r>
          </a:p>
          <a:p>
            <a:endParaRPr lang="en-US" sz="3200" dirty="0"/>
          </a:p>
          <a:p>
            <a:r>
              <a:rPr lang="en-US" sz="3600" dirty="0" smtClean="0"/>
              <a:t>You need to authenticate against 3</a:t>
            </a:r>
            <a:r>
              <a:rPr lang="en-US" sz="3600" baseline="30000" dirty="0" smtClean="0"/>
              <a:t>rd</a:t>
            </a:r>
            <a:r>
              <a:rPr lang="en-US" sz="3600" dirty="0" smtClean="0"/>
              <a:t> party identity data</a:t>
            </a:r>
            <a:endParaRPr lang="en-US" sz="3600" dirty="0"/>
          </a:p>
          <a:p>
            <a:endParaRPr lang="en-US" sz="2400" dirty="0" smtClean="0"/>
          </a:p>
          <a:p>
            <a:r>
              <a:rPr lang="en-US" sz="3600" dirty="0" smtClean="0"/>
              <a:t>You want to centralize your own authentication and identity systems</a:t>
            </a:r>
          </a:p>
          <a:p>
            <a:endParaRPr lang="en-US" sz="2400" dirty="0"/>
          </a:p>
          <a:p>
            <a:r>
              <a:rPr lang="en-US" sz="3600" dirty="0" smtClean="0"/>
              <a:t>You want SSO without SAML</a:t>
            </a:r>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SAML or WS-Security</a:t>
            </a:r>
            <a:r>
              <a:rPr lang="en-US" sz="4000" dirty="0" smtClean="0"/>
              <a:t> if…</a:t>
            </a:r>
          </a:p>
          <a:p>
            <a:endParaRPr lang="en-US" sz="4000" dirty="0"/>
          </a:p>
          <a:p>
            <a:r>
              <a:rPr lang="en-US" sz="3600" dirty="0" smtClean="0"/>
              <a:t>You suffer endlessly in Enterprise Hell, or</a:t>
            </a:r>
            <a:endParaRPr lang="en-US" sz="3600" dirty="0"/>
          </a:p>
          <a:p>
            <a:endParaRPr lang="en-US" sz="3600" dirty="0" smtClean="0"/>
          </a:p>
          <a:p>
            <a:r>
              <a:rPr lang="en-US" sz="3600" dirty="0" smtClean="0"/>
              <a:t>You find XML to be life-affirming and joyful</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key things to remember</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Requests must use TLS, or be signed</a:t>
            </a:r>
          </a:p>
          <a:p>
            <a:endParaRPr lang="en-US" sz="4000" dirty="0"/>
          </a:p>
          <a:p>
            <a:r>
              <a:rPr lang="en-US" sz="4000" dirty="0" smtClean="0"/>
              <a:t>For server-based clients, use </a:t>
            </a:r>
            <a:r>
              <a:rPr lang="en-US" sz="4000" b="1" dirty="0" smtClean="0"/>
              <a:t>Basic </a:t>
            </a:r>
            <a:r>
              <a:rPr lang="en-US" sz="4000" b="1" dirty="0" err="1" smtClean="0"/>
              <a:t>Auth</a:t>
            </a:r>
            <a:r>
              <a:rPr lang="en-US" sz="4000" dirty="0" smtClean="0"/>
              <a:t> or </a:t>
            </a:r>
            <a:r>
              <a:rPr lang="en-US" sz="4000" b="1" dirty="0" smtClean="0"/>
              <a:t>API Keys</a:t>
            </a:r>
            <a:r>
              <a:rPr lang="en-US" sz="4000" dirty="0" smtClean="0"/>
              <a:t>. For JS clients, use </a:t>
            </a:r>
            <a:r>
              <a:rPr lang="en-US" sz="4000" b="1" dirty="0" smtClean="0"/>
              <a:t>JWT</a:t>
            </a:r>
            <a:r>
              <a:rPr lang="en-US" sz="4000" dirty="0" smtClean="0"/>
              <a:t>. </a:t>
            </a:r>
            <a:endParaRPr lang="en-US" sz="4000" dirty="0" smtClean="0"/>
          </a:p>
          <a:p>
            <a:endParaRPr lang="en-US" sz="4000" dirty="0" smtClean="0"/>
          </a:p>
          <a:p>
            <a:r>
              <a:rPr lang="en-US" sz="4000" b="1" dirty="0" smtClean="0"/>
              <a:t>OAuth is for authorization, not authentication</a:t>
            </a:r>
            <a:r>
              <a:rPr lang="en-US" sz="4000" dirty="0" smtClean="0"/>
              <a:t>. Use OpenID Connect if you need both</a:t>
            </a:r>
          </a:p>
          <a:p>
            <a:endParaRPr lang="en-US" sz="40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a:hlinkClick r:id="rId3"/>
              </a:rPr>
              <a:t>www.petry-johnson.com</a:t>
            </a:r>
            <a:endParaRPr lang="en-US" sz="3600" dirty="0"/>
          </a:p>
          <a:p>
            <a:pPr lvl="1"/>
            <a:r>
              <a:rPr lang="en-US" sz="3600" dirty="0" smtClean="0">
                <a:hlinkClick r:id="rId4"/>
              </a:rPr>
              <a:t>github.com/spetryjohnson</a:t>
            </a:r>
            <a:endParaRPr lang="en-US" sz="3600" dirty="0" smtClean="0"/>
          </a:p>
          <a:p>
            <a:endParaRPr lang="en-US" sz="4000" dirty="0" smtClean="0"/>
          </a:p>
          <a:p>
            <a:pPr marL="0" indent="0">
              <a:buNone/>
            </a:pPr>
            <a:r>
              <a:rPr lang="en-US" sz="4000" b="1" dirty="0" smtClean="0"/>
              <a:t>Contact</a:t>
            </a:r>
          </a:p>
          <a:p>
            <a:pPr lvl="1"/>
            <a:r>
              <a:rPr lang="en-US" sz="3600" dirty="0" smtClean="0"/>
              <a:t>@spetryjohnson</a:t>
            </a:r>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“understand your options”</a:t>
            </a:r>
            <a:endParaRPr lang="en-US" sz="4800" dirty="0"/>
          </a:p>
        </p:txBody>
      </p:sp>
    </p:spTree>
    <p:extLst>
      <p:ext uri="{BB962C8B-B14F-4D97-AF65-F5344CB8AC3E}">
        <p14:creationId xmlns:p14="http://schemas.microsoft.com/office/powerpoint/2010/main" val="474559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smtClean="0"/>
              <a:t>Identity:</a:t>
            </a:r>
            <a:r>
              <a:rPr lang="en-US" sz="4000" dirty="0" smtClean="0"/>
              <a:t> user data</a:t>
            </a:r>
          </a:p>
          <a:p>
            <a:r>
              <a:rPr lang="en-US" sz="4000" b="1" dirty="0" smtClean="0"/>
              <a:t>Authentication:</a:t>
            </a:r>
            <a:r>
              <a:rPr lang="en-US" sz="4000" dirty="0" smtClean="0"/>
              <a:t> which user is this request for?</a:t>
            </a:r>
          </a:p>
          <a:p>
            <a:r>
              <a:rPr lang="en-US" sz="4000" b="1" dirty="0" smtClean="0"/>
              <a:t>Authorization:</a:t>
            </a:r>
            <a:r>
              <a:rPr lang="en-US" sz="4000" dirty="0" smtClean="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Not all APIs care about all 3 things</a:t>
            </a:r>
            <a:br>
              <a:rPr lang="en-US" sz="4000" dirty="0" smtClean="0"/>
            </a:br>
            <a:endParaRPr lang="en-US" sz="4000" dirty="0" smtClean="0"/>
          </a:p>
          <a:p>
            <a:r>
              <a:rPr lang="en-US" sz="4000" dirty="0" smtClean="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32605</TotalTime>
  <Words>6958</Words>
  <Application>Microsoft Office PowerPoint</Application>
  <PresentationFormat>Widescreen</PresentationFormat>
  <Paragraphs>1141</Paragraphs>
  <Slides>67</Slides>
  <Notes>67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Calibri Light</vt:lpstr>
      <vt:lpstr>Corbel</vt:lpstr>
      <vt:lpstr>Wingdings</vt:lpstr>
      <vt:lpstr>Office Theme</vt:lpstr>
      <vt:lpstr>Securing Your API Endpoints  A practical guide to API authentication</vt:lpstr>
      <vt:lpstr>My rookie mistake</vt:lpstr>
      <vt:lpstr>Today’s goal: No more rookie mistakes!</vt:lpstr>
      <vt:lpstr>What’s on the agenda?</vt:lpstr>
      <vt:lpstr>This is not an advanced security session!</vt:lpstr>
      <vt:lpstr>This is not “getting started with &lt;foo&gt;”</vt:lpstr>
      <vt:lpstr>This is “understand your options”</vt:lpstr>
      <vt:lpstr>Identity / Authentication / Authorization</vt:lpstr>
      <vt:lpstr>Identity / Authentication / Authorization</vt:lpstr>
      <vt:lpstr>PowerPoint Presentation</vt:lpstr>
      <vt:lpstr>SSL is broken!   Use TLS</vt:lpstr>
      <vt:lpstr>PowerPoint Presentation</vt:lpstr>
      <vt:lpstr>Client certificates</vt:lpstr>
      <vt:lpstr>HTTP Basic Authentication</vt:lpstr>
      <vt:lpstr>HTTP Basic Authentication</vt:lpstr>
      <vt:lpstr>HTTP Basic Authentication - drawbacks</vt:lpstr>
      <vt:lpstr>HTTP Digest Authentication</vt:lpstr>
      <vt:lpstr>HTTP Digest Authentication</vt:lpstr>
      <vt:lpstr>PowerPoint Presentation</vt:lpstr>
      <vt:lpstr>API Keys</vt:lpstr>
      <vt:lpstr>API Keys as passwords (“bearer tokens“)</vt:lpstr>
      <vt:lpstr>API Keys as passwords (“bearer tokens“)</vt:lpstr>
      <vt:lpstr>API Keys as cryptographic keys: HMAC</vt:lpstr>
      <vt:lpstr>PowerPoint Presentation</vt:lpstr>
      <vt:lpstr>HMAC Drawbacks</vt:lpstr>
      <vt:lpstr>Signed requests using HMAC</vt:lpstr>
      <vt:lpstr>HMAC: What to use as “secret value”?</vt:lpstr>
      <vt:lpstr>API Keys: Great for server-based clients</vt:lpstr>
      <vt:lpstr>API Keys: Less great for JS clients</vt:lpstr>
      <vt:lpstr>JWT: Secure tokens for JS clients</vt:lpstr>
      <vt:lpstr>Format of a JWT token</vt:lpstr>
      <vt:lpstr>Format of a JWT token</vt:lpstr>
      <vt:lpstr>Storing JWT on the JS client</vt:lpstr>
      <vt:lpstr>PowerPoint Presentation</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tokens lack audience restrictions</vt:lpstr>
      <vt:lpstr>Access tokens lack audience restrictions</vt:lpstr>
      <vt:lpstr>Access token != authentication</vt:lpstr>
      <vt:lpstr>OpenID Connect</vt:lpstr>
      <vt:lpstr>PowerPoint Presentation</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937</cp:revision>
  <dcterms:created xsi:type="dcterms:W3CDTF">2013-12-09T01:29:59Z</dcterms:created>
  <dcterms:modified xsi:type="dcterms:W3CDTF">2016-10-06T01:00:37Z</dcterms:modified>
</cp:coreProperties>
</file>