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5"/>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569" r:id="rId18"/>
    <p:sldId id="443" r:id="rId19"/>
    <p:sldId id="542" r:id="rId20"/>
    <p:sldId id="541" r:id="rId21"/>
    <p:sldId id="568" r:id="rId22"/>
    <p:sldId id="448" r:id="rId23"/>
    <p:sldId id="543" r:id="rId24"/>
    <p:sldId id="450" r:id="rId25"/>
    <p:sldId id="533" r:id="rId26"/>
    <p:sldId id="545" r:id="rId27"/>
    <p:sldId id="456" r:id="rId28"/>
    <p:sldId id="453" r:id="rId29"/>
    <p:sldId id="567" r:id="rId30"/>
    <p:sldId id="461" r:id="rId31"/>
    <p:sldId id="457" r:id="rId32"/>
    <p:sldId id="539" r:id="rId33"/>
    <p:sldId id="463" r:id="rId34"/>
    <p:sldId id="459" r:id="rId35"/>
    <p:sldId id="464" r:id="rId36"/>
    <p:sldId id="466" r:id="rId37"/>
    <p:sldId id="467" r:id="rId38"/>
    <p:sldId id="547" r:id="rId39"/>
    <p:sldId id="570" r:id="rId40"/>
    <p:sldId id="571" r:id="rId41"/>
    <p:sldId id="572" r:id="rId42"/>
    <p:sldId id="573" r:id="rId43"/>
    <p:sldId id="574" r:id="rId44"/>
    <p:sldId id="575" r:id="rId45"/>
    <p:sldId id="561" r:id="rId46"/>
    <p:sldId id="562" r:id="rId47"/>
    <p:sldId id="563" r:id="rId48"/>
    <p:sldId id="564" r:id="rId49"/>
    <p:sldId id="566" r:id="rId50"/>
    <p:sldId id="534" r:id="rId51"/>
    <p:sldId id="536" r:id="rId52"/>
    <p:sldId id="476" r:id="rId53"/>
    <p:sldId id="472" r:id="rId54"/>
    <p:sldId id="475" r:id="rId55"/>
    <p:sldId id="490" r:id="rId56"/>
    <p:sldId id="486" r:id="rId57"/>
    <p:sldId id="576" r:id="rId58"/>
    <p:sldId id="527" r:id="rId59"/>
    <p:sldId id="487" r:id="rId60"/>
    <p:sldId id="488" r:id="rId61"/>
    <p:sldId id="526" r:id="rId62"/>
    <p:sldId id="479" r:id="rId63"/>
    <p:sldId id="494" r:id="rId64"/>
    <p:sldId id="521" r:id="rId65"/>
    <p:sldId id="498" r:id="rId66"/>
    <p:sldId id="577" r:id="rId67"/>
    <p:sldId id="578" r:id="rId68"/>
    <p:sldId id="580" r:id="rId69"/>
    <p:sldId id="501" r:id="rId70"/>
    <p:sldId id="502" r:id="rId71"/>
    <p:sldId id="538" r:id="rId72"/>
    <p:sldId id="516" r:id="rId73"/>
    <p:sldId id="506" r:id="rId74"/>
    <p:sldId id="508" r:id="rId75"/>
    <p:sldId id="509" r:id="rId76"/>
    <p:sldId id="510" r:id="rId77"/>
    <p:sldId id="511" r:id="rId78"/>
    <p:sldId id="537" r:id="rId79"/>
    <p:sldId id="512" r:id="rId80"/>
    <p:sldId id="513" r:id="rId81"/>
    <p:sldId id="514" r:id="rId82"/>
    <p:sldId id="515" r:id="rId83"/>
    <p:sldId id="50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2650" autoAdjust="0"/>
  </p:normalViewPr>
  <p:slideViewPr>
    <p:cSldViewPr snapToGrid="0">
      <p:cViewPr varScale="1">
        <p:scale>
          <a:sx n="56" d="100"/>
          <a:sy n="56" d="100"/>
        </p:scale>
        <p:origin x="1641" y="33"/>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"Securing Your API Endpoints!"</a:t>
            </a:r>
          </a:p>
          <a:p>
            <a:endParaRPr lang="en-US" dirty="0"/>
          </a:p>
          <a:p>
            <a:r>
              <a:rPr lang="en-US" dirty="0"/>
              <a:t>This is one of my favorite talks to give and I'm excited to share it with you. Over the next hour I'm going to take you on a journey of discovery, at the conclusion of which you'll leave this room a bit wiser and a bit more knowledgeable than you are right now.</a:t>
            </a: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you authenticate and secure your API endpoints? Here are the</a:t>
            </a:r>
            <a:r>
              <a:rPr lang="en-US" sz="1200" kern="1200" baseline="0" dirty="0">
                <a:solidFill>
                  <a:schemeClr val="tx1"/>
                </a:solidFill>
                <a:effectLst/>
                <a:latin typeface="+mn-lt"/>
                <a:ea typeface="+mn-ea"/>
                <a:cs typeface="+mn-cs"/>
              </a:rPr>
              <a:t> things I’ll be discussing today:</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Different flavors of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and</a:t>
            </a:r>
            <a:r>
              <a:rPr lang="en-US" sz="1200" kern="1200" baseline="0" dirty="0">
                <a:solidFill>
                  <a:schemeClr val="tx1"/>
                </a:solidFill>
                <a:effectLst/>
                <a:latin typeface="+mn-lt"/>
                <a:ea typeface="+mn-ea"/>
                <a:cs typeface="+mn-cs"/>
              </a:rPr>
              <a:t> how they relate to OpenID Connect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Time permitting,</a:t>
            </a:r>
            <a:r>
              <a:rPr lang="en-US" sz="1200" kern="1200" baseline="0" dirty="0">
                <a:solidFill>
                  <a:schemeClr val="tx1"/>
                </a:solidFill>
                <a:effectLst/>
                <a:latin typeface="+mn-lt"/>
                <a:ea typeface="+mn-ea"/>
                <a:cs typeface="+mn-cs"/>
              </a:rPr>
              <a:t> I'll talk briefly about SAML</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Again, this session is not a </a:t>
            </a:r>
            <a:r>
              <a:rPr lang="en-US" u="sng" dirty="0"/>
              <a:t>tutorial</a:t>
            </a:r>
            <a:r>
              <a:rPr lang="en-US" dirty="0"/>
              <a:t> on how to</a:t>
            </a:r>
            <a:r>
              <a:rPr lang="en-US" baseline="0" dirty="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simplest way to secure your API is to use the authentication features built directly into your</a:t>
            </a:r>
            <a:r>
              <a:rPr lang="en-US" sz="1200" kern="1200" baseline="0" dirty="0">
                <a:solidFill>
                  <a:schemeClr val="tx1"/>
                </a:solidFill>
                <a:effectLst/>
                <a:latin typeface="+mn-lt"/>
                <a:ea typeface="+mn-ea"/>
                <a:cs typeface="+mn-cs"/>
              </a:rPr>
              <a:t> web </a:t>
            </a:r>
            <a:r>
              <a:rPr lang="en-US" sz="1200" kern="1200" dirty="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 solutions are </a:t>
            </a:r>
            <a:r>
              <a:rPr lang="en-US" sz="1200" b="1" kern="1200" dirty="0">
                <a:solidFill>
                  <a:schemeClr val="tx1"/>
                </a:solidFill>
                <a:effectLst/>
                <a:latin typeface="+mn-lt"/>
                <a:ea typeface="+mn-ea"/>
                <a:cs typeface="+mn-cs"/>
              </a:rPr>
              <a:t>standards-based, </a:t>
            </a:r>
            <a:r>
              <a:rPr lang="en-US" sz="1200" b="0" kern="1200" dirty="0">
                <a:solidFill>
                  <a:schemeClr val="tx1"/>
                </a:solidFill>
                <a:effectLst/>
                <a:latin typeface="+mn-lt"/>
                <a:ea typeface="+mn-ea"/>
                <a:cs typeface="+mn-cs"/>
              </a:rPr>
              <a:t>are </a:t>
            </a:r>
            <a:r>
              <a:rPr lang="en-US" sz="1200" b="1" kern="1200" dirty="0">
                <a:solidFill>
                  <a:schemeClr val="tx1"/>
                </a:solidFill>
                <a:effectLst/>
                <a:latin typeface="+mn-lt"/>
                <a:ea typeface="+mn-ea"/>
                <a:cs typeface="+mn-cs"/>
              </a:rPr>
              <a:t>supported </a:t>
            </a:r>
            <a:r>
              <a:rPr lang="en-US" sz="1200" b="1" kern="1200" baseline="0" dirty="0">
                <a:solidFill>
                  <a:schemeClr val="tx1"/>
                </a:solidFill>
                <a:effectLst/>
                <a:latin typeface="+mn-lt"/>
                <a:ea typeface="+mn-ea"/>
                <a:cs typeface="+mn-cs"/>
              </a:rPr>
              <a:t>by all major web servers, </a:t>
            </a:r>
            <a:r>
              <a:rPr lang="en-US" sz="1200" kern="1200" baseline="0" dirty="0">
                <a:solidFill>
                  <a:schemeClr val="tx1"/>
                </a:solidFill>
                <a:effectLst/>
                <a:latin typeface="+mn-lt"/>
                <a:ea typeface="+mn-ea"/>
                <a:cs typeface="+mn-cs"/>
              </a:rPr>
              <a:t>and using them generally requires </a:t>
            </a:r>
            <a:r>
              <a:rPr lang="en-US" sz="1200" b="1" kern="1200" baseline="0" dirty="0">
                <a:solidFill>
                  <a:schemeClr val="tx1"/>
                </a:solidFill>
                <a:effectLst/>
                <a:latin typeface="+mn-lt"/>
                <a:ea typeface="+mn-ea"/>
                <a:cs typeface="+mn-cs"/>
              </a:rPr>
              <a:t>very little custom code</a:t>
            </a:r>
            <a:r>
              <a:rPr lang="en-US" sz="1200" kern="1200" baseline="0" dirty="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of those techniques is “client certificates” = “reverse TLS”. In TLS, cert on server proves identity</a:t>
            </a:r>
            <a:r>
              <a:rPr lang="en-US" sz="1200" kern="1200" baseline="0" dirty="0">
                <a:solidFill>
                  <a:schemeClr val="tx1"/>
                </a:solidFill>
                <a:effectLst/>
                <a:latin typeface="+mn-lt"/>
                <a:ea typeface="+mn-ea"/>
                <a:cs typeface="+mn-cs"/>
              </a:rPr>
              <a:t> to client.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Client certs do the same thing, but in reverse. You install the certificate on your </a:t>
            </a:r>
            <a:r>
              <a:rPr lang="en-US" sz="1200" i="1" kern="1200" dirty="0">
                <a:solidFill>
                  <a:schemeClr val="tx1"/>
                </a:solidFill>
                <a:effectLst/>
                <a:latin typeface="+mn-lt"/>
                <a:ea typeface="+mn-ea"/>
                <a:cs typeface="+mn-cs"/>
              </a:rPr>
              <a:t>browser</a:t>
            </a:r>
            <a:r>
              <a:rPr lang="en-US" sz="1200" kern="1200" dirty="0">
                <a:solidFill>
                  <a:schemeClr val="tx1"/>
                </a:solidFill>
                <a:effectLst/>
                <a:latin typeface="+mn-lt"/>
                <a:ea typeface="+mn-ea"/>
                <a:cs typeface="+mn-cs"/>
              </a:rPr>
              <a:t>, and it proves </a:t>
            </a:r>
            <a:r>
              <a:rPr lang="en-US" sz="1200" i="1" kern="1200" dirty="0">
                <a:solidFill>
                  <a:schemeClr val="tx1"/>
                </a:solidFill>
                <a:effectLst/>
                <a:latin typeface="+mn-lt"/>
                <a:ea typeface="+mn-ea"/>
                <a:cs typeface="+mn-cs"/>
              </a:rPr>
              <a:t>your </a:t>
            </a:r>
            <a:r>
              <a:rPr lang="en-US" sz="1200" i="0" kern="1200" dirty="0">
                <a:solidFill>
                  <a:schemeClr val="tx1"/>
                </a:solidFill>
                <a:effectLst/>
                <a:latin typeface="+mn-lt"/>
                <a:ea typeface="+mn-ea"/>
                <a:cs typeface="+mn-cs"/>
              </a:rPr>
              <a:t>identity</a:t>
            </a:r>
            <a:r>
              <a:rPr lang="en-US" sz="1200" i="0" kern="1200" baseline="0" dirty="0">
                <a:solidFill>
                  <a:schemeClr val="tx1"/>
                </a:solidFill>
                <a:effectLst/>
                <a:latin typeface="+mn-lt"/>
                <a:ea typeface="+mn-ea"/>
                <a:cs typeface="+mn-cs"/>
              </a:rPr>
              <a:t> to the server and allows the server to verify that the request </a:t>
            </a:r>
            <a:r>
              <a:rPr lang="en-US" sz="1200" kern="1200" dirty="0">
                <a:solidFill>
                  <a:schemeClr val="tx1"/>
                </a:solidFill>
                <a:effectLst/>
                <a:latin typeface="+mn-lt"/>
                <a:ea typeface="+mn-ea"/>
                <a:cs typeface="+mn-cs"/>
              </a:rPr>
              <a:t>hasn’t been modified in transit.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login screens, no redirects, every request instantly authenticated.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Drawbacks: </a:t>
            </a:r>
          </a:p>
          <a:p>
            <a:r>
              <a:rPr lang="en-US" sz="1200" kern="1200" dirty="0">
                <a:solidFill>
                  <a:schemeClr val="tx1"/>
                </a:solidFill>
                <a:effectLst/>
                <a:latin typeface="+mn-lt"/>
                <a:ea typeface="+mn-ea"/>
                <a:cs typeface="+mn-cs"/>
              </a:rPr>
              <a:t>1) all users have to install security certs. Doesn’t scale.</a:t>
            </a:r>
          </a:p>
          <a:p>
            <a:pPr lvl="0"/>
            <a:r>
              <a:rPr lang="en-US" sz="1200" kern="1200" dirty="0">
                <a:solidFill>
                  <a:schemeClr val="tx1"/>
                </a:solidFill>
                <a:effectLst/>
                <a:latin typeface="+mn-lt"/>
                <a:ea typeface="+mn-ea"/>
                <a:cs typeface="+mn-cs"/>
              </a:rPr>
              <a:t>2) Secondly, when using IIS, this is only a “simple” approach when authenticating against Active Directory because the tooling to link a client cert to a specific identity is built into Windows. If you want to authenticate against your custom user database it’s definitely possible, it just takes some more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drawbacks mean that client certs are best suited for </a:t>
            </a:r>
            <a:r>
              <a:rPr lang="en-US" sz="1200" b="1" kern="1200" dirty="0">
                <a:solidFill>
                  <a:schemeClr val="tx1"/>
                </a:solidFill>
                <a:effectLst/>
                <a:latin typeface="+mn-lt"/>
                <a:ea typeface="+mn-ea"/>
                <a:cs typeface="+mn-cs"/>
              </a:rPr>
              <a:t>internal APIs</a:t>
            </a:r>
            <a:r>
              <a:rPr lang="en-US" sz="1200" b="1" kern="1200" baseline="0" dirty="0">
                <a:solidFill>
                  <a:schemeClr val="tx1"/>
                </a:solidFill>
                <a:effectLst/>
                <a:latin typeface="+mn-lt"/>
                <a:ea typeface="+mn-ea"/>
                <a:cs typeface="+mn-cs"/>
              </a:rPr>
              <a:t> on a secure network</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don’t want to deal with client certs, the next simplest approach is HTTP Basic Authentication.</a:t>
            </a:r>
          </a:p>
          <a:p>
            <a:r>
              <a:rPr lang="en-US" sz="1200" kern="1200" dirty="0">
                <a:solidFill>
                  <a:schemeClr val="tx1"/>
                </a:solidFill>
                <a:effectLst/>
                <a:latin typeface="+mn-lt"/>
                <a:ea typeface="+mn-ea"/>
                <a:cs typeface="+mn-cs"/>
              </a:rPr>
              <a:t>* Internet standard, supported by all major browsers, easy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Username and password </a:t>
            </a:r>
            <a:r>
              <a:rPr lang="en-US" sz="1200" kern="1200" baseline="0" dirty="0">
                <a:solidFill>
                  <a:schemeClr val="tx1"/>
                </a:solidFill>
                <a:effectLst/>
                <a:latin typeface="+mn-lt"/>
                <a:ea typeface="+mn-ea"/>
                <a:cs typeface="+mn-cs"/>
              </a:rPr>
              <a:t>are concatenated together and Base64 encoded and sent with each request as a header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server receives the request, it Base64 </a:t>
            </a:r>
            <a:r>
              <a:rPr lang="en-US" sz="1200" i="1" kern="1200" dirty="0">
                <a:solidFill>
                  <a:schemeClr val="tx1"/>
                </a:solidFill>
                <a:effectLst/>
                <a:latin typeface="+mn-lt"/>
                <a:ea typeface="+mn-ea"/>
                <a:cs typeface="+mn-cs"/>
              </a:rPr>
              <a:t>decodes </a:t>
            </a:r>
            <a:r>
              <a:rPr lang="en-US" sz="1200" kern="1200" dirty="0">
                <a:solidFill>
                  <a:schemeClr val="tx1"/>
                </a:solidFill>
                <a:effectLst/>
                <a:latin typeface="+mn-lt"/>
                <a:ea typeface="+mn-ea"/>
                <a:cs typeface="+mn-cs"/>
              </a:rPr>
              <a:t>that string back into its original format and parses out the username and password which are then used to authenticate the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Base64 encoding is </a:t>
            </a:r>
            <a:r>
              <a:rPr lang="en-US" sz="1200" i="1" kern="1200" dirty="0">
                <a:solidFill>
                  <a:schemeClr val="tx1"/>
                </a:solidFill>
                <a:effectLst/>
                <a:latin typeface="+mn-lt"/>
                <a:ea typeface="+mn-ea"/>
                <a:cs typeface="+mn-cs"/>
              </a:rPr>
              <a:t>not encryption</a:t>
            </a:r>
            <a:r>
              <a:rPr lang="en-US" sz="1200" kern="1200" dirty="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a:solidFill>
                  <a:schemeClr val="tx1"/>
                </a:solidFill>
                <a:effectLst/>
                <a:latin typeface="+mn-lt"/>
                <a:ea typeface="+mn-ea"/>
                <a:cs typeface="+mn-cs"/>
              </a:rPr>
              <a:t>must </a:t>
            </a:r>
            <a:r>
              <a:rPr lang="en-US" sz="1200" kern="1200" dirty="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“Authorization” header is poorly named. This is authentication, not authorization.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Setting up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really easy. If you’re using IIS, you get authentication against a Windows domain “for free” with a simple </a:t>
            </a:r>
            <a:r>
              <a:rPr lang="en-US" sz="1200" kern="1200" dirty="0" err="1">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setting.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a:solidFill>
                  <a:schemeClr val="tx1"/>
                </a:solidFill>
                <a:effectLst/>
                <a:latin typeface="+mn-lt"/>
                <a:ea typeface="+mn-ea"/>
                <a:cs typeface="+mn-cs"/>
              </a:rPr>
              <a:t>WebAPI</a:t>
            </a:r>
            <a:r>
              <a:rPr lang="en-US" sz="1200" kern="1200" dirty="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very easy, but has two main drawbacks:</a:t>
            </a:r>
          </a:p>
          <a:p>
            <a:endParaRPr lang="en-US" sz="1200" kern="1200" dirty="0">
              <a:solidFill>
                <a:schemeClr val="tx1"/>
              </a:solidFill>
              <a:effectLst/>
              <a:latin typeface="+mn-lt"/>
              <a:ea typeface="+mn-ea"/>
              <a:cs typeface="+mn-cs"/>
            </a:endParaRPr>
          </a:p>
          <a:p>
            <a:pPr marL="0" indent="0">
              <a:buNone/>
            </a:pPr>
            <a:r>
              <a:rPr lang="en-US" sz="1200" kern="1200" dirty="0">
                <a:solidFill>
                  <a:schemeClr val="tx1"/>
                </a:solidFill>
                <a:effectLst/>
                <a:latin typeface="+mn-lt"/>
                <a:ea typeface="+mn-ea"/>
                <a:cs typeface="+mn-cs"/>
              </a:rPr>
              <a:t>First, using the primary account password to authenticate API calls means that if</a:t>
            </a:r>
            <a:r>
              <a:rPr lang="en-US" sz="1200" kern="1200" baseline="0" dirty="0">
                <a:solidFill>
                  <a:schemeClr val="tx1"/>
                </a:solidFill>
                <a:effectLst/>
                <a:latin typeface="+mn-lt"/>
                <a:ea typeface="+mn-ea"/>
                <a:cs typeface="+mn-cs"/>
              </a:rPr>
              <a:t> the user changes their password it will break all of the API clients, and there's no way to revoke access from one API client without impacting all of them. </a:t>
            </a:r>
          </a:p>
          <a:p>
            <a:pPr marL="0" indent="0">
              <a:buNone/>
            </a:pPr>
            <a:endParaRPr lang="en-US" sz="1200" kern="1200" baseline="0" dirty="0">
              <a:solidFill>
                <a:schemeClr val="tx1"/>
              </a:solidFill>
              <a:effectLst/>
              <a:latin typeface="+mn-lt"/>
              <a:ea typeface="+mn-ea"/>
              <a:cs typeface="+mn-cs"/>
            </a:endParaRPr>
          </a:p>
          <a:p>
            <a:pPr marL="0" indent="0">
              <a:buNone/>
            </a:pPr>
            <a:r>
              <a:rPr lang="en-US" sz="1200" kern="1200" baseline="0" dirty="0">
                <a:solidFill>
                  <a:schemeClr val="tx1"/>
                </a:solidFill>
                <a:effectLst/>
                <a:latin typeface="+mn-lt"/>
                <a:ea typeface="+mn-ea"/>
                <a:cs typeface="+mn-cs"/>
              </a:rPr>
              <a:t>This means that if your API calls get compromised in any way, and if your users use the same credentials on multiple websites, then you’ve potentially led to them being compromised elsewhere.</a:t>
            </a:r>
          </a:p>
          <a:p>
            <a:pPr marL="228600" indent="-228600">
              <a:buAutoNum type="arabicParen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Secondly,</a:t>
            </a:r>
            <a:r>
              <a:rPr lang="en-US" sz="1200" kern="1200" baseline="0" dirty="0">
                <a:solidFill>
                  <a:schemeClr val="tx1"/>
                </a:solidFill>
                <a:effectLst/>
                <a:latin typeface="+mn-lt"/>
                <a:ea typeface="+mn-ea"/>
                <a:cs typeface="+mn-cs"/>
              </a:rPr>
              <a:t> encoding is not encryption. These credentials are being passed in what is basically clear text, which means you MUST use TLS on all requests.</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There's a way around this second drawback, and</a:t>
            </a:r>
            <a:r>
              <a:rPr lang="en-US" sz="1200" kern="1200" baseline="0" dirty="0">
                <a:solidFill>
                  <a:schemeClr val="tx1"/>
                </a:solidFill>
                <a:effectLst/>
                <a:latin typeface="+mn-lt"/>
                <a:ea typeface="+mn-ea"/>
                <a:cs typeface="+mn-cs"/>
              </a:rPr>
              <a:t> it's called </a:t>
            </a:r>
            <a:r>
              <a:rPr lang="en-US" sz="1200" kern="1200" dirty="0">
                <a:solidFill>
                  <a:schemeClr val="tx1"/>
                </a:solidFill>
                <a:effectLst/>
                <a:latin typeface="+mn-lt"/>
                <a:ea typeface="+mn-ea"/>
                <a:cs typeface="+mn-cs"/>
              </a:rPr>
              <a:t>Digest Auth. The main difference is that with Digest, the password is never sent over the wire,</a:t>
            </a:r>
            <a:r>
              <a:rPr lang="en-US" sz="1200" kern="1200" baseline="0" dirty="0">
                <a:solidFill>
                  <a:schemeClr val="tx1"/>
                </a:solidFill>
                <a:effectLst/>
                <a:latin typeface="+mn-lt"/>
                <a:ea typeface="+mn-ea"/>
                <a:cs typeface="+mn-cs"/>
              </a:rPr>
              <a:t> so there’s less risk of it being compromised.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00478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a:t>
            </a:r>
            <a:r>
              <a:rPr lang="en-US" sz="1200" kern="1200" baseline="0" dirty="0">
                <a:solidFill>
                  <a:schemeClr val="tx1"/>
                </a:solidFill>
                <a:effectLst/>
                <a:latin typeface="+mn-lt"/>
                <a:ea typeface="+mn-ea"/>
                <a:cs typeface="+mn-cs"/>
              </a:rPr>
              <a:t> how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works: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Clients makes a secured</a:t>
            </a:r>
            <a:r>
              <a:rPr lang="en-US" sz="1200" kern="1200" baseline="0" dirty="0">
                <a:solidFill>
                  <a:schemeClr val="tx1"/>
                </a:solidFill>
                <a:effectLst/>
                <a:latin typeface="+mn-lt"/>
                <a:ea typeface="+mn-ea"/>
                <a:cs typeface="+mn-cs"/>
              </a:rPr>
              <a:t> request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responds “not authorized” &amp; includes a “nonce”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client then </a:t>
            </a:r>
            <a:r>
              <a:rPr lang="en-US" sz="1200" kern="1200" dirty="0">
                <a:solidFill>
                  <a:schemeClr val="tx1"/>
                </a:solidFill>
                <a:effectLst/>
                <a:latin typeface="+mn-lt"/>
                <a:ea typeface="+mn-ea"/>
                <a:cs typeface="+mn-cs"/>
              </a:rPr>
              <a:t>concatenates the username, password, and nonce together,</a:t>
            </a:r>
            <a:r>
              <a:rPr lang="en-US" sz="1200" kern="1200" baseline="0" dirty="0">
                <a:solidFill>
                  <a:schemeClr val="tx1"/>
                </a:solidFill>
                <a:effectLst/>
                <a:latin typeface="+mn-lt"/>
                <a:ea typeface="+mn-ea"/>
                <a:cs typeface="+mn-cs"/>
              </a:rPr>
              <a:t> and creates an MD5 hash of the result.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journey begins with a confession. A few years ago, I made a huge rookie mistake.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was writing a feature and I wanted a piece of JavaScript to make an API call back to my server. Unfortunately,</a:t>
            </a:r>
            <a:r>
              <a:rPr lang="en-US" sz="1200" kern="1200" baseline="0" dirty="0">
                <a:solidFill>
                  <a:schemeClr val="tx1"/>
                </a:solidFill>
                <a:effectLst/>
                <a:latin typeface="+mn-lt"/>
                <a:ea typeface="+mn-ea"/>
                <a:cs typeface="+mn-cs"/>
              </a:rPr>
              <a:t> as it turns out RESTful APIs are normally stateless, so I couldn't rely on the server just automagically knowing which user account was attached to the API call. </a:t>
            </a:r>
            <a:r>
              <a:rPr lang="en-US" sz="1200" kern="1200" dirty="0">
                <a:solidFill>
                  <a:schemeClr val="tx1"/>
                </a:solidFill>
                <a:effectLst/>
                <a:latin typeface="+mn-lt"/>
                <a:ea typeface="+mn-ea"/>
                <a:cs typeface="+mn-cs"/>
              </a:rPr>
              <a:t>I obviously needed to do something extra in order to add authentication to that API call.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Anyone here ever google “how to authenticate</a:t>
            </a:r>
            <a:r>
              <a:rPr lang="en-US" sz="1200" kern="1200" baseline="0" dirty="0">
                <a:solidFill>
                  <a:schemeClr val="tx1"/>
                </a:solidFill>
                <a:effectLst/>
                <a:latin typeface="+mn-lt"/>
                <a:ea typeface="+mn-ea"/>
                <a:cs typeface="+mn-cs"/>
              </a:rPr>
              <a:t> an API”? </a:t>
            </a:r>
            <a:r>
              <a:rPr lang="en-US" sz="1200" kern="1200" dirty="0">
                <a:solidFill>
                  <a:schemeClr val="tx1"/>
                </a:solidFill>
                <a:effectLst/>
                <a:latin typeface="+mn-lt"/>
                <a:ea typeface="+mn-ea"/>
                <a:cs typeface="+mn-cs"/>
              </a:rPr>
              <a:t>I did and found a </a:t>
            </a:r>
            <a:r>
              <a:rPr lang="en-US" sz="1200" b="1" kern="1200" dirty="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Bearer</a:t>
            </a:r>
            <a:r>
              <a:rPr lang="en-US" sz="1200" b="0" kern="1200" baseline="0" dirty="0">
                <a:solidFill>
                  <a:schemeClr val="tx1"/>
                </a:solidFill>
                <a:effectLst/>
                <a:latin typeface="+mn-lt"/>
                <a:ea typeface="+mn-ea"/>
                <a:cs typeface="+mn-cs"/>
              </a:rPr>
              <a:t> tokens, </a:t>
            </a:r>
            <a:r>
              <a:rPr lang="en-US" sz="1200" b="0" kern="1200" baseline="0" dirty="0" err="1">
                <a:solidFill>
                  <a:schemeClr val="tx1"/>
                </a:solidFill>
                <a:effectLst/>
                <a:latin typeface="+mn-lt"/>
                <a:ea typeface="+mn-ea"/>
                <a:cs typeface="+mn-cs"/>
              </a:rPr>
              <a:t>nonces</a:t>
            </a:r>
            <a:r>
              <a:rPr lang="en-US" sz="1200" b="0" kern="1200" baseline="0" dirty="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Two different versions of this thing called </a:t>
            </a:r>
            <a:r>
              <a:rPr lang="en-US" sz="1200" b="0" kern="1200" baseline="0" dirty="0" err="1">
                <a:solidFill>
                  <a:schemeClr val="tx1"/>
                </a:solidFill>
                <a:effectLst/>
                <a:latin typeface="+mn-lt"/>
                <a:ea typeface="+mn-ea"/>
                <a:cs typeface="+mn-cs"/>
              </a:rPr>
              <a:t>Oauth</a:t>
            </a:r>
            <a:endParaRPr lang="en-US" sz="1200" b="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Things called web tokens that some people say are God's gift to the internet, and other people call a scourge on all mankind</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There was </a:t>
            </a:r>
            <a:r>
              <a:rPr lang="en-US" sz="1200" b="1" kern="1200" baseline="0" dirty="0">
                <a:solidFill>
                  <a:schemeClr val="tx1"/>
                </a:solidFill>
                <a:effectLst/>
                <a:latin typeface="+mn-lt"/>
                <a:ea typeface="+mn-ea"/>
                <a:cs typeface="+mn-cs"/>
              </a:rPr>
              <a:t>no “guide to choosing the right authentication for you</a:t>
            </a:r>
            <a:r>
              <a:rPr lang="en-US" sz="1200" b="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did a bad thing. In a hurry, rolled my own,</a:t>
            </a:r>
            <a:r>
              <a:rPr lang="en-US" sz="1200" kern="1200" baseline="0" dirty="0">
                <a:solidFill>
                  <a:schemeClr val="tx1"/>
                </a:solidFill>
                <a:effectLst/>
                <a:latin typeface="+mn-lt"/>
                <a:ea typeface="+mn-ea"/>
                <a:cs typeface="+mn-cs"/>
              </a:rPr>
              <a:t> got it wrong and shipped a security defect.</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 then resubmits request, passing the username, the nonce, and computed hash value</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in clear text </a:t>
            </a:r>
            <a:r>
              <a:rPr lang="en-US" sz="1200" i="0" kern="1200" baseline="0" dirty="0">
                <a:solidFill>
                  <a:schemeClr val="tx1"/>
                </a:solidFill>
                <a:effectLst/>
                <a:latin typeface="+mn-lt"/>
                <a:ea typeface="+mn-ea"/>
                <a:cs typeface="+mn-cs"/>
              </a:rPr>
              <a:t>in a header. </a:t>
            </a:r>
          </a:p>
          <a:p>
            <a:pPr marL="171450" lvl="0" indent="-171450">
              <a:buFont typeface="Arial" panose="020B0604020202020204" pitchFamily="34" charset="0"/>
              <a:buChar char="•"/>
            </a:pPr>
            <a:endParaRPr lang="en-US" sz="1200" b="1" i="0" kern="1200" baseline="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i="0" kern="1200" baseline="0" dirty="0">
                <a:solidFill>
                  <a:schemeClr val="tx1"/>
                </a:solidFill>
                <a:effectLst/>
                <a:latin typeface="+mn-lt"/>
                <a:ea typeface="+mn-ea"/>
                <a:cs typeface="+mn-cs"/>
              </a:rPr>
              <a:t>The password itself is not sent over the wire.</a:t>
            </a:r>
            <a:endParaRPr lang="en-US" sz="1200" b="0" i="0" kern="1200" baseline="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lvl="0" indent="0">
              <a:buFont typeface="Arial" panose="020B0604020202020204" pitchFamily="34" charset="0"/>
              <a:buNone/>
            </a:pPr>
            <a:br>
              <a:rPr lang="en-US" sz="1200" i="0" kern="1200" baseline="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then takes the username, looks up the user’s password, re-calculates the hash, compares it to what client sent</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Only</a:t>
            </a:r>
            <a:r>
              <a:rPr lang="en-US" sz="1200" kern="1200" baseline="0" dirty="0">
                <a:solidFill>
                  <a:schemeClr val="tx1"/>
                </a:solidFill>
                <a:effectLst/>
                <a:latin typeface="+mn-lt"/>
                <a:ea typeface="+mn-ea"/>
                <a:cs typeface="+mn-cs"/>
              </a:rPr>
              <a:t> way hashes match is if client and server used same password to </a:t>
            </a:r>
            <a:r>
              <a:rPr lang="en-US" sz="1200" kern="1200" baseline="0" dirty="0" err="1">
                <a:solidFill>
                  <a:schemeClr val="tx1"/>
                </a:solidFill>
                <a:effectLst/>
                <a:latin typeface="+mn-lt"/>
                <a:ea typeface="+mn-ea"/>
                <a:cs typeface="+mn-cs"/>
              </a:rPr>
              <a:t>calc</a:t>
            </a:r>
            <a:r>
              <a:rPr lang="en-US" sz="1200" kern="1200" baseline="0" dirty="0">
                <a:solidFill>
                  <a:schemeClr val="tx1"/>
                </a:solidFill>
                <a:effectLst/>
                <a:latin typeface="+mn-lt"/>
                <a:ea typeface="+mn-ea"/>
                <a:cs typeface="+mn-cs"/>
              </a:rPr>
              <a:t> hash == proof of identity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5587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Just like with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it’s very easy to integrate</a:t>
            </a:r>
            <a:r>
              <a:rPr lang="en-US" sz="1200" kern="1200" baseline="0" dirty="0">
                <a:solidFill>
                  <a:schemeClr val="tx1"/>
                </a:solidFill>
                <a:effectLst/>
                <a:latin typeface="+mn-lt"/>
                <a:ea typeface="+mn-ea"/>
                <a:cs typeface="+mn-cs"/>
              </a:rPr>
              <a:t> with systems that support the standard.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since the password itself is never sent over the wire, you can safely use Digest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without a secure connection. At worst, an attacker would see the username</a:t>
            </a:r>
            <a:r>
              <a:rPr lang="en-US" sz="1200" kern="1200" baseline="0" dirty="0">
                <a:solidFill>
                  <a:schemeClr val="tx1"/>
                </a:solidFill>
                <a:effectLst/>
                <a:latin typeface="+mn-lt"/>
                <a:ea typeface="+mn-ea"/>
                <a:cs typeface="+mn-cs"/>
              </a:rPr>
              <a:t>. The nonce is garbage data, and the hash can't be reverse engineered back into its original form.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a:solidFill>
                  <a:schemeClr val="tx1"/>
                </a:solidFill>
                <a:effectLst/>
                <a:latin typeface="+mn-lt"/>
                <a:ea typeface="+mn-ea"/>
                <a:cs typeface="+mn-cs"/>
              </a:rPr>
              <a:t>must be able to take a username and obtain its plain text password </a:t>
            </a:r>
            <a:r>
              <a:rPr lang="en-US" sz="1200" kern="1200" dirty="0">
                <a:solidFill>
                  <a:schemeClr val="tx1"/>
                </a:solidFill>
                <a:effectLst/>
                <a:latin typeface="+mn-lt"/>
                <a:ea typeface="+mn-ea"/>
                <a:cs typeface="+mn-cs"/>
              </a:rPr>
              <a:t>in order to verify the hash.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whole point of modern password security is to make this impossible! The use of any one-way encryption method, such as salting and hashing passwords, will prevent you from using Digest Authentication.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3 things work great if you want the API</a:t>
            </a:r>
            <a:r>
              <a:rPr lang="en-US" sz="1200" kern="1200" baseline="0" dirty="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a:solidFill>
                  <a:schemeClr val="tx1"/>
                </a:solidFill>
                <a:effectLst/>
                <a:latin typeface="+mn-lt"/>
                <a:ea typeface="+mn-ea"/>
                <a:cs typeface="+mn-cs"/>
              </a:rPr>
              <a:t>But what if those constraints are too limiting?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need more flexibility,</a:t>
            </a:r>
            <a:r>
              <a:rPr lang="en-US" sz="1200" kern="1200" baseline="0" dirty="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API Keys first.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idea here is that it's generally more secure and more flexible to use</a:t>
            </a:r>
            <a:r>
              <a:rPr lang="en-US" sz="1200" kern="1200" baseline="0" dirty="0">
                <a:solidFill>
                  <a:schemeClr val="tx1"/>
                </a:solidFill>
                <a:effectLst/>
                <a:latin typeface="+mn-lt"/>
                <a:ea typeface="+mn-ea"/>
                <a:cs typeface="+mn-cs"/>
              </a:rPr>
              <a:t> something </a:t>
            </a:r>
            <a:r>
              <a:rPr lang="en-US" sz="1200" i="1" kern="1200" baseline="0" dirty="0">
                <a:solidFill>
                  <a:schemeClr val="tx1"/>
                </a:solidFill>
                <a:effectLst/>
                <a:latin typeface="+mn-lt"/>
                <a:ea typeface="+mn-ea"/>
                <a:cs typeface="+mn-cs"/>
              </a:rPr>
              <a:t>other than </a:t>
            </a:r>
            <a:r>
              <a:rPr lang="en-US" sz="1200" i="0" kern="1200" baseline="0" dirty="0">
                <a:solidFill>
                  <a:schemeClr val="tx1"/>
                </a:solidFill>
                <a:effectLst/>
                <a:latin typeface="+mn-lt"/>
                <a:ea typeface="+mn-ea"/>
                <a:cs typeface="+mn-cs"/>
              </a:rPr>
              <a:t>the primary credentials to authenticate an API call.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"standard" of what an API key should look like, but in most cases</a:t>
            </a:r>
            <a:r>
              <a:rPr lang="en-US" sz="1200" kern="1200" baseline="0" dirty="0">
                <a:solidFill>
                  <a:schemeClr val="tx1"/>
                </a:solidFill>
                <a:effectLst/>
                <a:latin typeface="+mn-lt"/>
                <a:ea typeface="+mn-ea"/>
                <a:cs typeface="+mn-cs"/>
              </a:rPr>
              <a:t> they are GUIDs or some other long, random, unique string.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also important that these be </a:t>
            </a:r>
            <a:r>
              <a:rPr lang="en-US" sz="1200" b="1" kern="1200" dirty="0">
                <a:solidFill>
                  <a:schemeClr val="tx1"/>
                </a:solidFill>
                <a:effectLst/>
                <a:latin typeface="+mn-lt"/>
                <a:ea typeface="+mn-ea"/>
                <a:cs typeface="+mn-cs"/>
              </a:rPr>
              <a:t>assigned by you,</a:t>
            </a:r>
            <a:r>
              <a:rPr lang="en-US" sz="1200" b="1" kern="1200" baseline="0" dirty="0">
                <a:solidFill>
                  <a:schemeClr val="tx1"/>
                </a:solidFill>
                <a:effectLst/>
                <a:latin typeface="+mn-lt"/>
                <a:ea typeface="+mn-ea"/>
                <a:cs typeface="+mn-cs"/>
              </a:rPr>
              <a:t> rather than chosen by the client</a:t>
            </a:r>
            <a:r>
              <a:rPr lang="en-US" sz="1200" b="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By assigning the keys yourself you can ensure they are unique, and if one of those keys does get compromised there's no chance that the attacker can take it to another API and use it to authenticate as the same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ways</a:t>
            </a:r>
            <a:r>
              <a:rPr lang="en-US" sz="1200" kern="1200" baseline="0" dirty="0">
                <a:solidFill>
                  <a:schemeClr val="tx1"/>
                </a:solidFill>
                <a:effectLst/>
                <a:latin typeface="+mn-lt"/>
                <a:ea typeface="+mn-ea"/>
                <a:cs typeface="+mn-cs"/>
              </a:rPr>
              <a:t> to use API keys for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simplest approach is to treat the key like a password</a:t>
            </a:r>
            <a:r>
              <a:rPr lang="en-US" sz="1200" kern="1200" baseline="0" dirty="0">
                <a:solidFill>
                  <a:schemeClr val="tx1"/>
                </a:solidFill>
                <a:effectLst/>
                <a:latin typeface="+mn-lt"/>
                <a:ea typeface="+mn-ea"/>
                <a:cs typeface="+mn-cs"/>
              </a:rPr>
              <a:t> and pass it over the wire with every request. This is basically the same as Basic Auth, but you're passing an API Key instead of an encoded username </a:t>
            </a:r>
            <a:r>
              <a:rPr lang="en-US" sz="1200" kern="1200" baseline="0">
                <a:solidFill>
                  <a:schemeClr val="tx1"/>
                </a:solidFill>
                <a:effectLst/>
                <a:latin typeface="+mn-lt"/>
                <a:ea typeface="+mn-ea"/>
                <a:cs typeface="+mn-cs"/>
              </a:rPr>
              <a:t>and password</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This is called a "bearer token" because anyone that has that API Key may use it to authenticate as a specific user; there's no additional security.</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since you're passing the raw account credential over the wire, you </a:t>
            </a:r>
            <a:r>
              <a:rPr lang="en-US" sz="1200" b="1" kern="1200" baseline="0" dirty="0">
                <a:solidFill>
                  <a:schemeClr val="tx1"/>
                </a:solidFill>
                <a:effectLst/>
                <a:latin typeface="+mn-lt"/>
                <a:ea typeface="+mn-ea"/>
                <a:cs typeface="+mn-cs"/>
              </a:rPr>
              <a:t>MUST use TLS</a:t>
            </a:r>
            <a:r>
              <a:rPr lang="en-US" sz="1200" kern="1200" baseline="0" dirty="0">
                <a:solidFill>
                  <a:schemeClr val="tx1"/>
                </a:solidFill>
                <a:effectLst/>
                <a:latin typeface="+mn-lt"/>
                <a:ea typeface="+mn-ea"/>
                <a:cs typeface="+mn-cs"/>
              </a:rPr>
              <a:t> on all requests to keep it secure.</a:t>
            </a:r>
          </a:p>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err="1">
                <a:solidFill>
                  <a:schemeClr val="tx1"/>
                </a:solidFill>
                <a:effectLst/>
                <a:latin typeface="+mn-lt"/>
                <a:ea typeface="+mn-ea"/>
                <a:cs typeface="+mn-cs"/>
              </a:rPr>
              <a:t>Querystring</a:t>
            </a:r>
            <a:r>
              <a:rPr lang="en-US" sz="1200" kern="1200" dirty="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Generally</a:t>
            </a:r>
            <a:r>
              <a:rPr lang="en-US" sz="1200" kern="1200" baseline="0" dirty="0">
                <a:solidFill>
                  <a:schemeClr val="tx1"/>
                </a:solidFill>
                <a:effectLst/>
                <a:latin typeface="+mn-lt"/>
                <a:ea typeface="+mn-ea"/>
                <a:cs typeface="+mn-cs"/>
              </a:rPr>
              <a:t> headers are better</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Header</a:t>
            </a:r>
            <a:r>
              <a:rPr lang="en-US" sz="1200" kern="1200" baseline="0" dirty="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Header can’t be leaked via copy/pasting a URL out of Fiddler or the browser's URL bar.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is very easy, but there is one significant trade-off you need to think about. You can </a:t>
            </a:r>
            <a:r>
              <a:rPr lang="en-US" sz="1200" i="1" kern="1200" dirty="0">
                <a:solidFill>
                  <a:schemeClr val="tx1"/>
                </a:solidFill>
                <a:effectLst/>
                <a:latin typeface="+mn-lt"/>
                <a:ea typeface="+mn-ea"/>
                <a:cs typeface="+mn-cs"/>
              </a:rPr>
              <a:t>either </a:t>
            </a:r>
            <a:r>
              <a:rPr lang="en-US" sz="1200" i="0" kern="1200" dirty="0">
                <a:solidFill>
                  <a:schemeClr val="tx1"/>
                </a:solidFill>
                <a:effectLst/>
                <a:latin typeface="+mn-lt"/>
                <a:ea typeface="+mn-ea"/>
                <a:cs typeface="+mn-cs"/>
              </a:rPr>
              <a:t>have secure storage</a:t>
            </a:r>
            <a:r>
              <a:rPr lang="en-US" sz="1200" i="0" kern="1200" baseline="0" dirty="0">
                <a:solidFill>
                  <a:schemeClr val="tx1"/>
                </a:solidFill>
                <a:effectLst/>
                <a:latin typeface="+mn-lt"/>
                <a:ea typeface="+mn-ea"/>
                <a:cs typeface="+mn-cs"/>
              </a:rPr>
              <a:t> of API Keys </a:t>
            </a:r>
            <a:r>
              <a:rPr lang="en-US" sz="1200" i="1" kern="1200" baseline="0" dirty="0">
                <a:solidFill>
                  <a:schemeClr val="tx1"/>
                </a:solidFill>
                <a:effectLst/>
                <a:latin typeface="+mn-lt"/>
                <a:ea typeface="+mn-ea"/>
                <a:cs typeface="+mn-cs"/>
              </a:rPr>
              <a:t>or </a:t>
            </a:r>
            <a:r>
              <a:rPr lang="en-US" sz="1200" i="0" kern="1200" baseline="0" dirty="0">
                <a:solidFill>
                  <a:schemeClr val="tx1"/>
                </a:solidFill>
                <a:effectLst/>
                <a:latin typeface="+mn-lt"/>
                <a:ea typeface="+mn-ea"/>
                <a:cs typeface="+mn-cs"/>
              </a:rPr>
              <a:t>the ability to show users a list of their keys. Not both.</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API Keys are basically account passwords, you should consider salting and hashing them when you store them in the database. If you store them as text, and someone were to get access to your database, they would gain access to everything they need to impersonate every user in your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if you salt and hash the API Keys when you store them, it will prevent you from showing a user a list of their API Keys. That’s kind of the whole point; you want your system to be able to </a:t>
            </a:r>
            <a:r>
              <a:rPr lang="en-US" sz="1200" i="1" kern="1200" dirty="0">
                <a:solidFill>
                  <a:schemeClr val="tx1"/>
                </a:solidFill>
                <a:effectLst/>
                <a:latin typeface="+mn-lt"/>
                <a:ea typeface="+mn-ea"/>
                <a:cs typeface="+mn-cs"/>
              </a:rPr>
              <a:t>verify </a:t>
            </a:r>
            <a:r>
              <a:rPr lang="en-US" sz="1200" kern="1200" dirty="0">
                <a:solidFill>
                  <a:schemeClr val="tx1"/>
                </a:solidFill>
                <a:effectLst/>
                <a:latin typeface="+mn-lt"/>
                <a:ea typeface="+mn-ea"/>
                <a:cs typeface="+mn-cs"/>
              </a:rPr>
              <a:t>a bearer token API Key, but not decrypt it to plain text, just like with passwords.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decide to store these things as plain text, then you should at least implement an expiration policy to limit the vulnerability window if the database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compromised.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19196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goal today is to give you the coherent overview I desperately needed</a:t>
            </a:r>
            <a:r>
              <a:rPr lang="en-US" sz="1200" kern="1200" baseline="0" dirty="0">
                <a:solidFill>
                  <a:schemeClr val="tx1"/>
                </a:solidFill>
                <a:effectLst/>
                <a:latin typeface="+mn-lt"/>
                <a:ea typeface="+mn-ea"/>
                <a:cs typeface="+mn-cs"/>
              </a:rPr>
              <a:t> back then.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way to use an API Key is to use it</a:t>
            </a:r>
            <a:r>
              <a:rPr lang="en-US" sz="1200" kern="1200" baseline="0" dirty="0">
                <a:solidFill>
                  <a:schemeClr val="tx1"/>
                </a:solidFill>
                <a:effectLst/>
                <a:latin typeface="+mn-lt"/>
                <a:ea typeface="+mn-ea"/>
                <a:cs typeface="+mn-cs"/>
              </a:rPr>
              <a:t> as a cryptographic key to sign the HTTP </a:t>
            </a:r>
            <a:r>
              <a:rPr lang="en-US" sz="1200" kern="1200" dirty="0">
                <a:solidFill>
                  <a:schemeClr val="tx1"/>
                </a:solidFill>
                <a:effectLst/>
                <a:latin typeface="+mn-lt"/>
                <a:ea typeface="+mn-ea"/>
                <a:cs typeface="+mn-cs"/>
              </a:rPr>
              <a:t>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basically a custom version</a:t>
            </a:r>
            <a:r>
              <a:rPr lang="en-US" sz="1200" kern="1200" baseline="0" dirty="0">
                <a:solidFill>
                  <a:schemeClr val="tx1"/>
                </a:solidFill>
                <a:effectLst/>
                <a:latin typeface="+mn-lt"/>
                <a:ea typeface="+mn-ea"/>
                <a:cs typeface="+mn-cs"/>
              </a:rPr>
              <a:t> of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but we use an API key to sign the request instead of a password. This way the primary password can be properly encrypted at rest.</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how signing works with API keys:</a:t>
            </a:r>
          </a:p>
          <a:p>
            <a:pPr lvl="0"/>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prepares the message</a:t>
            </a:r>
            <a:r>
              <a:rPr lang="en-US" sz="1200" b="0" kern="1200" dirty="0">
                <a:solidFill>
                  <a:schemeClr val="tx1"/>
                </a:solidFill>
                <a:effectLst/>
                <a:latin typeface="+mn-lt"/>
                <a:ea typeface="+mn-ea"/>
                <a:cs typeface="+mn-cs"/>
              </a:rPr>
              <a:t> which is either a URL or form post</a:t>
            </a:r>
          </a:p>
          <a:p>
            <a:pPr lvl="0"/>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concatenates</a:t>
            </a:r>
            <a:r>
              <a:rPr lang="en-US" sz="1200" kern="1200" dirty="0">
                <a:solidFill>
                  <a:schemeClr val="tx1"/>
                </a:solidFill>
                <a:effectLst/>
                <a:latin typeface="+mn-lt"/>
                <a:ea typeface="+mn-ea"/>
                <a:cs typeface="+mn-cs"/>
              </a:rPr>
              <a:t> the message with the </a:t>
            </a:r>
            <a:r>
              <a:rPr lang="en-US" sz="1200" b="1" kern="1200" dirty="0">
                <a:solidFill>
                  <a:schemeClr val="tx1"/>
                </a:solidFill>
                <a:effectLst/>
                <a:latin typeface="+mn-lt"/>
                <a:ea typeface="+mn-ea"/>
                <a:cs typeface="+mn-cs"/>
              </a:rPr>
              <a:t>API Key </a:t>
            </a:r>
            <a:r>
              <a:rPr lang="en-US" sz="1200" b="0" kern="1200" dirty="0">
                <a:solidFill>
                  <a:schemeClr val="tx1"/>
                </a:solidFill>
                <a:effectLst/>
                <a:latin typeface="+mn-lt"/>
                <a:ea typeface="+mn-ea"/>
                <a:cs typeface="+mn-cs"/>
              </a:rPr>
              <a:t>&amp;</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runs</a:t>
            </a:r>
            <a:r>
              <a:rPr lang="en-US" sz="1200" b="0" kern="1200" baseline="0" dirty="0">
                <a:solidFill>
                  <a:schemeClr val="tx1"/>
                </a:solidFill>
                <a:effectLst/>
                <a:latin typeface="+mn-lt"/>
                <a:ea typeface="+mn-ea"/>
                <a:cs typeface="+mn-cs"/>
              </a:rPr>
              <a:t> result through a hashing function = signature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Client sends </a:t>
            </a:r>
            <a:r>
              <a:rPr lang="en-US" sz="1200" b="1" kern="1200" dirty="0">
                <a:solidFill>
                  <a:schemeClr val="tx1"/>
                </a:solidFill>
                <a:effectLst/>
                <a:latin typeface="+mn-lt"/>
                <a:ea typeface="+mn-ea"/>
                <a:cs typeface="+mn-cs"/>
              </a:rPr>
              <a:t>original message</a:t>
            </a:r>
            <a:r>
              <a:rPr lang="en-US" sz="1200" kern="1200" dirty="0">
                <a:solidFill>
                  <a:schemeClr val="tx1"/>
                </a:solidFill>
                <a:effectLst/>
                <a:latin typeface="+mn-lt"/>
                <a:ea typeface="+mn-ea"/>
                <a:cs typeface="+mn-cs"/>
              </a:rPr>
              <a:t> to the server, </a:t>
            </a:r>
            <a:r>
              <a:rPr lang="en-US" sz="1200" i="1" kern="1200" dirty="0">
                <a:solidFill>
                  <a:schemeClr val="tx1"/>
                </a:solidFill>
                <a:effectLst/>
                <a:latin typeface="+mn-lt"/>
                <a:ea typeface="+mn-ea"/>
                <a:cs typeface="+mn-cs"/>
              </a:rPr>
              <a:t>plus </a:t>
            </a:r>
            <a:r>
              <a:rPr lang="en-US" sz="1200" b="1" kern="1200" dirty="0">
                <a:solidFill>
                  <a:schemeClr val="tx1"/>
                </a:solidFill>
                <a:effectLst/>
                <a:latin typeface="+mn-lt"/>
                <a:ea typeface="+mn-ea"/>
                <a:cs typeface="+mn-cs"/>
              </a:rPr>
              <a:t>signature in a header</a:t>
            </a:r>
          </a:p>
          <a:p>
            <a:pPr lvl="0"/>
            <a:r>
              <a:rPr lang="en-US" sz="1200" kern="1200" dirty="0">
                <a:solidFill>
                  <a:schemeClr val="tx1"/>
                </a:solidFill>
                <a:effectLst/>
                <a:latin typeface="+mn-lt"/>
                <a:ea typeface="+mn-ea"/>
                <a:cs typeface="+mn-cs"/>
              </a:rPr>
              <a:t>Server </a:t>
            </a:r>
            <a:r>
              <a:rPr lang="en-US" sz="1200" b="1" kern="1200" dirty="0">
                <a:solidFill>
                  <a:schemeClr val="tx1"/>
                </a:solidFill>
                <a:effectLst/>
                <a:latin typeface="+mn-lt"/>
                <a:ea typeface="+mn-ea"/>
                <a:cs typeface="+mn-cs"/>
              </a:rPr>
              <a:t>looks up client's API key</a:t>
            </a:r>
            <a:r>
              <a:rPr lang="en-US" sz="1200" b="0" kern="120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repeats hashing operation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they match, server knows that client used same API Key, which is proof of</a:t>
            </a:r>
            <a:r>
              <a:rPr lang="en-US" sz="1200" kern="1200" baseline="0" dirty="0">
                <a:solidFill>
                  <a:schemeClr val="tx1"/>
                </a:solidFill>
                <a:effectLst/>
                <a:latin typeface="+mn-lt"/>
                <a:ea typeface="+mn-ea"/>
                <a:cs typeface="+mn-cs"/>
              </a:rPr>
              <a:t> identity.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HMAC has a lot of benefits.</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First, no credentials are sent over the wire, so there's less risk of them being stolen. As a result, this </a:t>
            </a:r>
            <a:r>
              <a:rPr lang="en-US" sz="1200" b="1" kern="1200" baseline="0" dirty="0">
                <a:solidFill>
                  <a:schemeClr val="tx1"/>
                </a:solidFill>
                <a:effectLst/>
                <a:latin typeface="+mn-lt"/>
                <a:ea typeface="+mn-ea"/>
                <a:cs typeface="+mn-cs"/>
              </a:rPr>
              <a:t>does not require TLS</a:t>
            </a:r>
            <a:r>
              <a:rPr lang="en-US" sz="1200" b="0" kern="1200" baseline="0" dirty="0">
                <a:solidFill>
                  <a:schemeClr val="tx1"/>
                </a:solidFill>
                <a:effectLst/>
                <a:latin typeface="+mn-lt"/>
                <a:ea typeface="+mn-ea"/>
                <a:cs typeface="+mn-cs"/>
              </a:rPr>
              <a:t>. If the request itself is sensitive then you should still use TLS, you just don't need it to keep the </a:t>
            </a:r>
            <a:r>
              <a:rPr lang="en-US" sz="1200" b="0" i="1" kern="1200" baseline="0" dirty="0">
                <a:solidFill>
                  <a:schemeClr val="tx1"/>
                </a:solidFill>
                <a:effectLst/>
                <a:latin typeface="+mn-lt"/>
                <a:ea typeface="+mn-ea"/>
                <a:cs typeface="+mn-cs"/>
              </a:rPr>
              <a:t>credentials </a:t>
            </a:r>
            <a:r>
              <a:rPr lang="en-US" sz="1200" b="0" i="0" kern="1200" baseline="0" dirty="0">
                <a:solidFill>
                  <a:schemeClr val="tx1"/>
                </a:solidFill>
                <a:effectLst/>
                <a:latin typeface="+mn-lt"/>
                <a:ea typeface="+mn-ea"/>
                <a:cs typeface="+mn-cs"/>
              </a:rPr>
              <a:t>safe</a:t>
            </a:r>
            <a:r>
              <a:rPr lang="en-US" sz="1200" b="0" kern="1200" baseline="0" dirty="0">
                <a:solidFill>
                  <a:schemeClr val="tx1"/>
                </a:solidFill>
                <a:effectLst/>
                <a:latin typeface="+mn-lt"/>
                <a:ea typeface="+mn-ea"/>
                <a:cs typeface="+mn-cs"/>
              </a:rPr>
              <a:t>.</a:t>
            </a:r>
            <a:endParaRPr lang="en-US" sz="1200" kern="1200" baseline="0" dirty="0">
              <a:solidFill>
                <a:schemeClr val="tx1"/>
              </a:solidFill>
              <a:effectLst/>
              <a:latin typeface="+mn-lt"/>
              <a:ea typeface="+mn-ea"/>
              <a:cs typeface="+mn-cs"/>
            </a:endParaRP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Secondly, unlike with bearer tokens, </a:t>
            </a:r>
            <a:r>
              <a:rPr lang="en-US" sz="1200" kern="1200" baseline="0" dirty="0">
                <a:solidFill>
                  <a:schemeClr val="tx1"/>
                </a:solidFill>
                <a:effectLst/>
                <a:latin typeface="+mn-lt"/>
                <a:ea typeface="+mn-ea"/>
                <a:cs typeface="+mn-cs"/>
              </a:rPr>
              <a:t>the server can guarantee that the message contents themselves </a:t>
            </a:r>
            <a:r>
              <a:rPr lang="en-US" sz="1200" b="1" kern="1200" baseline="0" dirty="0">
                <a:solidFill>
                  <a:schemeClr val="tx1"/>
                </a:solidFill>
                <a:effectLst/>
                <a:latin typeface="+mn-lt"/>
                <a:ea typeface="+mn-ea"/>
                <a:cs typeface="+mn-cs"/>
              </a:rPr>
              <a:t>were not modified in transit</a:t>
            </a:r>
            <a:r>
              <a:rPr lang="en-US" sz="1200" kern="1200" baseline="0" dirty="0">
                <a:solidFill>
                  <a:schemeClr val="tx1"/>
                </a:solidFill>
                <a:effectLst/>
                <a:latin typeface="+mn-lt"/>
                <a:ea typeface="+mn-ea"/>
                <a:cs typeface="+mn-cs"/>
              </a:rPr>
              <a:t>. This is because the URL parameters and form data are used to create the signature. If a middleman manipulates those values in any way, then the server will calculate a different hash value then the client provided.</a:t>
            </a: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drawback to HMAC is complexity.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Client and server must compute the hash EXACTLY the same way. </a:t>
            </a:r>
          </a:p>
          <a:p>
            <a:r>
              <a:rPr lang="en-US" sz="1200" kern="1200" dirty="0">
                <a:solidFill>
                  <a:schemeClr val="tx1"/>
                </a:solidFill>
                <a:effectLst/>
                <a:latin typeface="+mn-lt"/>
                <a:ea typeface="+mn-ea"/>
                <a:cs typeface="+mn-cs"/>
              </a:rPr>
              <a:t>* Usually requires publishing detailed instructions that describe how to “</a:t>
            </a:r>
            <a:r>
              <a:rPr lang="en-US" sz="1200" kern="1200" dirty="0" err="1">
                <a:solidFill>
                  <a:schemeClr val="tx1"/>
                </a:solidFill>
                <a:effectLst/>
                <a:latin typeface="+mn-lt"/>
                <a:ea typeface="+mn-ea"/>
                <a:cs typeface="+mn-cs"/>
              </a:rPr>
              <a:t>canonicalize</a:t>
            </a:r>
            <a:r>
              <a:rPr lang="en-US" sz="1200" kern="1200" dirty="0">
                <a:solidFill>
                  <a:schemeClr val="tx1"/>
                </a:solidFill>
                <a:effectLst/>
                <a:latin typeface="+mn-lt"/>
                <a:ea typeface="+mn-ea"/>
                <a:cs typeface="+mn-cs"/>
              </a:rPr>
              <a:t>” the request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image</a:t>
            </a:r>
            <a:r>
              <a:rPr lang="en-US" sz="1200" kern="1200" baseline="0" dirty="0">
                <a:solidFill>
                  <a:schemeClr val="tx1"/>
                </a:solidFill>
                <a:effectLst/>
                <a:latin typeface="+mn-lt"/>
                <a:ea typeface="+mn-ea"/>
                <a:cs typeface="+mn-cs"/>
              </a:rPr>
              <a:t> is a tiny piece of just one portion of instructions for </a:t>
            </a:r>
            <a:r>
              <a:rPr lang="en-US" sz="1200" kern="1200" baseline="0" dirty="0" err="1">
                <a:solidFill>
                  <a:schemeClr val="tx1"/>
                </a:solidFill>
                <a:effectLst/>
                <a:latin typeface="+mn-lt"/>
                <a:ea typeface="+mn-ea"/>
                <a:cs typeface="+mn-cs"/>
              </a:rPr>
              <a:t>canonicalizing</a:t>
            </a:r>
            <a:r>
              <a:rPr lang="en-US" sz="1200" kern="1200" baseline="0" dirty="0">
                <a:solidFill>
                  <a:schemeClr val="tx1"/>
                </a:solidFill>
                <a:effectLst/>
                <a:latin typeface="+mn-lt"/>
                <a:ea typeface="+mn-ea"/>
                <a:cs typeface="+mn-cs"/>
              </a:rPr>
              <a:t> an AWS API call.</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signature</a:t>
            </a:r>
            <a:r>
              <a:rPr lang="en-US" sz="1200" kern="1200" dirty="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pointer to the </a:t>
            </a:r>
            <a:r>
              <a:rPr lang="en-US" sz="1200" b="1" kern="1200" dirty="0">
                <a:solidFill>
                  <a:schemeClr val="tx1"/>
                </a:solidFill>
                <a:effectLst/>
                <a:latin typeface="+mn-lt"/>
                <a:ea typeface="+mn-ea"/>
                <a:cs typeface="+mn-cs"/>
              </a:rPr>
              <a:t>identity </a:t>
            </a:r>
            <a:r>
              <a:rPr lang="en-US" sz="1200" b="0" kern="1200" dirty="0">
                <a:solidFill>
                  <a:schemeClr val="tx1"/>
                </a:solidFill>
                <a:effectLst/>
                <a:latin typeface="+mn-lt"/>
                <a:ea typeface="+mn-ea"/>
                <a:cs typeface="+mn-cs"/>
              </a:rPr>
              <a:t>that</a:t>
            </a:r>
            <a:r>
              <a:rPr lang="en-US" sz="1200" b="0" kern="1200" baseline="0" dirty="0">
                <a:solidFill>
                  <a:schemeClr val="tx1"/>
                </a:solidFill>
                <a:effectLst/>
                <a:latin typeface="+mn-lt"/>
                <a:ea typeface="+mn-ea"/>
                <a:cs typeface="+mn-cs"/>
              </a:rPr>
              <a:t> owns the API Key used to create the signature</a:t>
            </a:r>
          </a:p>
          <a:p>
            <a:pPr marL="171450" lvl="0" indent="-171450">
              <a:buFont typeface="Arial" panose="020B0604020202020204" pitchFamily="34" charset="0"/>
              <a:buChar char="•"/>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a:solidFill>
                  <a:schemeClr val="tx1"/>
                </a:solidFill>
                <a:effectLst/>
                <a:latin typeface="+mn-lt"/>
                <a:ea typeface="+mn-ea"/>
                <a:cs typeface="+mn-cs"/>
              </a:rPr>
              <a:t>Identity indicator is required so server can look up the API Key that it needs to verify the signature.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This means that if you build an HMAC system you’ll have to choose what to use as the identifier and what to use as the secret value.</a:t>
            </a:r>
          </a:p>
          <a:p>
            <a:pPr marL="0" lvl="0" indent="0">
              <a:buFont typeface="Arial" panose="020B0604020202020204" pitchFamily="34" charset="0"/>
              <a:buNone/>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use the user's ID or email address as the identifier, but that makes</a:t>
            </a:r>
            <a:r>
              <a:rPr lang="en-US" sz="1200" i="0" kern="1200" baseline="0" dirty="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a:solidFill>
                  <a:schemeClr val="tx1"/>
                </a:solidFill>
                <a:effectLst/>
                <a:latin typeface="+mn-lt"/>
                <a:ea typeface="+mn-ea"/>
                <a:cs typeface="+mn-cs"/>
              </a:rPr>
              <a:t>multiple </a:t>
            </a:r>
            <a:r>
              <a:rPr lang="en-US" sz="1200" i="0" kern="1200" baseline="0" dirty="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a:solidFill>
                  <a:schemeClr val="tx1"/>
                </a:solidFill>
                <a:effectLst/>
                <a:latin typeface="+mn-lt"/>
                <a:ea typeface="+mn-ea"/>
                <a:cs typeface="+mn-cs"/>
              </a:rPr>
              <a:t>A better approach is to issue API Keys </a:t>
            </a:r>
            <a:r>
              <a:rPr lang="en-US" sz="1200" b="1" i="0" kern="1200" baseline="0" dirty="0">
                <a:solidFill>
                  <a:schemeClr val="tx1"/>
                </a:solidFill>
                <a:effectLst/>
                <a:latin typeface="+mn-lt"/>
                <a:ea typeface="+mn-ea"/>
                <a:cs typeface="+mn-cs"/>
              </a:rPr>
              <a:t>as a pair</a:t>
            </a:r>
            <a:r>
              <a:rPr lang="en-US" sz="1200" b="0" i="0" kern="1200" baseline="0" dirty="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Remember that to do request signing, </a:t>
            </a:r>
            <a:r>
              <a:rPr lang="en-US" sz="1200" b="0" kern="1200" dirty="0">
                <a:solidFill>
                  <a:schemeClr val="tx1"/>
                </a:solidFill>
                <a:effectLst/>
                <a:latin typeface="+mn-lt"/>
                <a:ea typeface="+mn-ea"/>
                <a:cs typeface="+mn-cs"/>
              </a:rPr>
              <a:t>API</a:t>
            </a:r>
            <a:r>
              <a:rPr lang="en-US" sz="1200" b="0" kern="1200" baseline="0" dirty="0">
                <a:solidFill>
                  <a:schemeClr val="tx1"/>
                </a:solidFill>
                <a:effectLst/>
                <a:latin typeface="+mn-lt"/>
                <a:ea typeface="+mn-ea"/>
                <a:cs typeface="+mn-cs"/>
              </a:rPr>
              <a:t> Keys must be </a:t>
            </a:r>
            <a:r>
              <a:rPr lang="en-US" sz="1200" kern="1200" dirty="0">
                <a:solidFill>
                  <a:schemeClr val="tx1"/>
                </a:solidFill>
                <a:effectLst/>
                <a:latin typeface="+mn-lt"/>
                <a:ea typeface="+mn-ea"/>
                <a:cs typeface="+mn-cs"/>
              </a:rPr>
              <a:t>stored in </a:t>
            </a:r>
            <a:r>
              <a:rPr lang="en-US" sz="1200" b="1" kern="1200" dirty="0">
                <a:solidFill>
                  <a:schemeClr val="tx1"/>
                </a:solidFill>
                <a:effectLst/>
                <a:latin typeface="+mn-lt"/>
                <a:ea typeface="+mn-ea"/>
                <a:cs typeface="+mn-cs"/>
              </a:rPr>
              <a:t>plain text or using reversible encryption</a:t>
            </a:r>
            <a:r>
              <a:rPr lang="en-US" sz="1200" kern="1200" dirty="0">
                <a:solidFill>
                  <a:schemeClr val="tx1"/>
                </a:solidFill>
                <a:effectLst/>
                <a:latin typeface="+mn-lt"/>
                <a:ea typeface="+mn-ea"/>
                <a:cs typeface="+mn-cs"/>
              </a:rPr>
              <a:t>. App needs it</a:t>
            </a:r>
            <a:r>
              <a:rPr lang="en-US" sz="1200" kern="1200" baseline="0" dirty="0">
                <a:solidFill>
                  <a:schemeClr val="tx1"/>
                </a:solidFill>
                <a:effectLst/>
                <a:latin typeface="+mn-lt"/>
                <a:ea typeface="+mn-ea"/>
                <a:cs typeface="+mn-cs"/>
              </a:rPr>
              <a:t> to verify sig.</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Storing in text </a:t>
            </a:r>
            <a:r>
              <a:rPr lang="en-US" sz="1200" b="1" kern="1200" dirty="0">
                <a:solidFill>
                  <a:schemeClr val="tx1"/>
                </a:solidFill>
                <a:effectLst/>
                <a:latin typeface="+mn-lt"/>
                <a:ea typeface="+mn-ea"/>
                <a:cs typeface="+mn-cs"/>
              </a:rPr>
              <a:t>means it can be compromised</a:t>
            </a:r>
            <a:r>
              <a:rPr lang="en-US" sz="1200" b="0" kern="1200" baseline="0" dirty="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detail of an API</a:t>
            </a:r>
            <a:r>
              <a:rPr lang="en-US" sz="1200" kern="1200" baseline="0" dirty="0">
                <a:solidFill>
                  <a:schemeClr val="tx1"/>
                </a:solidFill>
                <a:effectLst/>
                <a:latin typeface="+mn-lt"/>
                <a:ea typeface="+mn-ea"/>
                <a:cs typeface="+mn-cs"/>
              </a:rPr>
              <a:t> Key </a:t>
            </a:r>
            <a:r>
              <a:rPr lang="en-US" sz="1200" kern="1200" dirty="0">
                <a:solidFill>
                  <a:schemeClr val="tx1"/>
                </a:solidFill>
                <a:effectLst/>
                <a:latin typeface="+mn-lt"/>
                <a:ea typeface="+mn-ea"/>
                <a:cs typeface="+mn-cs"/>
              </a:rPr>
              <a:t>implementation that you need to think about: </a:t>
            </a:r>
            <a:r>
              <a:rPr lang="en-US" sz="1200" b="1" kern="1200" dirty="0">
                <a:solidFill>
                  <a:schemeClr val="tx1"/>
                </a:solidFill>
                <a:effectLst/>
                <a:latin typeface="+mn-lt"/>
                <a:ea typeface="+mn-ea"/>
                <a:cs typeface="+mn-cs"/>
              </a:rPr>
              <a:t>how does the client come to</a:t>
            </a:r>
            <a:r>
              <a:rPr lang="en-US" sz="1200" b="1" kern="1200" baseline="0" dirty="0">
                <a:solidFill>
                  <a:schemeClr val="tx1"/>
                </a:solidFill>
                <a:effectLst/>
                <a:latin typeface="+mn-lt"/>
                <a:ea typeface="+mn-ea"/>
                <a:cs typeface="+mn-cs"/>
              </a:rPr>
              <a:t> know the key</a:t>
            </a:r>
            <a:r>
              <a:rPr lang="en-US" sz="1200" b="0" kern="1200" baseline="0" dirty="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Regardless of whether you’re using bearer</a:t>
            </a:r>
            <a:r>
              <a:rPr lang="en-US" sz="1200" kern="1200" baseline="0" dirty="0">
                <a:solidFill>
                  <a:schemeClr val="tx1"/>
                </a:solidFill>
                <a:effectLst/>
                <a:latin typeface="+mn-lt"/>
                <a:ea typeface="+mn-ea"/>
                <a:cs typeface="+mn-cs"/>
              </a:rPr>
              <a:t> tokens or HMAC, the client must know the secret value. That knowledge is the key to authentication taking place.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writing a </a:t>
            </a:r>
            <a:r>
              <a:rPr lang="en-US" sz="1200" b="1" kern="1200" dirty="0">
                <a:solidFill>
                  <a:schemeClr val="tx1"/>
                </a:solidFill>
                <a:effectLst/>
                <a:latin typeface="+mn-lt"/>
                <a:ea typeface="+mn-ea"/>
                <a:cs typeface="+mn-cs"/>
              </a:rPr>
              <a:t>server-based client</a:t>
            </a:r>
            <a:r>
              <a:rPr lang="en-US" sz="1200" kern="1200" dirty="0">
                <a:solidFill>
                  <a:schemeClr val="tx1"/>
                </a:solidFill>
                <a:effectLst/>
                <a:latin typeface="+mn-lt"/>
                <a:ea typeface="+mn-ea"/>
                <a:cs typeface="+mn-cs"/>
              </a:rPr>
              <a:t> it’s easy.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Programmer obtains the secret value using some secure mechanism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Puts it into the source code or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file for the client.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is secure, so as long as you’re either using bearer tokens and TLS or HMAC, the key itself is never exposed.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complicated</a:t>
            </a:r>
            <a:r>
              <a:rPr lang="en-US" sz="1200" kern="1200" baseline="0" dirty="0">
                <a:solidFill>
                  <a:schemeClr val="tx1"/>
                </a:solidFill>
                <a:effectLst/>
                <a:latin typeface="+mn-lt"/>
                <a:ea typeface="+mn-ea"/>
                <a:cs typeface="+mn-cs"/>
              </a:rPr>
              <a:t> for a JS client. </a:t>
            </a:r>
            <a:r>
              <a:rPr lang="en-US" sz="1200" b="1" kern="1200" baseline="0" dirty="0">
                <a:solidFill>
                  <a:schemeClr val="tx1"/>
                </a:solidFill>
                <a:effectLst/>
                <a:latin typeface="+mn-lt"/>
                <a:ea typeface="+mn-ea"/>
                <a:cs typeface="+mn-cs"/>
              </a:rPr>
              <a:t>No way to pre-load key up front</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users can log in from any browser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could require user to </a:t>
            </a:r>
            <a:r>
              <a:rPr lang="en-US" sz="1200" b="1" kern="1200" baseline="0" dirty="0">
                <a:solidFill>
                  <a:schemeClr val="tx1"/>
                </a:solidFill>
                <a:effectLst/>
                <a:latin typeface="+mn-lt"/>
                <a:ea typeface="+mn-ea"/>
                <a:cs typeface="+mn-cs"/>
              </a:rPr>
              <a:t>actively authenticate</a:t>
            </a:r>
            <a:r>
              <a:rPr lang="en-US" sz="120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by logging in</a:t>
            </a:r>
            <a:r>
              <a:rPr lang="en-US" sz="1200" b="0" kern="1200" baseline="0" dirty="0">
                <a:solidFill>
                  <a:schemeClr val="tx1"/>
                </a:solidFill>
                <a:effectLst/>
                <a:latin typeface="+mn-lt"/>
                <a:ea typeface="+mn-ea"/>
                <a:cs typeface="+mn-cs"/>
              </a:rPr>
              <a:t>. Then, send API key back to client</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Problem is </a:t>
            </a:r>
            <a:r>
              <a:rPr lang="en-US" sz="1200" b="1" kern="1200" baseline="0" dirty="0">
                <a:solidFill>
                  <a:schemeClr val="tx1"/>
                </a:solidFill>
                <a:effectLst/>
                <a:latin typeface="+mn-lt"/>
                <a:ea typeface="+mn-ea"/>
                <a:cs typeface="+mn-cs"/>
              </a:rPr>
              <a:t>client cannot securely store the key</a:t>
            </a:r>
            <a:r>
              <a:rPr lang="en-US" sz="1200" b="0" kern="1200" baseline="0" dirty="0">
                <a:solidFill>
                  <a:schemeClr val="tx1"/>
                </a:solidFill>
                <a:effectLst/>
                <a:latin typeface="+mn-lt"/>
                <a:ea typeface="+mn-ea"/>
                <a:cs typeface="+mn-cs"/>
              </a:rPr>
              <a:t> – JS is not secure </a:t>
            </a:r>
            <a:r>
              <a:rPr lang="en-US" sz="1200" b="0" kern="1200" baseline="0" dirty="0" err="1">
                <a:solidFill>
                  <a:schemeClr val="tx1"/>
                </a:solidFill>
                <a:effectLst/>
                <a:latin typeface="+mn-lt"/>
                <a:ea typeface="+mn-ea"/>
                <a:cs typeface="+mn-cs"/>
              </a:rPr>
              <a:t>env</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Crypto functions can be monkey patched, local storage  susceptible to XSS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Assume that </a:t>
            </a:r>
            <a:r>
              <a:rPr lang="en-US" sz="1200" b="1" kern="1200" baseline="0" dirty="0">
                <a:solidFill>
                  <a:schemeClr val="tx1"/>
                </a:solidFill>
                <a:effectLst/>
                <a:latin typeface="+mn-lt"/>
                <a:ea typeface="+mn-ea"/>
                <a:cs typeface="+mn-cs"/>
              </a:rPr>
              <a:t>anything you expose to JS</a:t>
            </a:r>
            <a:r>
              <a:rPr lang="en-US" sz="1200" kern="1200" baseline="0" dirty="0">
                <a:solidFill>
                  <a:schemeClr val="tx1"/>
                </a:solidFill>
                <a:effectLst/>
                <a:latin typeface="+mn-lt"/>
                <a:ea typeface="+mn-ea"/>
                <a:cs typeface="+mn-cs"/>
              </a:rPr>
              <a:t> is open for inspection</a:t>
            </a:r>
          </a:p>
          <a:p>
            <a:endParaRPr lang="en-US" sz="1200" kern="1200" dirty="0">
              <a:solidFill>
                <a:schemeClr val="tx1"/>
              </a:solidFill>
              <a:effectLst/>
              <a:latin typeface="+mn-lt"/>
              <a:ea typeface="+mn-ea"/>
              <a:cs typeface="+mn-cs"/>
            </a:endParaRPr>
          </a:p>
          <a:p>
            <a:r>
              <a:rPr lang="en-US" dirty="0"/>
              <a:t>So</a:t>
            </a:r>
            <a:r>
              <a:rPr lang="en-US" baseline="0" dirty="0"/>
              <a:t> if we can’t store the API keys in JS, how do we secure an API for a JS client?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answer is JSON Web Tokens, pronounced “JOT”.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JSON Web Tokens are an open, industry standard method for securely representing claims between two parties.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walk through that again in a little more detail.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JWT, the user still needs to securely authenticate themselves by logging in. We still need some way to securely authenticate the user behind the JS client. </a:t>
            </a: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93433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the basic structure of this talk.</a:t>
            </a:r>
          </a:p>
          <a:p>
            <a:pPr lvl="0"/>
            <a:r>
              <a:rPr lang="en-US" sz="1200" kern="1200" dirty="0">
                <a:solidFill>
                  <a:schemeClr val="tx1"/>
                </a:solidFill>
                <a:effectLst/>
                <a:latin typeface="+mn-lt"/>
                <a:ea typeface="+mn-ea"/>
                <a:cs typeface="+mn-cs"/>
              </a:rPr>
              <a:t>First, we’re going to talk about three different concepts</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you, as an API author, should be thinking about</a:t>
            </a:r>
            <a:r>
              <a:rPr lang="en-US" sz="1200" kern="1200" baseline="0" dirty="0">
                <a:solidFill>
                  <a:schemeClr val="tx1"/>
                </a:solidFill>
                <a:effectLst/>
                <a:latin typeface="+mn-lt"/>
                <a:ea typeface="+mn-ea"/>
                <a:cs typeface="+mn-cs"/>
              </a:rPr>
              <a:t> when choosing an authentication solution.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to OpenID Connect.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Finally, we’ll wrap up with some suggestions for selecting a technology to match your use case.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validates the credentials, it creates a JSON document indicating that the user has authenticated and specifying the permissions they have in the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Those claims</a:t>
            </a:r>
            <a:r>
              <a:rPr lang="en-US" sz="1200" kern="1200" baseline="0" dirty="0">
                <a:solidFill>
                  <a:schemeClr val="tx1"/>
                </a:solidFill>
                <a:effectLst/>
                <a:latin typeface="+mn-lt"/>
                <a:ea typeface="+mn-ea"/>
                <a:cs typeface="+mn-cs"/>
              </a:rPr>
              <a:t> are encoded as JSON.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49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 secret key known only to the server, the claims are hashed to create a signature.</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43401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a token is created that contains both the claims (in plain text) and the signature. </a:t>
            </a:r>
            <a:r>
              <a:rPr lang="en-US" sz="1200" kern="1200">
                <a:solidFill>
                  <a:schemeClr val="tx1"/>
                </a:solidFill>
                <a:effectLst/>
                <a:latin typeface="+mn-lt"/>
                <a:ea typeface="+mn-ea"/>
                <a:cs typeface="+mn-cs"/>
              </a:rPr>
              <a:t>This token </a:t>
            </a:r>
            <a:r>
              <a:rPr lang="en-US" sz="1200" kern="1200" dirty="0">
                <a:solidFill>
                  <a:schemeClr val="tx1"/>
                </a:solidFill>
                <a:effectLst/>
                <a:latin typeface="+mn-lt"/>
                <a:ea typeface="+mn-ea"/>
                <a:cs typeface="+mn-cs"/>
              </a:rPr>
              <a:t>is sent back to</a:t>
            </a:r>
            <a:r>
              <a:rPr lang="en-US" sz="1200" kern="1200" baseline="0" dirty="0">
                <a:solidFill>
                  <a:schemeClr val="tx1"/>
                </a:solidFill>
                <a:effectLst/>
                <a:latin typeface="+mn-lt"/>
                <a:ea typeface="+mn-ea"/>
                <a:cs typeface="+mn-cs"/>
              </a:rPr>
              <a: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66522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there, the client re-submits the token with every subsequent request.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997448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Upon receiving a request that contains a token, the server extracts the claims and then re-computes the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 calculated signature matches the signature in the token, then the server knows the claims are valid; they could only have been signed by someone in possession of that private key. If the claims in the token had been modified in any way the signature wouldn’t match.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Again, this is very similar to signing API keys, except in this case </a:t>
            </a:r>
            <a:r>
              <a:rPr lang="en-US" sz="1200" i="1" kern="1200" dirty="0">
                <a:solidFill>
                  <a:schemeClr val="tx1"/>
                </a:solidFill>
                <a:effectLst/>
                <a:latin typeface="+mn-lt"/>
                <a:ea typeface="+mn-ea"/>
                <a:cs typeface="+mn-cs"/>
              </a:rPr>
              <a:t>only the server knows the secret key</a:t>
            </a:r>
            <a:r>
              <a:rPr lang="en-US" sz="1200" kern="1200" dirty="0">
                <a:solidFill>
                  <a:schemeClr val="tx1"/>
                </a:solidFill>
                <a:effectLst/>
                <a:latin typeface="+mn-lt"/>
                <a:ea typeface="+mn-ea"/>
                <a:cs typeface="+mn-cs"/>
              </a:rPr>
              <a:t>. The client’s job is just to store and re-submit the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the token passes validation, the server knows it can trust</a:t>
            </a:r>
            <a:r>
              <a:rPr lang="en-US" sz="1200" kern="1200" baseline="0" dirty="0">
                <a:solidFill>
                  <a:schemeClr val="tx1"/>
                </a:solidFill>
                <a:effectLst/>
                <a:latin typeface="+mn-lt"/>
                <a:ea typeface="+mn-ea"/>
                <a:cs typeface="+mn-cs"/>
              </a:rPr>
              <a:t> the claims.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927294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JWT tokens consist of 3 pieces of data, separated by a period.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the ability for the client to choose which hashing</a:t>
            </a:r>
            <a:r>
              <a:rPr lang="en-US" sz="1200" kern="1200" baseline="0" dirty="0">
                <a:solidFill>
                  <a:schemeClr val="tx1"/>
                </a:solidFill>
                <a:effectLst/>
                <a:latin typeface="+mn-lt"/>
                <a:ea typeface="+mn-ea"/>
                <a:cs typeface="+mn-cs"/>
              </a:rPr>
              <a:t> algorithm should be used is a core piece of the JSON Web Token standard. It's also one of the reasons that some security experts don't like JWT, although a discussion of those concerns is out of scope for this talk.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piece of data is the payload, which contains the actual claims you’re making.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a:solidFill>
                  <a:schemeClr val="tx1"/>
                </a:solidFill>
                <a:effectLst/>
                <a:latin typeface="+mn-lt"/>
                <a:ea typeface="+mn-ea"/>
                <a:cs typeface="+mn-cs"/>
              </a:rPr>
              <a:t>is_admin</a:t>
            </a:r>
            <a:r>
              <a:rPr lang="en-US" sz="1200" kern="1200" dirty="0">
                <a:solidFill>
                  <a:schemeClr val="tx1"/>
                </a:solidFill>
                <a:effectLst/>
                <a:latin typeface="+mn-lt"/>
                <a:ea typeface="+mn-ea"/>
                <a:cs typeface="+mn-cs"/>
              </a:rPr>
              <a:t>” flag are private claims.</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piece of data is the signature, which is calculated by combining the header and payload together and then running them through the hashing function.</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brings up some interesting trade-offs regarding where you store the token between requests, and what sort of access your JS code has to it.</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Also, I want to be clear about what this session is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 am not a security expert</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sends your JS client a JWT token, you can either store it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or in a cookie.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advantage of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that your JS code can access the claims. This is useful if those claims contain data that you need the</a:t>
            </a:r>
            <a:r>
              <a:rPr lang="en-US" sz="1200" kern="1200" baseline="0" dirty="0">
                <a:solidFill>
                  <a:schemeClr val="tx1"/>
                </a:solidFill>
                <a:effectLst/>
                <a:latin typeface="+mn-lt"/>
                <a:ea typeface="+mn-ea"/>
                <a:cs typeface="+mn-cs"/>
              </a:rPr>
              <a:t> app itself to have access to</a:t>
            </a:r>
            <a:r>
              <a:rPr lang="en-US" sz="1200" kern="1200" dirty="0">
                <a:solidFill>
                  <a:schemeClr val="tx1"/>
                </a:solidFill>
                <a:effectLst/>
                <a:latin typeface="+mn-lt"/>
                <a:ea typeface="+mn-ea"/>
                <a:cs typeface="+mn-cs"/>
              </a:rPr>
              <a:t>. The downside is that information stored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put the token into an </a:t>
            </a:r>
            <a:r>
              <a:rPr lang="en-US" sz="1200" kern="1200" dirty="0" err="1">
                <a:solidFill>
                  <a:schemeClr val="tx1"/>
                </a:solidFill>
                <a:effectLst/>
                <a:latin typeface="+mn-lt"/>
                <a:ea typeface="+mn-ea"/>
                <a:cs typeface="+mn-cs"/>
              </a:rPr>
              <a:t>httpOnly</a:t>
            </a:r>
            <a:r>
              <a:rPr lang="en-US" sz="1200" kern="1200" dirty="0">
                <a:solidFill>
                  <a:schemeClr val="tx1"/>
                </a:solidFill>
                <a:effectLst/>
                <a:latin typeface="+mn-lt"/>
                <a:ea typeface="+mn-ea"/>
                <a:cs typeface="+mn-cs"/>
              </a:rPr>
              <a:t> secure cookie. This way, the token is protected in transit by TLS, and is also protected against XSS. However, the claims themselves will NOT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 visible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That means that the token can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be used for server-side authentication and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this point we’ve discussed some simple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authentication schemes supported natively by the web server itself and we’ve discussed custom systems based around API Keys and web tokens. Next on the agenda is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builds on many of the concepts we just saw,</a:t>
            </a:r>
            <a:r>
              <a:rPr lang="en-US" sz="1200" kern="1200" baseline="0" dirty="0">
                <a:solidFill>
                  <a:schemeClr val="tx1"/>
                </a:solidFill>
                <a:effectLst/>
                <a:latin typeface="+mn-lt"/>
                <a:ea typeface="+mn-ea"/>
                <a:cs typeface="+mn-cs"/>
              </a:rPr>
              <a:t> but it’s a definite step up in complexity.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was originally designed to solve the problem of “delegated authorization” in a 3-party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explain that, let’s first review the traditional 2-party scenario you see 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other cases, the client is acting ON BEHALF OF another entity.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those cases, client is not accessing its own resources but those of the end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way to do this is for the user</a:t>
            </a:r>
            <a:r>
              <a:rPr lang="en-US" sz="1200" kern="1200" baseline="0" dirty="0">
                <a:solidFill>
                  <a:schemeClr val="tx1"/>
                </a:solidFill>
                <a:effectLst/>
                <a:latin typeface="+mn-lt"/>
                <a:ea typeface="+mn-ea"/>
                <a:cs typeface="+mn-cs"/>
              </a:rPr>
              <a:t> to </a:t>
            </a:r>
            <a:r>
              <a:rPr lang="en-US" sz="1200" b="1" kern="1200" dirty="0">
                <a:solidFill>
                  <a:schemeClr val="tx1"/>
                </a:solidFill>
                <a:effectLst/>
                <a:latin typeface="+mn-lt"/>
                <a:ea typeface="+mn-ea"/>
                <a:cs typeface="+mn-cs"/>
              </a:rPr>
              <a:t>share</a:t>
            </a:r>
            <a:r>
              <a:rPr lang="en-US" sz="1200" kern="1200" dirty="0">
                <a:solidFill>
                  <a:schemeClr val="tx1"/>
                </a:solidFill>
                <a:effectLst/>
                <a:latin typeface="+mn-lt"/>
                <a:ea typeface="+mn-ea"/>
                <a:cs typeface="+mn-cs"/>
              </a:rPr>
              <a:t> their credentials with the client so that the client can use them to make the authenticated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fine if I trust the client,</a:t>
            </a:r>
            <a:r>
              <a:rPr lang="en-US" sz="1200" kern="1200" baseline="0" dirty="0">
                <a:solidFill>
                  <a:schemeClr val="tx1"/>
                </a:solidFill>
                <a:effectLst/>
                <a:latin typeface="+mn-lt"/>
                <a:ea typeface="+mn-ea"/>
                <a:cs typeface="+mn-cs"/>
              </a:rPr>
              <a:t> and I don’t mind the client impersonating me when it talks to the server.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what if I DON’T trust the client with my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I have some photos that I've uploaded to Facebook and I want to use the ACME Photo Printing website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give ACME my Facebook password, and it could then make an </a:t>
            </a:r>
            <a:r>
              <a:rPr lang="en-US" sz="1200" i="0" u="sng" kern="1200" dirty="0">
                <a:solidFill>
                  <a:schemeClr val="tx1"/>
                </a:solidFill>
                <a:effectLst/>
                <a:latin typeface="+mn-lt"/>
                <a:ea typeface="+mn-ea"/>
                <a:cs typeface="+mn-cs"/>
              </a:rPr>
              <a:t>authenticated</a:t>
            </a:r>
            <a:r>
              <a:rPr lang="en-US" sz="1200" i="0" kern="1200" dirty="0">
                <a:solidFill>
                  <a:schemeClr val="tx1"/>
                </a:solidFill>
                <a:effectLst/>
                <a:latin typeface="+mn-lt"/>
                <a:ea typeface="+mn-ea"/>
                <a:cs typeface="+mn-cs"/>
              </a:rPr>
              <a:t> request to FB’s APIs. In this case, FB would think it was me accessing the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But the thing is, I don’t </a:t>
            </a:r>
            <a:r>
              <a:rPr lang="en-US" sz="1200" i="1" kern="1200" dirty="0">
                <a:solidFill>
                  <a:schemeClr val="tx1"/>
                </a:solidFill>
                <a:effectLst/>
                <a:latin typeface="+mn-lt"/>
                <a:ea typeface="+mn-ea"/>
                <a:cs typeface="+mn-cs"/>
              </a:rPr>
              <a:t>want </a:t>
            </a:r>
            <a:r>
              <a:rPr lang="en-US" sz="1200" i="0" kern="1200" dirty="0">
                <a:solidFill>
                  <a:schemeClr val="tx1"/>
                </a:solidFill>
                <a:effectLst/>
                <a:latin typeface="+mn-lt"/>
                <a:ea typeface="+mn-ea"/>
                <a:cs typeface="+mn-cs"/>
              </a:rPr>
              <a:t>to give ACME my FB password. So how else is it </a:t>
            </a:r>
            <a:r>
              <a:rPr lang="en-US" sz="1200" kern="1200" baseline="0" dirty="0">
                <a:solidFill>
                  <a:schemeClr val="tx1"/>
                </a:solidFill>
                <a:effectLst/>
                <a:latin typeface="+mn-lt"/>
                <a:ea typeface="+mn-ea"/>
                <a:cs typeface="+mn-cs"/>
              </a:rPr>
              <a:t>supposed to get access to my photos?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exact scenario that OAuth was designed for.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“3-legged” model because there are 3 parties involved: the Resource Owner that owns the content (me), the Service Provider that hosts the content (FB), and the Client that accesses the content.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allows me to </a:t>
            </a:r>
            <a:r>
              <a:rPr lang="en-US" sz="1200" u="sng" kern="1200" dirty="0">
                <a:solidFill>
                  <a:schemeClr val="tx1"/>
                </a:solidFill>
                <a:effectLst/>
                <a:latin typeface="+mn-lt"/>
                <a:ea typeface="+mn-ea"/>
                <a:cs typeface="+mn-cs"/>
              </a:rPr>
              <a:t>authorize</a:t>
            </a:r>
            <a:r>
              <a:rPr lang="en-US" sz="1200" kern="1200" dirty="0">
                <a:solidFill>
                  <a:schemeClr val="tx1"/>
                </a:solidFill>
                <a:effectLst/>
                <a:latin typeface="+mn-lt"/>
                <a:ea typeface="+mn-ea"/>
                <a:cs typeface="+mn-cs"/>
              </a:rPr>
              <a:t> ACME to access my FB photos, but without sharing my actual credentials.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 do this, ACME is no</a:t>
            </a:r>
            <a:r>
              <a:rPr lang="en-US" sz="1200" kern="1200" baseline="0" dirty="0">
                <a:solidFill>
                  <a:schemeClr val="tx1"/>
                </a:solidFill>
                <a:effectLst/>
                <a:latin typeface="+mn-lt"/>
                <a:ea typeface="+mn-ea"/>
                <a:cs typeface="+mn-cs"/>
              </a:rPr>
              <a:t> longer making an AUTHENTICATED request, its making an AUTHORIZED request. We’ll talk about this in a minute.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works. The user starts out on the client’s website, ACME photos. ACME redirects </a:t>
            </a:r>
            <a:r>
              <a:rPr lang="en-US" baseline="0" dirty="0"/>
              <a:t>the user to the provider (Facebook)</a:t>
            </a:r>
          </a:p>
          <a:p>
            <a:endParaRPr lang="en-US" baseline="0" dirty="0"/>
          </a:p>
          <a:p>
            <a:r>
              <a:rPr lang="en-US" baseline="0" dirty="0"/>
              <a:t>The user first </a:t>
            </a:r>
            <a:r>
              <a:rPr lang="en-US" b="1" baseline="0" dirty="0"/>
              <a:t>authenticates</a:t>
            </a:r>
            <a:r>
              <a:rPr lang="en-US" b="0" baseline="0" dirty="0"/>
              <a:t> themselves to Facebook</a:t>
            </a:r>
          </a:p>
          <a:p>
            <a:endParaRPr lang="en-US" baseline="0" dirty="0"/>
          </a:p>
          <a:p>
            <a:r>
              <a:rPr lang="en-US" baseline="0" dirty="0"/>
              <a:t>Facebook displays a page to the user to collect </a:t>
            </a:r>
            <a:r>
              <a:rPr lang="en-US" b="1" baseline="0" dirty="0"/>
              <a:t>authorization</a:t>
            </a:r>
            <a:r>
              <a:rPr lang="en-US" baseline="0" dirty="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page is hosted by the </a:t>
            </a:r>
            <a:r>
              <a:rPr lang="en-US" sz="1200" b="1" kern="1200" dirty="0">
                <a:solidFill>
                  <a:schemeClr val="tx1"/>
                </a:solidFill>
                <a:effectLst/>
                <a:latin typeface="+mn-lt"/>
                <a:ea typeface="+mn-ea"/>
                <a:cs typeface="+mn-cs"/>
              </a:rPr>
              <a:t>authorization server</a:t>
            </a:r>
            <a:r>
              <a:rPr lang="en-US" sz="1200" b="0" kern="1200" dirty="0">
                <a:solidFill>
                  <a:schemeClr val="tx1"/>
                </a:solidFill>
                <a:effectLst/>
                <a:latin typeface="+mn-lt"/>
                <a:ea typeface="+mn-ea"/>
                <a:cs typeface="+mn-cs"/>
              </a:rPr>
              <a:t>, which presumably</a:t>
            </a:r>
            <a:r>
              <a:rPr lang="en-US" sz="1200" b="0" kern="1200" baseline="0" dirty="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089552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authorizes the access </a:t>
            </a:r>
            <a:r>
              <a:rPr lang="en-US" dirty="0">
                <a:sym typeface="Wingdings" panose="05000000000000000000" pitchFamily="2" charset="2"/>
              </a:rPr>
              <a:t> redirects </a:t>
            </a:r>
            <a:r>
              <a:rPr lang="en-US" baseline="0" dirty="0"/>
              <a:t>back to the client with an “authorization grant”. </a:t>
            </a:r>
          </a:p>
          <a:p>
            <a:endParaRPr lang="en-US" baseline="0" dirty="0"/>
          </a:p>
          <a:p>
            <a:r>
              <a:rPr lang="en-US" baseline="0" dirty="0"/>
              <a:t>Client makes another call to service and trades </a:t>
            </a:r>
            <a:r>
              <a:rPr lang="en-US" baseline="0" dirty="0" err="1"/>
              <a:t>auth</a:t>
            </a:r>
            <a:r>
              <a:rPr lang="en-US" baseline="0" dirty="0"/>
              <a:t> grant for an access token</a:t>
            </a:r>
          </a:p>
          <a:p>
            <a:endParaRPr lang="en-US" baseline="0" dirty="0"/>
          </a:p>
          <a:p>
            <a:r>
              <a:rPr lang="en-US" b="1" baseline="0" dirty="0"/>
              <a:t>transition</a:t>
            </a:r>
          </a:p>
          <a:p>
            <a:endParaRPr lang="en-US" baseline="0" dirty="0"/>
          </a:p>
          <a:p>
            <a:r>
              <a:rPr lang="en-US" baseline="0" dirty="0"/>
              <a:t>* There are </a:t>
            </a:r>
            <a:r>
              <a:rPr lang="en-US" b="1" baseline="0" dirty="0"/>
              <a:t>2 versions </a:t>
            </a:r>
            <a:r>
              <a:rPr lang="en-US" baseline="0" dirty="0"/>
              <a:t>of OAuth and they solve this problem in very different ways</a:t>
            </a:r>
          </a:p>
          <a:p>
            <a:r>
              <a:rPr lang="en-US" baseline="0" dirty="0"/>
              <a:t>* </a:t>
            </a:r>
            <a:r>
              <a:rPr lang="en-US" b="1" baseline="0" dirty="0"/>
              <a:t>Not universally accepted</a:t>
            </a:r>
            <a:r>
              <a:rPr lang="en-US" baseline="0" dirty="0"/>
              <a:t> that the newer version is best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OAuth 1.0 uses </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signed requests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Works</a:t>
            </a:r>
            <a:r>
              <a:rPr lang="en-US" sz="1200" kern="1200" baseline="0" dirty="0">
                <a:solidFill>
                  <a:schemeClr val="tx1"/>
                </a:solidFill>
                <a:effectLst/>
                <a:latin typeface="+mn-lt"/>
                <a:ea typeface="+mn-ea"/>
                <a:cs typeface="+mn-cs"/>
              </a:rPr>
              <a:t> best w/ </a:t>
            </a:r>
            <a:r>
              <a:rPr lang="en-US" sz="1200" b="1" kern="1200" baseline="0" dirty="0">
                <a:solidFill>
                  <a:schemeClr val="tx1"/>
                </a:solidFill>
                <a:effectLst/>
                <a:latin typeface="+mn-lt"/>
                <a:ea typeface="+mn-ea"/>
                <a:cs typeface="+mn-cs"/>
              </a:rPr>
              <a:t>web-based clients</a:t>
            </a:r>
            <a:r>
              <a:rPr lang="en-US" sz="1200" kern="1200" baseline="0" dirty="0">
                <a:solidFill>
                  <a:schemeClr val="tx1"/>
                </a:solidFill>
                <a:effectLst/>
                <a:latin typeface="+mn-lt"/>
                <a:ea typeface="+mn-ea"/>
                <a:cs typeface="+mn-cs"/>
              </a:rPr>
              <a:t> b/c user must be sent to a website to do the </a:t>
            </a:r>
            <a:r>
              <a:rPr lang="en-US" sz="1200" kern="1200" baseline="0" dirty="0" err="1">
                <a:solidFill>
                  <a:schemeClr val="tx1"/>
                </a:solidFill>
                <a:effectLst/>
                <a:latin typeface="+mn-lt"/>
                <a:ea typeface="+mn-ea"/>
                <a:cs typeface="+mn-cs"/>
              </a:rPr>
              <a:t>auth</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r>
              <a:rPr lang="en-US" sz="1200" kern="1200" baseline="0" dirty="0">
                <a:solidFill>
                  <a:schemeClr val="tx1"/>
                </a:solidFill>
                <a:effectLst/>
                <a:latin typeface="+mn-lt"/>
                <a:ea typeface="+mn-ea"/>
                <a:cs typeface="+mn-cs"/>
              </a:rPr>
              <a:t>Primary drawback </a:t>
            </a:r>
            <a:r>
              <a:rPr lang="en-US" sz="1200" b="1" kern="1200" dirty="0">
                <a:solidFill>
                  <a:schemeClr val="tx1"/>
                </a:solidFill>
                <a:effectLst/>
                <a:latin typeface="+mn-lt"/>
                <a:ea typeface="+mn-ea"/>
                <a:cs typeface="+mn-cs"/>
              </a:rPr>
              <a:t>complexity</a:t>
            </a:r>
            <a:r>
              <a:rPr lang="en-US" sz="1200" kern="1200" dirty="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 this is not a “getting started with foo” style talk. In fact, there are things</a:t>
            </a:r>
            <a:r>
              <a:rPr lang="en-US" sz="1200" kern="1200" baseline="0" dirty="0">
                <a:solidFill>
                  <a:schemeClr val="tx1"/>
                </a:solidFill>
                <a:effectLst/>
                <a:latin typeface="+mn-lt"/>
                <a:ea typeface="+mn-ea"/>
                <a:cs typeface="+mn-cs"/>
              </a:rPr>
              <a:t> in this talk that </a:t>
            </a:r>
            <a:r>
              <a:rPr lang="en-US" sz="1200" kern="1200" dirty="0">
                <a:solidFill>
                  <a:schemeClr val="tx1"/>
                </a:solidFill>
                <a:effectLst/>
                <a:latin typeface="+mn-lt"/>
                <a:ea typeface="+mn-ea"/>
                <a:cs typeface="+mn-cs"/>
              </a:rPr>
              <a:t>I have no direct hands on experience with. I’ve never written any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code myself,</a:t>
            </a:r>
            <a:r>
              <a:rPr lang="en-US" sz="1200" kern="1200" baseline="0" dirty="0">
                <a:solidFill>
                  <a:schemeClr val="tx1"/>
                </a:solidFill>
                <a:effectLst/>
                <a:latin typeface="+mn-lt"/>
                <a:ea typeface="+mn-ea"/>
                <a:cs typeface="+mn-cs"/>
              </a:rPr>
              <a:t> so I couldn’t tell you what Step 0 was even if I wanted to.</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2.0 was designed to be simpler and to better support non-web clients. It is an </a:t>
            </a:r>
            <a:r>
              <a:rPr lang="en-US" sz="1200" b="1" kern="1200" dirty="0">
                <a:solidFill>
                  <a:schemeClr val="tx1"/>
                </a:solidFill>
                <a:effectLst/>
                <a:latin typeface="+mn-lt"/>
                <a:ea typeface="+mn-ea"/>
                <a:cs typeface="+mn-cs"/>
              </a:rPr>
              <a:t>entirely different</a:t>
            </a:r>
            <a:r>
              <a:rPr lang="en-US" sz="1200" kern="1200" dirty="0">
                <a:solidFill>
                  <a:schemeClr val="tx1"/>
                </a:solidFill>
                <a:effectLst/>
                <a:latin typeface="+mn-lt"/>
                <a:ea typeface="+mn-ea"/>
                <a:cs typeface="+mn-cs"/>
              </a:rPr>
              <a:t> implementation and the two are not compatible.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technical terms,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2 uses bearer</a:t>
            </a:r>
            <a:r>
              <a:rPr lang="en-US" sz="1200" kern="1200" baseline="0" dirty="0">
                <a:solidFill>
                  <a:schemeClr val="tx1"/>
                </a:solidFill>
                <a:effectLst/>
                <a:latin typeface="+mn-lt"/>
                <a:ea typeface="+mn-ea"/>
                <a:cs typeface="+mn-cs"/>
              </a:rPr>
              <a:t> tokens instead of request signing. This makes it easier to implement, but you must use TLS and you lose the ability to guarantee that a message wasn't modified in transit.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2.0 also supports more "flows" than 1.0 which makes it a better fit for some enterprise use cases.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the 2.0 spec is considered a </a:t>
            </a:r>
            <a:r>
              <a:rPr lang="en-US" sz="1200" i="1" kern="1200" dirty="0">
                <a:solidFill>
                  <a:schemeClr val="tx1"/>
                </a:solidFill>
                <a:effectLst/>
                <a:latin typeface="+mn-lt"/>
                <a:ea typeface="+mn-ea"/>
                <a:cs typeface="+mn-cs"/>
              </a:rPr>
              <a:t>framework </a:t>
            </a:r>
            <a:r>
              <a:rPr lang="en-US" sz="1200" kern="1200" dirty="0">
                <a:solidFill>
                  <a:schemeClr val="tx1"/>
                </a:solidFill>
                <a:effectLst/>
                <a:latin typeface="+mn-lt"/>
                <a:ea typeface="+mn-ea"/>
                <a:cs typeface="+mn-cs"/>
              </a:rPr>
              <a:t>rather than a </a:t>
            </a:r>
            <a:r>
              <a:rPr lang="en-US" sz="1200" i="1" kern="1200" dirty="0">
                <a:solidFill>
                  <a:schemeClr val="tx1"/>
                </a:solidFill>
                <a:effectLst/>
                <a:latin typeface="+mn-lt"/>
                <a:ea typeface="+mn-ea"/>
                <a:cs typeface="+mn-cs"/>
              </a:rPr>
              <a:t>protocol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support the wider range of authorization</a:t>
            </a:r>
            <a:r>
              <a:rPr lang="en-US" sz="1200" kern="1200" baseline="0" dirty="0">
                <a:solidFill>
                  <a:schemeClr val="tx1"/>
                </a:solidFill>
                <a:effectLst/>
                <a:latin typeface="+mn-lt"/>
                <a:ea typeface="+mn-ea"/>
                <a:cs typeface="+mn-cs"/>
              </a:rPr>
              <a:t> workflows, many </a:t>
            </a:r>
            <a:r>
              <a:rPr lang="en-US" sz="1200" kern="1200" dirty="0">
                <a:solidFill>
                  <a:schemeClr val="tx1"/>
                </a:solidFill>
                <a:effectLst/>
                <a:latin typeface="+mn-lt"/>
                <a:ea typeface="+mn-ea"/>
                <a:cs typeface="+mn-cs"/>
              </a:rPr>
              <a:t>decisions are </a:t>
            </a:r>
            <a:r>
              <a:rPr lang="en-US" sz="1200" b="1" kern="1200" dirty="0">
                <a:solidFill>
                  <a:schemeClr val="tx1"/>
                </a:solidFill>
                <a:effectLst/>
                <a:latin typeface="+mn-lt"/>
                <a:ea typeface="+mn-ea"/>
                <a:cs typeface="+mn-cs"/>
              </a:rPr>
              <a:t>left to implementers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some controversy around 2.</a:t>
            </a:r>
            <a:r>
              <a:rPr lang="en-US" sz="1200" kern="1200" baseline="0" dirty="0">
                <a:solidFill>
                  <a:schemeClr val="tx1"/>
                </a:solidFill>
                <a:effectLst/>
                <a:latin typeface="+mn-lt"/>
                <a:ea typeface="+mn-ea"/>
                <a:cs typeface="+mn-cs"/>
              </a:rPr>
              <a:t>0 as well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Eran</a:t>
            </a:r>
            <a:r>
              <a:rPr lang="en-US" sz="1200" kern="1200" dirty="0">
                <a:solidFill>
                  <a:schemeClr val="tx1"/>
                </a:solidFill>
                <a:effectLst/>
                <a:latin typeface="+mn-lt"/>
                <a:ea typeface="+mn-ea"/>
                <a:cs typeface="+mn-cs"/>
              </a:rPr>
              <a:t> Hammer was the </a:t>
            </a:r>
            <a:r>
              <a:rPr lang="en-US" sz="1200" b="1" kern="1200" dirty="0">
                <a:solidFill>
                  <a:schemeClr val="tx1"/>
                </a:solidFill>
                <a:effectLst/>
                <a:latin typeface="+mn-lt"/>
                <a:ea typeface="+mn-ea"/>
                <a:cs typeface="+mn-cs"/>
              </a:rPr>
              <a:t>lead author</a:t>
            </a:r>
            <a:r>
              <a:rPr lang="en-US" sz="1200" kern="1200" dirty="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 just be sour grapes or a difference in vision for OAuth.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Make sure you research </a:t>
            </a:r>
            <a:r>
              <a:rPr lang="en-US" sz="1200" b="0" kern="1200" dirty="0">
                <a:solidFill>
                  <a:schemeClr val="tx1"/>
                </a:solidFill>
                <a:effectLst/>
                <a:latin typeface="+mn-lt"/>
                <a:ea typeface="+mn-ea"/>
                <a:cs typeface="+mn-cs"/>
              </a:rPr>
              <a:t>before</a:t>
            </a:r>
            <a:r>
              <a:rPr lang="en-US" sz="1200" b="0" kern="1200" baseline="0" dirty="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authentication vs authorization again.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is a standard for </a:t>
            </a:r>
            <a:r>
              <a:rPr lang="en-US" sz="1200" u="sng" kern="1200" dirty="0">
                <a:solidFill>
                  <a:schemeClr val="tx1"/>
                </a:solidFill>
                <a:effectLst/>
                <a:latin typeface="+mn-lt"/>
                <a:ea typeface="+mn-ea"/>
                <a:cs typeface="+mn-cs"/>
              </a:rPr>
              <a:t>delegating authorization</a:t>
            </a:r>
            <a:r>
              <a:rPr lang="en-US" sz="1200" kern="1200" dirty="0">
                <a:solidFill>
                  <a:schemeClr val="tx1"/>
                </a:solidFill>
                <a:effectLst/>
                <a:latin typeface="+mn-lt"/>
                <a:ea typeface="+mn-ea"/>
                <a:cs typeface="+mn-cs"/>
              </a:rPr>
              <a:t> to an API.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About you, as a Resource Owner, </a:t>
            </a:r>
            <a:r>
              <a:rPr lang="en-US" sz="1200" b="1" u="sng" kern="1200" dirty="0">
                <a:solidFill>
                  <a:schemeClr val="tx1"/>
                </a:solidFill>
                <a:effectLst/>
                <a:latin typeface="+mn-lt"/>
                <a:ea typeface="+mn-ea"/>
                <a:cs typeface="+mn-cs"/>
              </a:rPr>
              <a:t>authorizing</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application to access your data from another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a:t>
            </a:r>
            <a:r>
              <a:rPr lang="en-US" sz="1200" u="sng" kern="1200" dirty="0">
                <a:solidFill>
                  <a:schemeClr val="tx1"/>
                </a:solidFill>
                <a:effectLst/>
                <a:latin typeface="+mn-lt"/>
                <a:ea typeface="+mn-ea"/>
                <a:cs typeface="+mn-cs"/>
              </a:rPr>
              <a:t> is not an authentication protocol</a:t>
            </a:r>
            <a:r>
              <a:rPr lang="en-US" sz="1200" kern="1200" dirty="0">
                <a:solidFill>
                  <a:schemeClr val="tx1"/>
                </a:solidFill>
                <a:effectLst/>
                <a:latin typeface="+mn-lt"/>
                <a:ea typeface="+mn-ea"/>
                <a:cs typeface="+mn-cs"/>
              </a:rPr>
              <a:t> and </a:t>
            </a:r>
            <a:r>
              <a:rPr lang="en-US" b="1" dirty="0"/>
              <a:t>you should not be using </a:t>
            </a:r>
            <a:r>
              <a:rPr lang="en-US" b="1" dirty="0" err="1"/>
              <a:t>Oauth</a:t>
            </a:r>
            <a:r>
              <a:rPr lang="en-US" b="1" dirty="0"/>
              <a:t> to figure out WHO is making the request</a:t>
            </a: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because </a:t>
            </a:r>
            <a:r>
              <a:rPr lang="en-US" sz="1200" kern="1200" baseline="0" dirty="0">
                <a:solidFill>
                  <a:schemeClr val="tx1"/>
                </a:solidFill>
                <a:effectLst/>
                <a:latin typeface="+mn-lt"/>
                <a:ea typeface="+mn-ea"/>
                <a:cs typeface="+mn-cs"/>
              </a:rPr>
              <a:t>OAuth access tokens </a:t>
            </a:r>
            <a:r>
              <a:rPr lang="en-US" sz="1200" b="1" kern="1200" baseline="0" dirty="0">
                <a:solidFill>
                  <a:schemeClr val="tx1"/>
                </a:solidFill>
                <a:effectLst/>
                <a:latin typeface="+mn-lt"/>
                <a:ea typeface="+mn-ea"/>
                <a:cs typeface="+mn-cs"/>
              </a:rPr>
              <a:t>don’t tell the client</a:t>
            </a:r>
            <a:r>
              <a:rPr lang="en-US" sz="1200" kern="1200" baseline="0" dirty="0">
                <a:solidFill>
                  <a:schemeClr val="tx1"/>
                </a:solidFill>
                <a:effectLst/>
                <a:latin typeface="+mn-lt"/>
                <a:ea typeface="+mn-ea"/>
                <a:cs typeface="+mn-cs"/>
              </a:rPr>
              <a:t> anything about user identity.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definition, access tokens are </a:t>
            </a:r>
            <a:r>
              <a:rPr lang="en-US" sz="1200" b="1" kern="1200" baseline="0" dirty="0">
                <a:solidFill>
                  <a:schemeClr val="tx1"/>
                </a:solidFill>
                <a:effectLst/>
                <a:latin typeface="+mn-lt"/>
                <a:ea typeface="+mn-ea"/>
                <a:cs typeface="+mn-cs"/>
              </a:rPr>
              <a:t>opaque</a:t>
            </a:r>
            <a:r>
              <a:rPr lang="en-US" sz="1200" kern="1200" baseline="0" dirty="0">
                <a:solidFill>
                  <a:schemeClr val="tx1"/>
                </a:solidFill>
                <a:effectLst/>
                <a:latin typeface="+mn-lt"/>
                <a:ea typeface="+mn-ea"/>
                <a:cs typeface="+mn-cs"/>
              </a:rPr>
              <a:t> to the client. The client gets a token from the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provider, and it uses the token to make API calls, but the token itself is a </a:t>
            </a:r>
            <a:r>
              <a:rPr lang="en-US" sz="1200" b="1" kern="1200" baseline="0" dirty="0">
                <a:solidFill>
                  <a:schemeClr val="tx1"/>
                </a:solidFill>
                <a:effectLst/>
                <a:latin typeface="+mn-lt"/>
                <a:ea typeface="+mn-ea"/>
                <a:cs typeface="+mn-cs"/>
              </a:rPr>
              <a:t>black box</a:t>
            </a:r>
            <a:r>
              <a:rPr lang="en-US" sz="1200" b="0" kern="1200" baseline="0" dirty="0">
                <a:solidFill>
                  <a:schemeClr val="tx1"/>
                </a:solidFill>
                <a:effectLst/>
                <a:latin typeface="+mn-lt"/>
                <a:ea typeface="+mn-ea"/>
                <a:cs typeface="+mn-cs"/>
              </a:rPr>
              <a:t> - </a:t>
            </a:r>
            <a:r>
              <a:rPr lang="en-US" sz="1200" kern="1200" baseline="0" dirty="0">
                <a:solidFill>
                  <a:schemeClr val="tx1"/>
                </a:solidFill>
                <a:effectLst/>
                <a:latin typeface="+mn-lt"/>
                <a:ea typeface="+mn-ea"/>
                <a:cs typeface="+mn-cs"/>
              </a:rPr>
              <a:t>client can’t parse it or extract data </a:t>
            </a:r>
          </a:p>
          <a:p>
            <a:endParaRPr lang="en-US" sz="1200" kern="1200" baseline="0" dirty="0">
              <a:solidFill>
                <a:schemeClr val="tx1"/>
              </a:solidFill>
              <a:effectLst/>
              <a:latin typeface="+mn-lt"/>
              <a:ea typeface="+mn-ea"/>
              <a:cs typeface="+mn-cs"/>
            </a:endParaRPr>
          </a:p>
          <a:p>
            <a:r>
              <a:rPr lang="en-US" dirty="0"/>
              <a:t>Therefore,</a:t>
            </a:r>
            <a:r>
              <a:rPr lang="en-US" baseline="0" dirty="0"/>
              <a:t> the access token can only tell us that the request is </a:t>
            </a:r>
            <a:r>
              <a:rPr lang="en-US" i="1" baseline="0" dirty="0"/>
              <a:t>allowed</a:t>
            </a:r>
            <a:r>
              <a:rPr lang="en-US" i="0" baseline="0" dirty="0"/>
              <a:t>. The token alone</a:t>
            </a:r>
            <a:r>
              <a:rPr lang="en-US" baseline="0" dirty="0"/>
              <a:t> cannot tell us </a:t>
            </a:r>
            <a:r>
              <a:rPr lang="en-US" b="1" baseline="0" dirty="0"/>
              <a:t>WHO</a:t>
            </a:r>
            <a:r>
              <a:rPr lang="en-US" b="0" baseline="0" dirty="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what if the access token authorizes you to </a:t>
            </a:r>
            <a:r>
              <a:rPr lang="en-US" sz="1200" b="1" kern="1200" dirty="0">
                <a:solidFill>
                  <a:schemeClr val="tx1"/>
                </a:solidFill>
                <a:effectLst/>
                <a:latin typeface="+mn-lt"/>
                <a:ea typeface="+mn-ea"/>
                <a:cs typeface="+mn-cs"/>
              </a:rPr>
              <a:t>call an API</a:t>
            </a:r>
            <a:r>
              <a:rPr lang="en-US" sz="1200" kern="1200" dirty="0">
                <a:solidFill>
                  <a:schemeClr val="tx1"/>
                </a:solidFill>
                <a:effectLst/>
                <a:latin typeface="+mn-lt"/>
                <a:ea typeface="+mn-ea"/>
                <a:cs typeface="+mn-cs"/>
              </a:rPr>
              <a:t> that will provide the “who” associated </a:t>
            </a:r>
            <a:r>
              <a:rPr lang="en-US" sz="1200" kern="1200" baseline="0" dirty="0">
                <a:solidFill>
                  <a:schemeClr val="tx1"/>
                </a:solidFill>
                <a:effectLst/>
                <a:latin typeface="+mn-lt"/>
                <a:ea typeface="+mn-ea"/>
                <a:cs typeface="+mn-cs"/>
              </a:rPr>
              <a:t>with that token?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For instance, let’s say the token lets you call this “</a:t>
            </a:r>
            <a:r>
              <a:rPr lang="en-US" sz="1200" kern="1200" baseline="0" dirty="0" err="1">
                <a:solidFill>
                  <a:schemeClr val="tx1"/>
                </a:solidFill>
                <a:effectLst/>
                <a:latin typeface="+mn-lt"/>
                <a:ea typeface="+mn-ea"/>
                <a:cs typeface="+mn-cs"/>
              </a:rPr>
              <a:t>getEmail</a:t>
            </a:r>
            <a:r>
              <a:rPr lang="en-US" sz="1200" kern="1200" baseline="0" dirty="0">
                <a:solidFill>
                  <a:schemeClr val="tx1"/>
                </a:solidFill>
                <a:effectLst/>
                <a:latin typeface="+mn-lt"/>
                <a:ea typeface="+mn-ea"/>
                <a:cs typeface="+mn-cs"/>
              </a:rPr>
              <a:t>” API, which then returns the email address that owns the data that access has been granted to. Is </a:t>
            </a:r>
            <a:r>
              <a:rPr lang="en-US" sz="1200" i="1" kern="1200" baseline="0" dirty="0">
                <a:solidFill>
                  <a:schemeClr val="tx1"/>
                </a:solidFill>
                <a:effectLst/>
                <a:latin typeface="+mn-lt"/>
                <a:ea typeface="+mn-ea"/>
                <a:cs typeface="+mn-cs"/>
              </a:rPr>
              <a:t>that </a:t>
            </a:r>
            <a:r>
              <a:rPr lang="en-US" sz="1200" i="0" kern="1200" baseline="0" dirty="0">
                <a:solidFill>
                  <a:schemeClr val="tx1"/>
                </a:solidFill>
                <a:effectLst/>
                <a:latin typeface="+mn-lt"/>
                <a:ea typeface="+mn-ea"/>
                <a:cs typeface="+mn-cs"/>
              </a:rPr>
              <a:t>sufficient for authentication?</a:t>
            </a:r>
          </a:p>
          <a:p>
            <a:endParaRPr lang="en-US" sz="120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NO</a:t>
            </a:r>
            <a:r>
              <a:rPr lang="en-US" sz="1200" i="0" kern="1200" baseline="0" dirty="0">
                <a:solidFill>
                  <a:schemeClr val="tx1"/>
                </a:solidFill>
                <a:effectLst/>
                <a:latin typeface="+mn-lt"/>
                <a:ea typeface="+mn-ea"/>
                <a:cs typeface="+mn-cs"/>
              </a:rPr>
              <a:t>, because no guarantee that </a:t>
            </a:r>
            <a:r>
              <a:rPr lang="en-US" sz="1200" b="1" i="0" kern="1200" baseline="0" dirty="0">
                <a:solidFill>
                  <a:schemeClr val="tx1"/>
                </a:solidFill>
                <a:effectLst/>
                <a:latin typeface="+mn-lt"/>
                <a:ea typeface="+mn-ea"/>
                <a:cs typeface="+mn-cs"/>
              </a:rPr>
              <a:t>only that user</a:t>
            </a:r>
            <a:r>
              <a:rPr lang="en-US" sz="1200" i="0" kern="1200" baseline="0" dirty="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a:solidFill>
                  <a:schemeClr val="tx1"/>
                </a:solidFill>
                <a:effectLst/>
                <a:latin typeface="+mn-lt"/>
                <a:ea typeface="+mn-ea"/>
                <a:cs typeface="+mn-cs"/>
              </a:rPr>
              <a:t>authorization</a:t>
            </a:r>
            <a:r>
              <a:rPr lang="en-US" sz="1200" b="0" i="0" kern="1200" baseline="0" dirty="0">
                <a:solidFill>
                  <a:schemeClr val="tx1"/>
                </a:solidFill>
                <a:effectLst/>
                <a:latin typeface="+mn-lt"/>
                <a:ea typeface="+mn-ea"/>
                <a:cs typeface="+mn-cs"/>
              </a:rPr>
              <a:t> is sufficient for </a:t>
            </a:r>
            <a:r>
              <a:rPr lang="en-US" sz="1200" b="1" i="0" kern="1200" baseline="0" dirty="0">
                <a:solidFill>
                  <a:schemeClr val="tx1"/>
                </a:solidFill>
                <a:effectLst/>
                <a:latin typeface="+mn-lt"/>
                <a:ea typeface="+mn-ea"/>
                <a:cs typeface="+mn-cs"/>
              </a:rPr>
              <a:t>authentication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a:t>
            </a:r>
            <a:r>
              <a:rPr lang="en-US" sz="1200" kern="1200" baseline="0" dirty="0">
                <a:solidFill>
                  <a:schemeClr val="tx1"/>
                </a:solidFill>
                <a:effectLst/>
                <a:latin typeface="+mn-lt"/>
                <a:ea typeface="+mn-ea"/>
                <a:cs typeface="+mn-cs"/>
              </a:rPr>
              <a:t> be easier to understand with an example.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3260988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there is a website called BadGuy.com</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lets people “log in with Facebook”.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go to BadGuy.com and, using the normal OAuth</a:t>
            </a:r>
            <a:r>
              <a:rPr lang="en-US" sz="1200" kern="1200" baseline="0" dirty="0">
                <a:solidFill>
                  <a:schemeClr val="tx1"/>
                </a:solidFill>
                <a:effectLst/>
                <a:latin typeface="+mn-lt"/>
                <a:ea typeface="+mn-ea"/>
                <a:cs typeface="+mn-cs"/>
              </a:rPr>
              <a:t> flow, I </a:t>
            </a:r>
            <a:r>
              <a:rPr lang="en-US" sz="1200" b="1" kern="1200" dirty="0">
                <a:solidFill>
                  <a:schemeClr val="tx1"/>
                </a:solidFill>
                <a:effectLst/>
                <a:latin typeface="+mn-lt"/>
                <a:ea typeface="+mn-ea"/>
                <a:cs typeface="+mn-cs"/>
              </a:rPr>
              <a:t>authenticate against Facebook</a:t>
            </a:r>
            <a:r>
              <a:rPr lang="en-US" sz="1200" b="0" kern="1200" baseline="0" dirty="0">
                <a:solidFill>
                  <a:schemeClr val="tx1"/>
                </a:solidFill>
                <a:effectLst/>
                <a:latin typeface="+mn-lt"/>
                <a:ea typeface="+mn-ea"/>
                <a:cs typeface="+mn-cs"/>
              </a:rPr>
              <a:t> and then </a:t>
            </a:r>
            <a:r>
              <a:rPr lang="en-US" sz="1200" b="1" kern="1200" baseline="0" dirty="0">
                <a:solidFill>
                  <a:schemeClr val="tx1"/>
                </a:solidFill>
                <a:effectLst/>
                <a:latin typeface="+mn-lt"/>
                <a:ea typeface="+mn-ea"/>
                <a:cs typeface="+mn-cs"/>
              </a:rPr>
              <a:t>authorize Facebook</a:t>
            </a:r>
            <a:r>
              <a:rPr lang="en-US" sz="1200" b="0" kern="1200" baseline="0" dirty="0">
                <a:solidFill>
                  <a:schemeClr val="tx1"/>
                </a:solidFill>
                <a:effectLst/>
                <a:latin typeface="+mn-lt"/>
                <a:ea typeface="+mn-ea"/>
                <a:cs typeface="+mn-cs"/>
              </a:rPr>
              <a:t> to give my profile data to BadGuy.com. This results in </a:t>
            </a:r>
            <a:r>
              <a:rPr lang="en-US" sz="1200" b="0" kern="1200" baseline="0" dirty="0" err="1">
                <a:solidFill>
                  <a:schemeClr val="tx1"/>
                </a:solidFill>
                <a:effectLst/>
                <a:latin typeface="+mn-lt"/>
                <a:ea typeface="+mn-ea"/>
                <a:cs typeface="+mn-cs"/>
              </a:rPr>
              <a:t>BadGuy</a:t>
            </a:r>
            <a:r>
              <a:rPr lang="en-US" sz="1200" b="0" kern="1200" baseline="0" dirty="0">
                <a:solidFill>
                  <a:schemeClr val="tx1"/>
                </a:solidFill>
                <a:effectLst/>
                <a:latin typeface="+mn-lt"/>
                <a:ea typeface="+mn-ea"/>
                <a:cs typeface="+mn-cs"/>
              </a:rPr>
              <a:t> getting an </a:t>
            </a:r>
            <a:r>
              <a:rPr lang="en-US" sz="1200" b="0" kern="1200" baseline="0" dirty="0" err="1">
                <a:solidFill>
                  <a:schemeClr val="tx1"/>
                </a:solidFill>
                <a:effectLst/>
                <a:latin typeface="+mn-lt"/>
                <a:ea typeface="+mn-ea"/>
                <a:cs typeface="+mn-cs"/>
              </a:rPr>
              <a:t>Oauth</a:t>
            </a:r>
            <a:r>
              <a:rPr lang="en-US" sz="1200" b="0" kern="1200" baseline="0" dirty="0">
                <a:solidFill>
                  <a:schemeClr val="tx1"/>
                </a:solidFill>
                <a:effectLst/>
                <a:latin typeface="+mn-lt"/>
                <a:ea typeface="+mn-ea"/>
                <a:cs typeface="+mn-cs"/>
              </a:rPr>
              <a:t> token that can access my data.</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BadGuy.com</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uses token</a:t>
            </a:r>
            <a:r>
              <a:rPr lang="en-US" sz="1200" kern="1200" dirty="0">
                <a:solidFill>
                  <a:schemeClr val="tx1"/>
                </a:solidFill>
                <a:effectLst/>
                <a:latin typeface="+mn-lt"/>
                <a:ea typeface="+mn-ea"/>
                <a:cs typeface="+mn-cs"/>
              </a:rPr>
              <a:t> to call Facebook’s API and gets my email address, so they now know that the token grants access to my data</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If I already have an account at </a:t>
            </a:r>
            <a:r>
              <a:rPr lang="en-US" sz="1200" kern="1200" dirty="0" err="1">
                <a:solidFill>
                  <a:schemeClr val="tx1"/>
                </a:solidFill>
                <a:effectLst/>
                <a:latin typeface="+mn-lt"/>
                <a:ea typeface="+mn-ea"/>
                <a:cs typeface="+mn-cs"/>
              </a:rPr>
              <a:t>BadGuy</a:t>
            </a:r>
            <a:r>
              <a:rPr lang="en-US" sz="1200" kern="1200" dirty="0">
                <a:solidFill>
                  <a:schemeClr val="tx1"/>
                </a:solidFill>
                <a:effectLst/>
                <a:latin typeface="+mn-lt"/>
                <a:ea typeface="+mn-ea"/>
                <a:cs typeface="+mn-cs"/>
              </a:rPr>
              <a:t>, they might go ahead and consider me </a:t>
            </a:r>
            <a:r>
              <a:rPr lang="en-US" sz="1200" b="1" kern="1200" dirty="0">
                <a:solidFill>
                  <a:schemeClr val="tx1"/>
                </a:solidFill>
                <a:effectLst/>
                <a:latin typeface="+mn-lt"/>
                <a:ea typeface="+mn-ea"/>
                <a:cs typeface="+mn-cs"/>
              </a:rPr>
              <a:t>logged in.</a:t>
            </a:r>
          </a:p>
          <a:p>
            <a:endParaRPr lang="en-US" dirty="0"/>
          </a:p>
          <a:p>
            <a:r>
              <a:rPr lang="en-US" dirty="0"/>
              <a:t>At this point, </a:t>
            </a:r>
            <a:r>
              <a:rPr lang="en-US" baseline="0" dirty="0" err="1"/>
              <a:t>BadGuy</a:t>
            </a:r>
            <a:r>
              <a:rPr lang="en-US" baseline="0" dirty="0"/>
              <a:t> has access to the email address associated with my FB account, and I have full access to my account at </a:t>
            </a:r>
            <a:r>
              <a:rPr lang="en-US" baseline="0" dirty="0" err="1"/>
              <a:t>BadGuy</a:t>
            </a:r>
            <a:r>
              <a:rPr lang="en-US" baseline="0" dirty="0"/>
              <a:t>.</a:t>
            </a:r>
          </a:p>
          <a:p>
            <a:endParaRPr lang="en-US" baseline="0" dirty="0"/>
          </a:p>
          <a:p>
            <a:r>
              <a:rPr lang="en-US" baseline="0" dirty="0"/>
              <a:t>So far, so good.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8337711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shocker, it</a:t>
            </a:r>
            <a:r>
              <a:rPr lang="en-US" sz="1200" kern="1200" baseline="0" dirty="0">
                <a:solidFill>
                  <a:schemeClr val="tx1"/>
                </a:solidFill>
                <a:effectLst/>
                <a:latin typeface="+mn-lt"/>
                <a:ea typeface="+mn-ea"/>
                <a:cs typeface="+mn-cs"/>
              </a:rPr>
              <a:t> turns out that BadGuy.com isn't trustworthy. </a:t>
            </a:r>
            <a:r>
              <a:rPr lang="en-US" sz="1200" kern="1200" dirty="0">
                <a:solidFill>
                  <a:schemeClr val="tx1"/>
                </a:solidFill>
                <a:effectLst/>
                <a:latin typeface="+mn-lt"/>
                <a:ea typeface="+mn-ea"/>
                <a:cs typeface="+mn-cs"/>
              </a:rPr>
              <a:t>They go over to Victim.com, which also allows FB logins, but instead of going through the auth</a:t>
            </a:r>
            <a:r>
              <a:rPr lang="en-US" sz="1200" kern="1200" baseline="0" dirty="0">
                <a:solidFill>
                  <a:schemeClr val="tx1"/>
                </a:solidFill>
                <a:effectLst/>
                <a:latin typeface="+mn-lt"/>
                <a:ea typeface="+mn-ea"/>
                <a:cs typeface="+mn-cs"/>
              </a:rPr>
              <a:t> process, BadGuy.com </a:t>
            </a:r>
            <a:r>
              <a:rPr lang="en-US" sz="1200" i="1" kern="1200" baseline="0" dirty="0">
                <a:solidFill>
                  <a:schemeClr val="tx1"/>
                </a:solidFill>
                <a:effectLst/>
                <a:latin typeface="+mn-lt"/>
                <a:ea typeface="+mn-ea"/>
                <a:cs typeface="+mn-cs"/>
              </a:rPr>
              <a:t>pretends</a:t>
            </a:r>
            <a:r>
              <a:rPr lang="en-US" sz="1200" kern="1200" baseline="0" dirty="0">
                <a:solidFill>
                  <a:schemeClr val="tx1"/>
                </a:solidFill>
                <a:effectLst/>
                <a:latin typeface="+mn-lt"/>
                <a:ea typeface="+mn-ea"/>
                <a:cs typeface="+mn-cs"/>
              </a:rPr>
              <a:t> that they are being redirected back from FB and they </a:t>
            </a:r>
            <a:r>
              <a:rPr lang="en-US" sz="1200" b="1" kern="1200" baseline="0" dirty="0">
                <a:solidFill>
                  <a:schemeClr val="tx1"/>
                </a:solidFill>
                <a:effectLst/>
                <a:latin typeface="+mn-lt"/>
                <a:ea typeface="+mn-ea"/>
                <a:cs typeface="+mn-cs"/>
              </a:rPr>
              <a:t>reuse the access token </a:t>
            </a:r>
            <a:r>
              <a:rPr lang="en-US" sz="1200" b="0" kern="1200" baseline="0" dirty="0">
                <a:solidFill>
                  <a:schemeClr val="tx1"/>
                </a:solidFill>
                <a:effectLst/>
                <a:latin typeface="+mn-lt"/>
                <a:ea typeface="+mn-ea"/>
                <a:cs typeface="+mn-cs"/>
              </a:rPr>
              <a:t>they obtained earlier, when I authorized it.</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So now, when Victim.com calls the API to get the related user data, they </a:t>
            </a:r>
            <a:r>
              <a:rPr lang="en-US" sz="1200" b="0" i="1" kern="1200" baseline="0" dirty="0">
                <a:solidFill>
                  <a:schemeClr val="tx1"/>
                </a:solidFill>
                <a:effectLst/>
                <a:latin typeface="+mn-lt"/>
                <a:ea typeface="+mn-ea"/>
                <a:cs typeface="+mn-cs"/>
              </a:rPr>
              <a:t>also </a:t>
            </a:r>
            <a:r>
              <a:rPr lang="en-US" sz="1200" b="0" i="0" kern="1200" baseline="0" dirty="0">
                <a:solidFill>
                  <a:schemeClr val="tx1"/>
                </a:solidFill>
                <a:effectLst/>
                <a:latin typeface="+mn-lt"/>
                <a:ea typeface="+mn-ea"/>
                <a:cs typeface="+mn-cs"/>
              </a:rPr>
              <a:t>get my email address back.</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If Victim uses the ability to call that API as proof that it is ME on the line, then it will now have allowed </a:t>
            </a:r>
            <a:r>
              <a:rPr lang="en-US" sz="1200" b="0" i="0" kern="1200" baseline="0" dirty="0" err="1">
                <a:solidFill>
                  <a:schemeClr val="tx1"/>
                </a:solidFill>
                <a:effectLst/>
                <a:latin typeface="+mn-lt"/>
                <a:ea typeface="+mn-ea"/>
                <a:cs typeface="+mn-cs"/>
              </a:rPr>
              <a:t>BadGuy</a:t>
            </a:r>
            <a:r>
              <a:rPr lang="en-US" sz="1200" b="0" i="0" kern="1200" baseline="0" dirty="0">
                <a:solidFill>
                  <a:schemeClr val="tx1"/>
                </a:solidFill>
                <a:effectLst/>
                <a:latin typeface="+mn-lt"/>
                <a:ea typeface="+mn-ea"/>
                <a:cs typeface="+mn-cs"/>
              </a:rPr>
              <a:t> to log into my account. </a:t>
            </a:r>
          </a:p>
          <a:p>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Neither</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BadGuy</a:t>
            </a:r>
            <a:r>
              <a:rPr lang="en-US" sz="1200" kern="1200" baseline="0" dirty="0">
                <a:solidFill>
                  <a:schemeClr val="tx1"/>
                </a:solidFill>
                <a:effectLst/>
                <a:latin typeface="+mn-lt"/>
                <a:ea typeface="+mn-ea"/>
                <a:cs typeface="+mn-cs"/>
              </a:rPr>
              <a:t> nor Victim have more access to </a:t>
            </a:r>
            <a:r>
              <a:rPr lang="en-US" sz="1200" b="1" kern="1200" baseline="0" dirty="0">
                <a:solidFill>
                  <a:schemeClr val="tx1"/>
                </a:solidFill>
                <a:effectLst/>
                <a:latin typeface="+mn-lt"/>
                <a:ea typeface="+mn-ea"/>
                <a:cs typeface="+mn-cs"/>
              </a:rPr>
              <a:t>FB data </a:t>
            </a:r>
            <a:r>
              <a:rPr lang="en-US" sz="1200" b="0" kern="1200" baseline="0" dirty="0">
                <a:solidFill>
                  <a:schemeClr val="tx1"/>
                </a:solidFill>
                <a:effectLst/>
                <a:latin typeface="+mn-lt"/>
                <a:ea typeface="+mn-ea"/>
                <a:cs typeface="+mn-cs"/>
              </a:rPr>
              <a:t>than was authorized, but </a:t>
            </a:r>
            <a:r>
              <a:rPr lang="en-US" sz="1200" b="0" kern="1200" baseline="0" dirty="0" err="1">
                <a:solidFill>
                  <a:schemeClr val="tx1"/>
                </a:solidFill>
                <a:effectLst/>
                <a:latin typeface="+mn-lt"/>
                <a:ea typeface="+mn-ea"/>
                <a:cs typeface="+mn-cs"/>
              </a:rPr>
              <a:t>BadGuy</a:t>
            </a:r>
            <a:r>
              <a:rPr lang="en-US" sz="1200" b="0" kern="1200" baseline="0" dirty="0">
                <a:solidFill>
                  <a:schemeClr val="tx1"/>
                </a:solidFill>
                <a:effectLst/>
                <a:latin typeface="+mn-lt"/>
                <a:ea typeface="+mn-ea"/>
                <a:cs typeface="+mn-cs"/>
              </a:rPr>
              <a:t> now </a:t>
            </a:r>
            <a:r>
              <a:rPr lang="en-US" sz="1200" b="0" i="1" kern="1200" baseline="0" dirty="0">
                <a:solidFill>
                  <a:schemeClr val="tx1"/>
                </a:solidFill>
                <a:effectLst/>
                <a:latin typeface="+mn-lt"/>
                <a:ea typeface="+mn-ea"/>
                <a:cs typeface="+mn-cs"/>
              </a:rPr>
              <a:t>also </a:t>
            </a:r>
            <a:r>
              <a:rPr lang="en-US" sz="1200" b="0" i="0" kern="1200" baseline="0" dirty="0">
                <a:solidFill>
                  <a:schemeClr val="tx1"/>
                </a:solidFill>
                <a:effectLst/>
                <a:latin typeface="+mn-lt"/>
                <a:ea typeface="+mn-ea"/>
                <a:cs typeface="+mn-cs"/>
              </a:rPr>
              <a:t>has access to my data at Victim.</a:t>
            </a:r>
            <a:endParaRPr lang="en-US" sz="1200" b="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ossible because OAuth access tokens do not have </a:t>
            </a:r>
            <a:r>
              <a:rPr lang="en-US" sz="1200" b="1" kern="1200" baseline="0" dirty="0">
                <a:solidFill>
                  <a:schemeClr val="tx1"/>
                </a:solidFill>
                <a:effectLst/>
                <a:latin typeface="+mn-lt"/>
                <a:ea typeface="+mn-ea"/>
                <a:cs typeface="+mn-cs"/>
              </a:rPr>
              <a:t>audience restriction</a:t>
            </a:r>
            <a:r>
              <a:rPr lang="en-US" sz="1200" kern="1200" baseline="0" dirty="0">
                <a:solidFill>
                  <a:schemeClr val="tx1"/>
                </a:solidFill>
                <a:effectLst/>
                <a:latin typeface="+mn-lt"/>
                <a:ea typeface="+mn-ea"/>
                <a:cs typeface="+mn-cs"/>
              </a:rPr>
              <a:t>. This is a problem with bearer tokens in general; Victim has no way to know that it's being compromised.</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4530944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avoid that problem, ONLY use access tokens</a:t>
            </a:r>
            <a:r>
              <a:rPr lang="en-US" sz="1200" kern="1200" baseline="0" dirty="0">
                <a:solidFill>
                  <a:schemeClr val="tx1"/>
                </a:solidFill>
                <a:effectLst/>
                <a:latin typeface="+mn-lt"/>
                <a:ea typeface="+mn-ea"/>
                <a:cs typeface="+mn-cs"/>
              </a:rPr>
              <a:t> to access the authorized resource.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use possession of an access token as proof of authentication, you are vulnerable.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solve this problem, the access token would</a:t>
            </a:r>
            <a:r>
              <a:rPr lang="en-US" sz="1200" kern="1200" baseline="0" dirty="0">
                <a:solidFill>
                  <a:schemeClr val="tx1"/>
                </a:solidFill>
                <a:effectLst/>
                <a:latin typeface="+mn-lt"/>
                <a:ea typeface="+mn-ea"/>
                <a:cs typeface="+mn-cs"/>
              </a:rPr>
              <a:t> need to include some additional stuff:</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assert </a:t>
            </a:r>
            <a:r>
              <a:rPr lang="en-US" sz="1200" b="1" u="sng" kern="1200" dirty="0">
                <a:solidFill>
                  <a:schemeClr val="tx1"/>
                </a:solidFill>
                <a:effectLst/>
                <a:latin typeface="+mn-lt"/>
                <a:ea typeface="+mn-ea"/>
                <a:cs typeface="+mn-cs"/>
              </a:rPr>
              <a:t>which client</a:t>
            </a:r>
            <a:r>
              <a:rPr lang="en-US" sz="1200" kern="1200" dirty="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a:solidFill>
                  <a:schemeClr val="tx1"/>
                </a:solidFill>
                <a:effectLst/>
                <a:latin typeface="+mn-lt"/>
                <a:ea typeface="+mn-ea"/>
                <a:cs typeface="+mn-cs"/>
              </a:rPr>
              <a:t>which authenticated</a:t>
            </a:r>
            <a:r>
              <a:rPr lang="en-US" sz="1200" b="1" u="sng" kern="1200" baseline="0" dirty="0">
                <a:solidFill>
                  <a:schemeClr val="tx1"/>
                </a:solidFill>
                <a:effectLst/>
                <a:latin typeface="+mn-lt"/>
                <a:ea typeface="+mn-ea"/>
                <a:cs typeface="+mn-cs"/>
              </a:rPr>
              <a:t> </a:t>
            </a:r>
            <a:r>
              <a:rPr lang="en-US" sz="1200" b="1"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IF the access token contained those things, then Victim would be able to identify when </a:t>
            </a:r>
            <a:r>
              <a:rPr lang="en-US" sz="1200" kern="1200" dirty="0" err="1">
                <a:solidFill>
                  <a:schemeClr val="tx1"/>
                </a:solidFill>
                <a:effectLst/>
                <a:latin typeface="+mn-lt"/>
                <a:ea typeface="+mn-ea"/>
                <a:cs typeface="+mn-cs"/>
              </a:rPr>
              <a:t>BadGuy</a:t>
            </a:r>
            <a:r>
              <a:rPr lang="en-US" sz="1200" kern="1200" dirty="0">
                <a:solidFill>
                  <a:schemeClr val="tx1"/>
                </a:solidFill>
                <a:effectLst/>
                <a:latin typeface="+mn-lt"/>
                <a:ea typeface="+mn-ea"/>
                <a:cs typeface="+mn-cs"/>
              </a:rPr>
              <a:t> was trying to hack it, and it would be able to use the access token as proof of identity as well as proof </a:t>
            </a:r>
            <a:r>
              <a:rPr lang="en-US" sz="1200" kern="1200">
                <a:solidFill>
                  <a:schemeClr val="tx1"/>
                </a:solidFill>
                <a:effectLst/>
                <a:latin typeface="+mn-lt"/>
                <a:ea typeface="+mn-ea"/>
                <a:cs typeface="+mn-cs"/>
              </a:rPr>
              <a:t>of authorization,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I </a:t>
            </a:r>
            <a:r>
              <a:rPr lang="en-US" sz="1200" i="1" kern="1200" dirty="0">
                <a:solidFill>
                  <a:schemeClr val="tx1"/>
                </a:solidFill>
                <a:effectLst/>
                <a:latin typeface="+mn-lt"/>
                <a:ea typeface="+mn-ea"/>
                <a:cs typeface="+mn-cs"/>
              </a:rPr>
              <a:t>have </a:t>
            </a:r>
            <a:r>
              <a:rPr lang="en-US" sz="1200" i="0" kern="1200" dirty="0">
                <a:solidFill>
                  <a:schemeClr val="tx1"/>
                </a:solidFill>
                <a:effectLst/>
                <a:latin typeface="+mn-lt"/>
                <a:ea typeface="+mn-ea"/>
                <a:cs typeface="+mn-cs"/>
              </a:rPr>
              <a:t>Googled the crap out of OAuth. More specifically, I've Googled the crap out of OAuth </a:t>
            </a:r>
            <a:r>
              <a:rPr lang="en-US" sz="1200" kern="1200" dirty="0">
                <a:solidFill>
                  <a:schemeClr val="tx1"/>
                </a:solidFill>
                <a:effectLst/>
                <a:latin typeface="+mn-lt"/>
                <a:ea typeface="+mn-ea"/>
                <a:cs typeface="+mn-cs"/>
              </a:rPr>
              <a:t>and how it compares to everything </a:t>
            </a:r>
            <a:r>
              <a:rPr lang="en-US" sz="1200" i="1" kern="1200" dirty="0">
                <a:solidFill>
                  <a:schemeClr val="tx1"/>
                </a:solidFill>
                <a:effectLst/>
                <a:latin typeface="+mn-lt"/>
                <a:ea typeface="+mn-ea"/>
                <a:cs typeface="+mn-cs"/>
              </a:rPr>
              <a:t>else </a:t>
            </a:r>
            <a:r>
              <a:rPr lang="en-US" sz="1200" i="0" kern="1200" dirty="0">
                <a:solidFill>
                  <a:schemeClr val="tx1"/>
                </a:solidFill>
                <a:effectLst/>
                <a:latin typeface="+mn-lt"/>
                <a:ea typeface="+mn-ea"/>
                <a:cs typeface="+mn-cs"/>
              </a:rPr>
              <a:t>you could do</a:t>
            </a:r>
            <a:r>
              <a:rPr lang="en-US" sz="1200" kern="1200" dirty="0">
                <a:solidFill>
                  <a:schemeClr val="tx1"/>
                </a:solidFill>
                <a:effectLst/>
                <a:latin typeface="+mn-lt"/>
                <a:ea typeface="+mn-ea"/>
                <a:cs typeface="+mn-cs"/>
              </a:rPr>
              <a:t>, and that’s what this session is about.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packaged up all of that research and distilled it into the most coherent format I could create. I want to strip away all the confusing jargon and show you how these things work at a fundamental level.</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the basic concept behind OpenID Connect.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Open standard that defines an </a:t>
            </a:r>
            <a:r>
              <a:rPr lang="en-US" sz="1200" b="1" kern="1200" dirty="0">
                <a:solidFill>
                  <a:schemeClr val="tx1"/>
                </a:solidFill>
                <a:effectLst/>
                <a:latin typeface="+mn-lt"/>
                <a:ea typeface="+mn-ea"/>
                <a:cs typeface="+mn-cs"/>
              </a:rPr>
              <a:t>interoperable identity layer</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on top of</a:t>
            </a:r>
            <a:r>
              <a:rPr lang="en-US" sz="1200" kern="1200" dirty="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Allows authentication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identity providers </a:t>
            </a:r>
            <a:r>
              <a:rPr lang="en-US" sz="1200" kern="1200" dirty="0">
                <a:solidFill>
                  <a:schemeClr val="tx1"/>
                </a:solidFill>
                <a:effectLst/>
                <a:latin typeface="+mn-lt"/>
                <a:ea typeface="+mn-ea"/>
                <a:cs typeface="+mn-cs"/>
              </a:rPr>
              <a:t>by closing some of the gaps we just mentioned.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Connect adds extra</a:t>
            </a:r>
            <a:r>
              <a:rPr lang="en-US" sz="1200" kern="1200" baseline="0" dirty="0">
                <a:solidFill>
                  <a:schemeClr val="tx1"/>
                </a:solidFill>
                <a:effectLst/>
                <a:latin typeface="+mn-lt"/>
                <a:ea typeface="+mn-ea"/>
                <a:cs typeface="+mn-cs"/>
              </a:rPr>
              <a:t> tokens</a:t>
            </a:r>
            <a:r>
              <a:rPr lang="en-US" sz="1200" kern="1200" dirty="0">
                <a:solidFill>
                  <a:schemeClr val="tx1"/>
                </a:solidFill>
                <a:effectLst/>
                <a:latin typeface="+mn-lt"/>
                <a:ea typeface="+mn-ea"/>
                <a:cs typeface="+mn-cs"/>
              </a:rPr>
              <a:t> which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given to</a:t>
            </a:r>
            <a:r>
              <a:rPr lang="en-US" sz="1200" kern="1200" baseline="0" dirty="0">
                <a:solidFill>
                  <a:schemeClr val="tx1"/>
                </a:solidFill>
                <a:effectLst/>
                <a:latin typeface="+mn-lt"/>
                <a:ea typeface="+mn-ea"/>
                <a:cs typeface="+mn-cs"/>
              </a:rPr>
              <a:t> client </a:t>
            </a:r>
            <a:r>
              <a:rPr lang="en-US" sz="1200" b="1" u="sng" kern="1200" dirty="0">
                <a:solidFill>
                  <a:schemeClr val="tx1"/>
                </a:solidFill>
                <a:effectLst/>
                <a:latin typeface="+mn-lt"/>
                <a:ea typeface="+mn-ea"/>
                <a:cs typeface="+mn-cs"/>
              </a:rPr>
              <a:t>in addition to</a:t>
            </a:r>
            <a:r>
              <a:rPr lang="en-US" sz="1200" kern="1200" dirty="0">
                <a:solidFill>
                  <a:schemeClr val="tx1"/>
                </a:solidFill>
                <a:effectLst/>
                <a:latin typeface="+mn-lt"/>
                <a:ea typeface="+mn-ea"/>
                <a:cs typeface="+mn-cs"/>
              </a:rPr>
              <a:t> regular OAuth access token. </a:t>
            </a:r>
          </a:p>
          <a:p>
            <a:pPr lvl="0"/>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have</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well-known format</a:t>
            </a:r>
            <a:r>
              <a:rPr lang="en-US" sz="1200" kern="1200" baseline="0" dirty="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OpenID Connect </a:t>
            </a:r>
            <a:r>
              <a:rPr lang="en-US" sz="1200" b="1" kern="1200" baseline="0" dirty="0">
                <a:solidFill>
                  <a:schemeClr val="tx1"/>
                </a:solidFill>
                <a:effectLst/>
                <a:latin typeface="+mn-lt"/>
                <a:ea typeface="+mn-ea"/>
                <a:cs typeface="+mn-cs"/>
              </a:rPr>
              <a:t>replaces OpenID 2.0</a:t>
            </a:r>
            <a:r>
              <a:rPr lang="en-US" sz="1200" b="0" kern="1200" baseline="0" dirty="0">
                <a:solidFill>
                  <a:schemeClr val="tx1"/>
                </a:solidFill>
                <a:effectLst/>
                <a:latin typeface="+mn-lt"/>
                <a:ea typeface="+mn-ea"/>
                <a:cs typeface="+mn-cs"/>
              </a:rPr>
              <a:t> and is the best way to implement something like “Log in with Google” on your app</a:t>
            </a:r>
            <a:r>
              <a:rPr lang="en-US" sz="1200" kern="1200" baseline="0" dirty="0">
                <a:solidFill>
                  <a:schemeClr val="tx1"/>
                </a:solidFill>
                <a:effectLst/>
                <a:latin typeface="+mn-lt"/>
                <a:ea typeface="+mn-ea"/>
                <a:cs typeface="+mn-cs"/>
              </a:rPr>
              <a:t>.</a:t>
            </a:r>
          </a:p>
          <a:p>
            <a:pPr lvl="0"/>
            <a:endParaRPr lang="en-US" sz="1200" u="sng" kern="1200" baseline="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SAML, which stands for “Security Assertion Markup Language”. It basically does the same thing as JSON Web Tokens, but uses SOAP and XML rather than JSON over HTTP. SAML is older and more complex than JWT, but it does offer some additional functionality. SAML is very commonly used for enterprise single-sign-on scenarios, although JWT is starting to see some adoption in this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which of those options should YOU use for your own APIs?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Like most things in this industry, the correct answer to this question is “it depends”.</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Client certificates are pretty easy to use, </a:t>
            </a:r>
            <a:r>
              <a:rPr lang="en-US" sz="1200" b="1" kern="1200" dirty="0">
                <a:solidFill>
                  <a:schemeClr val="tx1"/>
                </a:solidFill>
                <a:effectLst/>
                <a:latin typeface="+mn-lt"/>
                <a:ea typeface="+mn-ea"/>
                <a:cs typeface="+mn-cs"/>
              </a:rPr>
              <a:t>IF you can get your users to install them</a:t>
            </a:r>
            <a:r>
              <a:rPr lang="en-US" sz="1200" kern="1200" dirty="0">
                <a:solidFill>
                  <a:schemeClr val="tx1"/>
                </a:solidFill>
                <a:effectLst/>
                <a:latin typeface="+mn-lt"/>
                <a:ea typeface="+mn-ea"/>
                <a:cs typeface="+mn-cs"/>
              </a:rPr>
              <a:t>. They aren't a good fit for the public internet.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worth considering</a:t>
            </a:r>
            <a:r>
              <a:rPr lang="en-US" sz="1200" kern="1200" baseline="0" dirty="0">
                <a:solidFill>
                  <a:schemeClr val="tx1"/>
                </a:solidFill>
                <a:effectLst/>
                <a:latin typeface="+mn-lt"/>
                <a:ea typeface="+mn-ea"/>
                <a:cs typeface="+mn-cs"/>
              </a:rPr>
              <a:t> if you're securing a private API against Active Directory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might</a:t>
            </a:r>
            <a:r>
              <a:rPr lang="en-US" sz="1200" kern="1200" baseline="0" dirty="0">
                <a:solidFill>
                  <a:schemeClr val="tx1"/>
                </a:solidFill>
                <a:effectLst/>
                <a:latin typeface="+mn-lt"/>
                <a:ea typeface="+mn-ea"/>
                <a:cs typeface="+mn-cs"/>
              </a:rPr>
              <a:t> be a good fit for </a:t>
            </a:r>
            <a:r>
              <a:rPr lang="en-US" sz="1200" kern="1200" dirty="0">
                <a:solidFill>
                  <a:schemeClr val="tx1"/>
                </a:solidFill>
                <a:effectLst/>
                <a:latin typeface="+mn-lt"/>
                <a:ea typeface="+mn-ea"/>
                <a:cs typeface="+mn-cs"/>
              </a:rPr>
              <a:t>server-to-server</a:t>
            </a:r>
            <a:r>
              <a:rPr lang="en-US" sz="1200" kern="1200" baseline="0" dirty="0">
                <a:solidFill>
                  <a:schemeClr val="tx1"/>
                </a:solidFill>
                <a:effectLst/>
                <a:latin typeface="+mn-lt"/>
                <a:ea typeface="+mn-ea"/>
                <a:cs typeface="+mn-cs"/>
              </a:rPr>
              <a:t> API calls against a standard user database such as </a:t>
            </a:r>
            <a:r>
              <a:rPr lang="en-US" sz="1200" kern="1200" dirty="0" err="1">
                <a:solidFill>
                  <a:schemeClr val="tx1"/>
                </a:solidFill>
                <a:effectLst/>
                <a:latin typeface="+mn-lt"/>
                <a:ea typeface="+mn-ea"/>
                <a:cs typeface="+mn-cs"/>
              </a:rPr>
              <a:t>ActiveDirectory</a:t>
            </a:r>
            <a:r>
              <a:rPr lang="en-US" sz="1200" kern="1200" dirty="0">
                <a:solidFill>
                  <a:schemeClr val="tx1"/>
                </a:solidFill>
                <a:effectLst/>
                <a:latin typeface="+mn-lt"/>
                <a:ea typeface="+mn-ea"/>
                <a:cs typeface="+mn-cs"/>
              </a:rPr>
              <a:t>. Just remember that you're passing the primary</a:t>
            </a:r>
            <a:r>
              <a:rPr lang="en-US" sz="1200" kern="1200" baseline="0" dirty="0">
                <a:solidFill>
                  <a:schemeClr val="tx1"/>
                </a:solidFill>
                <a:effectLst/>
                <a:latin typeface="+mn-lt"/>
                <a:ea typeface="+mn-ea"/>
                <a:cs typeface="+mn-cs"/>
              </a:rPr>
              <a:t> account credentials over the wire in plain text.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good reason to use Digest Auth. Anyone that tells you to do this is about 15 years out of date.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remember to use TLS for all requests.</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want more security than you get with bearer tokens, then use API Keys to sign requests.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creating the signature can be complex and requires that the client and server create the hash in exactly the same way. The need to document and support the canonicalization process may make</a:t>
            </a:r>
            <a:r>
              <a:rPr lang="en-US" sz="1200" kern="1200" baseline="0" dirty="0">
                <a:solidFill>
                  <a:schemeClr val="tx1"/>
                </a:solidFill>
                <a:effectLst/>
                <a:latin typeface="+mn-lt"/>
                <a:ea typeface="+mn-ea"/>
                <a:cs typeface="+mn-cs"/>
              </a:rPr>
              <a:t> supporting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clients a pain, so this might be best when </a:t>
            </a:r>
            <a:r>
              <a:rPr lang="en-US" sz="1200" kern="1200" dirty="0">
                <a:solidFill>
                  <a:schemeClr val="tx1"/>
                </a:solidFill>
                <a:effectLst/>
                <a:latin typeface="+mn-lt"/>
                <a:ea typeface="+mn-ea"/>
                <a:cs typeface="+mn-cs"/>
              </a:rPr>
              <a:t>you’re writing </a:t>
            </a:r>
            <a:r>
              <a:rPr lang="en-US" sz="1200" i="1" kern="1200" dirty="0">
                <a:solidFill>
                  <a:schemeClr val="tx1"/>
                </a:solidFill>
                <a:effectLst/>
                <a:latin typeface="+mn-lt"/>
                <a:ea typeface="+mn-ea"/>
                <a:cs typeface="+mn-cs"/>
              </a:rPr>
              <a:t>both </a:t>
            </a:r>
            <a:r>
              <a:rPr lang="en-US" sz="1200" kern="1200" dirty="0">
                <a:solidFill>
                  <a:schemeClr val="tx1"/>
                </a:solidFill>
                <a:effectLst/>
                <a:latin typeface="+mn-lt"/>
                <a:ea typeface="+mn-ea"/>
                <a:cs typeface="+mn-cs"/>
              </a:rPr>
              <a:t>the client and server yourself.</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JSON Web Tokens are definitely</a:t>
            </a:r>
            <a:r>
              <a:rPr lang="en-US" sz="1200" kern="1200" baseline="0" dirty="0">
                <a:solidFill>
                  <a:schemeClr val="tx1"/>
                </a:solidFill>
                <a:effectLst/>
                <a:latin typeface="+mn-lt"/>
                <a:ea typeface="+mn-ea"/>
                <a:cs typeface="+mn-cs"/>
              </a:rPr>
              <a:t> worth a look if you're writing a JS client.</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These can also be useful for tracking state without "sessions" in server memory and for implementing lightweight SSO integrations.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is a good fit if you need to support delegated access to user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should consider the 1.0 version if you only need to support web-based clients and want maximum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the primary drawbacks with OAuth 1.0 are the complexity involved in making signed requests and limited support for non-browser clients, so make sure you’re prepared to deal with those things. </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Subtitle </a:t>
            </a:r>
            <a:r>
              <a:rPr lang="en-US" sz="1200" kern="1200" dirty="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Related but different – need to consider separately</a:t>
            </a:r>
            <a:r>
              <a:rPr lang="en-US" sz="1200" kern="1200" baseline="0" dirty="0">
                <a:solidFill>
                  <a:schemeClr val="tx1"/>
                </a:solidFill>
                <a:effectLst/>
                <a:latin typeface="+mn-lt"/>
                <a:ea typeface="+mn-ea"/>
                <a:cs typeface="+mn-cs"/>
              </a:rPr>
              <a:t> when making security decision</a:t>
            </a:r>
            <a:r>
              <a:rPr lang="en-US" sz="1200" kern="1200" dirty="0">
                <a:solidFill>
                  <a:schemeClr val="tx1"/>
                </a:solidFill>
                <a:effectLst/>
                <a:latin typeface="+mn-lt"/>
                <a:ea typeface="+mn-ea"/>
                <a:cs typeface="+mn-cs"/>
              </a:rPr>
              <a:t>.</a:t>
            </a: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is your app’s concept of a user (Alice)</a:t>
            </a:r>
          </a:p>
          <a:p>
            <a:r>
              <a:rPr lang="en-US" sz="1200" u="sng"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 is process through which we securely associate identity w/ request (is it really Alice?</a:t>
            </a:r>
            <a:r>
              <a:rPr lang="en-US" sz="1200" kern="1200" baseline="0" dirty="0">
                <a:solidFill>
                  <a:schemeClr val="tx1"/>
                </a:solidFill>
                <a:effectLst/>
                <a:latin typeface="+mn-lt"/>
                <a:ea typeface="+mn-ea"/>
                <a:cs typeface="+mn-cs"/>
              </a:rPr>
              <a:t> Someone working on her behalf?)</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is process through which we validate IDENTITY’s PERMISSION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a:solidFill>
                  <a:schemeClr val="tx1"/>
                </a:solidFill>
                <a:effectLst/>
                <a:latin typeface="+mn-lt"/>
                <a:ea typeface="+mn-ea"/>
                <a:cs typeface="+mn-cs"/>
              </a:rPr>
              <a:t> we get to </a:t>
            </a:r>
            <a:r>
              <a:rPr lang="en-US" sz="1200" kern="1200" baseline="0" dirty="0" err="1">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need to support a wider</a:t>
            </a:r>
            <a:r>
              <a:rPr lang="en-US" sz="1200" kern="1200" baseline="0" dirty="0">
                <a:solidFill>
                  <a:schemeClr val="tx1"/>
                </a:solidFill>
                <a:effectLst/>
                <a:latin typeface="+mn-lt"/>
                <a:ea typeface="+mn-ea"/>
                <a:cs typeface="+mn-cs"/>
              </a:rPr>
              <a:t> set of devices and authentication flows, or if you care more about </a:t>
            </a:r>
            <a:r>
              <a:rPr lang="en-US" sz="1200" kern="1200" dirty="0">
                <a:solidFill>
                  <a:schemeClr val="tx1"/>
                </a:solidFill>
                <a:effectLst/>
                <a:latin typeface="+mn-lt"/>
                <a:ea typeface="+mn-ea"/>
                <a:cs typeface="+mn-cs"/>
              </a:rPr>
              <a:t>flexibility and simplicity than security, then OAuth 2.0 is a better fit than 1.0.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remember that OAuth 2 is a framework, not a protocol, and there may be big</a:t>
            </a:r>
            <a:r>
              <a:rPr lang="en-US" sz="1200" kern="1200" baseline="0" dirty="0">
                <a:solidFill>
                  <a:schemeClr val="tx1"/>
                </a:solidFill>
                <a:effectLst/>
                <a:latin typeface="+mn-lt"/>
                <a:ea typeface="+mn-ea"/>
                <a:cs typeface="+mn-cs"/>
              </a:rPr>
              <a:t> differences between different provider implementations.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 that OAuth by itself is for </a:t>
            </a:r>
            <a:r>
              <a:rPr lang="en-US" sz="1200" b="1" kern="1200" dirty="0">
                <a:solidFill>
                  <a:schemeClr val="tx1"/>
                </a:solidFill>
                <a:effectLst/>
                <a:latin typeface="+mn-lt"/>
                <a:ea typeface="+mn-ea"/>
                <a:cs typeface="+mn-cs"/>
              </a:rPr>
              <a:t>authorization only</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a:t>
            </a:r>
            <a:r>
              <a:rPr lang="en-US" sz="1200" b="1" kern="1200" dirty="0">
                <a:solidFill>
                  <a:schemeClr val="tx1"/>
                </a:solidFill>
                <a:effectLst/>
                <a:latin typeface="+mn-lt"/>
                <a:ea typeface="+mn-ea"/>
                <a:cs typeface="+mn-cs"/>
              </a:rPr>
              <a:t>authenticate</a:t>
            </a:r>
            <a:r>
              <a:rPr lang="en-US" sz="1200" b="0" kern="1200" dirty="0">
                <a:solidFill>
                  <a:schemeClr val="tx1"/>
                </a:solidFill>
                <a:effectLst/>
                <a:latin typeface="+mn-lt"/>
                <a:ea typeface="+mn-ea"/>
                <a:cs typeface="+mn-cs"/>
              </a:rPr>
              <a:t>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data</a:t>
            </a:r>
            <a:r>
              <a:rPr lang="en-US" sz="1200" b="0" kern="1200" dirty="0">
                <a:solidFill>
                  <a:schemeClr val="tx1"/>
                </a:solidFill>
                <a:effectLst/>
                <a:latin typeface="+mn-lt"/>
                <a:ea typeface="+mn-ea"/>
                <a:cs typeface="+mn-cs"/>
              </a:rPr>
              <a:t> then use OpenID</a:t>
            </a:r>
            <a:r>
              <a:rPr lang="en-US" sz="1200" b="0" kern="1200" baseline="0" dirty="0">
                <a:solidFill>
                  <a:schemeClr val="tx1"/>
                </a:solidFill>
                <a:effectLst/>
                <a:latin typeface="+mn-lt"/>
                <a:ea typeface="+mn-ea"/>
                <a:cs typeface="+mn-cs"/>
              </a:rPr>
              <a:t> Connect on top of OAuth 2.0. </a:t>
            </a: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a:solidFill>
                  <a:schemeClr val="tx1"/>
                </a:solidFill>
                <a:effectLst/>
                <a:latin typeface="+mn-lt"/>
                <a:ea typeface="+mn-ea"/>
                <a:cs typeface="+mn-cs"/>
              </a:rPr>
              <a:t>needs </a:t>
            </a:r>
            <a:r>
              <a:rPr lang="en-US" sz="1200" kern="1200" dirty="0">
                <a:solidFill>
                  <a:schemeClr val="tx1"/>
                </a:solidFill>
                <a:effectLst/>
                <a:latin typeface="+mn-lt"/>
                <a:ea typeface="+mn-ea"/>
                <a:cs typeface="+mn-cs"/>
              </a:rPr>
              <a:t>the extra complexity they entail.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creating an API for your own internal use, or for public use on the open internet, these things are overkill and you should stick to something simpler.</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 shows that attendees of a talk such as this will only remember 3 things, so here are the 3 most important things I want you to take away.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Use custom API keys as bearer tokens for a quick and easy approach, or to sign request using HMAC for additional security.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JSON Web Tokens are a secure, stateless way to share non-sensitive data. Be careful about cross-site scripting or cross-site request forgery.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Lastly, OAuth is for authorization, not authentication. Use OpenID Connect if you need both.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slides and my narrative are all up on GitHub if you’d like to refer to them later.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please take the time to provide some feedback for this session in the mobile app, or you can also reach out to me directly on Twitter or email. I really do want to hear your feedback, good and bad, so that I can keep improving this session.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Twitter cares about all 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no matter how you authenticate, your app will still be responsible for some amount of access control.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A6396-395E-4ADA-8EE5-F328BC863A04}"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A6396-395E-4ADA-8EE5-F328BC863A04}"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A6396-395E-4ADA-8EE5-F328BC863A04}"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a:t>Securing Your API Endpoints</a:t>
            </a:r>
            <a:br>
              <a:rPr lang="en-US" dirty="0"/>
            </a:br>
            <a:br>
              <a:rPr lang="en-US" sz="1100" dirty="0"/>
            </a:br>
            <a:r>
              <a:rPr lang="en-US" sz="4000" dirty="0">
                <a:solidFill>
                  <a:schemeClr val="bg1">
                    <a:lumMod val="65000"/>
                  </a:schemeClr>
                </a:solidFill>
              </a:rPr>
              <a:t>A practical guide to API authentication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a:solidFill>
                  <a:srgbClr val="FD7D00"/>
                </a:solidFill>
              </a:rPr>
              <a:t>@</a:t>
            </a:r>
            <a:r>
              <a:rPr lang="en-US" sz="3600" dirty="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 certificates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“Reverse TLS” – proves client identity to server</a:t>
            </a:r>
          </a:p>
          <a:p>
            <a:endParaRPr lang="en-US" sz="4000" dirty="0"/>
          </a:p>
          <a:p>
            <a:r>
              <a:rPr lang="en-US" sz="4000" dirty="0"/>
              <a:t>No usernames or passwords</a:t>
            </a:r>
          </a:p>
          <a:p>
            <a:endParaRPr lang="en-US" sz="4000" dirty="0"/>
          </a:p>
          <a:p>
            <a:r>
              <a:rPr lang="en-US" sz="4000" dirty="0"/>
              <a:t>Ideal for internal apps, not public facing</a:t>
            </a:r>
          </a:p>
          <a:p>
            <a:endParaRPr lang="en-US" sz="4000" dirty="0"/>
          </a:p>
          <a:p>
            <a:r>
              <a:rPr lang="en-US" sz="4000" dirty="0"/>
              <a:t>On IIS, only “simple” w/ Active Directory</a:t>
            </a:r>
          </a:p>
          <a:p>
            <a:endParaRPr lang="en-US" sz="4000" dirty="0"/>
          </a:p>
          <a:p>
            <a:endParaRPr lang="en-US" sz="4000" dirty="0"/>
          </a:p>
          <a:p>
            <a:endParaRPr lang="en-US" sz="4000" dirty="0"/>
          </a:p>
          <a:p>
            <a:pPr>
              <a:buFont typeface="Corbel" panose="020B0503020204020204" pitchFamily="34" charset="0"/>
              <a:buChar char="+"/>
            </a:pPr>
            <a:endParaRPr lang="en-US" sz="4000" dirty="0"/>
          </a:p>
          <a:p>
            <a:pPr marL="0" indent="0">
              <a:buNone/>
            </a:pPr>
            <a:endParaRPr lang="en-US" sz="4000" dirty="0"/>
          </a:p>
        </p:txBody>
      </p:sp>
    </p:spTree>
    <p:extLst>
      <p:ext uri="{BB962C8B-B14F-4D97-AF65-F5344CB8AC3E}">
        <p14:creationId xmlns:p14="http://schemas.microsoft.com/office/powerpoint/2010/main" val="143917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Active Directory supported “out of the box” on IIS</a:t>
            </a:r>
          </a:p>
          <a:p>
            <a:endParaRPr lang="en-US" sz="4000" dirty="0"/>
          </a:p>
          <a:p>
            <a:endParaRPr lang="en-US" sz="4000" dirty="0"/>
          </a:p>
          <a:p>
            <a:endParaRPr lang="en-US" sz="4000" dirty="0"/>
          </a:p>
          <a:p>
            <a:endParaRPr lang="en-US" sz="4000" dirty="0"/>
          </a:p>
          <a:p>
            <a:r>
              <a:rPr lang="en-US" sz="4000" dirty="0"/>
              <a:t>Easily authenticate against custom database (ASP.NET, </a:t>
            </a:r>
            <a:r>
              <a:rPr lang="en-US" sz="4000" dirty="0" err="1"/>
              <a:t>WebAPI</a:t>
            </a:r>
            <a:r>
              <a:rPr lang="en-US" sz="4000" dirty="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Couples API calls to primary account password</a:t>
            </a:r>
          </a:p>
          <a:p>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179596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Couples API calls to primary account password</a:t>
            </a:r>
          </a:p>
          <a:p>
            <a:endParaRPr lang="en-US" sz="4000" dirty="0"/>
          </a:p>
          <a:p>
            <a:r>
              <a:rPr lang="en-US" sz="4000" dirty="0"/>
              <a:t>Credentials passed as clear text – </a:t>
            </a:r>
            <a:r>
              <a:rPr lang="en-US" sz="4000" b="1" dirty="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213901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My rookie mistake</a:t>
            </a:r>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2579913" y="6042931"/>
            <a:ext cx="7882467" cy="815069"/>
          </a:xfrm>
          <a:prstGeom prst="rect">
            <a:avLst/>
          </a:prstGeom>
        </p:spPr>
      </p:pic>
    </p:spTree>
    <p:extLst>
      <p:ext uri="{BB962C8B-B14F-4D97-AF65-F5344CB8AC3E}">
        <p14:creationId xmlns:p14="http://schemas.microsoft.com/office/powerpoint/2010/main" val="34132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608450" y="6191249"/>
            <a:ext cx="11334747" cy="666751"/>
          </a:xfrm>
          <a:prstGeom prst="rect">
            <a:avLst/>
          </a:prstGeom>
        </p:spPr>
      </p:pic>
    </p:spTree>
    <p:extLst>
      <p:ext uri="{BB962C8B-B14F-4D97-AF65-F5344CB8AC3E}">
        <p14:creationId xmlns:p14="http://schemas.microsoft.com/office/powerpoint/2010/main" val="1974364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endParaRPr lang="en-US" sz="4000" dirty="0"/>
          </a:p>
        </p:txBody>
      </p:sp>
    </p:spTree>
    <p:extLst>
      <p:ext uri="{BB962C8B-B14F-4D97-AF65-F5344CB8AC3E}">
        <p14:creationId xmlns:p14="http://schemas.microsoft.com/office/powerpoint/2010/main" val="267629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r>
              <a:rPr lang="en-US" sz="4000" dirty="0">
                <a:solidFill>
                  <a:srgbClr val="C00000"/>
                </a:solidFill>
              </a:rPr>
              <a:t>Prevents storing passwords with strong encryption!</a:t>
            </a:r>
          </a:p>
          <a:p>
            <a:endParaRPr lang="en-US" sz="4000" dirty="0"/>
          </a:p>
        </p:txBody>
      </p:sp>
    </p:spTree>
    <p:extLst>
      <p:ext uri="{BB962C8B-B14F-4D97-AF65-F5344CB8AC3E}">
        <p14:creationId xmlns:p14="http://schemas.microsoft.com/office/powerpoint/2010/main" val="29736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endParaRPr lang="en-US" sz="4000" u="sng" dirty="0"/>
          </a:p>
          <a:p>
            <a:endParaRPr lang="en-US" sz="4000" dirty="0"/>
          </a:p>
          <a:p>
            <a:endParaRPr lang="en-US" sz="4000" dirty="0"/>
          </a:p>
        </p:txBody>
      </p:sp>
    </p:spTree>
    <p:extLst>
      <p:ext uri="{BB962C8B-B14F-4D97-AF65-F5344CB8AC3E}">
        <p14:creationId xmlns:p14="http://schemas.microsoft.com/office/powerpoint/2010/main" val="191868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r>
              <a:rPr lang="en-US" sz="4000" dirty="0"/>
              <a:t>Unique, random, site-assigned</a:t>
            </a:r>
          </a:p>
          <a:p>
            <a:endParaRPr lang="en-US" sz="4000" dirty="0"/>
          </a:p>
        </p:txBody>
      </p:sp>
    </p:spTree>
    <p:extLst>
      <p:ext uri="{BB962C8B-B14F-4D97-AF65-F5344CB8AC3E}">
        <p14:creationId xmlns:p14="http://schemas.microsoft.com/office/powerpoint/2010/main" val="166021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Pass the key in </a:t>
            </a:r>
            <a:r>
              <a:rPr lang="en-US" sz="4000" b="1" dirty="0"/>
              <a:t>plain text</a:t>
            </a:r>
            <a:r>
              <a:rPr lang="en-US" sz="4000" dirty="0"/>
              <a:t> with each request</a:t>
            </a:r>
            <a:br>
              <a:rPr lang="en-US" sz="4000" dirty="0"/>
            </a:br>
            <a:endParaRPr lang="en-US" sz="4000" dirty="0"/>
          </a:p>
          <a:p>
            <a:r>
              <a:rPr lang="en-US" sz="4000" dirty="0"/>
              <a:t>Anyone that has the key, gets access; </a:t>
            </a:r>
            <a:r>
              <a:rPr lang="en-US" sz="4000" b="1" dirty="0"/>
              <a:t>requires TLS to keep safe!</a:t>
            </a:r>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89398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Via querystring (</a:t>
            </a:r>
            <a:r>
              <a:rPr lang="en-US" sz="4000" b="1" dirty="0"/>
              <a:t>using TLS</a:t>
            </a:r>
            <a:r>
              <a:rPr lang="en-US" sz="4000" dirty="0"/>
              <a:t>)</a:t>
            </a:r>
          </a:p>
          <a:p>
            <a:endParaRPr lang="en-US" sz="4000" dirty="0"/>
          </a:p>
          <a:p>
            <a:endParaRPr lang="en-US" sz="4000" dirty="0"/>
          </a:p>
          <a:p>
            <a:endParaRPr lang="en-US" sz="4000" dirty="0"/>
          </a:p>
          <a:p>
            <a:r>
              <a:rPr lang="en-US" sz="4000" dirty="0"/>
              <a:t>Via header (</a:t>
            </a:r>
            <a:r>
              <a:rPr lang="en-US" sz="4000" b="1" dirty="0"/>
              <a:t>using TLS</a:t>
            </a:r>
            <a:r>
              <a:rPr lang="en-US" sz="4000" dirty="0"/>
              <a:t>)</a:t>
            </a:r>
          </a:p>
          <a:p>
            <a:endParaRPr lang="en-US" sz="4000" dirty="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Trade-offs when storing bearer tokens</a:t>
            </a:r>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r>
              <a:rPr lang="en-US" sz="4000" dirty="0"/>
              <a:t>You can have secure storage of API Keys </a:t>
            </a:r>
          </a:p>
          <a:p>
            <a:pPr marL="0" indent="0">
              <a:buNone/>
            </a:pPr>
            <a:r>
              <a:rPr lang="en-US" sz="4000" i="1" dirty="0"/>
              <a:t>–or – </a:t>
            </a:r>
          </a:p>
          <a:p>
            <a:pPr marL="0" indent="0">
              <a:buNone/>
            </a:pPr>
            <a:r>
              <a:rPr lang="en-US" sz="4000" dirty="0"/>
              <a:t>the ability to show users a list of their keys. </a:t>
            </a:r>
          </a:p>
          <a:p>
            <a:pPr marL="0" indent="0">
              <a:buNone/>
            </a:pPr>
            <a:endParaRPr lang="en-US" sz="4000" b="1" dirty="0"/>
          </a:p>
          <a:p>
            <a:pPr marL="0" indent="0">
              <a:buNone/>
            </a:pPr>
            <a:r>
              <a:rPr lang="en-US" sz="4000" b="1" dirty="0"/>
              <a:t>Not both!</a:t>
            </a:r>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3922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Today’s goal: No more rookie mistakes!</a:t>
            </a:r>
          </a:p>
        </p:txBody>
      </p:sp>
    </p:spTree>
    <p:extLst>
      <p:ext uri="{BB962C8B-B14F-4D97-AF65-F5344CB8AC3E}">
        <p14:creationId xmlns:p14="http://schemas.microsoft.com/office/powerpoint/2010/main" val="52214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cryptographic keys</a:t>
            </a:r>
            <a:r>
              <a:rPr lang="en-US" sz="4800" dirty="0"/>
              <a:t>: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Custom version of Digest </a:t>
            </a:r>
            <a:r>
              <a:rPr lang="en-US" sz="4000" dirty="0" err="1"/>
              <a:t>Auth</a:t>
            </a:r>
            <a:r>
              <a:rPr lang="en-US" sz="4000" dirty="0"/>
              <a:t>, using API Key instead of password</a:t>
            </a:r>
            <a:br>
              <a:rPr lang="en-US" sz="4000" dirty="0"/>
            </a:br>
            <a:endParaRPr lang="en-US" sz="4000" dirty="0"/>
          </a:p>
          <a:p>
            <a:r>
              <a:rPr lang="en-US" sz="4000" dirty="0"/>
              <a:t>Does not prevent secure password storage</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617524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cryptographic keys: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Credentials not sent over the wire </a:t>
            </a:r>
          </a:p>
          <a:p>
            <a:endParaRPr lang="en-US" sz="4000" dirty="0"/>
          </a:p>
          <a:p>
            <a:r>
              <a:rPr lang="en-US" sz="4000" dirty="0"/>
              <a:t>Server knows message wasn't changed in transit</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079234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Drawbacks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and server must compute hash </a:t>
            </a:r>
            <a:r>
              <a:rPr lang="en-US" sz="4000" b="1" dirty="0"/>
              <a:t>exactly same</a:t>
            </a:r>
          </a:p>
          <a:p>
            <a:endParaRPr lang="en-US" sz="4000" b="1" dirty="0"/>
          </a:p>
          <a:p>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Signed requests using HMAC</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API Key storage</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Must be something app can retrieve in clear text</a:t>
            </a:r>
          </a:p>
          <a:p>
            <a:endParaRPr lang="en-US" sz="4000" dirty="0"/>
          </a:p>
          <a:p>
            <a:r>
              <a:rPr lang="en-US" sz="4000" dirty="0"/>
              <a:t>Add expiration timeout if necessary</a:t>
            </a:r>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84213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a:t>API Keys: Great for server-based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Less great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Open, industry standard method for securely representing </a:t>
            </a:r>
            <a:r>
              <a:rPr lang="en-US" sz="4000" u="sng" dirty="0"/>
              <a:t>claims</a:t>
            </a:r>
            <a:r>
              <a:rPr lang="en-US" sz="4000" dirty="0"/>
              <a:t> between two parties</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2708128"/>
            <a:ext cx="6152337" cy="414987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88404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p:txBody>
          <a:bodyPr>
            <a:normAutofit/>
          </a:bodyPr>
          <a:lstStyle/>
          <a:p>
            <a:r>
              <a:rPr lang="en-US" sz="4000" dirty="0"/>
              <a:t>Identity </a:t>
            </a:r>
            <a:r>
              <a:rPr lang="en-US" sz="4000" i="1" dirty="0">
                <a:solidFill>
                  <a:schemeClr val="bg1">
                    <a:lumMod val="65000"/>
                  </a:schemeClr>
                </a:solidFill>
              </a:rPr>
              <a:t>vs</a:t>
            </a:r>
            <a:r>
              <a:rPr lang="en-US" sz="4000" dirty="0"/>
              <a:t> Authentication </a:t>
            </a:r>
            <a:r>
              <a:rPr lang="en-US" sz="4000" i="1" dirty="0">
                <a:solidFill>
                  <a:schemeClr val="bg1">
                    <a:lumMod val="65000"/>
                  </a:schemeClr>
                </a:solidFill>
              </a:rPr>
              <a:t>vs</a:t>
            </a:r>
            <a:r>
              <a:rPr lang="en-US" sz="4000" dirty="0"/>
              <a:t> Authorization</a:t>
            </a:r>
            <a:br>
              <a:rPr lang="en-US" sz="4000" dirty="0"/>
            </a:br>
            <a:endParaRPr lang="en-US" sz="4000" dirty="0"/>
          </a:p>
          <a:p>
            <a:r>
              <a:rPr lang="en-US" sz="4000" dirty="0"/>
              <a:t>Compare/contrast security techniques</a:t>
            </a:r>
            <a:br>
              <a:rPr lang="en-US" sz="4000" dirty="0"/>
            </a:br>
            <a:endParaRPr lang="en-US" sz="4000" dirty="0"/>
          </a:p>
          <a:p>
            <a:r>
              <a:rPr lang="en-US" sz="4000" dirty="0"/>
              <a:t>Finding the best one for YOU</a:t>
            </a:r>
          </a:p>
          <a:p>
            <a:endParaRPr lang="en-US" dirty="0"/>
          </a:p>
          <a:p>
            <a:endParaRPr lang="en-US" dirty="0"/>
          </a:p>
          <a:p>
            <a:endParaRPr lang="en-US" dirty="0"/>
          </a:p>
        </p:txBody>
      </p:sp>
    </p:spTree>
    <p:extLst>
      <p:ext uri="{BB962C8B-B14F-4D97-AF65-F5344CB8AC3E}">
        <p14:creationId xmlns:p14="http://schemas.microsoft.com/office/powerpoint/2010/main" val="2843632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215148"/>
            <a:ext cx="6152337" cy="364285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51936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716594"/>
            <a:ext cx="6152337" cy="3141406"/>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584199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5032636"/>
            <a:ext cx="6152337" cy="1825364"/>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679485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6076334"/>
            <a:ext cx="6152337" cy="781665"/>
          </a:xfrm>
          <a:prstGeom prst="rect">
            <a:avLst/>
          </a:prstGeom>
        </p:spPr>
      </p:pic>
      <p:pic>
        <p:nvPicPr>
          <p:cNvPr id="8" name="Picture 7"/>
          <p:cNvPicPr>
            <a:picLocks noChangeAspect="1"/>
          </p:cNvPicPr>
          <p:nvPr/>
        </p:nvPicPr>
        <p:blipFill>
          <a:blip r:embed="rId4"/>
          <a:stretch>
            <a:fillRect/>
          </a:stretch>
        </p:blipFill>
        <p:spPr>
          <a:xfrm>
            <a:off x="1497399" y="6076333"/>
            <a:ext cx="2606250" cy="781668"/>
          </a:xfrm>
          <a:prstGeom prst="rect">
            <a:avLst/>
          </a:prstGeom>
        </p:spPr>
      </p:pic>
    </p:spTree>
    <p:extLst>
      <p:ext uri="{BB962C8B-B14F-4D97-AF65-F5344CB8AC3E}">
        <p14:creationId xmlns:p14="http://schemas.microsoft.com/office/powerpoint/2010/main" val="1418068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spTree>
    <p:extLst>
      <p:ext uri="{BB962C8B-B14F-4D97-AF65-F5344CB8AC3E}">
        <p14:creationId xmlns:p14="http://schemas.microsoft.com/office/powerpoint/2010/main" val="2234244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pPr marL="0" indent="0">
              <a:buNone/>
            </a:pPr>
            <a:r>
              <a:rPr lang="en-US" sz="4000" dirty="0"/>
              <a:t>        Claims are visible to client!</a:t>
            </a:r>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an advanced security session!</a:t>
            </a:r>
          </a:p>
        </p:txBody>
      </p:sp>
    </p:spTree>
    <p:extLst>
      <p:ext uri="{BB962C8B-B14F-4D97-AF65-F5344CB8AC3E}">
        <p14:creationId xmlns:p14="http://schemas.microsoft.com/office/powerpoint/2010/main" val="149270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Storing JWT on the JS client</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r>
              <a:rPr lang="en-US" sz="4000" dirty="0"/>
              <a:t>Don’t put tokens w/ sensitive data into LocalStorage!</a:t>
            </a:r>
          </a:p>
          <a:p>
            <a:endParaRPr lang="en-US" sz="4000" dirty="0"/>
          </a:p>
          <a:p>
            <a:pPr lvl="1"/>
            <a:endParaRPr lang="en-US" sz="3600" dirty="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extLst>
                    <a:ext uri="{9D8B030D-6E8A-4147-A177-3AD203B41FA5}">
                      <a16:colId xmlns:a16="http://schemas.microsoft.com/office/drawing/2014/main" val="20000"/>
                    </a:ext>
                  </a:extLst>
                </a:gridCol>
                <a:gridCol w="2589823">
                  <a:extLst>
                    <a:ext uri="{9D8B030D-6E8A-4147-A177-3AD203B41FA5}">
                      <a16:colId xmlns:a16="http://schemas.microsoft.com/office/drawing/2014/main" val="20001"/>
                    </a:ext>
                  </a:extLst>
                </a:gridCol>
                <a:gridCol w="2589823">
                  <a:extLst>
                    <a:ext uri="{9D8B030D-6E8A-4147-A177-3AD203B41FA5}">
                      <a16:colId xmlns:a16="http://schemas.microsoft.com/office/drawing/2014/main" val="20002"/>
                    </a:ext>
                  </a:extLst>
                </a:gridCol>
                <a:gridCol w="2589823">
                  <a:extLst>
                    <a:ext uri="{9D8B030D-6E8A-4147-A177-3AD203B41FA5}">
                      <a16:colId xmlns:a16="http://schemas.microsoft.com/office/drawing/2014/main" val="20003"/>
                    </a:ext>
                  </a:extLst>
                </a:gridCol>
              </a:tblGrid>
              <a:tr h="524021">
                <a:tc>
                  <a:txBody>
                    <a:bodyPr/>
                    <a:lstStyle/>
                    <a:p>
                      <a:endParaRPr lang="en-US" dirty="0"/>
                    </a:p>
                  </a:txBody>
                  <a:tcPr/>
                </a:tc>
                <a:tc>
                  <a:txBody>
                    <a:bodyPr/>
                    <a:lstStyle/>
                    <a:p>
                      <a:pPr algn="ctr"/>
                      <a:r>
                        <a:rPr lang="en-US" sz="2400" dirty="0"/>
                        <a:t>Safe from</a:t>
                      </a:r>
                    </a:p>
                    <a:p>
                      <a:pPr algn="ctr"/>
                      <a:r>
                        <a:rPr lang="en-US" sz="2400" dirty="0"/>
                        <a:t>XSS?</a:t>
                      </a:r>
                    </a:p>
                  </a:txBody>
                  <a:tcPr anchor="ctr"/>
                </a:tc>
                <a:tc>
                  <a:txBody>
                    <a:bodyPr/>
                    <a:lstStyle/>
                    <a:p>
                      <a:pPr algn="ctr"/>
                      <a:r>
                        <a:rPr lang="en-US" sz="2400" dirty="0"/>
                        <a:t>Safe from</a:t>
                      </a:r>
                    </a:p>
                    <a:p>
                      <a:pPr algn="ctr"/>
                      <a:r>
                        <a:rPr lang="en-US" sz="2400" dirty="0"/>
                        <a:t>CSRF?</a:t>
                      </a:r>
                      <a:endParaRPr lang="en-US" dirty="0"/>
                    </a:p>
                  </a:txBody>
                  <a:tcPr anchor="ctr"/>
                </a:tc>
                <a:tc>
                  <a:txBody>
                    <a:bodyPr/>
                    <a:lstStyle/>
                    <a:p>
                      <a:pPr algn="ctr"/>
                      <a:r>
                        <a:rPr lang="en-US" sz="2400" dirty="0"/>
                        <a:t>App can access token payload?</a:t>
                      </a:r>
                    </a:p>
                  </a:txBody>
                  <a:tcPr anchor="ctr"/>
                </a:tc>
                <a:extLst>
                  <a:ext uri="{0D108BD9-81ED-4DB2-BD59-A6C34878D82A}">
                    <a16:rowId xmlns:a16="http://schemas.microsoft.com/office/drawing/2014/main" val="10000"/>
                  </a:ext>
                </a:extLst>
              </a:tr>
              <a:tr h="841186">
                <a:tc>
                  <a:txBody>
                    <a:bodyPr/>
                    <a:lstStyle/>
                    <a:p>
                      <a:r>
                        <a:rPr lang="en-US" sz="3200" dirty="0"/>
                        <a:t>LocalStorage</a:t>
                      </a:r>
                    </a:p>
                  </a:txBody>
                  <a:tcPr/>
                </a:tc>
                <a:tc>
                  <a:txBody>
                    <a:bodyPr/>
                    <a:lstStyle/>
                    <a:p>
                      <a:pPr algn="ctr"/>
                      <a:r>
                        <a:rPr lang="en-US" sz="4800" dirty="0">
                          <a:solidFill>
                            <a:srgbClr val="FF0000"/>
                          </a:solidFill>
                          <a:sym typeface="Wingdings" panose="05000000000000000000" pitchFamily="2" charset="2"/>
                        </a:rPr>
                        <a:t></a:t>
                      </a:r>
                      <a:endParaRPr lang="en-US" dirty="0"/>
                    </a:p>
                  </a:txBody>
                  <a:tcPr anchor="ctr"/>
                </a:tc>
                <a:tc>
                  <a:txBody>
                    <a:bodyPr/>
                    <a:lstStyle/>
                    <a:p>
                      <a:pPr algn="ctr"/>
                      <a:r>
                        <a:rPr lang="en-US" sz="4800" dirty="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extLst>
                  <a:ext uri="{0D108BD9-81ED-4DB2-BD59-A6C34878D82A}">
                    <a16:rowId xmlns:a16="http://schemas.microsoft.com/office/drawing/2014/main" val="10001"/>
                  </a:ext>
                </a:extLst>
              </a:tr>
              <a:tr h="841186">
                <a:tc>
                  <a:txBody>
                    <a:bodyPr/>
                    <a:lstStyle/>
                    <a:p>
                      <a:r>
                        <a:rPr lang="en-US" sz="3200" dirty="0"/>
                        <a:t>httpOnly secure cookie</a:t>
                      </a:r>
                    </a:p>
                  </a:txBody>
                  <a:tcPr/>
                </a:tc>
                <a:tc>
                  <a:txBody>
                    <a:bodyPr/>
                    <a:lstStyle/>
                    <a:p>
                      <a:pPr algn="ctr"/>
                      <a:r>
                        <a:rPr lang="en-US" sz="4800" dirty="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a:solidFill>
                            <a:srgbClr val="FF0000"/>
                          </a:solidFill>
                          <a:sym typeface="Wingdings" panose="05000000000000000000" pitchFamily="2" charset="2"/>
                        </a:rPr>
                        <a:t></a:t>
                      </a:r>
                    </a:p>
                    <a:p>
                      <a:pPr algn="ctr"/>
                      <a:r>
                        <a:rPr lang="en-US" sz="2000" dirty="0">
                          <a:solidFill>
                            <a:srgbClr val="FF0000"/>
                          </a:solidFill>
                          <a:sym typeface="Wingdings" panose="05000000000000000000" pitchFamily="2" charset="2"/>
                        </a:rPr>
                        <a:t>(easy</a:t>
                      </a:r>
                      <a:r>
                        <a:rPr lang="en-US" sz="2000" baseline="0" dirty="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schemeClr val="tx1">
                              <a:lumMod val="65000"/>
                              <a:lumOff val="35000"/>
                            </a:schemeClr>
                          </a:solidFill>
                          <a:sym typeface="Wingdings" panose="05000000000000000000" pitchFamily="2" charset="2"/>
                        </a:rPr>
                        <a:t>No</a:t>
                      </a:r>
                      <a:endParaRPr lang="en-US" sz="48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87016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Client/server authentication (2-legged)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is resource owner; access </a:t>
            </a:r>
            <a:r>
              <a:rPr lang="en-US" sz="4000" b="1" dirty="0"/>
              <a:t>its own</a:t>
            </a:r>
            <a:r>
              <a:rPr lang="en-US" sz="4000" dirty="0"/>
              <a:t> data</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acts </a:t>
            </a:r>
            <a:r>
              <a:rPr lang="en-US" sz="4000" b="1" dirty="0"/>
              <a:t>on behalf of</a:t>
            </a:r>
            <a:r>
              <a:rPr lang="en-US" sz="4000" dirty="0"/>
              <a:t> the resource owner</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pic>
        <p:nvPicPr>
          <p:cNvPr id="2" name="Picture 1"/>
          <p:cNvPicPr>
            <a:picLocks noChangeAspect="1"/>
          </p:cNvPicPr>
          <p:nvPr/>
        </p:nvPicPr>
        <p:blipFill>
          <a:blip r:embed="rId5"/>
          <a:stretch>
            <a:fillRect/>
          </a:stretch>
        </p:blipFill>
        <p:spPr>
          <a:xfrm>
            <a:off x="1314450" y="2811514"/>
            <a:ext cx="10338785" cy="4046486"/>
          </a:xfrm>
          <a:prstGeom prst="rect">
            <a:avLst/>
          </a:prstGeom>
        </p:spPr>
      </p:pic>
      <p:pic>
        <p:nvPicPr>
          <p:cNvPr id="4" name="Picture 3"/>
          <p:cNvPicPr>
            <a:picLocks noChangeAspect="1"/>
          </p:cNvPicPr>
          <p:nvPr/>
        </p:nvPicPr>
        <p:blipFill>
          <a:blip r:embed="rId5"/>
          <a:stretch>
            <a:fillRect/>
          </a:stretch>
        </p:blipFill>
        <p:spPr>
          <a:xfrm>
            <a:off x="7585482" y="2678943"/>
            <a:ext cx="855663" cy="228600"/>
          </a:xfrm>
          <a:prstGeom prst="rect">
            <a:avLst/>
          </a:prstGeom>
        </p:spPr>
      </p:pic>
      <p:pic>
        <p:nvPicPr>
          <p:cNvPr id="8" name="Picture 2" descr="Image result for facebook oau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5482" y="3003572"/>
            <a:ext cx="3619500" cy="23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48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1026" name="Picture 2" descr="Image result for facebook oau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227"/>
            <a:ext cx="10304379" cy="670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09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1.0a</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Uses signed requests (</a:t>
            </a:r>
            <a:r>
              <a:rPr lang="en-US" sz="3200" dirty="0"/>
              <a:t>TLS not req. / integrity guaranteed</a:t>
            </a:r>
            <a:r>
              <a:rPr lang="en-US" sz="4000" dirty="0"/>
              <a:t>)</a:t>
            </a:r>
          </a:p>
          <a:p>
            <a:endParaRPr lang="en-US" sz="4000" dirty="0"/>
          </a:p>
          <a:p>
            <a:r>
              <a:rPr lang="en-US" sz="4000" dirty="0"/>
              <a:t>Best with web-based clients </a:t>
            </a:r>
          </a:p>
          <a:p>
            <a:endParaRPr lang="en-US" sz="4000" dirty="0"/>
          </a:p>
          <a:p>
            <a:r>
              <a:rPr lang="en-US" sz="4000" dirty="0"/>
              <a:t>Complex to implement – use libraries!</a:t>
            </a:r>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901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“getting started with &lt;foo&gt;”</a:t>
            </a:r>
          </a:p>
        </p:txBody>
      </p:sp>
    </p:spTree>
    <p:extLst>
      <p:ext uri="{BB962C8B-B14F-4D97-AF65-F5344CB8AC3E}">
        <p14:creationId xmlns:p14="http://schemas.microsoft.com/office/powerpoint/2010/main" val="1821055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a:t>
            </a:r>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 HMAC signatures == simpler to implement</a:t>
            </a:r>
          </a:p>
          <a:p>
            <a:endParaRPr lang="en-US" sz="4000" dirty="0"/>
          </a:p>
          <a:p>
            <a:r>
              <a:rPr lang="en-US" sz="4000" dirty="0"/>
              <a:t>Better support for enterprise &amp; non-web clients</a:t>
            </a:r>
          </a:p>
          <a:p>
            <a:endParaRPr lang="en-US" sz="4000" dirty="0"/>
          </a:p>
          <a:p>
            <a:r>
              <a:rPr lang="en-US" sz="4000" dirty="0"/>
              <a:t>Not backwards compatible with 1.0/1.0a</a:t>
            </a:r>
          </a:p>
          <a:p>
            <a:endParaRPr lang="en-US" sz="4000" dirty="0"/>
          </a:p>
          <a:p>
            <a:endParaRPr lang="en-US" sz="4000" dirty="0"/>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5054007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OAuth 2.0 is a </a:t>
            </a:r>
            <a:r>
              <a:rPr lang="en-US" sz="4000" b="1" dirty="0"/>
              <a:t>framework</a:t>
            </a:r>
            <a:r>
              <a:rPr lang="en-US" sz="4000" dirty="0"/>
              <a:t>, not a </a:t>
            </a:r>
            <a:r>
              <a:rPr lang="en-US" sz="4000" b="1" dirty="0"/>
              <a:t>protocol</a:t>
            </a:r>
            <a:r>
              <a:rPr lang="en-US" sz="4000" dirty="0"/>
              <a:t>; less interoperable than 1.0a</a:t>
            </a:r>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2834798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“When compared with OAuth 1.0, the 2.0 specification is </a:t>
            </a:r>
            <a:r>
              <a:rPr lang="en-US" sz="3200" b="1" dirty="0"/>
              <a:t>more complex</a:t>
            </a:r>
            <a:r>
              <a:rPr lang="en-US" sz="3200" dirty="0"/>
              <a:t>, </a:t>
            </a:r>
            <a:r>
              <a:rPr lang="en-US" sz="3200" b="1" dirty="0"/>
              <a:t>less interoperable</a:t>
            </a:r>
            <a:r>
              <a:rPr lang="en-US" sz="3200" dirty="0"/>
              <a:t>, </a:t>
            </a:r>
            <a:r>
              <a:rPr lang="en-US" sz="3200" b="1" dirty="0"/>
              <a:t>less useful</a:t>
            </a:r>
            <a:r>
              <a:rPr lang="en-US" sz="3200" dirty="0"/>
              <a:t>, </a:t>
            </a:r>
            <a:r>
              <a:rPr lang="en-US" sz="3200" b="1" dirty="0"/>
              <a:t>more incomplete</a:t>
            </a:r>
            <a:r>
              <a:rPr lang="en-US" sz="3200" dirty="0"/>
              <a:t> and, most importantly, </a:t>
            </a:r>
            <a:r>
              <a:rPr lang="en-US" sz="3200" b="1" dirty="0"/>
              <a:t>less secure</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900597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“If you consider yourself a security expert, use 2.0 after careful examination of its features. If you are not an expert, </a:t>
            </a:r>
            <a:r>
              <a:rPr lang="en-US" sz="3200" b="1" dirty="0"/>
              <a:t>copy an implementation of a provider you trust… or make sure you have some security experts on site to figure it out for you</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30106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a:t>OAuth is not an </a:t>
            </a:r>
            <a:r>
              <a:rPr lang="en-US" sz="4800" b="1" dirty="0"/>
              <a:t>authentication</a:t>
            </a:r>
            <a:r>
              <a:rPr lang="en-US" sz="4800" dirty="0"/>
              <a:t> protocol!</a:t>
            </a:r>
          </a:p>
        </p:txBody>
      </p:sp>
    </p:spTree>
    <p:extLst>
      <p:ext uri="{BB962C8B-B14F-4D97-AF65-F5344CB8AC3E}">
        <p14:creationId xmlns:p14="http://schemas.microsoft.com/office/powerpoint/2010/main" val="702778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a:t>Access tokens are opaque - don’t provide ID</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2776320" y="1544588"/>
            <a:ext cx="6920130" cy="4872530"/>
          </a:xfrm>
          <a:prstGeom prst="rect">
            <a:avLst/>
          </a:prstGeom>
        </p:spPr>
      </p:pic>
    </p:spTree>
    <p:extLst>
      <p:ext uri="{BB962C8B-B14F-4D97-AF65-F5344CB8AC3E}">
        <p14:creationId xmlns:p14="http://schemas.microsoft.com/office/powerpoint/2010/main" val="3069347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8" name="Picture 7">
            <a:extLst>
              <a:ext uri="{FF2B5EF4-FFF2-40B4-BE49-F238E27FC236}">
                <a16:creationId xmlns:a16="http://schemas.microsoft.com/office/drawing/2014/main" id="{9187D1EF-8FD0-4858-8B59-A846070B676A}"/>
              </a:ext>
            </a:extLst>
          </p:cNvPr>
          <p:cNvPicPr>
            <a:picLocks noChangeAspect="1"/>
          </p:cNvPicPr>
          <p:nvPr/>
        </p:nvPicPr>
        <p:blipFill>
          <a:blip r:embed="rId3"/>
          <a:stretch>
            <a:fillRect/>
          </a:stretch>
        </p:blipFill>
        <p:spPr>
          <a:xfrm>
            <a:off x="1713120" y="1690688"/>
            <a:ext cx="8765759" cy="5117734"/>
          </a:xfrm>
          <a:prstGeom prst="rect">
            <a:avLst/>
          </a:prstGeom>
        </p:spPr>
      </p:pic>
    </p:spTree>
    <p:extLst>
      <p:ext uri="{BB962C8B-B14F-4D97-AF65-F5344CB8AC3E}">
        <p14:creationId xmlns:p14="http://schemas.microsoft.com/office/powerpoint/2010/main" val="3565656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095500" y="1937258"/>
            <a:ext cx="8420100" cy="4904750"/>
          </a:xfrm>
          <a:prstGeom prst="rect">
            <a:avLst/>
          </a:prstGeom>
        </p:spPr>
      </p:pic>
      <p:pic>
        <p:nvPicPr>
          <p:cNvPr id="6" name="Picture 5"/>
          <p:cNvPicPr>
            <a:picLocks noChangeAspect="1"/>
          </p:cNvPicPr>
          <p:nvPr/>
        </p:nvPicPr>
        <p:blipFill>
          <a:blip r:embed="rId4"/>
          <a:stretch>
            <a:fillRect/>
          </a:stretch>
        </p:blipFill>
        <p:spPr>
          <a:xfrm>
            <a:off x="3390900" y="5950393"/>
            <a:ext cx="5407938" cy="865977"/>
          </a:xfrm>
          <a:prstGeom prst="rect">
            <a:avLst/>
          </a:prstGeom>
        </p:spPr>
      </p:pic>
      <p:pic>
        <p:nvPicPr>
          <p:cNvPr id="4" name="Picture 3">
            <a:extLst>
              <a:ext uri="{FF2B5EF4-FFF2-40B4-BE49-F238E27FC236}">
                <a16:creationId xmlns:a16="http://schemas.microsoft.com/office/drawing/2014/main" id="{D58E6808-238A-498E-8989-E656F81821DB}"/>
              </a:ext>
            </a:extLst>
          </p:cNvPr>
          <p:cNvPicPr>
            <a:picLocks noChangeAspect="1"/>
          </p:cNvPicPr>
          <p:nvPr/>
        </p:nvPicPr>
        <p:blipFill>
          <a:blip r:embed="rId5"/>
          <a:stretch>
            <a:fillRect/>
          </a:stretch>
        </p:blipFill>
        <p:spPr>
          <a:xfrm>
            <a:off x="1573834" y="1647209"/>
            <a:ext cx="9231238" cy="5194799"/>
          </a:xfrm>
          <a:prstGeom prst="rect">
            <a:avLst/>
          </a:prstGeom>
        </p:spPr>
      </p:pic>
    </p:spTree>
    <p:extLst>
      <p:ext uri="{BB962C8B-B14F-4D97-AF65-F5344CB8AC3E}">
        <p14:creationId xmlns:p14="http://schemas.microsoft.com/office/powerpoint/2010/main" val="4139404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 != authentication</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DO NOT use resource authorization as proof of authentication</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38521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“understand your options”</a:t>
            </a:r>
          </a:p>
        </p:txBody>
      </p:sp>
    </p:spTree>
    <p:extLst>
      <p:ext uri="{BB962C8B-B14F-4D97-AF65-F5344CB8AC3E}">
        <p14:creationId xmlns:p14="http://schemas.microsoft.com/office/powerpoint/2010/main" val="474559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OpenID Connect</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Open standard, built </a:t>
            </a:r>
            <a:r>
              <a:rPr lang="en-US" sz="4000" b="1" dirty="0"/>
              <a:t>on top of</a:t>
            </a:r>
            <a:r>
              <a:rPr lang="en-US" sz="4000" dirty="0"/>
              <a:t> OAuth 2.0</a:t>
            </a:r>
          </a:p>
          <a:p>
            <a:pPr lvl="1"/>
            <a:r>
              <a:rPr lang="en-US" sz="3600" dirty="0"/>
              <a:t>ID Tokens – gives authentication data to client</a:t>
            </a:r>
          </a:p>
          <a:p>
            <a:pPr lvl="1"/>
            <a:r>
              <a:rPr lang="en-US" sz="3600" dirty="0"/>
              <a:t>Audience restrictions</a:t>
            </a:r>
          </a:p>
          <a:p>
            <a:endParaRPr lang="en-US" sz="4400" dirty="0"/>
          </a:p>
          <a:p>
            <a:r>
              <a:rPr lang="en-US" sz="4000" dirty="0"/>
              <a:t>Enables</a:t>
            </a:r>
            <a:r>
              <a:rPr lang="en-US" sz="4400" dirty="0"/>
              <a:t> </a:t>
            </a:r>
            <a:r>
              <a:rPr lang="en-US" sz="4000" dirty="0"/>
              <a:t>authentication against </a:t>
            </a:r>
            <a:r>
              <a:rPr lang="en-US" sz="4000" b="1" dirty="0"/>
              <a:t>3</a:t>
            </a:r>
            <a:r>
              <a:rPr lang="en-US" sz="4000" b="1" baseline="30000" dirty="0"/>
              <a:t>rd</a:t>
            </a:r>
            <a:r>
              <a:rPr lang="en-US" sz="4000" b="1" dirty="0"/>
              <a:t> party identity providers</a:t>
            </a:r>
            <a:endParaRPr lang="en-US" sz="4400" dirty="0"/>
          </a:p>
          <a:p>
            <a:endParaRPr lang="en-US" sz="4400" dirty="0"/>
          </a:p>
          <a:p>
            <a:endParaRPr lang="en-US" sz="44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082824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So what should </a:t>
            </a:r>
            <a:r>
              <a:rPr lang="en-US" sz="4800" b="1" dirty="0"/>
              <a:t>you</a:t>
            </a:r>
            <a:r>
              <a:rPr lang="en-US" sz="4800" dirty="0"/>
              <a:t> use?</a:t>
            </a:r>
            <a:endParaRPr lang="en-US" sz="4800" b="1" dirty="0"/>
          </a:p>
        </p:txBody>
      </p:sp>
    </p:spTree>
    <p:extLst>
      <p:ext uri="{BB962C8B-B14F-4D97-AF65-F5344CB8AC3E}">
        <p14:creationId xmlns:p14="http://schemas.microsoft.com/office/powerpoint/2010/main" val="2486297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client certificates</a:t>
            </a:r>
            <a:r>
              <a:rPr lang="en-US" sz="4000" dirty="0"/>
              <a:t> for…</a:t>
            </a:r>
          </a:p>
          <a:p>
            <a:endParaRPr lang="en-US" sz="4000" dirty="0"/>
          </a:p>
          <a:p>
            <a:r>
              <a:rPr lang="en-US" sz="3600" dirty="0"/>
              <a:t>Intranet logins against Active Directory, or</a:t>
            </a:r>
            <a:br>
              <a:rPr lang="en-US" sz="3600" dirty="0"/>
            </a:br>
            <a:endParaRPr lang="en-US" sz="3600" dirty="0"/>
          </a:p>
          <a:p>
            <a:r>
              <a:rPr lang="en-US" sz="3600" dirty="0"/>
              <a:t>Other enterprise scenarios</a:t>
            </a:r>
          </a:p>
          <a:p>
            <a:endParaRPr lang="en-US" sz="3600" dirty="0"/>
          </a:p>
          <a:p>
            <a:pPr lvl="1"/>
            <a:endParaRPr lang="en-US" sz="32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74903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Basic </a:t>
            </a:r>
            <a:r>
              <a:rPr lang="en-US" sz="4000" b="1" dirty="0" err="1"/>
              <a:t>Auth</a:t>
            </a:r>
            <a:r>
              <a:rPr lang="en-US" sz="4000" dirty="0"/>
              <a:t> for…</a:t>
            </a:r>
            <a:br>
              <a:rPr lang="en-US" sz="4000" dirty="0"/>
            </a:br>
            <a:endParaRPr lang="en-US" sz="4000" dirty="0"/>
          </a:p>
          <a:p>
            <a:r>
              <a:rPr lang="en-US" sz="3600" dirty="0"/>
              <a:t>Authenticating server-to-server API calls against a standard database, like </a:t>
            </a:r>
            <a:r>
              <a:rPr lang="en-US" sz="3600" dirty="0" err="1"/>
              <a:t>ActiveDirectory</a:t>
            </a:r>
            <a:endParaRPr lang="en-US" sz="3600" dirty="0"/>
          </a:p>
          <a:p>
            <a:endParaRPr lang="en-US" sz="36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922173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Digest </a:t>
            </a:r>
            <a:r>
              <a:rPr lang="en-US" sz="4000" b="1" dirty="0" err="1"/>
              <a:t>Auth</a:t>
            </a:r>
            <a:r>
              <a:rPr lang="en-US" sz="4000" dirty="0"/>
              <a:t> for…</a:t>
            </a:r>
          </a:p>
          <a:p>
            <a:endParaRPr lang="en-US" sz="4000" dirty="0"/>
          </a:p>
          <a:p>
            <a:r>
              <a:rPr lang="en-US" sz="3600" dirty="0"/>
              <a:t>Nothing. Don't ever do this.</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629466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API Keys as </a:t>
            </a:r>
            <a:r>
              <a:rPr lang="en-US" sz="4000" b="1" u="sng" dirty="0"/>
              <a:t>bearer tokens</a:t>
            </a:r>
            <a:r>
              <a:rPr lang="en-US" sz="4000" dirty="0"/>
              <a:t> for…</a:t>
            </a:r>
          </a:p>
          <a:p>
            <a:endParaRPr lang="en-US" sz="4000" dirty="0"/>
          </a:p>
          <a:p>
            <a:r>
              <a:rPr lang="en-US" sz="3600" dirty="0"/>
              <a:t>Rapidly standing up a new API;</a:t>
            </a:r>
            <a:br>
              <a:rPr lang="en-US" sz="3600" dirty="0"/>
            </a:br>
            <a:endParaRPr lang="en-US" sz="3600" dirty="0"/>
          </a:p>
          <a:p>
            <a:r>
              <a:rPr lang="en-US" sz="3600" dirty="0"/>
              <a:t>Scenarios where simplicity is more important than security</a:t>
            </a:r>
          </a:p>
          <a:p>
            <a:endParaRPr lang="en-US" sz="3600" dirty="0"/>
          </a:p>
          <a:p>
            <a:endParaRPr lang="en-US" sz="3600" dirty="0"/>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11257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u="sng" dirty="0"/>
              <a:t>signed requests</a:t>
            </a:r>
            <a:r>
              <a:rPr lang="en-US" sz="4000" b="1" dirty="0"/>
              <a:t> using API Keys</a:t>
            </a:r>
            <a:r>
              <a:rPr lang="en-US" sz="4000" dirty="0"/>
              <a:t> when…</a:t>
            </a:r>
            <a:br>
              <a:rPr lang="en-US" sz="4000" dirty="0"/>
            </a:br>
            <a:endParaRPr lang="en-US" sz="4000" dirty="0"/>
          </a:p>
          <a:p>
            <a:r>
              <a:rPr lang="en-US" sz="3600" dirty="0"/>
              <a:t>You need extra security vs bearer tokens, and</a:t>
            </a:r>
            <a:br>
              <a:rPr lang="en-US" sz="3600" dirty="0"/>
            </a:br>
            <a:endParaRPr lang="en-US" sz="3600" dirty="0"/>
          </a:p>
          <a:p>
            <a:r>
              <a:rPr lang="en-US" sz="3600" dirty="0"/>
              <a:t>You can thoroughly document the signing process</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1683313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JSON Web Tokens</a:t>
            </a:r>
            <a:r>
              <a:rPr lang="en-US" sz="4000" dirty="0"/>
              <a:t> for…</a:t>
            </a:r>
          </a:p>
          <a:p>
            <a:endParaRPr lang="en-US" sz="3600" dirty="0"/>
          </a:p>
          <a:p>
            <a:r>
              <a:rPr lang="en-US" sz="3600" dirty="0"/>
              <a:t>JavaScript clients</a:t>
            </a:r>
          </a:p>
          <a:p>
            <a:r>
              <a:rPr lang="en-US" sz="3600" dirty="0"/>
              <a:t>A stateless alternative to in-memory "sessions"</a:t>
            </a:r>
          </a:p>
          <a:p>
            <a:r>
              <a:rPr lang="en-US" sz="3600" dirty="0"/>
              <a:t>Lightweight SSO</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642637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1.0a</a:t>
            </a:r>
            <a:r>
              <a:rPr lang="en-US" sz="4000" dirty="0"/>
              <a:t> when…</a:t>
            </a:r>
          </a:p>
          <a:p>
            <a:endParaRPr lang="en-US" sz="4000" dirty="0"/>
          </a:p>
          <a:p>
            <a:r>
              <a:rPr lang="en-US" sz="3600" dirty="0"/>
              <a:t>You need to access user data, and</a:t>
            </a:r>
          </a:p>
          <a:p>
            <a:r>
              <a:rPr lang="en-US" sz="3600" dirty="0"/>
              <a:t>You only have web-based clients, and</a:t>
            </a:r>
          </a:p>
          <a:p>
            <a:r>
              <a:rPr lang="en-US" sz="3600" dirty="0"/>
              <a:t>You care more about security than complexity</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6846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a:t>Identity:</a:t>
            </a:r>
            <a:r>
              <a:rPr lang="en-US" sz="4000" dirty="0"/>
              <a:t> user data</a:t>
            </a:r>
          </a:p>
          <a:p>
            <a:r>
              <a:rPr lang="en-US" sz="4000" b="1" dirty="0"/>
              <a:t>Authentication:</a:t>
            </a:r>
            <a:r>
              <a:rPr lang="en-US" sz="4000" dirty="0"/>
              <a:t> which user is this request for?</a:t>
            </a:r>
          </a:p>
          <a:p>
            <a:r>
              <a:rPr lang="en-US" sz="4000" b="1" dirty="0"/>
              <a:t>Authorization:</a:t>
            </a:r>
            <a:r>
              <a:rPr lang="en-US" sz="4000" dirty="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2.0</a:t>
            </a:r>
            <a:r>
              <a:rPr lang="en-US" sz="4000" dirty="0"/>
              <a:t> when…</a:t>
            </a:r>
          </a:p>
          <a:p>
            <a:endParaRPr lang="en-US" sz="4000" dirty="0"/>
          </a:p>
          <a:p>
            <a:r>
              <a:rPr lang="en-US" sz="3600" dirty="0"/>
              <a:t>You need to access user data, and</a:t>
            </a:r>
          </a:p>
          <a:p>
            <a:r>
              <a:rPr lang="en-US" sz="3600" dirty="0"/>
              <a:t>You need to support a wide set of devices, or </a:t>
            </a:r>
          </a:p>
          <a:p>
            <a:r>
              <a:rPr lang="en-US" sz="3600" dirty="0"/>
              <a:t>You want to avoid complexity of signing</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91644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2.0 + OpenID Connect</a:t>
            </a:r>
            <a:r>
              <a:rPr lang="en-US" sz="4000" dirty="0"/>
              <a:t> when…</a:t>
            </a:r>
          </a:p>
          <a:p>
            <a:endParaRPr lang="en-US" sz="3200" dirty="0"/>
          </a:p>
          <a:p>
            <a:r>
              <a:rPr lang="en-US" sz="3600" dirty="0"/>
              <a:t>You need to </a:t>
            </a:r>
            <a:r>
              <a:rPr lang="en-US" sz="3600" u="sng" dirty="0"/>
              <a:t>authenticate</a:t>
            </a:r>
            <a:r>
              <a:rPr lang="en-US" sz="3600" dirty="0"/>
              <a:t> against 3</a:t>
            </a:r>
            <a:r>
              <a:rPr lang="en-US" sz="3600" baseline="30000" dirty="0"/>
              <a:t>rd</a:t>
            </a:r>
            <a:r>
              <a:rPr lang="en-US" sz="3600" dirty="0"/>
              <a:t> party identity data</a:t>
            </a:r>
          </a:p>
          <a:p>
            <a:endParaRPr lang="en-US" sz="2400" dirty="0"/>
          </a:p>
          <a:p>
            <a:r>
              <a:rPr lang="en-US" sz="3600" dirty="0"/>
              <a:t>You want a robust SSO option, without SAML</a:t>
            </a:r>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132772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SAML or WS-Security</a:t>
            </a:r>
            <a:r>
              <a:rPr lang="en-US" sz="4000" dirty="0"/>
              <a:t> if…</a:t>
            </a:r>
          </a:p>
          <a:p>
            <a:endParaRPr lang="en-US" sz="4000" dirty="0"/>
          </a:p>
          <a:p>
            <a:r>
              <a:rPr lang="en-US" sz="3600" dirty="0"/>
              <a:t>You find XML to be life-affirming and joyful, or</a:t>
            </a:r>
          </a:p>
          <a:p>
            <a:endParaRPr lang="en-US" sz="3600" dirty="0"/>
          </a:p>
          <a:p>
            <a:r>
              <a:rPr lang="en-US" sz="3600" dirty="0"/>
              <a:t>You have a Legit Reason To Do It The Hard Way ™</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822075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24" y="74569"/>
            <a:ext cx="10515600" cy="848378"/>
          </a:xfrm>
        </p:spPr>
        <p:txBody>
          <a:bodyPr>
            <a:normAutofit/>
          </a:bodyPr>
          <a:lstStyle/>
          <a:p>
            <a:r>
              <a:rPr lang="en-US" sz="4800" dirty="0"/>
              <a:t>3 key things to remember</a:t>
            </a:r>
          </a:p>
        </p:txBody>
      </p:sp>
      <p:sp>
        <p:nvSpPr>
          <p:cNvPr id="3" name="Content Placeholder 2"/>
          <p:cNvSpPr>
            <a:spLocks noGrp="1"/>
          </p:cNvSpPr>
          <p:nvPr>
            <p:ph idx="1"/>
          </p:nvPr>
        </p:nvSpPr>
        <p:spPr>
          <a:xfrm>
            <a:off x="838200" y="1110953"/>
            <a:ext cx="11215255" cy="5747047"/>
          </a:xfrm>
        </p:spPr>
        <p:txBody>
          <a:bodyPr>
            <a:noAutofit/>
          </a:bodyPr>
          <a:lstStyle/>
          <a:p>
            <a:r>
              <a:rPr lang="en-US" sz="4000" dirty="0"/>
              <a:t>Use API Keys as </a:t>
            </a:r>
            <a:r>
              <a:rPr lang="en-US" sz="4000" b="1" dirty="0"/>
              <a:t>bearer tokens </a:t>
            </a:r>
            <a:r>
              <a:rPr lang="en-US" sz="4000" dirty="0"/>
              <a:t>(</a:t>
            </a:r>
            <a:r>
              <a:rPr lang="en-US" sz="4000" i="1" dirty="0"/>
              <a:t>easy</a:t>
            </a:r>
            <a:r>
              <a:rPr lang="en-US" sz="4000" dirty="0"/>
              <a:t>) or to </a:t>
            </a:r>
            <a:r>
              <a:rPr lang="en-US" sz="4000" b="1" dirty="0"/>
              <a:t>sign requests </a:t>
            </a:r>
            <a:r>
              <a:rPr lang="en-US" sz="4000" dirty="0"/>
              <a:t>(</a:t>
            </a:r>
            <a:r>
              <a:rPr lang="en-US" sz="4000" i="1" dirty="0"/>
              <a:t>more secure</a:t>
            </a:r>
            <a:r>
              <a:rPr lang="en-US" sz="4000" dirty="0"/>
              <a:t>)</a:t>
            </a:r>
          </a:p>
          <a:p>
            <a:pPr marL="0" indent="0">
              <a:buNone/>
            </a:pPr>
            <a:endParaRPr lang="en-US" sz="1200" dirty="0"/>
          </a:p>
          <a:p>
            <a:r>
              <a:rPr lang="en-US" sz="4000" b="1" dirty="0"/>
              <a:t>JSON Web Tokens</a:t>
            </a:r>
            <a:r>
              <a:rPr lang="en-US" sz="4000" dirty="0"/>
              <a:t> are a secure, stateless way to share </a:t>
            </a:r>
            <a:r>
              <a:rPr lang="en-US" sz="4000" i="1" dirty="0"/>
              <a:t>non-sensitive data</a:t>
            </a:r>
            <a:r>
              <a:rPr lang="en-US" sz="4000" dirty="0"/>
              <a:t>. Careful about XSS/CSRF!</a:t>
            </a:r>
          </a:p>
          <a:p>
            <a:endParaRPr lang="en-US" sz="1200" dirty="0"/>
          </a:p>
          <a:p>
            <a:r>
              <a:rPr lang="en-US" sz="4000" b="1" dirty="0"/>
              <a:t>OAuth is for authorization, not authentication</a:t>
            </a:r>
            <a:r>
              <a:rPr lang="en-US" sz="4000" dirty="0"/>
              <a:t>. Use OpenID Connect if you need both</a:t>
            </a:r>
            <a:br>
              <a:rPr lang="en-US" sz="4000" dirty="0"/>
            </a:br>
            <a:endParaRPr lang="en-US" sz="1800" dirty="0"/>
          </a:p>
          <a:p>
            <a:pPr marL="457200" lvl="1" indent="0" algn="ctr">
              <a:buNone/>
            </a:pPr>
            <a:r>
              <a:rPr lang="en-US" sz="4000" b="1" dirty="0">
                <a:solidFill>
                  <a:srgbClr val="FD7D00"/>
                </a:solidFill>
              </a:rPr>
              <a:t>github.com/</a:t>
            </a:r>
            <a:r>
              <a:rPr lang="en-US" sz="4000" b="1" dirty="0" err="1">
                <a:solidFill>
                  <a:srgbClr val="FD7D00"/>
                </a:solidFill>
              </a:rPr>
              <a:t>spetryjohnson</a:t>
            </a:r>
            <a:br>
              <a:rPr lang="en-US" sz="4000" b="1" dirty="0">
                <a:solidFill>
                  <a:srgbClr val="FD7D00"/>
                </a:solidFill>
              </a:rPr>
            </a:br>
            <a:r>
              <a:rPr lang="en-US" sz="4000" dirty="0">
                <a:solidFill>
                  <a:srgbClr val="FD7D00"/>
                </a:solidFill>
              </a:rPr>
              <a:t>@</a:t>
            </a:r>
            <a:r>
              <a:rPr lang="en-US" sz="4000" dirty="0" err="1">
                <a:solidFill>
                  <a:srgbClr val="FD7D00"/>
                </a:solidFill>
              </a:rPr>
              <a:t>spetryjohnson</a:t>
            </a:r>
            <a:r>
              <a:rPr lang="en-US" sz="4000" dirty="0">
                <a:solidFill>
                  <a:srgbClr val="FD7D00"/>
                </a:solidFill>
              </a:rPr>
              <a:t>   /   seth@petry-johnson.com</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70656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Not all APIs care about all 3 things</a:t>
            </a:r>
            <a:br>
              <a:rPr lang="en-US" sz="4000" dirty="0"/>
            </a:br>
            <a:endParaRPr lang="en-US" sz="4000" dirty="0"/>
          </a:p>
          <a:p>
            <a:r>
              <a:rPr lang="en-US" sz="4000" dirty="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36696</TotalTime>
  <Words>7982</Words>
  <Application>Microsoft Office PowerPoint</Application>
  <PresentationFormat>Widescreen</PresentationFormat>
  <Paragraphs>1210</Paragraphs>
  <Slides>83</Slides>
  <Notes>83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 as "bearer tokens“</vt:lpstr>
      <vt:lpstr>API Keys as "bearer tokens“</vt:lpstr>
      <vt:lpstr>Trade-offs when storing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 identity API != authentication</vt:lpstr>
      <vt:lpstr>Access to identity API != authentication</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vector>
  </TitlesOfParts>
  <Company>Heuristic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1122</cp:revision>
  <dcterms:created xsi:type="dcterms:W3CDTF">2013-12-09T01:29:59Z</dcterms:created>
  <dcterms:modified xsi:type="dcterms:W3CDTF">2019-01-08T22:41:48Z</dcterms:modified>
</cp:coreProperties>
</file>