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9"/>
  </p:notesMasterIdLst>
  <p:sldIdLst>
    <p:sldId id="426" r:id="rId2"/>
    <p:sldId id="425" r:id="rId3"/>
    <p:sldId id="523" r:id="rId4"/>
    <p:sldId id="528" r:id="rId5"/>
    <p:sldId id="519" r:id="rId6"/>
    <p:sldId id="520" r:id="rId7"/>
    <p:sldId id="496" r:id="rId8"/>
    <p:sldId id="275" r:id="rId9"/>
    <p:sldId id="524" r:id="rId10"/>
    <p:sldId id="522" r:id="rId11"/>
    <p:sldId id="529" r:id="rId12"/>
    <p:sldId id="427" r:id="rId13"/>
    <p:sldId id="430" r:id="rId14"/>
    <p:sldId id="428" r:id="rId15"/>
    <p:sldId id="436" r:id="rId16"/>
    <p:sldId id="429" r:id="rId17"/>
    <p:sldId id="531" r:id="rId18"/>
    <p:sldId id="532" r:id="rId19"/>
    <p:sldId id="437" r:id="rId20"/>
    <p:sldId id="439" r:id="rId21"/>
    <p:sldId id="438" r:id="rId22"/>
    <p:sldId id="440" r:id="rId23"/>
    <p:sldId id="441" r:id="rId24"/>
    <p:sldId id="443" r:id="rId25"/>
    <p:sldId id="448" r:id="rId26"/>
    <p:sldId id="449" r:id="rId27"/>
    <p:sldId id="450" r:id="rId28"/>
    <p:sldId id="533" r:id="rId29"/>
    <p:sldId id="451" r:id="rId30"/>
    <p:sldId id="453" r:id="rId31"/>
    <p:sldId id="456" r:id="rId32"/>
    <p:sldId id="461" r:id="rId33"/>
    <p:sldId id="457" r:id="rId34"/>
    <p:sldId id="462" r:id="rId35"/>
    <p:sldId id="463" r:id="rId36"/>
    <p:sldId id="459" r:id="rId37"/>
    <p:sldId id="464" r:id="rId38"/>
    <p:sldId id="466" r:id="rId39"/>
    <p:sldId id="467" r:id="rId40"/>
    <p:sldId id="468" r:id="rId41"/>
    <p:sldId id="530" r:id="rId42"/>
    <p:sldId id="469" r:id="rId43"/>
    <p:sldId id="470" r:id="rId44"/>
    <p:sldId id="471" r:id="rId45"/>
    <p:sldId id="474" r:id="rId46"/>
    <p:sldId id="476" r:id="rId47"/>
    <p:sldId id="472" r:id="rId48"/>
    <p:sldId id="475" r:id="rId49"/>
    <p:sldId id="490" r:id="rId50"/>
    <p:sldId id="486" r:id="rId51"/>
    <p:sldId id="482" r:id="rId52"/>
    <p:sldId id="527" r:id="rId53"/>
    <p:sldId id="487" r:id="rId54"/>
    <p:sldId id="488" r:id="rId55"/>
    <p:sldId id="526" r:id="rId56"/>
    <p:sldId id="479" r:id="rId57"/>
    <p:sldId id="494" r:id="rId58"/>
    <p:sldId id="521" r:id="rId59"/>
    <p:sldId id="498" r:id="rId60"/>
    <p:sldId id="499" r:id="rId61"/>
    <p:sldId id="497" r:id="rId62"/>
    <p:sldId id="500" r:id="rId63"/>
    <p:sldId id="501" r:id="rId64"/>
    <p:sldId id="502" r:id="rId65"/>
    <p:sldId id="503" r:id="rId66"/>
    <p:sldId id="516" r:id="rId67"/>
    <p:sldId id="506" r:id="rId68"/>
    <p:sldId id="508" r:id="rId69"/>
    <p:sldId id="509" r:id="rId70"/>
    <p:sldId id="510" r:id="rId71"/>
    <p:sldId id="511" r:id="rId72"/>
    <p:sldId id="512" r:id="rId73"/>
    <p:sldId id="513" r:id="rId74"/>
    <p:sldId id="514" r:id="rId75"/>
    <p:sldId id="515" r:id="rId76"/>
    <p:sldId id="504" r:id="rId77"/>
    <p:sldId id="42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59141" autoAdjust="0"/>
  </p:normalViewPr>
  <p:slideViewPr>
    <p:cSldViewPr snapToGrid="0">
      <p:cViewPr varScale="1">
        <p:scale>
          <a:sx n="55" d="100"/>
          <a:sy n="55" d="100"/>
        </p:scale>
        <p:origin x="1182" y="72"/>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10/4/2016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unixpapa.com/auth/basic.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foo.com/bar?bat=42"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order to cover everything I want to cover I’m going to have to stay pretty high level.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We’re going</a:t>
            </a:r>
            <a:r>
              <a:rPr lang="en-US" sz="1200" kern="1200" baseline="0" dirty="0" smtClean="0">
                <a:solidFill>
                  <a:schemeClr val="tx1"/>
                </a:solidFill>
                <a:effectLst/>
                <a:latin typeface="+mn-lt"/>
                <a:ea typeface="+mn-ea"/>
                <a:cs typeface="+mn-cs"/>
              </a:rPr>
              <a:t> to talk about OAuth in a bit but I’ve never personally written any OAuth code.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I </a:t>
            </a:r>
            <a:r>
              <a:rPr lang="en-US" sz="1200" i="1" kern="1200" baseline="0" dirty="0" smtClean="0">
                <a:solidFill>
                  <a:schemeClr val="tx1"/>
                </a:solidFill>
                <a:effectLst/>
                <a:latin typeface="+mn-lt"/>
                <a:ea typeface="+mn-ea"/>
                <a:cs typeface="+mn-cs"/>
              </a:rPr>
              <a:t>have </a:t>
            </a:r>
            <a:r>
              <a:rPr lang="en-US" sz="1200" i="0" kern="1200" baseline="0" dirty="0" smtClean="0">
                <a:solidFill>
                  <a:schemeClr val="tx1"/>
                </a:solidFill>
                <a:effectLst/>
                <a:latin typeface="+mn-lt"/>
                <a:ea typeface="+mn-ea"/>
                <a:cs typeface="+mn-cs"/>
              </a:rPr>
              <a:t>done a lot of research about OAuth and how it compares to the other options, and that’s what I’m offering to you today.</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talk is a summary of hours and hours of research, distilled into the most digestible format I could create. I want to help you narrow the universe of possibilities to the one or two techniques that are most suitable for your use case, but you’ll have to look elsewhere for a more in-depth Hello World tutorial on whatever you pick.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an identity with a request</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in a minute.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053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I wish it was as simple as saying "step 1. Use OAuth. There is no step 2”.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661268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Unfortunately, it’s not that simple.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actually 2 different versions of OAuth, which work very differently from each other, as well as numerous other techniques you could use, each with its own set of tradeoffs. Like most things in computer science there’s no One True Way that is best in all scenarios.</a:t>
            </a:r>
          </a:p>
          <a:p>
            <a:endParaRPr lang="en-US" dirty="0" smtClean="0"/>
          </a:p>
          <a:p>
            <a:endParaRPr lang="en-US" dirty="0" smtClean="0"/>
          </a:p>
          <a:p>
            <a:r>
              <a:rPr lang="en-US" dirty="0" smtClean="0"/>
              <a:t>(Don’t tell Bethesda I used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640773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are all the things we’re going to talk about today.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of these things</a:t>
            </a:r>
            <a:r>
              <a:rPr lang="en-US" sz="1200" kern="1200" baseline="0" dirty="0" smtClean="0">
                <a:solidFill>
                  <a:schemeClr val="tx1"/>
                </a:solidFill>
                <a:effectLst/>
                <a:latin typeface="+mn-lt"/>
                <a:ea typeface="+mn-ea"/>
                <a:cs typeface="+mn-cs"/>
              </a:rPr>
              <a:t> are implemented at the web server, some of them use heavy frameworks, some of them require custom code. Some of these are very </a:t>
            </a:r>
            <a:r>
              <a:rPr lang="en-US" sz="1200" kern="1200" baseline="0" dirty="0" err="1" smtClean="0">
                <a:solidFill>
                  <a:schemeClr val="tx1"/>
                </a:solidFill>
                <a:effectLst/>
                <a:latin typeface="+mn-lt"/>
                <a:ea typeface="+mn-ea"/>
                <a:cs typeface="+mn-cs"/>
              </a:rPr>
              <a:t>enterprisey</a:t>
            </a:r>
            <a:r>
              <a:rPr lang="en-US" sz="1200" kern="1200" baseline="0" dirty="0" smtClean="0">
                <a:solidFill>
                  <a:schemeClr val="tx1"/>
                </a:solidFill>
                <a:effectLst/>
                <a:latin typeface="+mn-lt"/>
                <a:ea typeface="+mn-ea"/>
                <a:cs typeface="+mn-cs"/>
              </a:rPr>
              <a:t>, others are less so. Some of these I’ll cover in more detail than others, but when you leave here today I want you to understand how each of these things relates to the others and have a sense of how easily you could implement them.</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189636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are all the things we’re going to talk about today.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I’ve organized</a:t>
            </a:r>
            <a:r>
              <a:rPr lang="en-US" sz="1200" kern="1200" baseline="0" dirty="0" smtClean="0">
                <a:solidFill>
                  <a:schemeClr val="tx1"/>
                </a:solidFill>
                <a:effectLst/>
                <a:latin typeface="+mn-lt"/>
                <a:ea typeface="+mn-ea"/>
                <a:cs typeface="+mn-cs"/>
              </a:rPr>
              <a:t> all of the various options into 4 categories: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Custom implementations require more code, provide more </a:t>
            </a:r>
            <a:r>
              <a:rPr lang="en-US" sz="1200" kern="1200" dirty="0" err="1" smtClean="0">
                <a:solidFill>
                  <a:schemeClr val="tx1"/>
                </a:solidFill>
                <a:effectLst/>
                <a:latin typeface="+mn-lt"/>
                <a:ea typeface="+mn-ea"/>
                <a:cs typeface="+mn-cs"/>
              </a:rPr>
              <a:t>flexibilty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Different flavors of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Some very </a:t>
            </a:r>
            <a:r>
              <a:rPr lang="en-US" sz="1200" kern="1200" dirty="0" err="1" smtClean="0">
                <a:solidFill>
                  <a:schemeClr val="tx1"/>
                </a:solidFill>
                <a:effectLst/>
                <a:latin typeface="+mn-lt"/>
                <a:ea typeface="+mn-ea"/>
                <a:cs typeface="+mn-cs"/>
              </a:rPr>
              <a:t>enterprisey</a:t>
            </a:r>
            <a:r>
              <a:rPr lang="en-US" sz="1200" kern="1200" dirty="0" smtClean="0">
                <a:solidFill>
                  <a:schemeClr val="tx1"/>
                </a:solidFill>
                <a:effectLst/>
                <a:latin typeface="+mn-lt"/>
                <a:ea typeface="+mn-ea"/>
                <a:cs typeface="+mn-cs"/>
              </a:rPr>
              <a:t> things that I won’t get into today, but you should at least know that they exist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Again, this session is not a tutorial on how to</a:t>
            </a:r>
            <a:r>
              <a:rPr lang="en-US" baseline="0" dirty="0" smtClean="0"/>
              <a:t> actually implement any of these. I’m going to zip through these pretty fast, I just want you to understand how they relate.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Real</a:t>
            </a:r>
            <a:r>
              <a:rPr lang="en-US" sz="1200" kern="1200" baseline="0" dirty="0" smtClean="0">
                <a:solidFill>
                  <a:schemeClr val="tx1"/>
                </a:solidFill>
                <a:effectLst/>
                <a:latin typeface="+mn-lt"/>
                <a:ea typeface="+mn-ea"/>
                <a:cs typeface="+mn-cs"/>
              </a:rPr>
              <a:t> quick sidebar: I assume that everyone here understands the idea of a secure connection in which the communications between a client and server are encrypted. Some of the techniques I’ll discuss require a secure connection, some don’t.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important thing to note is that SSL is a broken system, it’s not secure. Make sure your servers are set up to use TLS instead.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I say SSL any other time during this session, it’s just an old habit. I mean TLS.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2326101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a:t>
            </a:r>
            <a:r>
              <a:rPr lang="en-US" sz="1200" b="1" kern="1200" dirty="0" smtClean="0">
                <a:solidFill>
                  <a:schemeClr val="tx1"/>
                </a:solidFill>
                <a:effectLst/>
                <a:latin typeface="+mn-lt"/>
                <a:ea typeface="+mn-ea"/>
                <a:cs typeface="+mn-cs"/>
              </a:rPr>
              <a:t>standards-based, </a:t>
            </a:r>
            <a:r>
              <a:rPr lang="en-US" sz="1200" b="0" kern="1200" dirty="0" smtClean="0">
                <a:solidFill>
                  <a:schemeClr val="tx1"/>
                </a:solidFill>
                <a:effectLst/>
                <a:latin typeface="+mn-lt"/>
                <a:ea typeface="+mn-ea"/>
                <a:cs typeface="+mn-cs"/>
              </a:rPr>
              <a:t>are </a:t>
            </a:r>
            <a:r>
              <a:rPr lang="en-US" sz="1200" b="1" kern="1200" dirty="0" smtClean="0">
                <a:solidFill>
                  <a:schemeClr val="tx1"/>
                </a:solidFill>
                <a:effectLst/>
                <a:latin typeface="+mn-lt"/>
                <a:ea typeface="+mn-ea"/>
                <a:cs typeface="+mn-cs"/>
              </a:rPr>
              <a:t>supported </a:t>
            </a:r>
            <a:r>
              <a:rPr lang="en-US" sz="1200" b="1" kern="1200" baseline="0" dirty="0" smtClean="0">
                <a:solidFill>
                  <a:schemeClr val="tx1"/>
                </a:solidFill>
                <a:effectLst/>
                <a:latin typeface="+mn-lt"/>
                <a:ea typeface="+mn-ea"/>
                <a:cs typeface="+mn-cs"/>
              </a:rPr>
              <a:t>by all major web servers, </a:t>
            </a:r>
            <a:r>
              <a:rPr lang="en-US" sz="1200" kern="1200" baseline="0" dirty="0" smtClean="0">
                <a:solidFill>
                  <a:schemeClr val="tx1"/>
                </a:solidFill>
                <a:effectLst/>
                <a:latin typeface="+mn-lt"/>
                <a:ea typeface="+mn-ea"/>
                <a:cs typeface="+mn-cs"/>
              </a:rPr>
              <a:t>and using them generally requires </a:t>
            </a:r>
            <a:r>
              <a:rPr lang="en-US" sz="1200" b="1" kern="1200" baseline="0" dirty="0" smtClean="0">
                <a:solidFill>
                  <a:schemeClr val="tx1"/>
                </a:solidFill>
                <a:effectLst/>
                <a:latin typeface="+mn-lt"/>
                <a:ea typeface="+mn-ea"/>
                <a:cs typeface="+mn-cs"/>
              </a:rPr>
              <a:t>very little custom code</a:t>
            </a:r>
            <a:r>
              <a:rPr lang="en-US" sz="1200" kern="1200" baseline="0" dirty="0" smtClean="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2013, at 1:07pm on a Tuesday, the official Twitter account of the Associated Press tweeted that there had been two explosions at the White House and that Barack Obama had been injured. Over the next three minutes, the Dow dropped 150 points and erased $136 billion in equity market value.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the hoax was quickly exposed and the market quickly regained value. But 3 minutes is an eternity in a world of high-frequency trading algorithms, plenty of time</a:t>
            </a:r>
            <a:r>
              <a:rPr lang="en-US" sz="1200" kern="1200" baseline="0" dirty="0" smtClean="0">
                <a:solidFill>
                  <a:schemeClr val="tx1"/>
                </a:solidFill>
                <a:effectLst/>
                <a:latin typeface="+mn-lt"/>
                <a:ea typeface="+mn-ea"/>
                <a:cs typeface="+mn-cs"/>
              </a:rPr>
              <a:t> to take advantage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damage was done by a hack on a single account. What if </a:t>
            </a:r>
            <a:r>
              <a:rPr lang="en-US" sz="1200" i="1" kern="1200" dirty="0" smtClean="0">
                <a:solidFill>
                  <a:schemeClr val="tx1"/>
                </a:solidFill>
                <a:effectLst/>
                <a:latin typeface="+mn-lt"/>
                <a:ea typeface="+mn-ea"/>
                <a:cs typeface="+mn-cs"/>
              </a:rPr>
              <a:t>lots </a:t>
            </a:r>
            <a:r>
              <a:rPr lang="en-US" sz="1200" kern="1200" dirty="0" smtClean="0">
                <a:solidFill>
                  <a:schemeClr val="tx1"/>
                </a:solidFill>
                <a:effectLst/>
                <a:latin typeface="+mn-lt"/>
                <a:ea typeface="+mn-ea"/>
                <a:cs typeface="+mn-cs"/>
              </a:rPr>
              <a:t>of Twitter accounts were hacked at the same time?</a:t>
            </a:r>
            <a:endParaRPr lang="en-US" dirty="0" smtClean="0"/>
          </a:p>
          <a:p>
            <a:endParaRPr lang="en-US" dirty="0" smtClean="0"/>
          </a:p>
          <a:p>
            <a:r>
              <a:rPr lang="en-US" dirty="0" smtClean="0"/>
              <a:t>https://www.washingtonpost.com/news/worldviews/wp/2013/04/23/syrian-hackers-claim-ap-hack-that-tipped-stock-market-by-136-billion-is-it-terrorism/</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3675877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of those techniques is “client </a:t>
            </a:r>
            <a:r>
              <a:rPr lang="en-US" sz="1200" kern="1200" dirty="0" smtClean="0">
                <a:solidFill>
                  <a:schemeClr val="tx1"/>
                </a:solidFill>
                <a:effectLst/>
                <a:latin typeface="+mn-lt"/>
                <a:ea typeface="+mn-ea"/>
                <a:cs typeface="+mn-cs"/>
              </a:rPr>
              <a:t>certificates” = “reverse TLS”. In TLS, cert on server </a:t>
            </a:r>
            <a:r>
              <a:rPr lang="en-US" sz="1200" kern="1200" dirty="0" smtClean="0">
                <a:solidFill>
                  <a:schemeClr val="tx1"/>
                </a:solidFill>
                <a:effectLst/>
                <a:latin typeface="+mn-lt"/>
                <a:ea typeface="+mn-ea"/>
                <a:cs typeface="+mn-cs"/>
              </a:rPr>
              <a:t>proves identity</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to client.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it proves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i="0" kern="1200" baseline="0" dirty="0" smtClean="0">
                <a:solidFill>
                  <a:schemeClr val="tx1"/>
                </a:solidFill>
                <a:effectLst/>
                <a:latin typeface="+mn-lt"/>
                <a:ea typeface="+mn-ea"/>
                <a:cs typeface="+mn-cs"/>
              </a:rPr>
              <a:t> to the server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a:t>
            </a:r>
            <a:r>
              <a:rPr lang="en-US" sz="1200" kern="1200" dirty="0" smtClean="0">
                <a:solidFill>
                  <a:schemeClr val="tx1"/>
                </a:solidFill>
                <a:effectLst/>
                <a:latin typeface="+mn-lt"/>
                <a:ea typeface="+mn-ea"/>
                <a:cs typeface="+mn-cs"/>
              </a:rPr>
              <a:t>“simple” </a:t>
            </a:r>
            <a:r>
              <a:rPr lang="en-US" sz="1200" kern="1200" dirty="0" smtClean="0">
                <a:solidFill>
                  <a:schemeClr val="tx1"/>
                </a:solidFill>
                <a:effectLst/>
                <a:latin typeface="+mn-lt"/>
                <a:ea typeface="+mn-ea"/>
                <a:cs typeface="+mn-cs"/>
              </a:rPr>
              <a:t>when using Active Direct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Credentials</a:t>
            </a:r>
            <a:r>
              <a:rPr lang="en-US" sz="1200" kern="1200" baseline="0" dirty="0" smtClean="0">
                <a:solidFill>
                  <a:schemeClr val="tx1"/>
                </a:solidFill>
                <a:effectLst/>
                <a:latin typeface="+mn-lt"/>
                <a:ea typeface="+mn-ea"/>
                <a:cs typeface="+mn-cs"/>
              </a:rPr>
              <a:t> are Base64 encoded and sent with each request as a header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“Authorization” header is named poorly. Authentication, not authorization.</a:t>
            </a:r>
          </a:p>
          <a:p>
            <a:endParaRPr lang="en-US" dirty="0" smtClean="0"/>
          </a:p>
          <a:p>
            <a:r>
              <a:rPr lang="en-US" dirty="0" smtClean="0"/>
              <a:t>http://www.asp.net/web-api/overview/security/basic-authentication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with a simple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setting.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membership system.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do that by writing some simple middleware and overriding a few methods.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Two main </a:t>
            </a:r>
            <a:r>
              <a:rPr lang="en-US" sz="1200" kern="1200" dirty="0" smtClean="0">
                <a:solidFill>
                  <a:schemeClr val="tx1"/>
                </a:solidFill>
                <a:effectLst/>
                <a:latin typeface="+mn-lt"/>
                <a:ea typeface="+mn-ea"/>
                <a:cs typeface="+mn-cs"/>
              </a:rPr>
              <a:t>drawbacks: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API</a:t>
            </a:r>
            <a:r>
              <a:rPr lang="en-US" sz="1200" kern="1200" baseline="0" dirty="0" smtClean="0">
                <a:solidFill>
                  <a:schemeClr val="tx1"/>
                </a:solidFill>
                <a:effectLst/>
                <a:latin typeface="+mn-lt"/>
                <a:ea typeface="+mn-ea"/>
                <a:cs typeface="+mn-cs"/>
              </a:rPr>
              <a:t> client has access to the primary account password</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to revoke access to that client is to change the account password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connected integrations</a:t>
            </a:r>
            <a:endParaRPr lang="en-US" dirty="0" smtClean="0"/>
          </a:p>
          <a:p>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2) Credentials </a:t>
            </a:r>
            <a:r>
              <a:rPr lang="en-US" sz="1200" kern="1200" dirty="0" smtClean="0">
                <a:solidFill>
                  <a:schemeClr val="tx1"/>
                </a:solidFill>
                <a:effectLst/>
                <a:latin typeface="+mn-lt"/>
                <a:ea typeface="+mn-ea"/>
                <a:cs typeface="+mn-cs"/>
              </a:rPr>
              <a:t>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 because TLS encrypts the request</a:t>
            </a:r>
            <a:r>
              <a:rPr lang="en-US" sz="1200" kern="1200" baseline="0" dirty="0" smtClean="0">
                <a:solidFill>
                  <a:schemeClr val="tx1"/>
                </a:solidFill>
                <a:effectLst/>
                <a:latin typeface="+mn-lt"/>
                <a:ea typeface="+mn-ea"/>
                <a:cs typeface="+mn-cs"/>
              </a:rPr>
              <a:t> as it travels over the </a:t>
            </a:r>
            <a:r>
              <a:rPr lang="en-US" sz="1200" kern="1200" baseline="0" dirty="0" smtClean="0">
                <a:solidFill>
                  <a:schemeClr val="tx1"/>
                </a:solidFill>
                <a:effectLst/>
                <a:latin typeface="+mn-lt"/>
                <a:ea typeface="+mn-ea"/>
                <a:cs typeface="+mn-cs"/>
              </a:rPr>
              <a:t>wire</a:t>
            </a:r>
          </a:p>
          <a:p>
            <a:pPr marL="228600" lvl="0" indent="-228600">
              <a:buFont typeface="Arial" panose="020B0604020202020204" pitchFamily="34" charset="0"/>
              <a:buChar char="•"/>
            </a:pPr>
            <a:r>
              <a:rPr lang="en-US" sz="1200" kern="1200" baseline="0" dirty="0" smtClean="0">
                <a:solidFill>
                  <a:schemeClr val="tx1"/>
                </a:solidFill>
                <a:effectLst/>
                <a:latin typeface="+mn-lt"/>
                <a:ea typeface="+mn-ea"/>
                <a:cs typeface="+mn-cs"/>
              </a:rPr>
              <a:t>Only as secure as the TLS implementation</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another Internet standard </a:t>
            </a:r>
            <a:r>
              <a:rPr lang="en-US" sz="1200" kern="1200" dirty="0" smtClean="0">
                <a:solidFill>
                  <a:schemeClr val="tx1"/>
                </a:solidFill>
                <a:effectLst/>
                <a:latin typeface="+mn-lt"/>
                <a:ea typeface="+mn-ea"/>
                <a:cs typeface="+mn-cs"/>
              </a:rPr>
              <a:t>called Digest </a:t>
            </a:r>
            <a:r>
              <a:rPr lang="en-US" sz="1200" kern="1200" dirty="0" err="1" smtClean="0">
                <a:solidFill>
                  <a:schemeClr val="tx1"/>
                </a:solidFill>
                <a:effectLst/>
                <a:latin typeface="+mn-lt"/>
                <a:ea typeface="+mn-ea"/>
                <a:cs typeface="+mn-cs"/>
              </a:rPr>
              <a:t>Auth</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Clients makes a secured</a:t>
            </a:r>
            <a:r>
              <a:rPr lang="en-US" sz="1200" kern="1200" baseline="0" dirty="0" smtClean="0">
                <a:solidFill>
                  <a:schemeClr val="tx1"/>
                </a:solidFill>
                <a:effectLst/>
                <a:latin typeface="+mn-lt"/>
                <a:ea typeface="+mn-ea"/>
                <a:cs typeface="+mn-cs"/>
              </a:rPr>
              <a:t> request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 uses </a:t>
            </a:r>
            <a:r>
              <a:rPr lang="en-US" sz="1200" kern="1200" dirty="0" smtClean="0">
                <a:solidFill>
                  <a:schemeClr val="tx1"/>
                </a:solidFill>
                <a:effectLst/>
                <a:latin typeface="+mn-lt"/>
                <a:ea typeface="+mn-ea"/>
                <a:cs typeface="+mn-cs"/>
              </a:rPr>
              <a:t>nonce to create an MD5 hash of the username and password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Clients resubmits request, passing </a:t>
            </a:r>
            <a:r>
              <a:rPr lang="en-US" sz="1200" kern="1200" dirty="0" smtClean="0">
                <a:solidFill>
                  <a:schemeClr val="tx1"/>
                </a:solidFill>
                <a:effectLst/>
                <a:latin typeface="+mn-lt"/>
                <a:ea typeface="+mn-ea"/>
                <a:cs typeface="+mn-cs"/>
              </a:rPr>
              <a:t>username and nonce in clear text +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server looks up the user’s password, re-calculates hash, verifies request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both client and server used same password to </a:t>
            </a:r>
            <a:r>
              <a:rPr lang="en-US" sz="1200" kern="1200" baseline="0" dirty="0" err="1" smtClean="0">
                <a:solidFill>
                  <a:schemeClr val="tx1"/>
                </a:solidFill>
                <a:effectLst/>
                <a:latin typeface="+mn-lt"/>
                <a:ea typeface="+mn-ea"/>
                <a:cs typeface="+mn-cs"/>
              </a:rPr>
              <a:t>calc</a:t>
            </a:r>
            <a:r>
              <a:rPr lang="en-US" sz="1200" kern="1200" baseline="0" dirty="0" smtClean="0">
                <a:solidFill>
                  <a:schemeClr val="tx1"/>
                </a:solidFill>
                <a:effectLst/>
                <a:latin typeface="+mn-lt"/>
                <a:ea typeface="+mn-ea"/>
                <a:cs typeface="+mn-cs"/>
              </a:rPr>
              <a:t> hash == proof of identity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password is never sent over wire, TLS not</a:t>
            </a:r>
            <a:r>
              <a:rPr lang="en-US" sz="1200" kern="1200" baseline="0" dirty="0" smtClean="0">
                <a:solidFill>
                  <a:schemeClr val="tx1"/>
                </a:solidFill>
                <a:effectLst/>
                <a:latin typeface="+mn-lt"/>
                <a:ea typeface="+mn-ea"/>
                <a:cs typeface="+mn-cs"/>
              </a:rPr>
              <a:t> required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it’s very easy to integrate</a:t>
            </a:r>
            <a:r>
              <a:rPr lang="en-US" sz="1200" kern="1200" baseline="0" dirty="0" smtClean="0">
                <a:solidFill>
                  <a:schemeClr val="tx1"/>
                </a:solidFill>
                <a:effectLst/>
                <a:latin typeface="+mn-lt"/>
                <a:ea typeface="+mn-ea"/>
                <a:cs typeface="+mn-cs"/>
              </a:rPr>
              <a:t> with systems that support the standard.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there are some significant drawbacks to Digest.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a:t>
            </a:r>
            <a:r>
              <a:rPr lang="en-US" sz="1200" kern="1200" dirty="0" smtClean="0">
                <a:solidFill>
                  <a:schemeClr val="tx1"/>
                </a:solidFill>
                <a:effectLst/>
                <a:latin typeface="+mn-lt"/>
                <a:ea typeface="+mn-ea"/>
                <a:cs typeface="+mn-cs"/>
              </a:rPr>
              <a:t>it’s a little less efficient than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because a new nonce</a:t>
            </a:r>
            <a:r>
              <a:rPr lang="en-US" sz="1200" kern="1200" baseline="0" dirty="0" smtClean="0">
                <a:solidFill>
                  <a:schemeClr val="tx1"/>
                </a:solidFill>
                <a:effectLst/>
                <a:latin typeface="+mn-lt"/>
                <a:ea typeface="+mn-ea"/>
                <a:cs typeface="+mn-cs"/>
              </a:rPr>
              <a:t> has to be obtained from the server for each request</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main issue is that Digest </a:t>
            </a:r>
            <a:r>
              <a:rPr lang="en-US" sz="1200" kern="1200" dirty="0" smtClean="0">
                <a:solidFill>
                  <a:schemeClr val="tx1"/>
                </a:solidFill>
                <a:effectLst/>
                <a:latin typeface="+mn-lt"/>
                <a:ea typeface="+mn-ea"/>
                <a:cs typeface="+mn-cs"/>
              </a:rPr>
              <a:t>prevents use of strong password encryption in your user database. </a:t>
            </a:r>
          </a:p>
          <a:p>
            <a:pPr lvl="0"/>
            <a:r>
              <a:rPr lang="en-US" sz="1200" kern="1200" dirty="0" smtClean="0">
                <a:solidFill>
                  <a:schemeClr val="tx1"/>
                </a:solidFill>
                <a:effectLst/>
                <a:latin typeface="+mn-lt"/>
                <a:ea typeface="+mn-ea"/>
                <a:cs typeface="+mn-cs"/>
              </a:rPr>
              <a:t>* Must have access to raw password to verify hash.</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one really uses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it’s important to understand the concept because we’ll see it again later.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http://unixpapa.com/auth/basic.html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779626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Those 3 things work great if you want the API</a:t>
            </a:r>
            <a:r>
              <a:rPr lang="en-US" sz="1200" kern="1200" baseline="0" dirty="0" smtClean="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smtClean="0">
                <a:solidFill>
                  <a:schemeClr val="tx1"/>
                </a:solidFill>
                <a:effectLst/>
                <a:latin typeface="+mn-lt"/>
                <a:ea typeface="+mn-ea"/>
                <a:cs typeface="+mn-cs"/>
              </a:rPr>
              <a:t>But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need more flexibility,</a:t>
            </a:r>
            <a:r>
              <a:rPr lang="en-US" sz="1200" kern="1200" baseline="0" dirty="0" smtClean="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API keys first.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often used when you don’t want the API client to authenticate</a:t>
            </a:r>
            <a:r>
              <a:rPr lang="en-US" sz="1200" kern="1200" baseline="0" dirty="0" smtClean="0">
                <a:solidFill>
                  <a:schemeClr val="tx1"/>
                </a:solidFill>
                <a:effectLst/>
                <a:latin typeface="+mn-lt"/>
                <a:ea typeface="+mn-ea"/>
                <a:cs typeface="+mn-cs"/>
              </a:rPr>
              <a:t> with a primary account username and password.</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standard format. Usually GUID – </a:t>
            </a:r>
            <a:r>
              <a:rPr lang="en-US" sz="1200" b="1" kern="1200" baseline="0" dirty="0" smtClean="0">
                <a:solidFill>
                  <a:schemeClr val="tx1"/>
                </a:solidFill>
                <a:effectLst/>
                <a:latin typeface="+mn-lt"/>
                <a:ea typeface="+mn-ea"/>
                <a:cs typeface="+mn-cs"/>
              </a:rPr>
              <a:t>hard to brute force</a:t>
            </a:r>
          </a:p>
          <a:p>
            <a:pPr lvl="0"/>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Sometimes</a:t>
            </a:r>
            <a:r>
              <a:rPr lang="en-US" sz="1200" kern="1200" baseline="0" dirty="0" smtClean="0">
                <a:solidFill>
                  <a:schemeClr val="tx1"/>
                </a:solidFill>
                <a:effectLst/>
                <a:latin typeface="+mn-lt"/>
                <a:ea typeface="+mn-ea"/>
                <a:cs typeface="+mn-cs"/>
              </a:rPr>
              <a:t> the API key is just a pointer into an account, sometimes there are additional properties associated to the key itself – for example, you might have one API key for your Twitter account that lets one app post messages, and another key that lets a different app only read your messages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Benefits versus password-based authentication.</a:t>
            </a:r>
          </a:p>
          <a:p>
            <a:pPr marL="228600" indent="-228600">
              <a:buAutoNum type="arabicParenR"/>
            </a:pPr>
            <a:r>
              <a:rPr lang="en-US" sz="1200" kern="1200" baseline="0" dirty="0" smtClean="0">
                <a:solidFill>
                  <a:schemeClr val="tx1"/>
                </a:solidFill>
                <a:effectLst/>
                <a:latin typeface="+mn-lt"/>
                <a:ea typeface="+mn-ea"/>
                <a:cs typeface="+mn-cs"/>
              </a:rPr>
              <a:t>Not passing </a:t>
            </a:r>
            <a:r>
              <a:rPr lang="en-US" sz="1200" kern="1200" dirty="0" smtClean="0">
                <a:solidFill>
                  <a:schemeClr val="tx1"/>
                </a:solidFill>
                <a:effectLst/>
                <a:latin typeface="+mn-lt"/>
                <a:ea typeface="+mn-ea"/>
                <a:cs typeface="+mn-cs"/>
              </a:rPr>
              <a:t>actual passwords over the wire. Limits exposure</a:t>
            </a:r>
          </a:p>
          <a:p>
            <a:pPr marL="228600" indent="-228600">
              <a:buAutoNum type="arabicParenR"/>
            </a:pPr>
            <a:r>
              <a:rPr lang="en-US" sz="1200" kern="1200" dirty="0" smtClean="0">
                <a:solidFill>
                  <a:schemeClr val="tx1"/>
                </a:solidFill>
                <a:effectLst/>
                <a:latin typeface="+mn-lt"/>
                <a:ea typeface="+mn-ea"/>
                <a:cs typeface="+mn-cs"/>
              </a:rPr>
              <a:t>Revocability.</a:t>
            </a:r>
          </a:p>
          <a:p>
            <a:pPr marL="228600" indent="-228600">
              <a:buAutoNum type="arabicParenR"/>
            </a:pPr>
            <a:r>
              <a:rPr lang="en-US" sz="1200" kern="1200" dirty="0" smtClean="0">
                <a:solidFill>
                  <a:schemeClr val="tx1"/>
                </a:solidFill>
                <a:effectLst/>
                <a:latin typeface="+mn-lt"/>
                <a:ea typeface="+mn-ea"/>
                <a:cs typeface="+mn-cs"/>
              </a:rPr>
              <a:t>How you implement API keys is up</a:t>
            </a:r>
            <a:r>
              <a:rPr lang="en-US" sz="1200" kern="1200" baseline="0" dirty="0" smtClean="0">
                <a:solidFill>
                  <a:schemeClr val="tx1"/>
                </a:solidFill>
                <a:effectLst/>
                <a:latin typeface="+mn-lt"/>
                <a:ea typeface="+mn-ea"/>
                <a:cs typeface="+mn-cs"/>
              </a:rPr>
              <a:t> to you – not limited by built-in features.</a:t>
            </a:r>
          </a:p>
          <a:p>
            <a:pPr marL="228600" indent="-228600">
              <a:buAutoNum type="arabicParen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1760718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 in 2013, nearly 400,000 Twitter and Facebook OAuth access tokens were compromised for a social media publishing service called Buffer.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Within 10 minutes, spam message ads were posted on behalf of 30,000 compromised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a:t>
            </a:r>
            <a:r>
              <a:rPr lang="en-US" sz="1200" kern="1200" baseline="0" dirty="0" smtClean="0">
                <a:solidFill>
                  <a:schemeClr val="tx1"/>
                </a:solidFill>
                <a:effectLst/>
                <a:latin typeface="+mn-lt"/>
                <a:ea typeface="+mn-ea"/>
                <a:cs typeface="+mn-cs"/>
              </a:rPr>
              <a:t> shut down quickly</a:t>
            </a:r>
            <a:r>
              <a:rPr lang="en-US" sz="1200" kern="1200" dirty="0" smtClean="0">
                <a:solidFill>
                  <a:schemeClr val="tx1"/>
                </a:solidFill>
                <a:effectLst/>
                <a:latin typeface="+mn-lt"/>
                <a:ea typeface="+mn-ea"/>
                <a:cs typeface="+mn-cs"/>
              </a:rPr>
              <a:t>, but </a:t>
            </a:r>
            <a:r>
              <a:rPr lang="en-US" sz="1200" b="1" kern="1200" dirty="0" smtClean="0">
                <a:solidFill>
                  <a:schemeClr val="tx1"/>
                </a:solidFill>
                <a:effectLst/>
                <a:latin typeface="+mn-lt"/>
                <a:ea typeface="+mn-ea"/>
                <a:cs typeface="+mn-cs"/>
              </a:rPr>
              <a:t>even in 10 minutes</a:t>
            </a:r>
            <a:r>
              <a:rPr lang="en-US" sz="1200" kern="1200" dirty="0" smtClean="0">
                <a:solidFill>
                  <a:schemeClr val="tx1"/>
                </a:solidFill>
                <a:effectLst/>
                <a:latin typeface="+mn-lt"/>
                <a:ea typeface="+mn-ea"/>
                <a:cs typeface="+mn-cs"/>
              </a:rPr>
              <a:t> damage could have far exceeded spam ads.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Manipulated</a:t>
            </a:r>
            <a:r>
              <a:rPr lang="en-US" sz="1200" kern="1200" baseline="0" dirty="0" smtClean="0">
                <a:solidFill>
                  <a:schemeClr val="tx1"/>
                </a:solidFill>
                <a:effectLst/>
                <a:latin typeface="+mn-lt"/>
                <a:ea typeface="+mn-ea"/>
                <a:cs typeface="+mn-cs"/>
              </a:rPr>
              <a:t> financial markets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Incited panic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Spread malware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603367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 are two different ways to use API keys for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Simplest way is to treat like a password &amp; pass with each request, in plain text</a:t>
            </a:r>
          </a:p>
          <a:p>
            <a:r>
              <a:rPr lang="en-US" sz="1200" kern="1200" dirty="0" smtClean="0">
                <a:solidFill>
                  <a:schemeClr val="tx1"/>
                </a:solidFill>
                <a:effectLst/>
                <a:latin typeface="+mn-lt"/>
                <a:ea typeface="+mn-ea"/>
                <a:cs typeface="+mn-cs"/>
              </a:rPr>
              <a:t>* Analogous to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 requires TLS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pass the API Key in either the querystring or an HTTP header.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querystring really easy to do - ideal for scripting scenarios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keys like this makes them “bearer tokens”, which is basically a password</a:t>
            </a:r>
            <a:r>
              <a:rPr lang="en-US" sz="1200" kern="1200" baseline="0" dirty="0" smtClean="0">
                <a:solidFill>
                  <a:schemeClr val="tx1"/>
                </a:solidFill>
                <a:effectLst/>
                <a:latin typeface="+mn-lt"/>
                <a:ea typeface="+mn-ea"/>
                <a:cs typeface="+mn-cs"/>
              </a:rPr>
              <a:t>. Whomever possesses the token may use it for authorization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means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to keep the keys safe in transit. Only as secure as TLS </a:t>
            </a:r>
            <a:r>
              <a:rPr lang="en-US" sz="1200" kern="1200" baseline="0" dirty="0" err="1" smtClean="0">
                <a:solidFill>
                  <a:schemeClr val="tx1"/>
                </a:solidFill>
                <a:effectLst/>
                <a:latin typeface="+mn-lt"/>
                <a:ea typeface="+mn-ea"/>
                <a:cs typeface="+mn-cs"/>
              </a:rPr>
              <a:t>impl</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SHOULD encrypt </a:t>
            </a:r>
            <a:r>
              <a:rPr lang="en-US" sz="1200" kern="1200" baseline="0" dirty="0" smtClean="0">
                <a:solidFill>
                  <a:schemeClr val="tx1"/>
                </a:solidFill>
                <a:effectLst/>
                <a:latin typeface="+mn-lt"/>
                <a:ea typeface="+mn-ea"/>
                <a:cs typeface="+mn-cs"/>
              </a:rPr>
              <a:t>API keys in your database</a:t>
            </a:r>
            <a:r>
              <a:rPr lang="en-US" sz="1200" kern="1200" dirty="0" smtClean="0">
                <a:solidFill>
                  <a:schemeClr val="tx1"/>
                </a:solidFill>
                <a:effectLst/>
                <a:latin typeface="+mn-lt"/>
                <a:ea typeface="+mn-ea"/>
                <a:cs typeface="+mn-cs"/>
              </a:rPr>
              <a:t>, just like passwords.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If store as text, and DB is compromised, users get impersonated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That’s what happened w/ Buffer</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Can’t show users a list of their keys.</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AWS</a:t>
            </a:r>
            <a:r>
              <a:rPr lang="en-US" sz="1200" b="0" kern="1200" baseline="0" dirty="0" smtClean="0">
                <a:solidFill>
                  <a:schemeClr val="tx1"/>
                </a:solidFill>
                <a:effectLst/>
                <a:latin typeface="+mn-lt"/>
                <a:ea typeface="+mn-ea"/>
                <a:cs typeface="+mn-cs"/>
              </a:rPr>
              <a:t> and </a:t>
            </a:r>
            <a:r>
              <a:rPr lang="en-US" sz="1200" b="1" kern="1200" baseline="0" dirty="0" smtClean="0">
                <a:solidFill>
                  <a:schemeClr val="tx1"/>
                </a:solidFill>
                <a:effectLst/>
                <a:latin typeface="+mn-lt"/>
                <a:ea typeface="+mn-ea"/>
                <a:cs typeface="+mn-cs"/>
              </a:rPr>
              <a:t>Octopus Deploy</a:t>
            </a:r>
            <a:r>
              <a:rPr lang="en-US" sz="1200" b="0" kern="1200" baseline="0" dirty="0" smtClean="0">
                <a:solidFill>
                  <a:schemeClr val="tx1"/>
                </a:solidFill>
                <a:effectLst/>
                <a:latin typeface="+mn-lt"/>
                <a:ea typeface="+mn-ea"/>
                <a:cs typeface="+mn-cs"/>
              </a:rPr>
              <a:t> let you associate human readable name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to use them</a:t>
            </a:r>
            <a:r>
              <a:rPr lang="en-US" sz="1200" kern="1200" baseline="0" dirty="0" smtClean="0">
                <a:solidFill>
                  <a:schemeClr val="tx1"/>
                </a:solidFill>
                <a:effectLst/>
                <a:latin typeface="+mn-lt"/>
                <a:ea typeface="+mn-ea"/>
                <a:cs typeface="+mn-cs"/>
              </a:rPr>
              <a:t> as a cryptographic key, and </a:t>
            </a:r>
            <a:r>
              <a:rPr lang="en-US" sz="1200" kern="1200" dirty="0" smtClean="0">
                <a:solidFill>
                  <a:schemeClr val="tx1"/>
                </a:solidFill>
                <a:effectLst/>
                <a:latin typeface="+mn-lt"/>
                <a:ea typeface="+mn-ea"/>
                <a:cs typeface="+mn-cs"/>
              </a:rPr>
              <a:t>digitally sign the HTTP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we saw with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the idea behind “signing” a request is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and client both know some secret value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Client uses</a:t>
            </a:r>
            <a:r>
              <a:rPr lang="en-US" sz="1200" kern="1200" baseline="0" dirty="0" smtClean="0">
                <a:solidFill>
                  <a:schemeClr val="tx1"/>
                </a:solidFill>
                <a:effectLst/>
                <a:latin typeface="+mn-lt"/>
                <a:ea typeface="+mn-ea"/>
                <a:cs typeface="+mn-cs"/>
              </a:rPr>
              <a:t> the secret to create a hash</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uses the secret to </a:t>
            </a:r>
            <a:r>
              <a:rPr lang="en-US" sz="1200" i="1" kern="1200" dirty="0" smtClean="0">
                <a:solidFill>
                  <a:schemeClr val="tx1"/>
                </a:solidFill>
                <a:effectLst/>
                <a:latin typeface="+mn-lt"/>
                <a:ea typeface="+mn-ea"/>
                <a:cs typeface="+mn-cs"/>
              </a:rPr>
              <a:t>verify </a:t>
            </a:r>
            <a:r>
              <a:rPr lang="en-US" sz="1200" i="0" kern="1200" dirty="0" smtClean="0">
                <a:solidFill>
                  <a:schemeClr val="tx1"/>
                </a:solidFill>
                <a:effectLst/>
                <a:latin typeface="+mn-lt"/>
                <a:ea typeface="+mn-ea"/>
                <a:cs typeface="+mn-cs"/>
              </a:rPr>
              <a:t>the hash</a:t>
            </a:r>
          </a:p>
          <a:p>
            <a:pPr marL="171450" indent="-171450">
              <a:buFont typeface="Arial" panose="020B0604020202020204" pitchFamily="34" charset="0"/>
              <a:buChar char="•"/>
            </a:pPr>
            <a:r>
              <a:rPr lang="en-US" sz="1200" i="0" kern="1200" baseline="0" dirty="0" smtClean="0">
                <a:solidFill>
                  <a:schemeClr val="tx1"/>
                </a:solidFill>
                <a:effectLst/>
                <a:latin typeface="+mn-lt"/>
                <a:ea typeface="+mn-ea"/>
                <a:cs typeface="+mn-cs"/>
              </a:rPr>
              <a:t>The secret itself is never transmitted, so does not require TLS</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Might use TLS if the message itself is sensitive, but unlike bearer tokens, an attacker that intercepts the message does not gain anything sensitive except the message itself</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it works:</a:t>
            </a:r>
          </a:p>
          <a:p>
            <a:pPr lvl="0"/>
            <a:r>
              <a:rPr lang="en-US" sz="1200" kern="1200" dirty="0" smtClean="0">
                <a:solidFill>
                  <a:schemeClr val="tx1"/>
                </a:solidFill>
                <a:effectLst/>
                <a:latin typeface="+mn-lt"/>
                <a:ea typeface="+mn-ea"/>
                <a:cs typeface="+mn-cs"/>
              </a:rPr>
              <a:t>The client prepares its message, which in our case is probably a URL like </a:t>
            </a:r>
            <a:r>
              <a:rPr lang="en-US" sz="1200" i="1" u="sng" kern="1200" dirty="0" smtClean="0">
                <a:solidFill>
                  <a:schemeClr val="tx1"/>
                </a:solidFill>
                <a:effectLst/>
                <a:latin typeface="+mn-lt"/>
                <a:ea typeface="+mn-ea"/>
                <a:cs typeface="+mn-cs"/>
                <a:hlinkClick r:id="rId3"/>
              </a:rPr>
              <a:t>http://foo.com/bar?bat=42</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concatenates the secret value with that message and then runs it through a hashing algorithm to generate a signature</a:t>
            </a:r>
          </a:p>
          <a:p>
            <a:pPr lvl="0"/>
            <a:r>
              <a:rPr lang="en-US" sz="1200" kern="1200" dirty="0" smtClean="0">
                <a:solidFill>
                  <a:schemeClr val="tx1"/>
                </a:solidFill>
                <a:effectLst/>
                <a:latin typeface="+mn-lt"/>
                <a:ea typeface="+mn-ea"/>
                <a:cs typeface="+mn-cs"/>
              </a:rPr>
              <a:t>The client sends the original message to the server, </a:t>
            </a:r>
            <a:r>
              <a:rPr lang="en-US" sz="1200" i="1" kern="1200" dirty="0" smtClean="0">
                <a:solidFill>
                  <a:schemeClr val="tx1"/>
                </a:solidFill>
                <a:effectLst/>
                <a:latin typeface="+mn-lt"/>
                <a:ea typeface="+mn-ea"/>
                <a:cs typeface="+mn-cs"/>
              </a:rPr>
              <a:t>plus </a:t>
            </a:r>
            <a:r>
              <a:rPr lang="en-US" sz="1200" kern="1200" dirty="0" smtClean="0">
                <a:solidFill>
                  <a:schemeClr val="tx1"/>
                </a:solidFill>
                <a:effectLst/>
                <a:latin typeface="+mn-lt"/>
                <a:ea typeface="+mn-ea"/>
                <a:cs typeface="+mn-cs"/>
              </a:rPr>
              <a:t>the signature in an authorization header.</a:t>
            </a:r>
          </a:p>
          <a:p>
            <a:pPr lvl="0"/>
            <a:r>
              <a:rPr lang="en-US" sz="1200" kern="1200" dirty="0" smtClean="0">
                <a:solidFill>
                  <a:schemeClr val="tx1"/>
                </a:solidFill>
                <a:effectLst/>
                <a:latin typeface="+mn-lt"/>
                <a:ea typeface="+mn-ea"/>
                <a:cs typeface="+mn-cs"/>
              </a:rPr>
              <a:t>The server receives the message and repeats the same hashing operation, then compares the result with the value from the authorization header. If they match, it knows the message was created by someone that knows the secret value AND that the message wasn’t modified in transit. (If either of those things is false, the server would have computed a different hash)</a:t>
            </a:r>
          </a:p>
          <a:p>
            <a:r>
              <a:rPr lang="en-US" sz="1200" kern="1200" dirty="0" smtClean="0">
                <a:solidFill>
                  <a:schemeClr val="tx1"/>
                </a:solidFill>
                <a:effectLst/>
                <a:latin typeface="+mn-lt"/>
                <a:ea typeface="+mn-ea"/>
                <a:cs typeface="+mn-cs"/>
              </a:rPr>
              <a:t>Technically speaking the authorization header is a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Signing a request has some benefits.</a:t>
            </a:r>
            <a:r>
              <a:rPr lang="en-US" sz="1200" kern="1200" baseline="0" dirty="0" smtClean="0">
                <a:solidFill>
                  <a:schemeClr val="tx1"/>
                </a:solidFill>
                <a:effectLst/>
                <a:latin typeface="+mn-lt"/>
                <a:ea typeface="+mn-ea"/>
                <a:cs typeface="+mn-cs"/>
              </a:rPr>
              <a:t> First, as we just discussed, it lets you verify identity without sending secure keys over the wire. This means you don’t have to rely on TLS.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Proves request wasn’t modified –</a:t>
            </a:r>
            <a:r>
              <a:rPr lang="en-US" sz="1200" kern="1200" baseline="0" dirty="0" smtClean="0">
                <a:solidFill>
                  <a:schemeClr val="tx1"/>
                </a:solidFill>
                <a:effectLst/>
                <a:latin typeface="+mn-lt"/>
                <a:ea typeface="+mn-ea"/>
                <a:cs typeface="+mn-cs"/>
              </a:rPr>
              <a:t> any changes to the request data will invalidate the signature.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Attacker can’t capture one MAC value and use it to authenticate a different request – each unique combination of request data will have a unique MAC.</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If you’re not using TLS then defend against replay attacks w/ custom nonce or timestamp</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7234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image</a:t>
            </a:r>
            <a:r>
              <a:rPr lang="en-US" sz="1200" kern="1200" baseline="0" dirty="0" smtClean="0">
                <a:solidFill>
                  <a:schemeClr val="tx1"/>
                </a:solidFill>
                <a:effectLst/>
                <a:latin typeface="+mn-lt"/>
                <a:ea typeface="+mn-ea"/>
                <a:cs typeface="+mn-cs"/>
              </a:rPr>
              <a:t> is a tiny piece of just one portion of instructions for </a:t>
            </a:r>
            <a:r>
              <a:rPr lang="en-US" sz="1200" kern="1200" baseline="0" dirty="0" err="1" smtClean="0">
                <a:solidFill>
                  <a:schemeClr val="tx1"/>
                </a:solidFill>
                <a:effectLst/>
                <a:latin typeface="+mn-lt"/>
                <a:ea typeface="+mn-ea"/>
                <a:cs typeface="+mn-cs"/>
              </a:rPr>
              <a:t>canonicalizing</a:t>
            </a:r>
            <a:r>
              <a:rPr lang="en-US" sz="1200" kern="1200" baseline="0" dirty="0" smtClean="0">
                <a:solidFill>
                  <a:schemeClr val="tx1"/>
                </a:solidFill>
                <a:effectLst/>
                <a:latin typeface="+mn-lt"/>
                <a:ea typeface="+mn-ea"/>
                <a:cs typeface="+mn-cs"/>
              </a:rPr>
              <a:t> an AWS API call.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An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knows which secret value to verify with</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If you build an HMAC system you’ll </a:t>
            </a:r>
            <a:r>
              <a:rPr lang="en-US" sz="1200" b="1" kern="1200" dirty="0" smtClean="0">
                <a:solidFill>
                  <a:schemeClr val="tx1"/>
                </a:solidFill>
                <a:effectLst/>
                <a:latin typeface="+mn-lt"/>
                <a:ea typeface="+mn-ea"/>
                <a:cs typeface="+mn-cs"/>
              </a:rPr>
              <a:t>have to choose</a:t>
            </a:r>
            <a:r>
              <a:rPr lang="en-US" sz="1200" kern="1200" dirty="0" smtClean="0">
                <a:solidFill>
                  <a:schemeClr val="tx1"/>
                </a:solidFill>
                <a:effectLst/>
                <a:latin typeface="+mn-lt"/>
                <a:ea typeface="+mn-ea"/>
                <a:cs typeface="+mn-cs"/>
              </a:rPr>
              <a:t> what to use as the identifier and what to use as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Internal APIs can use </a:t>
            </a:r>
            <a:r>
              <a:rPr lang="en-US" sz="1200" b="1" kern="1200" dirty="0" smtClean="0">
                <a:solidFill>
                  <a:schemeClr val="tx1"/>
                </a:solidFill>
                <a:effectLst/>
                <a:latin typeface="+mn-lt"/>
                <a:ea typeface="+mn-ea"/>
                <a:cs typeface="+mn-cs"/>
              </a:rPr>
              <a:t>member ID or PK</a:t>
            </a:r>
            <a:endParaRPr lang="en-US" sz="12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Public APIs</a:t>
            </a:r>
            <a:r>
              <a:rPr lang="en-US" sz="1200" b="0" kern="1200" baseline="0" dirty="0" smtClean="0">
                <a:solidFill>
                  <a:schemeClr val="tx1"/>
                </a:solidFill>
                <a:effectLst/>
                <a:latin typeface="+mn-lt"/>
                <a:ea typeface="+mn-ea"/>
                <a:cs typeface="+mn-cs"/>
              </a:rPr>
              <a:t> will probably want to use an </a:t>
            </a:r>
            <a:r>
              <a:rPr lang="en-US" sz="1200" b="1" kern="1200" baseline="0" dirty="0" smtClean="0">
                <a:solidFill>
                  <a:schemeClr val="tx1"/>
                </a:solidFill>
                <a:effectLst/>
                <a:latin typeface="+mn-lt"/>
                <a:ea typeface="+mn-ea"/>
                <a:cs typeface="+mn-cs"/>
              </a:rPr>
              <a:t>API Key</a:t>
            </a:r>
          </a:p>
          <a:p>
            <a:pPr marL="171450" lvl="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In any case, must be something OK to transmit over the wire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If you use the API Key as the public identifier, what do we use as </a:t>
            </a:r>
            <a:r>
              <a:rPr lang="en-US" sz="1200" b="1" kern="1200" baseline="0" dirty="0" smtClean="0">
                <a:solidFill>
                  <a:schemeClr val="tx1"/>
                </a:solidFill>
                <a:effectLst/>
                <a:latin typeface="+mn-lt"/>
                <a:ea typeface="+mn-ea"/>
                <a:cs typeface="+mn-cs"/>
              </a:rPr>
              <a:t>secret value</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Whatever value you choose to use as the secret, it must be 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Can’t use the user’s password. Whole point of secure password storage is to </a:t>
            </a:r>
            <a:r>
              <a:rPr lang="en-US" sz="1200" b="1" kern="1200" baseline="0" dirty="0" smtClean="0">
                <a:solidFill>
                  <a:schemeClr val="tx1"/>
                </a:solidFill>
                <a:effectLst/>
                <a:latin typeface="+mn-lt"/>
                <a:ea typeface="+mn-ea"/>
                <a:cs typeface="+mn-cs"/>
              </a:rPr>
              <a:t>prevent app from knowing actual password</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If hashing and salting password, server only knows the </a:t>
            </a:r>
            <a:r>
              <a:rPr lang="en-US" sz="1200" b="1" kern="1200" baseline="0" dirty="0" smtClean="0">
                <a:solidFill>
                  <a:schemeClr val="tx1"/>
                </a:solidFill>
                <a:effectLst/>
                <a:latin typeface="+mn-lt"/>
                <a:ea typeface="+mn-ea"/>
                <a:cs typeface="+mn-cs"/>
              </a:rPr>
              <a:t>encrypted password</a:t>
            </a:r>
            <a:r>
              <a:rPr lang="en-US" sz="1200" b="0" kern="1200" baseline="0" dirty="0" smtClean="0">
                <a:solidFill>
                  <a:schemeClr val="tx1"/>
                </a:solidFill>
                <a:effectLst/>
                <a:latin typeface="+mn-lt"/>
                <a:ea typeface="+mn-ea"/>
                <a:cs typeface="+mn-cs"/>
              </a:rPr>
              <a:t>, not the text password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popular </a:t>
            </a:r>
            <a:r>
              <a:rPr lang="en-US" sz="1200" kern="1200" dirty="0" smtClean="0">
                <a:solidFill>
                  <a:schemeClr val="tx1"/>
                </a:solidFill>
                <a:effectLst/>
                <a:latin typeface="+mn-lt"/>
                <a:ea typeface="+mn-ea"/>
                <a:cs typeface="+mn-cs"/>
              </a:rPr>
              <a:t>approach is to issue API Keys as a </a:t>
            </a:r>
            <a:r>
              <a:rPr lang="en-US" sz="1200" b="1" kern="1200" dirty="0" smtClean="0">
                <a:solidFill>
                  <a:schemeClr val="tx1"/>
                </a:solidFill>
                <a:effectLst/>
                <a:latin typeface="+mn-lt"/>
                <a:ea typeface="+mn-ea"/>
                <a:cs typeface="+mn-cs"/>
              </a:rPr>
              <a:t>pair</a:t>
            </a:r>
            <a:r>
              <a:rPr lang="en-US" sz="1200" kern="1200" dirty="0" smtClean="0">
                <a:solidFill>
                  <a:schemeClr val="tx1"/>
                </a:solidFill>
                <a:effectLst/>
                <a:latin typeface="+mn-lt"/>
                <a:ea typeface="+mn-ea"/>
                <a:cs typeface="+mn-cs"/>
              </a:rPr>
              <a:t> of values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Public API key, that is transmitted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Private key that is only known by the client and server. </a:t>
            </a:r>
          </a:p>
          <a:p>
            <a:endParaRPr lang="en-US" dirty="0" smtClean="0"/>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one other detail of an HMAC implementation that you need to think about: </a:t>
            </a:r>
            <a:r>
              <a:rPr lang="en-US" sz="1200" b="1" kern="1200" dirty="0" smtClean="0">
                <a:solidFill>
                  <a:schemeClr val="tx1"/>
                </a:solidFill>
                <a:effectLst/>
                <a:latin typeface="+mn-lt"/>
                <a:ea typeface="+mn-ea"/>
                <a:cs typeface="+mn-cs"/>
              </a:rPr>
              <a:t>how does the client come to</a:t>
            </a:r>
            <a:r>
              <a:rPr lang="en-US" sz="1200" b="1" kern="1200" baseline="0" dirty="0" smtClean="0">
                <a:solidFill>
                  <a:schemeClr val="tx1"/>
                </a:solidFill>
                <a:effectLst/>
                <a:latin typeface="+mn-lt"/>
                <a:ea typeface="+mn-ea"/>
                <a:cs typeface="+mn-cs"/>
              </a:rPr>
              <a:t> know the secret key</a:t>
            </a:r>
            <a:r>
              <a:rPr lang="en-US" sz="1200" b="0" kern="1200" baseline="0" dirty="0" smtClean="0">
                <a:solidFill>
                  <a:schemeClr val="tx1"/>
                </a:solidFill>
                <a:effectLst/>
                <a:latin typeface="+mn-lt"/>
                <a:ea typeface="+mn-ea"/>
                <a:cs typeface="+mn-cs"/>
              </a:rPr>
              <a:t> in the first place?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a:t>
            </a:r>
            <a:r>
              <a:rPr lang="en-US" sz="1200" kern="1200" dirty="0" smtClean="0">
                <a:solidFill>
                  <a:schemeClr val="tx1"/>
                </a:solidFill>
                <a:effectLst/>
                <a:latin typeface="+mn-lt"/>
                <a:ea typeface="+mn-ea"/>
                <a:cs typeface="+mn-cs"/>
              </a:rPr>
              <a:t> it’s easy.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Programmer obtains the secret value using some secure mechanism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a:t>
            </a:r>
          </a:p>
          <a:p>
            <a:r>
              <a:rPr lang="en-US" sz="1200" kern="1200" dirty="0" smtClean="0">
                <a:solidFill>
                  <a:schemeClr val="tx1"/>
                </a:solidFill>
                <a:effectLst/>
                <a:latin typeface="+mn-lt"/>
                <a:ea typeface="+mn-ea"/>
                <a:cs typeface="+mn-cs"/>
              </a:rPr>
              <a:t>* Once set, doesn’t need to change; that specific deployed instance of the client will only ever deal with that one pair of values.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client</a:t>
            </a:r>
            <a:r>
              <a:rPr lang="en-US" sz="1200" kern="1200" baseline="0" dirty="0" smtClean="0">
                <a:solidFill>
                  <a:schemeClr val="tx1"/>
                </a:solidFill>
                <a:effectLst/>
                <a:latin typeface="+mn-lt"/>
                <a:ea typeface="+mn-ea"/>
                <a:cs typeface="+mn-cs"/>
              </a:rPr>
              <a:t> is secure and the k</a:t>
            </a:r>
            <a:r>
              <a:rPr lang="en-US" sz="1200" kern="1200" dirty="0" smtClean="0">
                <a:solidFill>
                  <a:schemeClr val="tx1"/>
                </a:solidFill>
                <a:effectLst/>
                <a:latin typeface="+mn-lt"/>
                <a:ea typeface="+mn-ea"/>
                <a:cs typeface="+mn-cs"/>
              </a:rPr>
              <a:t>ey is never exposed</a:t>
            </a:r>
            <a:r>
              <a:rPr lang="en-US" sz="1200" kern="1200" baseline="0" dirty="0" smtClean="0">
                <a:solidFill>
                  <a:schemeClr val="tx1"/>
                </a:solidFill>
                <a:effectLst/>
                <a:latin typeface="+mn-lt"/>
                <a:ea typeface="+mn-ea"/>
                <a:cs typeface="+mn-cs"/>
              </a:rPr>
              <a:t> to attacks.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or mobile app.</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No way to pre-load the key up front; users can log in from any browser at any time</a:t>
            </a:r>
          </a:p>
          <a:p>
            <a:r>
              <a:rPr lang="en-US" sz="1200" kern="1200" baseline="0" dirty="0" smtClean="0">
                <a:solidFill>
                  <a:schemeClr val="tx1"/>
                </a:solidFill>
                <a:effectLst/>
                <a:latin typeface="+mn-lt"/>
                <a:ea typeface="+mn-ea"/>
                <a:cs typeface="+mn-cs"/>
              </a:rPr>
              <a:t>* The key can be securely </a:t>
            </a:r>
            <a:r>
              <a:rPr lang="en-US" sz="1200" i="1" kern="1200" baseline="0" dirty="0" smtClean="0">
                <a:solidFill>
                  <a:schemeClr val="tx1"/>
                </a:solidFill>
                <a:effectLst/>
                <a:latin typeface="+mn-lt"/>
                <a:ea typeface="+mn-ea"/>
                <a:cs typeface="+mn-cs"/>
              </a:rPr>
              <a:t>transmitted to </a:t>
            </a:r>
            <a:r>
              <a:rPr lang="en-US" sz="1200" i="0" kern="1200" baseline="0" dirty="0" smtClean="0">
                <a:solidFill>
                  <a:schemeClr val="tx1"/>
                </a:solidFill>
                <a:effectLst/>
                <a:latin typeface="+mn-lt"/>
                <a:ea typeface="+mn-ea"/>
                <a:cs typeface="+mn-cs"/>
              </a:rPr>
              <a:t>the client, but the client cannot </a:t>
            </a:r>
            <a:r>
              <a:rPr lang="en-US" sz="1200" i="1" kern="1200" baseline="0" dirty="0" smtClean="0">
                <a:solidFill>
                  <a:schemeClr val="tx1"/>
                </a:solidFill>
                <a:effectLst/>
                <a:latin typeface="+mn-lt"/>
                <a:ea typeface="+mn-ea"/>
                <a:cs typeface="+mn-cs"/>
              </a:rPr>
              <a:t>securely store it</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That’s because JS is not a secure environment. Crypto functions can be monkey patched, local storage is susceptible to XSS</a:t>
            </a:r>
          </a:p>
          <a:p>
            <a:endParaRPr lang="en-US" sz="1200" kern="1200" dirty="0" smtClean="0">
              <a:solidFill>
                <a:schemeClr val="tx1"/>
              </a:solidFill>
              <a:effectLst/>
              <a:latin typeface="+mn-lt"/>
              <a:ea typeface="+mn-ea"/>
              <a:cs typeface="+mn-cs"/>
            </a:endParaRPr>
          </a:p>
          <a:p>
            <a:r>
              <a:rPr lang="en-US" dirty="0" smtClean="0"/>
              <a:t>So</a:t>
            </a:r>
            <a:r>
              <a:rPr lang="en-US" baseline="0" dirty="0" smtClean="0"/>
              <a:t> if we can’t store the encryption key in JS, how can a JS client securely use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one’s a little more recent. In February</a:t>
            </a:r>
            <a:r>
              <a:rPr lang="en-US" sz="1200" kern="1200" baseline="0" dirty="0" smtClean="0">
                <a:solidFill>
                  <a:schemeClr val="tx1"/>
                </a:solidFill>
                <a:effectLst/>
                <a:latin typeface="+mn-lt"/>
                <a:ea typeface="+mn-ea"/>
                <a:cs typeface="+mn-cs"/>
              </a:rPr>
              <a:t> of this year, it was reported that the vehicle control app for the Nissan Leaf performs no API authentication whatsoever.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know the VIN number for a LEAF, you can turn the climate control on or off, access battery status, and access the complete driving history over the internet.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3031169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answer is JSON Web Tokens, pronounced</a:t>
            </a:r>
            <a:r>
              <a:rPr lang="en-US" baseline="0" dirty="0" smtClean="0"/>
              <a:t> “JOT”</a:t>
            </a:r>
          </a:p>
          <a:p>
            <a:endParaRPr lang="en-US" baseline="0" dirty="0" smtClean="0"/>
          </a:p>
          <a:p>
            <a:r>
              <a:rPr lang="en-US" dirty="0" smtClean="0"/>
              <a:t>In this approach, the client itself is sent a token that has </a:t>
            </a:r>
            <a:r>
              <a:rPr lang="en-US" i="1" dirty="0" smtClean="0"/>
              <a:t>already been signed</a:t>
            </a:r>
            <a:r>
              <a:rPr lang="en-US" i="0" dirty="0" smtClean="0"/>
              <a:t>. </a:t>
            </a:r>
          </a:p>
          <a:p>
            <a:endParaRPr lang="en-US" i="0" dirty="0" smtClean="0"/>
          </a:p>
          <a:p>
            <a:r>
              <a:rPr lang="en-US" i="0" dirty="0" smtClean="0"/>
              <a:t>It then resends</a:t>
            </a:r>
            <a:r>
              <a:rPr lang="en-US" i="0" baseline="0" dirty="0" smtClean="0"/>
              <a:t> that token back with each request for the server to validate.</a:t>
            </a:r>
          </a:p>
          <a:p>
            <a:endParaRPr lang="en-US" i="0" baseline="0" dirty="0" smtClean="0"/>
          </a:p>
          <a:p>
            <a:r>
              <a:rPr lang="en-US" i="0" baseline="0" dirty="0" smtClean="0"/>
              <a:t>This is much safer for JS because the secret key itself is never transmitted, and the insecure client doesn’t have to be trusted with any crypto functions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10315250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From a high level, this is what you need to know about JOT.</a:t>
            </a:r>
          </a:p>
          <a:p>
            <a:endParaRPr lang="en-US" baseline="0" dirty="0" smtClean="0"/>
          </a:p>
          <a:p>
            <a:r>
              <a:rPr lang="en-US" baseline="0" dirty="0" smtClean="0"/>
              <a:t>1) It’s a standard for the secure transmission of JSON objects. These objects contain “claims”, which are really just data properties of the JSON object. Some of those properties are defined by the standard, but you can add custom claims as well.</a:t>
            </a:r>
          </a:p>
          <a:p>
            <a:r>
              <a:rPr lang="en-US" baseline="0" dirty="0" smtClean="0"/>
              <a:t>2) Tokens are self-contained and stateless. This makes them a good fit for APIs when you cannot associate clients with any server-managed state or session</a:t>
            </a:r>
          </a:p>
          <a:p>
            <a:r>
              <a:rPr lang="en-US" baseline="0" dirty="0" smtClean="0"/>
              <a:t>3) The tokens themselves signed via HMAC, so they are tamper proof. The request body is not signed. If you’re concerned about the request being modified in transit,, use TLS.</a:t>
            </a:r>
          </a:p>
          <a:p>
            <a:r>
              <a:rPr lang="en-US" baseline="0" dirty="0" smtClean="0"/>
              <a:t>4) The tokens themselves are encoded, but not encrypted. Avoid storing anything sensitive in the claims themselves, or use JSON Web Encryption </a:t>
            </a:r>
            <a:r>
              <a:rPr lang="en-US" baseline="0" smtClean="0"/>
              <a:t>to encrypt the token.</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11553892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just covered a lot of ground, so let’s do a quick recap of API-key based authentication.</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used instead of usernames/passwords </a:t>
            </a:r>
          </a:p>
          <a:p>
            <a:pPr lvl="0"/>
            <a:r>
              <a:rPr lang="en-US" sz="1200" kern="1200" dirty="0" smtClean="0">
                <a:solidFill>
                  <a:schemeClr val="tx1"/>
                </a:solidFill>
                <a:effectLst/>
                <a:latin typeface="+mn-lt"/>
                <a:ea typeface="+mn-ea"/>
                <a:cs typeface="+mn-cs"/>
              </a:rPr>
              <a:t>* uniquely identify a specific user and are sometimes associated with specific permissions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When used like a password, </a:t>
            </a:r>
          </a:p>
          <a:p>
            <a:pPr lvl="0"/>
            <a:r>
              <a:rPr lang="en-US" sz="1200" kern="1200" dirty="0" smtClean="0">
                <a:solidFill>
                  <a:schemeClr val="tx1"/>
                </a:solidFill>
                <a:effectLst/>
                <a:latin typeface="+mn-lt"/>
                <a:ea typeface="+mn-ea"/>
                <a:cs typeface="+mn-cs"/>
              </a:rPr>
              <a:t>* the API Key is passed in a URL parameter or a header w/ each request </a:t>
            </a:r>
          </a:p>
          <a:p>
            <a:pPr lvl="0"/>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requests MUST use SSL to protect the key in transit </a:t>
            </a:r>
          </a:p>
          <a:p>
            <a:pPr lvl="0"/>
            <a:r>
              <a:rPr lang="en-US" sz="1200" kern="1200" dirty="0" smtClean="0">
                <a:solidFill>
                  <a:schemeClr val="tx1"/>
                </a:solidFill>
                <a:effectLst/>
                <a:latin typeface="+mn-lt"/>
                <a:ea typeface="+mn-ea"/>
                <a:cs typeface="+mn-cs"/>
              </a:rPr>
              <a:t>* server SHOULD store the keys in a secure fashion</a:t>
            </a:r>
          </a:p>
          <a:p>
            <a:pPr lvl="0"/>
            <a:r>
              <a:rPr lang="en-US" sz="1200" kern="1200" dirty="0" smtClean="0">
                <a:solidFill>
                  <a:schemeClr val="tx1"/>
                </a:solidFill>
                <a:effectLst/>
                <a:latin typeface="+mn-lt"/>
                <a:ea typeface="+mn-ea"/>
                <a:cs typeface="+mn-cs"/>
              </a:rPr>
              <a:t>* No</a:t>
            </a:r>
            <a:r>
              <a:rPr lang="en-US" sz="1200" kern="1200" baseline="0" dirty="0" smtClean="0">
                <a:solidFill>
                  <a:schemeClr val="tx1"/>
                </a:solidFill>
                <a:effectLst/>
                <a:latin typeface="+mn-lt"/>
                <a:ea typeface="+mn-ea"/>
                <a:cs typeface="+mn-cs"/>
              </a:rPr>
              <a:t> way to verify message integrity</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15122525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API Keys are used to sign requests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public API Key must be paired with a private key that is kept secure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Private</a:t>
            </a:r>
            <a:r>
              <a:rPr lang="en-US" sz="1200" kern="1200" baseline="0" dirty="0" smtClean="0">
                <a:solidFill>
                  <a:schemeClr val="tx1"/>
                </a:solidFill>
                <a:effectLst/>
                <a:latin typeface="+mn-lt"/>
                <a:ea typeface="+mn-ea"/>
                <a:cs typeface="+mn-cs"/>
              </a:rPr>
              <a:t> keys must be stored as text or reversible encryption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Does not require TLS, unless the API call itself is sensitive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Guarantees message was not modified in transit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2780256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Signed requests</a:t>
            </a:r>
            <a:r>
              <a:rPr lang="en-US" sz="1200" kern="1200" baseline="0" dirty="0" smtClean="0">
                <a:solidFill>
                  <a:schemeClr val="tx1"/>
                </a:solidFill>
                <a:effectLst/>
                <a:latin typeface="+mn-lt"/>
                <a:ea typeface="+mn-ea"/>
                <a:cs typeface="+mn-cs"/>
              </a:rPr>
              <a:t> are great for server-to-server API calls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Also doable on mobile or JS, but at some point you’ll end up storing the private key on the client.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Consider assigning a temporary API Key upon login or just use SSL and avoid the complexity of signing requests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1829029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reasons that we talked about those other thing first is because OAuth uses many of the same concepts and it’s easier to understand once you understand the underlying patterns.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2042901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t>
            </a:r>
            <a:r>
              <a:rPr lang="en-US" sz="1200" kern="1200" dirty="0" err="1" smtClean="0">
                <a:solidFill>
                  <a:schemeClr val="tx1"/>
                </a:solidFill>
                <a:effectLst/>
                <a:latin typeface="+mn-lt"/>
                <a:ea typeface="+mn-ea"/>
                <a:cs typeface="+mn-cs"/>
              </a:rPr>
              <a:t>of</a:t>
            </a:r>
            <a:r>
              <a:rPr lang="en-US" sz="1200" kern="1200" dirty="0" smtClean="0">
                <a:solidFill>
                  <a:schemeClr val="tx1"/>
                </a:solidFill>
                <a:effectLst/>
                <a:latin typeface="+mn-lt"/>
                <a:ea typeface="+mn-ea"/>
                <a:cs typeface="+mn-cs"/>
              </a:rPr>
              <a:t>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some cases this is fine,</a:t>
            </a:r>
            <a:r>
              <a:rPr lang="en-US" sz="1200" kern="1200" baseline="0" dirty="0" smtClean="0">
                <a:solidFill>
                  <a:schemeClr val="tx1"/>
                </a:solidFill>
                <a:effectLst/>
                <a:latin typeface="+mn-lt"/>
                <a:ea typeface="+mn-ea"/>
                <a:cs typeface="+mn-cs"/>
              </a:rPr>
              <a:t> like when the website you’re on is the website of the trusted system. By logging you</a:t>
            </a:r>
            <a:r>
              <a:rPr lang="en-US" sz="1200" kern="1200" dirty="0" smtClean="0">
                <a:solidFill>
                  <a:schemeClr val="tx1"/>
                </a:solidFill>
                <a:effectLst/>
                <a:latin typeface="+mn-lt"/>
                <a:ea typeface="+mn-ea"/>
                <a:cs typeface="+mn-cs"/>
              </a:rPr>
              <a:t> in</a:t>
            </a:r>
            <a:r>
              <a:rPr lang="en-US" sz="1200" kern="1200" baseline="0" dirty="0" smtClean="0">
                <a:solidFill>
                  <a:schemeClr val="tx1"/>
                </a:solidFill>
                <a:effectLst/>
                <a:latin typeface="+mn-lt"/>
                <a:ea typeface="+mn-ea"/>
                <a:cs typeface="+mn-cs"/>
              </a:rPr>
              <a:t> the first place</a:t>
            </a:r>
            <a:r>
              <a:rPr lang="en-US" sz="1200" kern="1200" dirty="0" smtClean="0">
                <a:solidFill>
                  <a:schemeClr val="tx1"/>
                </a:solidFill>
                <a:effectLst/>
                <a:latin typeface="+mn-lt"/>
                <a:ea typeface="+mn-ea"/>
                <a:cs typeface="+mn-cs"/>
              </a:rPr>
              <a:t>, you’re explicitly giving that site your credentials in order to authenticate yourself.</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the Resource Owner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the Client to access the data client on their behalf, but without sharing their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You don’t have to be a high profile target like Twitter, or control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something as dangerous as a vehicle,</a:t>
            </a:r>
            <a:r>
              <a:rPr lang="en-US" sz="1200" kern="1200" baseline="0" dirty="0" smtClean="0">
                <a:solidFill>
                  <a:schemeClr val="tx1"/>
                </a:solidFill>
                <a:effectLst/>
                <a:latin typeface="+mn-lt"/>
                <a:ea typeface="+mn-ea"/>
                <a:cs typeface="+mn-cs"/>
              </a:rPr>
              <a:t> to be the target of an authentication attack. </a:t>
            </a:r>
            <a:r>
              <a:rPr lang="en-US" sz="1200" kern="1200" dirty="0" smtClean="0">
                <a:solidFill>
                  <a:schemeClr val="tx1"/>
                </a:solidFill>
                <a:effectLst/>
                <a:latin typeface="+mn-lt"/>
                <a:ea typeface="+mn-ea"/>
                <a:cs typeface="+mn-cs"/>
              </a:rPr>
              <a:t>Consider</a:t>
            </a:r>
            <a:r>
              <a:rPr lang="en-US" sz="1200" kern="1200" baseline="0" dirty="0" smtClean="0">
                <a:solidFill>
                  <a:schemeClr val="tx1"/>
                </a:solidFill>
                <a:effectLst/>
                <a:latin typeface="+mn-lt"/>
                <a:ea typeface="+mn-ea"/>
                <a:cs typeface="+mn-cs"/>
              </a:rPr>
              <a:t> this, </a:t>
            </a:r>
            <a:r>
              <a:rPr lang="en-US" sz="1200" kern="1200" dirty="0" smtClean="0">
                <a:solidFill>
                  <a:schemeClr val="tx1"/>
                </a:solidFill>
                <a:effectLst/>
                <a:latin typeface="+mn-lt"/>
                <a:ea typeface="+mn-ea"/>
                <a:cs typeface="+mn-cs"/>
              </a:rPr>
              <a:t>the ultimate purpose of an attack might be to </a:t>
            </a:r>
            <a:r>
              <a:rPr lang="en-US" sz="1200" b="1" kern="1200" dirty="0" smtClean="0">
                <a:solidFill>
                  <a:schemeClr val="tx1"/>
                </a:solidFill>
                <a:effectLst/>
                <a:latin typeface="+mn-lt"/>
                <a:ea typeface="+mn-ea"/>
                <a:cs typeface="+mn-cs"/>
              </a:rPr>
              <a:t>string lots of small exploits</a:t>
            </a:r>
            <a:r>
              <a:rPr lang="en-US" sz="1200" kern="1200" dirty="0" smtClean="0">
                <a:solidFill>
                  <a:schemeClr val="tx1"/>
                </a:solidFill>
                <a:effectLst/>
                <a:latin typeface="+mn-lt"/>
                <a:ea typeface="+mn-ea"/>
                <a:cs typeface="+mn-cs"/>
              </a:rPr>
              <a:t> into something larger.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Here’s a scary fact: </a:t>
            </a:r>
            <a:r>
              <a:rPr lang="en-US" sz="1200" b="1" kern="1200" dirty="0" smtClean="0">
                <a:solidFill>
                  <a:schemeClr val="tx1"/>
                </a:solidFill>
                <a:effectLst/>
                <a:latin typeface="+mn-lt"/>
                <a:ea typeface="+mn-ea"/>
                <a:cs typeface="+mn-cs"/>
              </a:rPr>
              <a:t>87% of the US population</a:t>
            </a:r>
            <a:r>
              <a:rPr lang="en-US" sz="1200" kern="1200" dirty="0" smtClean="0">
                <a:solidFill>
                  <a:schemeClr val="tx1"/>
                </a:solidFill>
                <a:effectLst/>
                <a:latin typeface="+mn-lt"/>
                <a:ea typeface="+mn-ea"/>
                <a:cs typeface="+mn-cs"/>
              </a:rPr>
              <a:t> are uniquely identified by these three pieces of data.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you use </a:t>
            </a:r>
            <a:r>
              <a:rPr lang="en-US" sz="1200" kern="1200" baseline="0" dirty="0" smtClean="0">
                <a:solidFill>
                  <a:schemeClr val="tx1"/>
                </a:solidFill>
                <a:effectLst/>
                <a:latin typeface="+mn-lt"/>
                <a:ea typeface="+mn-ea"/>
                <a:cs typeface="+mn-cs"/>
              </a:rPr>
              <a:t>same address on multiple sites, and</a:t>
            </a:r>
            <a:r>
              <a:rPr lang="en-US" sz="1200" kern="1200" dirty="0" smtClean="0">
                <a:solidFill>
                  <a:schemeClr val="tx1"/>
                </a:solidFill>
                <a:effectLst/>
                <a:latin typeface="+mn-lt"/>
                <a:ea typeface="+mn-ea"/>
                <a:cs typeface="+mn-cs"/>
              </a:rPr>
              <a:t> attacker gets birthdate</a:t>
            </a:r>
            <a:r>
              <a:rPr lang="en-US" sz="1200" kern="1200" baseline="0" dirty="0" smtClean="0">
                <a:solidFill>
                  <a:schemeClr val="tx1"/>
                </a:solidFill>
                <a:effectLst/>
                <a:latin typeface="+mn-lt"/>
                <a:ea typeface="+mn-ea"/>
                <a:cs typeface="+mn-cs"/>
              </a:rPr>
              <a:t> from one “</a:t>
            </a:r>
            <a:r>
              <a:rPr lang="en-US" sz="1200" b="1" kern="1200" baseline="0" dirty="0" smtClean="0">
                <a:solidFill>
                  <a:schemeClr val="tx1"/>
                </a:solidFill>
                <a:effectLst/>
                <a:latin typeface="+mn-lt"/>
                <a:ea typeface="+mn-ea"/>
                <a:cs typeface="+mn-cs"/>
              </a:rPr>
              <a:t>low value</a:t>
            </a:r>
            <a:r>
              <a:rPr lang="en-US" sz="1200" kern="1200" baseline="0" dirty="0" smtClean="0">
                <a:solidFill>
                  <a:schemeClr val="tx1"/>
                </a:solidFill>
                <a:effectLst/>
                <a:latin typeface="+mn-lt"/>
                <a:ea typeface="+mn-ea"/>
                <a:cs typeface="+mn-cs"/>
              </a:rPr>
              <a:t>” target, gender another &amp; zip from a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they can now </a:t>
            </a:r>
            <a:r>
              <a:rPr lang="en-US" sz="1200" b="1" kern="1200" dirty="0" smtClean="0">
                <a:solidFill>
                  <a:schemeClr val="tx1"/>
                </a:solidFill>
                <a:effectLst/>
                <a:latin typeface="+mn-lt"/>
                <a:ea typeface="+mn-ea"/>
                <a:cs typeface="+mn-cs"/>
              </a:rPr>
              <a:t>de-anonymize</a:t>
            </a:r>
            <a:r>
              <a:rPr lang="en-US" sz="1200" kern="1200" dirty="0" smtClean="0">
                <a:solidFill>
                  <a:schemeClr val="tx1"/>
                </a:solidFill>
                <a:effectLst/>
                <a:latin typeface="+mn-lt"/>
                <a:ea typeface="+mn-ea"/>
                <a:cs typeface="+mn-cs"/>
              </a:rPr>
              <a:t> you in other databases.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It can use that data to stage social engineering attacks or to conduct identity</a:t>
            </a:r>
            <a:r>
              <a:rPr lang="en-US" sz="1200" kern="1200" baseline="0" dirty="0" smtClean="0">
                <a:solidFill>
                  <a:schemeClr val="tx1"/>
                </a:solidFill>
                <a:effectLst/>
                <a:latin typeface="+mn-lt"/>
                <a:ea typeface="+mn-ea"/>
                <a:cs typeface="+mn-cs"/>
              </a:rPr>
              <a:t> theft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even “low</a:t>
            </a:r>
            <a:r>
              <a:rPr lang="en-US" sz="1200" kern="1200" baseline="0" dirty="0" smtClean="0">
                <a:solidFill>
                  <a:schemeClr val="tx1"/>
                </a:solidFill>
                <a:effectLst/>
                <a:latin typeface="+mn-lt"/>
                <a:ea typeface="+mn-ea"/>
                <a:cs typeface="+mn-cs"/>
              </a:rPr>
              <a:t> value” targets need to take API security seriously. One way to do that is to </a:t>
            </a:r>
            <a:r>
              <a:rPr lang="en-US" sz="1200" b="1" kern="1200" baseline="0" dirty="0" smtClean="0">
                <a:solidFill>
                  <a:schemeClr val="tx1"/>
                </a:solidFill>
                <a:effectLst/>
                <a:latin typeface="+mn-lt"/>
                <a:ea typeface="+mn-ea"/>
                <a:cs typeface="+mn-cs"/>
              </a:rPr>
              <a:t>properly authenticate</a:t>
            </a:r>
            <a:r>
              <a:rPr lang="en-US" sz="1200" kern="1200" baseline="0" dirty="0" smtClean="0">
                <a:solidFill>
                  <a:schemeClr val="tx1"/>
                </a:solidFill>
                <a:effectLst/>
                <a:latin typeface="+mn-lt"/>
                <a:ea typeface="+mn-ea"/>
                <a:cs typeface="+mn-cs"/>
              </a:rPr>
              <a:t> API calls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1781546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Facebook displays a page to the user to collect authorization,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Published April 2010, 1,0a came out shortly after. When I say “OAuth 1.0” I really mean “1.0a”.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associate identity with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is </a:t>
            </a:r>
            <a:r>
              <a:rPr lang="en-US" b="1" baseline="0" dirty="0" smtClean="0"/>
              <a:t>insufficient</a:t>
            </a:r>
            <a:r>
              <a:rPr lang="en-US" baseline="0" dirty="0" smtClean="0"/>
              <a:t> to provide authentication data to the client.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get started, I have a confession to make.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did a little research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a:t>
            </a:r>
            <a:r>
              <a:rPr lang="en-US" sz="1200" kern="120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uses token to make an API call to Facebook’s API, gets my data, and logs me in.</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Foo gives me access to my account on their system</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scenario, Foo would be correct in considering me an authenticated user.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has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provide</a:t>
            </a:r>
            <a:r>
              <a:rPr lang="en-US" sz="1200" kern="1200" baseline="0" dirty="0" smtClean="0">
                <a:solidFill>
                  <a:schemeClr val="tx1"/>
                </a:solidFill>
                <a:effectLst/>
                <a:latin typeface="+mn-lt"/>
                <a:ea typeface="+mn-ea"/>
                <a:cs typeface="+mn-cs"/>
              </a:rPr>
              <a:t> the necessary identity information</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touch very briefly on two additional technologies that you should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aware of. These technologies are designed for SOAP web services and/or for complex authentication scenarios that occur in the enterprise.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open standard data format for exchanging authentication and authorization data between parties”. Although technically designed for applications on the internet, SAML is generally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In terms of complexity, this is the undisputed king. It is designed for very complex scenarios that I’m guessing no one in this room needs to deal with. All I’m going to say is that if your use cases involve things like this then you should be seeking out some professional consulting services. My freebie session at </a:t>
            </a:r>
            <a:r>
              <a:rPr lang="en-US" sz="1200" kern="1200" dirty="0" err="1" smtClean="0">
                <a:solidFill>
                  <a:schemeClr val="tx1"/>
                </a:solidFill>
                <a:effectLst/>
                <a:latin typeface="+mn-lt"/>
                <a:ea typeface="+mn-ea"/>
                <a:cs typeface="+mn-cs"/>
              </a:rPr>
              <a:t>CodeMash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cut it for you.</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34028646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useful </a:t>
            </a:r>
            <a:r>
              <a:rPr lang="en-US" sz="1200" b="1" kern="1200" baseline="0" dirty="0" smtClean="0">
                <a:solidFill>
                  <a:schemeClr val="tx1"/>
                </a:solidFill>
                <a:effectLst/>
                <a:latin typeface="+mn-lt"/>
                <a:ea typeface="+mn-ea"/>
                <a:cs typeface="+mn-cs"/>
              </a:rPr>
              <a:t>if you can get users to install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Windows land, the sweet spot is when using IIS and Active Directory, because the tooling to link certs to identities already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Also a good fit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auth</a:t>
            </a:r>
            <a:r>
              <a:rPr lang="en-US" sz="1200" b="0" kern="1200" baseline="0" dirty="0" smtClean="0">
                <a:solidFill>
                  <a:schemeClr val="tx1"/>
                </a:solidFill>
                <a:effectLst/>
                <a:latin typeface="+mn-lt"/>
                <a:ea typeface="+mn-ea"/>
                <a:cs typeface="+mn-cs"/>
              </a:rPr>
              <a:t> because you don’t have to manage passwords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don’t care about the </a:t>
            </a:r>
            <a:r>
              <a:rPr lang="en-US" sz="1200" b="1" kern="1200" baseline="0" dirty="0" smtClean="0">
                <a:solidFill>
                  <a:schemeClr val="tx1"/>
                </a:solidFill>
                <a:effectLst/>
                <a:latin typeface="+mn-lt"/>
                <a:ea typeface="+mn-ea"/>
                <a:cs typeface="+mn-cs"/>
              </a:rPr>
              <a:t>crappy login UI</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using </a:t>
            </a:r>
            <a:r>
              <a:rPr lang="en-US" sz="1200" b="1" kern="1200" baseline="0" dirty="0" smtClean="0">
                <a:solidFill>
                  <a:schemeClr val="tx1"/>
                </a:solidFill>
                <a:effectLst/>
                <a:latin typeface="+mn-lt"/>
                <a:ea typeface="+mn-ea"/>
                <a:cs typeface="+mn-cs"/>
              </a:rPr>
              <a:t>TLS on all requests</a:t>
            </a:r>
            <a:r>
              <a:rPr lang="en-US" sz="1200" b="0" kern="1200" baseline="0" dirty="0" smtClean="0">
                <a:solidFill>
                  <a:schemeClr val="tx1"/>
                </a:solidFill>
                <a:effectLst/>
                <a:latin typeface="+mn-lt"/>
                <a:ea typeface="+mn-ea"/>
                <a:cs typeface="+mn-cs"/>
              </a:rPr>
              <a:t> because you’re sending unencrypted passwords with each request</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An ideal use case is </a:t>
            </a:r>
            <a:r>
              <a:rPr lang="en-US" sz="1200" b="1" kern="1200" baseline="0" dirty="0" smtClean="0">
                <a:solidFill>
                  <a:schemeClr val="tx1"/>
                </a:solidFill>
                <a:effectLst/>
                <a:latin typeface="+mn-lt"/>
                <a:ea typeface="+mn-ea"/>
                <a:cs typeface="+mn-cs"/>
              </a:rPr>
              <a:t>server to server API calls</a:t>
            </a:r>
            <a:r>
              <a:rPr lang="en-US" sz="1200" b="0" kern="1200" baseline="0" dirty="0" smtClean="0">
                <a:solidFill>
                  <a:schemeClr val="tx1"/>
                </a:solidFill>
                <a:effectLst/>
                <a:latin typeface="+mn-lt"/>
                <a:ea typeface="+mn-ea"/>
                <a:cs typeface="+mn-cs"/>
              </a:rPr>
              <a:t> where you can’t use </a:t>
            </a:r>
            <a:r>
              <a:rPr lang="en-US" sz="1200" b="1" kern="1200" baseline="0" dirty="0" smtClean="0">
                <a:solidFill>
                  <a:schemeClr val="tx1"/>
                </a:solidFill>
                <a:effectLst/>
                <a:latin typeface="+mn-lt"/>
                <a:ea typeface="+mn-ea"/>
                <a:cs typeface="+mn-cs"/>
              </a:rPr>
              <a:t>client certs</a:t>
            </a:r>
            <a:r>
              <a:rPr lang="en-US" sz="1200" b="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approach is </a:t>
            </a:r>
            <a:r>
              <a:rPr lang="en-US" sz="1200" b="1" kern="1200" dirty="0" smtClean="0">
                <a:solidFill>
                  <a:schemeClr val="tx1"/>
                </a:solidFill>
                <a:effectLst/>
                <a:latin typeface="+mn-lt"/>
                <a:ea typeface="+mn-ea"/>
                <a:cs typeface="+mn-cs"/>
              </a:rPr>
              <a:t>only as secure</a:t>
            </a:r>
            <a:r>
              <a:rPr lang="en-US" sz="1200" kern="1200" dirty="0" smtClean="0">
                <a:solidFill>
                  <a:schemeClr val="tx1"/>
                </a:solidFill>
                <a:effectLst/>
                <a:latin typeface="+mn-lt"/>
                <a:ea typeface="+mn-ea"/>
                <a:cs typeface="+mn-cs"/>
              </a:rPr>
              <a:t> as your use of TLS.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 a few months ago.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different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should consider using API keys as bearer tokens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Your app operates on </a:t>
            </a:r>
            <a:r>
              <a:rPr lang="en-US" sz="1200" b="1" kern="1200" baseline="0" dirty="0" smtClean="0">
                <a:solidFill>
                  <a:schemeClr val="tx1"/>
                </a:solidFill>
                <a:effectLst/>
                <a:latin typeface="+mn-lt"/>
                <a:ea typeface="+mn-ea"/>
                <a:cs typeface="+mn-cs"/>
              </a:rPr>
              <a:t>data it owns</a:t>
            </a:r>
            <a:r>
              <a:rPr lang="en-US" sz="1200" kern="1200" baseline="0" dirty="0" smtClean="0">
                <a:solidFill>
                  <a:schemeClr val="tx1"/>
                </a:solidFill>
                <a:effectLst/>
                <a:latin typeface="+mn-lt"/>
                <a:ea typeface="+mn-ea"/>
                <a:cs typeface="+mn-cs"/>
              </a:rPr>
              <a:t>, rather than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party data</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prefer the </a:t>
            </a:r>
            <a:r>
              <a:rPr lang="en-US" sz="1200" b="1" kern="1200" baseline="0" dirty="0" smtClean="0">
                <a:solidFill>
                  <a:schemeClr val="tx1"/>
                </a:solidFill>
                <a:effectLst/>
                <a:latin typeface="+mn-lt"/>
                <a:ea typeface="+mn-ea"/>
                <a:cs typeface="+mn-cs"/>
              </a:rPr>
              <a:t>simplicity</a:t>
            </a:r>
            <a:r>
              <a:rPr lang="en-US" sz="1200" b="0" kern="1200" baseline="0" dirty="0" smtClean="0">
                <a:solidFill>
                  <a:schemeClr val="tx1"/>
                </a:solidFill>
                <a:effectLst/>
                <a:latin typeface="+mn-lt"/>
                <a:ea typeface="+mn-ea"/>
                <a:cs typeface="+mn-cs"/>
              </a:rPr>
              <a:t> of bearer tokens over signing</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relying entirely on TLS to keep your AKI keys safe in transit</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your app owns the data</a:t>
            </a:r>
            <a:r>
              <a:rPr lang="en-US" sz="1200" b="0" kern="1200" baseline="0" dirty="0" smtClean="0">
                <a:solidFill>
                  <a:schemeClr val="tx1"/>
                </a:solidFill>
                <a:effectLst/>
                <a:latin typeface="+mn-lt"/>
                <a:ea typeface="+mn-ea"/>
                <a:cs typeface="+mn-cs"/>
              </a:rPr>
              <a:t> and you want </a:t>
            </a:r>
            <a:r>
              <a:rPr lang="en-US" sz="1200" b="1" kern="1200" dirty="0" smtClean="0">
                <a:solidFill>
                  <a:schemeClr val="tx1"/>
                </a:solidFill>
                <a:effectLst/>
                <a:latin typeface="+mn-lt"/>
                <a:ea typeface="+mn-ea"/>
                <a:cs typeface="+mn-cs"/>
              </a:rPr>
              <a:t>more security</a:t>
            </a:r>
            <a:r>
              <a:rPr lang="en-US" sz="1200" kern="1200" dirty="0" smtClean="0">
                <a:solidFill>
                  <a:schemeClr val="tx1"/>
                </a:solidFill>
                <a:effectLst/>
                <a:latin typeface="+mn-lt"/>
                <a:ea typeface="+mn-ea"/>
                <a:cs typeface="+mn-cs"/>
              </a:rPr>
              <a:t> than passing them as bearer tokens, then consider using signed requests.</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Better choice if you’re writing </a:t>
            </a:r>
            <a:r>
              <a:rPr lang="en-US" sz="1200" b="1" kern="1200" baseline="0" dirty="0" smtClean="0">
                <a:solidFill>
                  <a:schemeClr val="tx1"/>
                </a:solidFill>
                <a:effectLst/>
                <a:latin typeface="+mn-lt"/>
                <a:ea typeface="+mn-ea"/>
                <a:cs typeface="+mn-cs"/>
              </a:rPr>
              <a:t>both client and server</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Ideal</a:t>
            </a:r>
            <a:r>
              <a:rPr lang="en-US" sz="1200" kern="1200" baseline="0" dirty="0" smtClean="0">
                <a:solidFill>
                  <a:schemeClr val="tx1"/>
                </a:solidFill>
                <a:effectLst/>
                <a:latin typeface="+mn-lt"/>
                <a:ea typeface="+mn-ea"/>
                <a:cs typeface="+mn-cs"/>
              </a:rPr>
              <a: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API calls.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deals with data </a:t>
            </a:r>
            <a:r>
              <a:rPr lang="en-US" sz="1200" b="1" kern="1200" dirty="0" smtClean="0">
                <a:solidFill>
                  <a:schemeClr val="tx1"/>
                </a:solidFill>
                <a:effectLst/>
                <a:latin typeface="+mn-lt"/>
                <a:ea typeface="+mn-ea"/>
                <a:cs typeface="+mn-cs"/>
              </a:rPr>
              <a:t>owned by another party </a:t>
            </a:r>
            <a:r>
              <a:rPr lang="en-US" sz="1200" kern="1200" dirty="0" smtClean="0">
                <a:solidFill>
                  <a:schemeClr val="tx1"/>
                </a:solidFill>
                <a:effectLst/>
                <a:latin typeface="+mn-lt"/>
                <a:ea typeface="+mn-ea"/>
                <a:cs typeface="+mn-cs"/>
              </a:rPr>
              <a:t>then OAuth is the way to go.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good fit if you’re supporting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clients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you want</a:t>
            </a:r>
            <a:r>
              <a:rPr lang="en-US" sz="1200" kern="1200" baseline="0" dirty="0" smtClean="0">
                <a:solidFill>
                  <a:schemeClr val="tx1"/>
                </a:solidFill>
                <a:effectLst/>
                <a:latin typeface="+mn-lt"/>
                <a:ea typeface="+mn-ea"/>
                <a:cs typeface="+mn-cs"/>
              </a:rPr>
              <a:t> to minimize the code you need to write to interact with multiple providers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 OAuth 2 if</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You want</a:t>
            </a:r>
            <a:r>
              <a:rPr lang="en-US" sz="1200" kern="1200" baseline="0" dirty="0" smtClean="0">
                <a:solidFill>
                  <a:schemeClr val="tx1"/>
                </a:solidFill>
                <a:effectLst/>
                <a:latin typeface="+mn-lt"/>
                <a:ea typeface="+mn-ea"/>
                <a:cs typeface="+mn-cs"/>
              </a:rPr>
              <a:t> to </a:t>
            </a:r>
            <a:r>
              <a:rPr lang="en-US" sz="1200" b="1" kern="1200" baseline="0" dirty="0" smtClean="0">
                <a:solidFill>
                  <a:schemeClr val="tx1"/>
                </a:solidFill>
                <a:effectLst/>
                <a:latin typeface="+mn-lt"/>
                <a:ea typeface="+mn-ea"/>
                <a:cs typeface="+mn-cs"/>
              </a:rPr>
              <a:t>avoid complexity</a:t>
            </a:r>
            <a:r>
              <a:rPr lang="en-US" sz="1200" b="0" kern="1200" baseline="0" dirty="0" smtClean="0">
                <a:solidFill>
                  <a:schemeClr val="tx1"/>
                </a:solidFill>
                <a:effectLst/>
                <a:latin typeface="+mn-lt"/>
                <a:ea typeface="+mn-ea"/>
                <a:cs typeface="+mn-cs"/>
              </a:rPr>
              <a:t> of request signing in OAuth 1 or</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want to support </a:t>
            </a:r>
            <a:r>
              <a:rPr lang="en-US" sz="1200" b="1" kern="1200" baseline="0" dirty="0" smtClean="0">
                <a:solidFill>
                  <a:schemeClr val="tx1"/>
                </a:solidFill>
                <a:effectLst/>
                <a:latin typeface="+mn-lt"/>
                <a:ea typeface="+mn-ea"/>
                <a:cs typeface="+mn-cs"/>
              </a:rPr>
              <a:t>non-web</a:t>
            </a:r>
            <a:r>
              <a:rPr lang="en-US" sz="1200" b="0" kern="1200" baseline="0" dirty="0" smtClean="0">
                <a:solidFill>
                  <a:schemeClr val="tx1"/>
                </a:solidFill>
                <a:effectLst/>
                <a:latin typeface="+mn-lt"/>
                <a:ea typeface="+mn-ea"/>
                <a:cs typeface="+mn-cs"/>
              </a:rPr>
              <a:t> clients or alternative authentication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to OAuth 2.0 are </a:t>
            </a:r>
            <a:r>
              <a:rPr lang="en-US" sz="1200" b="1" kern="1200" dirty="0" smtClean="0">
                <a:solidFill>
                  <a:schemeClr val="tx1"/>
                </a:solidFill>
                <a:effectLst/>
                <a:latin typeface="+mn-lt"/>
                <a:ea typeface="+mn-ea"/>
                <a:cs typeface="+mn-cs"/>
              </a:rPr>
              <a:t>reduced security</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less interoperability</a:t>
            </a:r>
            <a:r>
              <a:rPr lang="en-US" sz="1200" kern="1200" dirty="0" smtClean="0">
                <a:solidFill>
                  <a:schemeClr val="tx1"/>
                </a:solidFill>
                <a:effectLst/>
                <a:latin typeface="+mn-lt"/>
                <a:ea typeface="+mn-ea"/>
                <a:cs typeface="+mn-cs"/>
              </a:rPr>
              <a:t>; code</a:t>
            </a:r>
            <a:r>
              <a:rPr lang="en-US" sz="1200" kern="1200" baseline="0" dirty="0" smtClean="0">
                <a:solidFill>
                  <a:schemeClr val="tx1"/>
                </a:solidFill>
                <a:effectLst/>
                <a:latin typeface="+mn-lt"/>
                <a:ea typeface="+mn-ea"/>
                <a:cs typeface="+mn-cs"/>
              </a:rPr>
              <a:t> that you write for one OAuth 2 provider may require a lot of work to support another.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with a MAC. If you’re passing sensitive data over the wire then use SSL. If you want to verify message integrity, use a MAC.</a:t>
            </a:r>
          </a:p>
          <a:p>
            <a:pPr marL="228600" indent="-228600">
              <a:buAutoNum type="arabicParenR"/>
            </a:pPr>
            <a:r>
              <a:rPr lang="en-US" sz="1200" kern="1200" dirty="0" smtClean="0">
                <a:solidFill>
                  <a:schemeClr val="tx1"/>
                </a:solidFill>
                <a:effectLst/>
                <a:latin typeface="+mn-lt"/>
                <a:ea typeface="+mn-ea"/>
                <a:cs typeface="+mn-cs"/>
              </a:rPr>
              <a:t>If you own the data that your API deals with, or</a:t>
            </a:r>
            <a:r>
              <a:rPr lang="en-US" sz="1200" kern="1200" baseline="0" dirty="0" smtClean="0">
                <a:solidFill>
                  <a:schemeClr val="tx1"/>
                </a:solidFill>
                <a:effectLst/>
                <a:latin typeface="+mn-lt"/>
                <a:ea typeface="+mn-ea"/>
                <a:cs typeface="+mn-cs"/>
              </a:rPr>
              <a:t> if you’re writing the server AND the client yourself, then custom API keys may be simpler </a:t>
            </a:r>
            <a:r>
              <a:rPr lang="en-US" sz="1200" kern="1200" dirty="0" smtClean="0">
                <a:solidFill>
                  <a:schemeClr val="tx1"/>
                </a:solidFill>
                <a:effectLst/>
                <a:latin typeface="+mn-lt"/>
                <a:ea typeface="+mn-ea"/>
                <a:cs typeface="+mn-cs"/>
              </a:rPr>
              <a:t>than using OAuth. You</a:t>
            </a:r>
            <a:r>
              <a:rPr lang="en-US" sz="1200" kern="1200" baseline="0" dirty="0" smtClean="0">
                <a:solidFill>
                  <a:schemeClr val="tx1"/>
                </a:solidFill>
                <a:effectLst/>
                <a:latin typeface="+mn-lt"/>
                <a:ea typeface="+mn-ea"/>
                <a:cs typeface="+mn-cs"/>
              </a:rPr>
              <a:t> can use API keys as bearer tokens or to sign requests, depending on your needs.</a:t>
            </a:r>
          </a:p>
          <a:p>
            <a:pPr lvl="0"/>
            <a:r>
              <a:rPr lang="en-US" sz="1200" kern="1200" dirty="0" smtClean="0">
                <a:solidFill>
                  <a:schemeClr val="tx1"/>
                </a:solidFill>
                <a:effectLst/>
                <a:latin typeface="+mn-lt"/>
                <a:ea typeface="+mn-ea"/>
                <a:cs typeface="+mn-cs"/>
              </a:rPr>
              <a:t>3)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compare and contrast the options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majority of this talk is platform agnostic. As we go through the different options I may talk briefly about implementation details on the IIS/.NET platform, but mostly I’ll be showing you diagrams rather than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it’s not an advanced security session. If you already know the difference between OAuth 1 and 2 and which authentication options require SSL and which don’t, or if you already know how to sign a request using HMAC,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30128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10/4/2016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10/4/2016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10/4/2016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10/4/2016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fontScale="90000"/>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 techniques</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a:t>
            </a:r>
            <a:r>
              <a:rPr lang="en-US" sz="4800" dirty="0" smtClean="0"/>
              <a:t>“understand the options</a:t>
            </a:r>
            <a:r>
              <a:rPr lang="en-US" sz="4800" dirty="0" smtClean="0"/>
              <a:t>”</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Step 1: Use OAuth</a:t>
            </a:r>
            <a:endParaRPr lang="en-US" sz="4800" dirty="0"/>
          </a:p>
        </p:txBody>
      </p:sp>
      <p:pic>
        <p:nvPicPr>
          <p:cNvPr id="4" name="Content Placeholder 3"/>
          <p:cNvPicPr>
            <a:picLocks noGrp="1" noChangeAspect="1"/>
          </p:cNvPicPr>
          <p:nvPr>
            <p:ph idx="1"/>
          </p:nvPr>
        </p:nvPicPr>
        <p:blipFill>
          <a:blip r:embed="rId3"/>
          <a:stretch>
            <a:fillRect/>
          </a:stretch>
        </p:blipFill>
        <p:spPr>
          <a:xfrm>
            <a:off x="4043743" y="1690688"/>
            <a:ext cx="4104514" cy="3928716"/>
          </a:xfrm>
          <a:prstGeom prst="rect">
            <a:avLst/>
          </a:prstGeom>
        </p:spPr>
      </p:pic>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Step 2: Profit!</a:t>
            </a:r>
            <a:endParaRPr lang="en-US" sz="4800" dirty="0"/>
          </a:p>
        </p:txBody>
      </p:sp>
    </p:spTree>
    <p:extLst>
      <p:ext uri="{BB962C8B-B14F-4D97-AF65-F5344CB8AC3E}">
        <p14:creationId xmlns:p14="http://schemas.microsoft.com/office/powerpoint/2010/main" val="2849287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Well….</a:t>
            </a:r>
            <a:endParaRPr lang="en-US" sz="4800" dirty="0"/>
          </a:p>
        </p:txBody>
      </p:sp>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 maybe not.</a:t>
            </a:r>
            <a:endParaRPr lang="en-US" sz="4800" dirty="0"/>
          </a:p>
        </p:txBody>
      </p:sp>
      <p:pic>
        <p:nvPicPr>
          <p:cNvPr id="6" name="Picture 5"/>
          <p:cNvPicPr>
            <a:picLocks noChangeAspect="1"/>
          </p:cNvPicPr>
          <p:nvPr/>
        </p:nvPicPr>
        <p:blipFill>
          <a:blip r:embed="rId3"/>
          <a:stretch>
            <a:fillRect/>
          </a:stretch>
        </p:blipFill>
        <p:spPr>
          <a:xfrm>
            <a:off x="3724103" y="1230600"/>
            <a:ext cx="4288804" cy="4336858"/>
          </a:xfrm>
          <a:prstGeom prst="rect">
            <a:avLst/>
          </a:prstGeom>
        </p:spPr>
      </p:pic>
    </p:spTree>
    <p:extLst>
      <p:ext uri="{BB962C8B-B14F-4D97-AF65-F5344CB8AC3E}">
        <p14:creationId xmlns:p14="http://schemas.microsoft.com/office/powerpoint/2010/main" val="1104568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And the contestants are…</a:t>
            </a:r>
            <a:endParaRPr lang="en-US" sz="4800" dirty="0"/>
          </a:p>
        </p:txBody>
      </p:sp>
      <p:sp>
        <p:nvSpPr>
          <p:cNvPr id="3" name="Content Placeholder 2"/>
          <p:cNvSpPr>
            <a:spLocks noGrp="1"/>
          </p:cNvSpPr>
          <p:nvPr>
            <p:ph idx="1"/>
          </p:nvPr>
        </p:nvSpPr>
        <p:spPr>
          <a:xfrm>
            <a:off x="838200" y="1825625"/>
            <a:ext cx="4382193" cy="4351338"/>
          </a:xfrm>
        </p:spPr>
        <p:txBody>
          <a:bodyPr>
            <a:noAutofit/>
          </a:bodyPr>
          <a:lstStyle/>
          <a:p>
            <a:r>
              <a:rPr lang="en-US" sz="4000" dirty="0"/>
              <a:t>Client Certificates</a:t>
            </a:r>
          </a:p>
          <a:p>
            <a:r>
              <a:rPr lang="en-US" sz="4000" dirty="0" smtClean="0"/>
              <a:t>HTTP Basic Authentication</a:t>
            </a:r>
          </a:p>
          <a:p>
            <a:r>
              <a:rPr lang="en-US" sz="4000" dirty="0" smtClean="0"/>
              <a:t>Digest Authentication</a:t>
            </a:r>
          </a:p>
          <a:p>
            <a:r>
              <a:rPr lang="en-US" sz="4000" dirty="0" smtClean="0"/>
              <a:t>API Keys</a:t>
            </a:r>
          </a:p>
          <a:p>
            <a:r>
              <a:rPr lang="en-US" sz="4000" dirty="0" smtClean="0"/>
              <a:t>HMAC</a:t>
            </a:r>
          </a:p>
        </p:txBody>
      </p:sp>
      <p:sp>
        <p:nvSpPr>
          <p:cNvPr id="4" name="Content Placeholder 2"/>
          <p:cNvSpPr txBox="1">
            <a:spLocks/>
          </p:cNvSpPr>
          <p:nvPr/>
        </p:nvSpPr>
        <p:spPr>
          <a:xfrm>
            <a:off x="6096000" y="1825625"/>
            <a:ext cx="43821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t>JWT</a:t>
            </a:r>
          </a:p>
          <a:p>
            <a:r>
              <a:rPr lang="en-US" sz="4000" dirty="0" smtClean="0"/>
              <a:t>OAuth 1.0</a:t>
            </a:r>
          </a:p>
          <a:p>
            <a:r>
              <a:rPr lang="en-US" sz="4000" dirty="0" smtClean="0"/>
              <a:t>OAuth 2.0</a:t>
            </a:r>
          </a:p>
          <a:p>
            <a:r>
              <a:rPr lang="en-US" sz="4000" dirty="0" smtClean="0"/>
              <a:t>OpenID Connect</a:t>
            </a:r>
          </a:p>
          <a:p>
            <a:r>
              <a:rPr lang="en-US" sz="4000" dirty="0" smtClean="0"/>
              <a:t>SAML</a:t>
            </a:r>
          </a:p>
          <a:p>
            <a:r>
              <a:rPr lang="en-US" sz="4000" dirty="0" smtClean="0"/>
              <a:t>WS-Security</a:t>
            </a:r>
            <a:endParaRPr lang="en-US" sz="4000" dirty="0"/>
          </a:p>
        </p:txBody>
      </p:sp>
    </p:spTree>
    <p:extLst>
      <p:ext uri="{BB962C8B-B14F-4D97-AF65-F5344CB8AC3E}">
        <p14:creationId xmlns:p14="http://schemas.microsoft.com/office/powerpoint/2010/main" val="40512043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solidFill>
                  <a:srgbClr val="C00000"/>
                </a:solidFill>
              </a:rPr>
              <a:t>SSL is </a:t>
            </a:r>
            <a:r>
              <a:rPr lang="en-US" sz="4800" u="sng" dirty="0" smtClean="0">
                <a:solidFill>
                  <a:srgbClr val="C00000"/>
                </a:solidFill>
              </a:rPr>
              <a:t>broken!</a:t>
            </a:r>
            <a:r>
              <a:rPr lang="en-US" sz="4800" dirty="0" smtClean="0"/>
              <a:t>   </a:t>
            </a:r>
            <a:r>
              <a:rPr lang="en-US" sz="4800" b="1" dirty="0" smtClean="0">
                <a:solidFill>
                  <a:srgbClr val="C00000"/>
                </a:solidFill>
              </a:rPr>
              <a:t>Use TLS</a:t>
            </a:r>
            <a:endParaRPr lang="en-US" sz="4800" b="1" dirty="0">
              <a:solidFill>
                <a:srgbClr val="C00000"/>
              </a:solidFill>
            </a:endParaRPr>
          </a:p>
        </p:txBody>
      </p:sp>
    </p:spTree>
    <p:extLst>
      <p:ext uri="{BB962C8B-B14F-4D97-AF65-F5344CB8AC3E}">
        <p14:creationId xmlns:p14="http://schemas.microsoft.com/office/powerpoint/2010/main" val="3862234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 built-into the web server</a:t>
            </a:r>
            <a:endParaRPr lang="en-US" sz="4800" dirty="0"/>
          </a:p>
        </p:txBody>
      </p:sp>
      <p:pic>
        <p:nvPicPr>
          <p:cNvPr id="7" name="Picture 6"/>
          <p:cNvPicPr>
            <a:picLocks noChangeAspect="1"/>
          </p:cNvPicPr>
          <p:nvPr/>
        </p:nvPicPr>
        <p:blipFill>
          <a:blip r:embed="rId3"/>
          <a:stretch>
            <a:fillRect/>
          </a:stretch>
        </p:blipFill>
        <p:spPr>
          <a:xfrm>
            <a:off x="2573764" y="1690688"/>
            <a:ext cx="7044471" cy="4867089"/>
          </a:xfrm>
          <a:prstGeom prst="rect">
            <a:avLst/>
          </a:prstGeom>
        </p:spPr>
      </p:pic>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minutes; $136 billion lost</a:t>
            </a:r>
            <a:endParaRPr lang="en-US" sz="4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219" y="1308303"/>
            <a:ext cx="11467218" cy="5242126"/>
          </a:xfrm>
        </p:spPr>
      </p:pic>
    </p:spTree>
    <p:extLst>
      <p:ext uri="{BB962C8B-B14F-4D97-AF65-F5344CB8AC3E}">
        <p14:creationId xmlns:p14="http://schemas.microsoft.com/office/powerpoint/2010/main" val="3897820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a:t>
            </a:r>
            <a:r>
              <a:rPr lang="en-US" sz="4000" dirty="0" smtClean="0"/>
              <a:t>TLS” </a:t>
            </a:r>
            <a:r>
              <a:rPr lang="en-US" sz="4000" dirty="0" smtClean="0"/>
              <a:t>– proves client identity to server</a:t>
            </a:r>
          </a:p>
          <a:p>
            <a:endParaRPr lang="en-US" sz="4000" dirty="0"/>
          </a:p>
          <a:p>
            <a:r>
              <a:rPr lang="en-US" sz="4000" dirty="0" smtClean="0"/>
              <a:t>No usernames or passwords</a:t>
            </a:r>
          </a:p>
          <a:p>
            <a:endParaRPr lang="en-US" sz="4000" dirty="0"/>
          </a:p>
          <a:p>
            <a:r>
              <a:rPr lang="en-US" sz="4000" dirty="0" smtClean="0"/>
              <a:t>Ideal for internal apps, not public facing</a:t>
            </a:r>
          </a:p>
          <a:p>
            <a:endParaRPr lang="en-US" sz="4000" dirty="0" smtClean="0"/>
          </a:p>
          <a:p>
            <a:r>
              <a:rPr lang="en-US" sz="4000" dirty="0" smtClean="0"/>
              <a:t>On </a:t>
            </a:r>
            <a:r>
              <a:rPr lang="en-US" sz="4000" dirty="0" smtClean="0"/>
              <a:t>IIS, only </a:t>
            </a:r>
            <a:r>
              <a:rPr lang="en-US" sz="4000" dirty="0" smtClean="0"/>
              <a:t>“simple” </a:t>
            </a:r>
            <a:r>
              <a:rPr lang="en-US" sz="4000" dirty="0" smtClean="0"/>
              <a:t>w/ Active </a:t>
            </a:r>
            <a:r>
              <a:rPr lang="en-US" sz="4000" dirty="0" smtClean="0"/>
              <a:t>Directory</a:t>
            </a:r>
          </a:p>
          <a:p>
            <a:endParaRPr lang="en-US" sz="4000" dirty="0"/>
          </a:p>
          <a:p>
            <a:endParaRPr lang="en-US" sz="4000" dirty="0" smtClean="0"/>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4" name="Picture 3"/>
          <p:cNvPicPr>
            <a:picLocks noChangeAspect="1"/>
          </p:cNvPicPr>
          <p:nvPr/>
        </p:nvPicPr>
        <p:blipFill>
          <a:blip r:embed="rId3"/>
          <a:stretch>
            <a:fillRect/>
          </a:stretch>
        </p:blipFill>
        <p:spPr>
          <a:xfrm>
            <a:off x="327077" y="2257571"/>
            <a:ext cx="11537845" cy="2103414"/>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r>
              <a:rPr lang="en-US" sz="4000" dirty="0" smtClean="0"/>
              <a:t>Revoking access requires password change</a:t>
            </a:r>
          </a:p>
          <a:p>
            <a:pPr marL="0" indent="0">
              <a:buNone/>
            </a:pPr>
            <a:r>
              <a:rPr lang="en-US" sz="4000" dirty="0" smtClean="0"/>
              <a:t> </a:t>
            </a:r>
          </a:p>
        </p:txBody>
      </p:sp>
      <p:pic>
        <p:nvPicPr>
          <p:cNvPr id="4" name="Picture 3"/>
          <p:cNvPicPr>
            <a:picLocks noChangeAspect="1"/>
          </p:cNvPicPr>
          <p:nvPr/>
        </p:nvPicPr>
        <p:blipFill>
          <a:blip r:embed="rId3"/>
          <a:stretch>
            <a:fillRect/>
          </a:stretch>
        </p:blipFill>
        <p:spPr>
          <a:xfrm>
            <a:off x="1775892" y="2556509"/>
            <a:ext cx="8684477" cy="1583229"/>
          </a:xfrm>
          <a:prstGeom prst="rect">
            <a:avLst/>
          </a:prstGeom>
        </p:spPr>
      </p:pic>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TLS not required</a:t>
            </a:r>
          </a:p>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integrates w/ other standards-based systems</a:t>
            </a:r>
            <a:endParaRPr lang="en-US" sz="4000" dirty="0" smtClean="0"/>
          </a:p>
        </p:txBody>
      </p:sp>
      <p:pic>
        <p:nvPicPr>
          <p:cNvPr id="6" name="Picture 5"/>
          <p:cNvPicPr>
            <a:picLocks noChangeAspect="1"/>
          </p:cNvPicPr>
          <p:nvPr/>
        </p:nvPicPr>
        <p:blipFill>
          <a:blip r:embed="rId3"/>
          <a:stretch>
            <a:fillRect/>
          </a:stretch>
        </p:blipFill>
        <p:spPr>
          <a:xfrm>
            <a:off x="1210160" y="3197652"/>
            <a:ext cx="7065936" cy="2639416"/>
          </a:xfrm>
          <a:prstGeom prst="rect">
            <a:avLst/>
          </a:prstGeom>
        </p:spPr>
      </p:pic>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For every request, client makes </a:t>
            </a:r>
            <a:r>
              <a:rPr lang="en-US" sz="4000" b="1" dirty="0" smtClean="0"/>
              <a:t>two </a:t>
            </a:r>
            <a:r>
              <a:rPr lang="en-US" sz="4000" dirty="0" smtClean="0"/>
              <a:t>calls to server</a:t>
            </a:r>
          </a:p>
          <a:p>
            <a:pPr>
              <a:buFont typeface="Corbel" panose="020B0503020204020204" pitchFamily="34" charset="0"/>
              <a:buChar char="-"/>
            </a:pPr>
            <a:endParaRPr lang="en-US" sz="4000" dirty="0" smtClean="0"/>
          </a:p>
          <a:p>
            <a:r>
              <a:rPr lang="en-US" sz="4000" dirty="0" smtClean="0"/>
              <a:t>Prevents </a:t>
            </a:r>
            <a:r>
              <a:rPr lang="en-US" sz="4000" dirty="0" smtClean="0"/>
              <a:t>storing passwords with strong encryption!</a:t>
            </a:r>
          </a:p>
          <a:p>
            <a:pPr>
              <a:buFont typeface="Corbel" panose="020B0503020204020204" pitchFamily="34" charset="0"/>
              <a:buChar char="-"/>
            </a:pPr>
            <a:endParaRPr lang="en-US" sz="4000" dirty="0" smtClean="0"/>
          </a:p>
        </p:txBody>
      </p:sp>
    </p:spTree>
    <p:extLst>
      <p:ext uri="{BB962C8B-B14F-4D97-AF65-F5344CB8AC3E}">
        <p14:creationId xmlns:p14="http://schemas.microsoft.com/office/powerpoint/2010/main" val="3863170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Custom scheme: API Keys and JWT</a:t>
            </a:r>
            <a:endParaRPr lang="en-US" sz="4800" dirty="0"/>
          </a:p>
        </p:txBody>
      </p:sp>
      <p:pic>
        <p:nvPicPr>
          <p:cNvPr id="5" name="Picture 4"/>
          <p:cNvPicPr>
            <a:picLocks noChangeAspect="1"/>
          </p:cNvPicPr>
          <p:nvPr/>
        </p:nvPicPr>
        <p:blipFill>
          <a:blip r:embed="rId3"/>
          <a:stretch>
            <a:fillRect/>
          </a:stretch>
        </p:blipFill>
        <p:spPr>
          <a:xfrm>
            <a:off x="2589842" y="2043845"/>
            <a:ext cx="7012316" cy="4814155"/>
          </a:xfrm>
          <a:prstGeom prst="rect">
            <a:avLst/>
          </a:prstGeom>
        </p:spPr>
      </p:pic>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Used instead of username/password combo</a:t>
            </a:r>
            <a:br>
              <a:rPr lang="en-US" sz="4000" dirty="0" smtClean="0"/>
            </a:br>
            <a:endParaRPr lang="en-US" sz="4000" dirty="0" smtClean="0"/>
          </a:p>
          <a:p>
            <a:r>
              <a:rPr lang="en-US" sz="4000" dirty="0" smtClean="0"/>
              <a:t>No standard format – usually a GUID</a:t>
            </a:r>
          </a:p>
          <a:p>
            <a:pPr lvl="1"/>
            <a:r>
              <a:rPr lang="en-US" sz="3600" dirty="0" smtClean="0"/>
              <a:t>Designed for computers, not people</a:t>
            </a:r>
          </a:p>
          <a:p>
            <a:endParaRPr lang="en-US" sz="4000" dirty="0"/>
          </a:p>
          <a:p>
            <a:r>
              <a:rPr lang="en-US" sz="4000" dirty="0" smtClean="0"/>
              <a:t>Sometimes associated w/ additional metadata</a:t>
            </a:r>
          </a:p>
          <a:p>
            <a:endParaRPr lang="en-US" sz="4000" u="sng" dirty="0" smtClean="0"/>
          </a:p>
          <a:p>
            <a:endParaRPr lang="en-US" sz="4000" dirty="0" smtClean="0"/>
          </a:p>
          <a:p>
            <a:endParaRPr lang="en-US" sz="4000" dirty="0"/>
          </a:p>
        </p:txBody>
      </p:sp>
    </p:spTree>
    <p:extLst>
      <p:ext uri="{BB962C8B-B14F-4D97-AF65-F5344CB8AC3E}">
        <p14:creationId xmlns:p14="http://schemas.microsoft.com/office/powerpoint/2010/main" val="1918681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Why use 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Main account password is never shared or passed</a:t>
            </a:r>
            <a:br>
              <a:rPr lang="en-US" sz="4000" dirty="0" smtClean="0"/>
            </a:br>
            <a:endParaRPr lang="en-US" sz="4000" dirty="0" smtClean="0"/>
          </a:p>
          <a:p>
            <a:r>
              <a:rPr lang="en-US" sz="4000" dirty="0" smtClean="0"/>
              <a:t>Revocability</a:t>
            </a:r>
          </a:p>
          <a:p>
            <a:endParaRPr lang="en-US" sz="4000" dirty="0"/>
          </a:p>
          <a:p>
            <a:r>
              <a:rPr lang="en-US" sz="4000" dirty="0" smtClean="0"/>
              <a:t>Custom implementation; not limited by server platform</a:t>
            </a:r>
          </a:p>
          <a:p>
            <a:endParaRPr lang="en-US" sz="4000" dirty="0" smtClean="0"/>
          </a:p>
          <a:p>
            <a:endParaRPr lang="en-US" sz="4000" dirty="0"/>
          </a:p>
        </p:txBody>
      </p:sp>
    </p:spTree>
    <p:extLst>
      <p:ext uri="{BB962C8B-B14F-4D97-AF65-F5344CB8AC3E}">
        <p14:creationId xmlns:p14="http://schemas.microsoft.com/office/powerpoint/2010/main" val="2698326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30,000 spammed accounts</a:t>
            </a:r>
            <a:endParaRPr lang="en-US" sz="4800"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838199" y="1825625"/>
            <a:ext cx="10938211" cy="4823148"/>
          </a:xfrm>
          <a:prstGeom prst="rect">
            <a:avLst/>
          </a:prstGeom>
        </p:spPr>
      </p:pic>
    </p:spTree>
    <p:extLst>
      <p:ext uri="{BB962C8B-B14F-4D97-AF65-F5344CB8AC3E}">
        <p14:creationId xmlns:p14="http://schemas.microsoft.com/office/powerpoint/2010/main" val="87832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dirty="0"/>
              <a:t>passwords (“bearer tokens“)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passwords (“bearer tokens“)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Anyone that has the key, gets access</a:t>
            </a:r>
          </a:p>
          <a:p>
            <a:endParaRPr lang="en-US" sz="4000" dirty="0"/>
          </a:p>
          <a:p>
            <a:r>
              <a:rPr lang="en-US" sz="4000" dirty="0"/>
              <a:t>Only as secure as the TLS implementation</a:t>
            </a:r>
          </a:p>
          <a:p>
            <a:endParaRPr lang="en-US" sz="4000" dirty="0" smtClean="0"/>
          </a:p>
          <a:p>
            <a:r>
              <a:rPr lang="en-US" sz="4000" dirty="0" smtClean="0"/>
              <a:t>Should salt and hash keys for storage</a:t>
            </a:r>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dirty="0" smtClean="0"/>
              <a:t>Server ensured of message authenticity</a:t>
            </a:r>
          </a:p>
          <a:p>
            <a:endParaRPr lang="en-US" sz="4000" dirty="0"/>
          </a:p>
          <a:p>
            <a:r>
              <a:rPr lang="en-US" sz="4000" b="1" dirty="0" smtClean="0"/>
              <a:t>Does not require TLS to keep secret safe</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Verifies identity w/out bearer tokens</a:t>
            </a:r>
          </a:p>
          <a:p>
            <a:endParaRPr lang="en-US" sz="4000" dirty="0" smtClean="0"/>
          </a:p>
          <a:p>
            <a:r>
              <a:rPr lang="en-US" sz="4000" dirty="0"/>
              <a:t>TLS not required</a:t>
            </a:r>
          </a:p>
          <a:p>
            <a:endParaRPr lang="en-US" sz="4000" dirty="0" smtClean="0"/>
          </a:p>
          <a:p>
            <a:r>
              <a:rPr lang="en-US" sz="4000" dirty="0" smtClean="0"/>
              <a:t>Proves request was not modified in transit</a:t>
            </a:r>
          </a:p>
          <a:p>
            <a:endParaRPr lang="en-US" sz="4000" dirty="0" smtClean="0"/>
          </a:p>
          <a:p>
            <a:r>
              <a:rPr lang="en-US" sz="4000" dirty="0" smtClean="0"/>
              <a:t>Defend against replay attacks in app code or TLS</a:t>
            </a:r>
          </a:p>
          <a:p>
            <a:pPr lvl="1"/>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20347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What to use as “secret value”?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Salted/hashed passwords won’t work</a:t>
            </a:r>
          </a:p>
          <a:p>
            <a:endParaRPr lang="en-US" sz="4000" dirty="0"/>
          </a:p>
          <a:p>
            <a:r>
              <a:rPr lang="en-US" sz="4000" dirty="0" smtClean="0"/>
              <a:t>Issue API Keys as a </a:t>
            </a:r>
            <a:r>
              <a:rPr lang="en-US" sz="4000" b="1" dirty="0" smtClean="0"/>
              <a:t>pair</a:t>
            </a:r>
            <a:r>
              <a:rPr lang="en-US" sz="4000" dirty="0" smtClean="0"/>
              <a:t>: public API Key + private key</a:t>
            </a:r>
          </a:p>
          <a:p>
            <a:endParaRPr lang="en-US" sz="4000" dirty="0" smtClean="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277" y="365125"/>
            <a:ext cx="11684178" cy="1325563"/>
          </a:xfrm>
        </p:spPr>
        <p:txBody>
          <a:bodyPr>
            <a:noAutofit/>
          </a:bodyPr>
          <a:lstStyle/>
          <a:p>
            <a:r>
              <a:rPr lang="en-US" dirty="0" smtClean="0"/>
              <a:t>Signed requests: Great for server-based clients</a:t>
            </a:r>
            <a:endParaRPr lang="en-US"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3123100" y="1576850"/>
            <a:ext cx="5774715" cy="5281150"/>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Less great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868732" y="1708507"/>
            <a:ext cx="7925899" cy="4945589"/>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Nissan Leaf exploit</a:t>
            </a:r>
            <a:endParaRPr lang="en-US" sz="4800" dirty="0"/>
          </a:p>
        </p:txBody>
      </p:sp>
      <p:pic>
        <p:nvPicPr>
          <p:cNvPr id="4" name="Picture 3"/>
          <p:cNvPicPr>
            <a:picLocks noChangeAspect="1"/>
          </p:cNvPicPr>
          <p:nvPr/>
        </p:nvPicPr>
        <p:blipFill>
          <a:blip r:embed="rId3"/>
          <a:stretch>
            <a:fillRect/>
          </a:stretch>
        </p:blipFill>
        <p:spPr>
          <a:xfrm>
            <a:off x="1146247" y="1595438"/>
            <a:ext cx="9899506" cy="4811712"/>
          </a:xfrm>
          <a:prstGeom prst="rect">
            <a:avLst/>
          </a:prstGeom>
        </p:spPr>
      </p:pic>
      <p:pic>
        <p:nvPicPr>
          <p:cNvPr id="7" name="Picture 6"/>
          <p:cNvPicPr>
            <a:picLocks noChangeAspect="1"/>
          </p:cNvPicPr>
          <p:nvPr/>
        </p:nvPicPr>
        <p:blipFill>
          <a:blip r:embed="rId4"/>
          <a:stretch>
            <a:fillRect/>
          </a:stretch>
        </p:blipFill>
        <p:spPr>
          <a:xfrm>
            <a:off x="2748870" y="1690688"/>
            <a:ext cx="9172314" cy="871311"/>
          </a:xfrm>
          <a:prstGeom prst="rect">
            <a:avLst/>
          </a:prstGeom>
        </p:spPr>
      </p:pic>
    </p:spTree>
    <p:extLst>
      <p:ext uri="{BB962C8B-B14F-4D97-AF65-F5344CB8AC3E}">
        <p14:creationId xmlns:p14="http://schemas.microsoft.com/office/powerpoint/2010/main" val="1322336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846385" y="1777305"/>
            <a:ext cx="8071338" cy="4807994"/>
          </a:xfrm>
          <a:prstGeom prst="rect">
            <a:avLst/>
          </a:prstGeom>
        </p:spPr>
      </p:pic>
    </p:spTree>
    <p:extLst>
      <p:ext uri="{BB962C8B-B14F-4D97-AF65-F5344CB8AC3E}">
        <p14:creationId xmlns:p14="http://schemas.microsoft.com/office/powerpoint/2010/main" val="3370373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Tokens contain mix of standard &amp; custom “claims”</a:t>
            </a:r>
          </a:p>
          <a:p>
            <a:endParaRPr lang="en-US" sz="4000" dirty="0" smtClean="0"/>
          </a:p>
          <a:p>
            <a:r>
              <a:rPr lang="en-US" sz="4000" dirty="0" smtClean="0"/>
              <a:t>Tokens are </a:t>
            </a:r>
            <a:r>
              <a:rPr lang="en-US" sz="4000" u="sng" dirty="0" smtClean="0"/>
              <a:t>self-contained</a:t>
            </a:r>
            <a:r>
              <a:rPr lang="en-US" sz="4000" dirty="0" smtClean="0"/>
              <a:t> and </a:t>
            </a:r>
            <a:r>
              <a:rPr lang="en-US" sz="4000" u="sng" dirty="0" smtClean="0"/>
              <a:t>stateless</a:t>
            </a:r>
          </a:p>
          <a:p>
            <a:endParaRPr lang="en-US" sz="4000" u="sng" dirty="0" smtClean="0"/>
          </a:p>
          <a:p>
            <a:r>
              <a:rPr lang="en-US" sz="4000" dirty="0" smtClean="0"/>
              <a:t>Tokens are HMAC signed; request is not. Use TLS.</a:t>
            </a:r>
          </a:p>
          <a:p>
            <a:endParaRPr lang="en-US" sz="4000" dirty="0"/>
          </a:p>
          <a:p>
            <a:r>
              <a:rPr lang="en-US" sz="4000" dirty="0" smtClean="0"/>
              <a:t>Tokens are </a:t>
            </a:r>
            <a:r>
              <a:rPr lang="en-US" sz="4000" u="sng" dirty="0" smtClean="0"/>
              <a:t>not encrypted</a:t>
            </a:r>
            <a:r>
              <a:rPr lang="en-US" sz="4000" dirty="0" smtClean="0"/>
              <a:t>, unless you also use JWE</a:t>
            </a:r>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0403095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Uniquely identify a user (</a:t>
            </a:r>
            <a:r>
              <a:rPr lang="en-US" sz="3600" i="1" dirty="0" smtClean="0"/>
              <a:t>and optionally some perms</a:t>
            </a:r>
            <a:r>
              <a:rPr lang="en-US" sz="4000" dirty="0" smtClean="0"/>
              <a:t>)</a:t>
            </a:r>
          </a:p>
          <a:p>
            <a:endParaRPr lang="en-US" sz="4000" dirty="0"/>
          </a:p>
          <a:p>
            <a:r>
              <a:rPr lang="en-US" sz="4000" dirty="0" smtClean="0"/>
              <a:t>When used as a password:</a:t>
            </a:r>
          </a:p>
          <a:p>
            <a:pPr lvl="1"/>
            <a:r>
              <a:rPr lang="en-US" sz="3600" b="1" dirty="0"/>
              <a:t>M</a:t>
            </a:r>
            <a:r>
              <a:rPr lang="en-US" sz="3600" b="1" dirty="0" smtClean="0"/>
              <a:t>ust</a:t>
            </a:r>
            <a:r>
              <a:rPr lang="en-US" sz="3600" dirty="0" smtClean="0"/>
              <a:t> use TLS</a:t>
            </a:r>
          </a:p>
          <a:p>
            <a:pPr lvl="1"/>
            <a:r>
              <a:rPr lang="en-US" sz="3600" b="1" dirty="0" smtClean="0"/>
              <a:t>Should</a:t>
            </a:r>
            <a:r>
              <a:rPr lang="en-US" sz="3600" dirty="0" smtClean="0"/>
              <a:t> store them securely</a:t>
            </a:r>
          </a:p>
          <a:p>
            <a:pPr lvl="1"/>
            <a:r>
              <a:rPr lang="en-US" sz="3600" dirty="0" smtClean="0"/>
              <a:t>Prefer passing via header, not querystring</a:t>
            </a:r>
          </a:p>
          <a:p>
            <a:pPr lvl="1"/>
            <a:r>
              <a:rPr lang="en-US" sz="3600" dirty="0" smtClean="0"/>
              <a:t>No way to verify message integrity</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423883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When used to “sign” requests (HMAC)</a:t>
            </a:r>
          </a:p>
          <a:p>
            <a:pPr lvl="1"/>
            <a:r>
              <a:rPr lang="en-US" sz="3600" dirty="0" smtClean="0"/>
              <a:t>Public API </a:t>
            </a:r>
            <a:r>
              <a:rPr lang="en-US" sz="3600" dirty="0"/>
              <a:t>Keys are </a:t>
            </a:r>
            <a:r>
              <a:rPr lang="en-US" sz="3600" dirty="0" smtClean="0"/>
              <a:t>paired w/ </a:t>
            </a:r>
            <a:r>
              <a:rPr lang="en-US" sz="3600" b="1" dirty="0" smtClean="0"/>
              <a:t>private key</a:t>
            </a:r>
            <a:br>
              <a:rPr lang="en-US" sz="3600" b="1" dirty="0" smtClean="0"/>
            </a:br>
            <a:endParaRPr lang="en-US" sz="3600" dirty="0" smtClean="0"/>
          </a:p>
          <a:p>
            <a:pPr lvl="1"/>
            <a:r>
              <a:rPr lang="en-US" sz="3600" dirty="0" smtClean="0"/>
              <a:t>Server </a:t>
            </a:r>
            <a:r>
              <a:rPr lang="en-US" sz="3600" b="1" dirty="0" smtClean="0"/>
              <a:t>cannot</a:t>
            </a:r>
            <a:r>
              <a:rPr lang="en-US" sz="3600" dirty="0" smtClean="0"/>
              <a:t> store private keys w/ 1-way encrypt.</a:t>
            </a:r>
            <a:br>
              <a:rPr lang="en-US" sz="3600" dirty="0" smtClean="0"/>
            </a:br>
            <a:endParaRPr lang="en-US" sz="3600" dirty="0" smtClean="0"/>
          </a:p>
          <a:p>
            <a:pPr lvl="1"/>
            <a:r>
              <a:rPr lang="en-US" sz="3600" dirty="0" smtClean="0"/>
              <a:t>Proof of identity [authentication] without TLS</a:t>
            </a:r>
            <a:endParaRPr lang="en-US" sz="3600" dirty="0"/>
          </a:p>
          <a:p>
            <a:pPr lvl="1"/>
            <a:endParaRPr lang="en-US" sz="3600" dirty="0" smtClean="0"/>
          </a:p>
          <a:p>
            <a:pPr lvl="1"/>
            <a:r>
              <a:rPr lang="en-US" sz="3600" dirty="0" smtClean="0"/>
              <a:t>Signing proves request wasn’t modified in transit</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9627041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API keys are great for server to server API calls</a:t>
            </a:r>
            <a:br>
              <a:rPr lang="en-US" sz="4000" dirty="0" smtClean="0"/>
            </a:br>
            <a:endParaRPr lang="en-US" sz="4000" dirty="0" smtClean="0"/>
          </a:p>
          <a:p>
            <a:r>
              <a:rPr lang="en-US" sz="4000" dirty="0" smtClean="0"/>
              <a:t>If using API keys in lieu of </a:t>
            </a:r>
            <a:r>
              <a:rPr lang="en-US" sz="4000" dirty="0" err="1" smtClean="0"/>
              <a:t>sess</a:t>
            </a:r>
            <a:endParaRPr lang="en-US" sz="40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20079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For both 2-party and 3-party scenarios</a:t>
            </a:r>
          </a:p>
          <a:p>
            <a:endParaRPr lang="en-US" sz="4000" dirty="0" smtClean="0"/>
          </a:p>
          <a:p>
            <a:r>
              <a:rPr lang="en-US" sz="4000" dirty="0" smtClean="0"/>
              <a:t>OAuth 1.0a vs 2.0</a:t>
            </a:r>
          </a:p>
          <a:p>
            <a:endParaRPr lang="en-US" sz="4000" dirty="0" smtClean="0"/>
          </a:p>
          <a:p>
            <a:r>
              <a:rPr lang="en-US" sz="4000" dirty="0" smtClean="0"/>
              <a:t>Authorization, not authentication!</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980914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The cost of leaked data</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87% of the US population uniquely identified by</a:t>
            </a:r>
            <a:br>
              <a:rPr lang="en-US" sz="4000" dirty="0" smtClean="0"/>
            </a:br>
            <a:r>
              <a:rPr lang="en-US" sz="4000" dirty="0" smtClean="0"/>
              <a:t/>
            </a:r>
            <a:br>
              <a:rPr lang="en-US" sz="4000" dirty="0" smtClean="0"/>
            </a:br>
            <a:r>
              <a:rPr lang="en-US" sz="4000" dirty="0" smtClean="0"/>
              <a:t>{ birthdate, gender, zip code }</a:t>
            </a:r>
            <a:endParaRPr lang="en-US" sz="4000" dirty="0"/>
          </a:p>
        </p:txBody>
      </p:sp>
    </p:spTree>
    <p:extLst>
      <p:ext uri="{BB962C8B-B14F-4D97-AF65-F5344CB8AC3E}">
        <p14:creationId xmlns:p14="http://schemas.microsoft.com/office/powerpoint/2010/main" val="15853947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Rookies, </a:t>
            </a:r>
            <a:r>
              <a:rPr lang="en-US" sz="4800" dirty="0" err="1" smtClean="0"/>
              <a:t>amirite</a:t>
            </a:r>
            <a:r>
              <a:rPr lang="en-US" sz="4800" dirty="0" smtClean="0"/>
              <a:t>!?</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Access tokens ONLY mean you can access specified resource</a:t>
            </a:r>
          </a:p>
          <a:p>
            <a:endParaRPr lang="en-US" sz="4000" dirty="0" smtClean="0"/>
          </a:p>
          <a:p>
            <a:r>
              <a:rPr lang="en-US" sz="4000" dirty="0" smtClean="0"/>
              <a:t>If you implicitly treat resource access as authentication, you are vulnerable to impersonation</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Enterprisey options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SAML</a:t>
            </a:r>
          </a:p>
          <a:p>
            <a:pPr lvl="1"/>
            <a:r>
              <a:rPr lang="en-US" sz="3600" dirty="0" smtClean="0"/>
              <a:t>Ideal for SSO w/ centralized identity source</a:t>
            </a:r>
          </a:p>
          <a:p>
            <a:pPr lvl="1"/>
            <a:endParaRPr lang="en-US" sz="3600" dirty="0" smtClean="0"/>
          </a:p>
          <a:p>
            <a:r>
              <a:rPr lang="en-US" sz="4000" dirty="0" smtClean="0"/>
              <a:t>WS-Security</a:t>
            </a:r>
          </a:p>
          <a:p>
            <a:pPr lvl="1"/>
            <a:r>
              <a:rPr lang="en-US" sz="3600" dirty="0" smtClean="0"/>
              <a:t>Transports other than HTTP</a:t>
            </a:r>
          </a:p>
          <a:p>
            <a:pPr lvl="1"/>
            <a:r>
              <a:rPr lang="en-US" sz="3600" dirty="0" smtClean="0"/>
              <a:t>Multiple encryption keys in use</a:t>
            </a:r>
          </a:p>
          <a:p>
            <a:pPr lvl="1"/>
            <a:r>
              <a:rPr lang="en-US" sz="3600" dirty="0" smtClean="0"/>
              <a:t>Messaging across trust domains</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9729335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(or equivalent) to 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endParaRPr lang="en-US" sz="4000" dirty="0"/>
          </a:p>
          <a:p>
            <a:r>
              <a:rPr lang="en-US" sz="3600" dirty="0" smtClean="0"/>
              <a:t>You </a:t>
            </a:r>
            <a:r>
              <a:rPr lang="en-US" sz="3600" dirty="0"/>
              <a:t>want to write as little code as </a:t>
            </a:r>
            <a:r>
              <a:rPr lang="en-US" sz="3600" dirty="0" smtClean="0"/>
              <a:t>possible, and</a:t>
            </a:r>
            <a:endParaRPr lang="en-US" sz="3200" dirty="0"/>
          </a:p>
          <a:p>
            <a:r>
              <a:rPr lang="en-US" sz="3600" dirty="0" smtClean="0"/>
              <a:t>You don’t care about the login UI, and</a:t>
            </a:r>
          </a:p>
          <a:p>
            <a:r>
              <a:rPr lang="en-US" sz="3600" dirty="0"/>
              <a:t>You can tolerate </a:t>
            </a:r>
            <a:r>
              <a:rPr lang="en-US" sz="3600" dirty="0" smtClean="0"/>
              <a:t>TLS on </a:t>
            </a:r>
            <a:r>
              <a:rPr lang="en-US" sz="3600" dirty="0"/>
              <a:t>all </a:t>
            </a:r>
            <a:r>
              <a:rPr lang="en-US" sz="3600" dirty="0" smtClean="0"/>
              <a:t>requests</a:t>
            </a:r>
            <a:endParaRPr lang="en-US" sz="3600" dirty="0"/>
          </a:p>
          <a:p>
            <a:endParaRPr lang="en-US" sz="3600" dirty="0"/>
          </a:p>
          <a:p>
            <a:r>
              <a:rPr lang="en-US" sz="4000" dirty="0" smtClean="0"/>
              <a:t>Best for server-to-server API calls</a:t>
            </a:r>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Your app owns the data the API cares about, and</a:t>
            </a:r>
          </a:p>
          <a:p>
            <a:endParaRPr lang="en-US" sz="3600" dirty="0" smtClean="0"/>
          </a:p>
          <a:p>
            <a:r>
              <a:rPr lang="en-US" sz="3600" dirty="0" smtClean="0"/>
              <a:t>You value simplicity over security, and</a:t>
            </a:r>
          </a:p>
          <a:p>
            <a:endParaRPr lang="en-US" sz="3600" dirty="0" smtClean="0"/>
          </a:p>
          <a:p>
            <a:r>
              <a:rPr lang="en-US" sz="3600" dirty="0" smtClean="0"/>
              <a:t>You can require TLS</a:t>
            </a:r>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p>
          <a:p>
            <a:endParaRPr lang="en-US" sz="1200" dirty="0"/>
          </a:p>
          <a:p>
            <a:r>
              <a:rPr lang="en-US" sz="3600" dirty="0" smtClean="0"/>
              <a:t>Your app owns the data the API cares about, and</a:t>
            </a:r>
            <a:endParaRPr lang="en-US" sz="3600" dirty="0"/>
          </a:p>
          <a:p>
            <a:r>
              <a:rPr lang="en-US" sz="3600" dirty="0" smtClean="0"/>
              <a:t>You can’t/don’t want to rely on TLS</a:t>
            </a:r>
          </a:p>
          <a:p>
            <a:endParaRPr lang="en-US" sz="1600" dirty="0" smtClean="0"/>
          </a:p>
          <a:p>
            <a:r>
              <a:rPr lang="en-US" sz="3600" dirty="0" smtClean="0"/>
              <a:t>You are writing both client &amp; server</a:t>
            </a:r>
          </a:p>
          <a:p>
            <a:endParaRPr lang="en-US" sz="1600" dirty="0" smtClean="0"/>
          </a:p>
          <a:p>
            <a:r>
              <a:rPr lang="en-US" sz="3600" dirty="0" smtClean="0"/>
              <a:t>Great for server-to-server communication</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Data are owned by another party, and</a:t>
            </a:r>
          </a:p>
          <a:p>
            <a:r>
              <a:rPr lang="en-US" sz="3600" dirty="0" smtClean="0"/>
              <a:t>You’re writing a web-based app, and</a:t>
            </a:r>
          </a:p>
          <a:p>
            <a:r>
              <a:rPr lang="en-US" sz="3600" dirty="0" smtClean="0"/>
              <a:t>You can’t/don’t want to require TLS, and/or</a:t>
            </a:r>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Data are owned by another party, and</a:t>
            </a:r>
          </a:p>
          <a:p>
            <a:r>
              <a:rPr lang="en-US" sz="3600" dirty="0" smtClean="0"/>
              <a:t>You want to avoid complexity of signed requests, or</a:t>
            </a:r>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 w/ MAC</a:t>
            </a:r>
          </a:p>
          <a:p>
            <a:endParaRPr lang="en-US" sz="4000" dirty="0"/>
          </a:p>
          <a:p>
            <a:r>
              <a:rPr lang="en-US" sz="4000" dirty="0" smtClean="0"/>
              <a:t>If you are authenticating against </a:t>
            </a:r>
            <a:r>
              <a:rPr lang="en-US" sz="4000" b="1" dirty="0" smtClean="0"/>
              <a:t>your</a:t>
            </a:r>
            <a:r>
              <a:rPr lang="en-US" sz="4000" dirty="0" smtClean="0"/>
              <a:t> </a:t>
            </a:r>
            <a:r>
              <a:rPr lang="en-US" sz="4000" b="1" dirty="0" smtClean="0"/>
              <a:t>data</a:t>
            </a:r>
            <a:r>
              <a:rPr lang="en-US" sz="4000" smtClean="0"/>
              <a:t>, consider API Keys</a:t>
            </a:r>
            <a:endParaRPr lang="en-US" sz="4000" dirty="0" smtClean="0"/>
          </a:p>
          <a:p>
            <a:endParaRPr lang="en-US" sz="4000" dirty="0" smtClean="0"/>
          </a:p>
          <a:p>
            <a:r>
              <a:rPr lang="en-US" sz="4000" dirty="0" smtClean="0"/>
              <a:t>OAuth is for authorization, not authentication. Use OpenID Connect for 3</a:t>
            </a:r>
            <a:r>
              <a:rPr lang="en-US" sz="4000" baseline="30000" dirty="0" smtClean="0"/>
              <a:t>rd</a:t>
            </a:r>
            <a:r>
              <a:rPr lang="en-US" sz="4000" dirty="0" smtClean="0"/>
              <a:t> party authentication</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31923</TotalTime>
  <Words>7648</Words>
  <Application>Microsoft Office PowerPoint</Application>
  <PresentationFormat>Widescreen</PresentationFormat>
  <Paragraphs>1278</Paragraphs>
  <Slides>77</Slides>
  <Notes>77</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Calibri Light</vt:lpstr>
      <vt:lpstr>Corbel</vt:lpstr>
      <vt:lpstr>Wingdings</vt:lpstr>
      <vt:lpstr>Office Theme</vt:lpstr>
      <vt:lpstr>Securing Your API Endpoints  A practical guide to API authentication techniques</vt:lpstr>
      <vt:lpstr>3 minutes; $136 billion lost</vt:lpstr>
      <vt:lpstr>30,000 spammed accounts</vt:lpstr>
      <vt:lpstr>Nissan Leaf exploit</vt:lpstr>
      <vt:lpstr>The cost of leaked data</vt:lpstr>
      <vt:lpstr>Rookies, amirite!?</vt:lpstr>
      <vt:lpstr>Today’s goal: No more rookie mistakes!</vt:lpstr>
      <vt:lpstr>What’s on the agenda?</vt:lpstr>
      <vt:lpstr>This is not an advanced security session!</vt:lpstr>
      <vt:lpstr>This is not “getting started with &lt;foo&gt;”</vt:lpstr>
      <vt:lpstr>This is “understand the options”</vt:lpstr>
      <vt:lpstr>Identity / Authentication / Authorization</vt:lpstr>
      <vt:lpstr>Identity / Authentication / Authorization</vt:lpstr>
      <vt:lpstr>Step 1: Use OAuth</vt:lpstr>
      <vt:lpstr>Well….</vt:lpstr>
      <vt:lpstr>And the contestants are…</vt:lpstr>
      <vt:lpstr>PowerPoint Presentation</vt:lpstr>
      <vt:lpstr>SSL is broken!   Use TLS</vt:lpstr>
      <vt:lpstr>Authentication built-into the web server</vt:lpstr>
      <vt:lpstr>Client certificates</vt:lpstr>
      <vt:lpstr>HTTP Basic Authentication</vt:lpstr>
      <vt:lpstr>HTTP Basic Authentication</vt:lpstr>
      <vt:lpstr>HTTP Basic Authentication - drawbacks</vt:lpstr>
      <vt:lpstr>HTTP Digest Authentication</vt:lpstr>
      <vt:lpstr>HTTP Digest Authentication</vt:lpstr>
      <vt:lpstr>HTTP Digest Authentication - drawbacks</vt:lpstr>
      <vt:lpstr>Custom scheme: API Keys and JWT</vt:lpstr>
      <vt:lpstr>API Keys</vt:lpstr>
      <vt:lpstr>Why use API Keys?</vt:lpstr>
      <vt:lpstr>API Keys as passwords (“bearer tokens“)</vt:lpstr>
      <vt:lpstr>API Keys as passwords (“bearer tokens“)</vt:lpstr>
      <vt:lpstr>API Keys as cryptographic keys: HMAC</vt:lpstr>
      <vt:lpstr>PowerPoint Presentation</vt:lpstr>
      <vt:lpstr>Signed requests using HMAC</vt:lpstr>
      <vt:lpstr>HMAC Drawbacks</vt:lpstr>
      <vt:lpstr>Signed requests using HMAC</vt:lpstr>
      <vt:lpstr>HMAC: What to use as “secret value”?</vt:lpstr>
      <vt:lpstr>Signed requests: Great for server-based clients</vt:lpstr>
      <vt:lpstr>Signed requests: Less great for JS clients</vt:lpstr>
      <vt:lpstr>JWT: Secure tokens for JS clients</vt:lpstr>
      <vt:lpstr>JWT: Secure tokens for JS clients</vt:lpstr>
      <vt:lpstr>API Key recap</vt:lpstr>
      <vt:lpstr>API Key recap</vt:lpstr>
      <vt:lpstr>API Key recap</vt:lpstr>
      <vt:lpstr>OAuth</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Enterprisey options</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871</cp:revision>
  <dcterms:created xsi:type="dcterms:W3CDTF">2013-12-09T01:29:59Z</dcterms:created>
  <dcterms:modified xsi:type="dcterms:W3CDTF">2016-10-04T13:09:55Z</dcterms:modified>
</cp:coreProperties>
</file>