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3"/>
  </p:notesMasterIdLst>
  <p:sldIdLst>
    <p:sldId id="426" r:id="rId2"/>
    <p:sldId id="520" r:id="rId3"/>
    <p:sldId id="496" r:id="rId4"/>
    <p:sldId id="275" r:id="rId5"/>
    <p:sldId id="524" r:id="rId6"/>
    <p:sldId id="522" r:id="rId7"/>
    <p:sldId id="529" r:id="rId8"/>
    <p:sldId id="427" r:id="rId9"/>
    <p:sldId id="430" r:id="rId10"/>
    <p:sldId id="531" r:id="rId11"/>
    <p:sldId id="437" r:id="rId12"/>
    <p:sldId id="439" r:id="rId13"/>
    <p:sldId id="438" r:id="rId14"/>
    <p:sldId id="540" r:id="rId15"/>
    <p:sldId id="440" r:id="rId16"/>
    <p:sldId id="441" r:id="rId17"/>
    <p:sldId id="443" r:id="rId18"/>
    <p:sldId id="542" r:id="rId19"/>
    <p:sldId id="541" r:id="rId20"/>
    <p:sldId id="448" r:id="rId21"/>
    <p:sldId id="543" r:id="rId22"/>
    <p:sldId id="450" r:id="rId23"/>
    <p:sldId id="533" r:id="rId24"/>
    <p:sldId id="456" r:id="rId25"/>
    <p:sldId id="453" r:id="rId26"/>
    <p:sldId id="461" r:id="rId27"/>
    <p:sldId id="457" r:id="rId28"/>
    <p:sldId id="539" r:id="rId29"/>
    <p:sldId id="463" r:id="rId30"/>
    <p:sldId id="459" r:id="rId31"/>
    <p:sldId id="464" r:id="rId32"/>
    <p:sldId id="466" r:id="rId33"/>
    <p:sldId id="467" r:id="rId34"/>
    <p:sldId id="468" r:id="rId35"/>
    <p:sldId id="530" r:id="rId36"/>
    <p:sldId id="535" r:id="rId37"/>
    <p:sldId id="534" r:id="rId38"/>
    <p:sldId id="536" r:id="rId39"/>
    <p:sldId id="476" r:id="rId40"/>
    <p:sldId id="472" r:id="rId41"/>
    <p:sldId id="475" r:id="rId42"/>
    <p:sldId id="490" r:id="rId43"/>
    <p:sldId id="486" r:id="rId44"/>
    <p:sldId id="482" r:id="rId45"/>
    <p:sldId id="527" r:id="rId46"/>
    <p:sldId id="487" r:id="rId47"/>
    <p:sldId id="488" r:id="rId48"/>
    <p:sldId id="526" r:id="rId49"/>
    <p:sldId id="479" r:id="rId50"/>
    <p:sldId id="494" r:id="rId51"/>
    <p:sldId id="521" r:id="rId52"/>
    <p:sldId id="498" r:id="rId53"/>
    <p:sldId id="499" r:id="rId54"/>
    <p:sldId id="497" r:id="rId55"/>
    <p:sldId id="500" r:id="rId56"/>
    <p:sldId id="501" r:id="rId57"/>
    <p:sldId id="502" r:id="rId58"/>
    <p:sldId id="538" r:id="rId59"/>
    <p:sldId id="516" r:id="rId60"/>
    <p:sldId id="506" r:id="rId61"/>
    <p:sldId id="508" r:id="rId62"/>
    <p:sldId id="509" r:id="rId63"/>
    <p:sldId id="510" r:id="rId64"/>
    <p:sldId id="511" r:id="rId65"/>
    <p:sldId id="537" r:id="rId66"/>
    <p:sldId id="512" r:id="rId67"/>
    <p:sldId id="513" r:id="rId68"/>
    <p:sldId id="514" r:id="rId69"/>
    <p:sldId id="515" r:id="rId70"/>
    <p:sldId id="504" r:id="rId71"/>
    <p:sldId id="423"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6" autoAdjust="0"/>
    <p:restoredTop sz="59141" autoAdjust="0"/>
  </p:normalViewPr>
  <p:slideViewPr>
    <p:cSldViewPr snapToGrid="0">
      <p:cViewPr varScale="1">
        <p:scale>
          <a:sx n="63" d="100"/>
          <a:sy n="63" d="100"/>
        </p:scale>
        <p:origin x="1752" y="78"/>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Here are the</a:t>
            </a:r>
            <a:r>
              <a:rPr lang="en-US" sz="1200" kern="1200" baseline="0" dirty="0" smtClean="0">
                <a:solidFill>
                  <a:schemeClr val="tx1"/>
                </a:solidFill>
                <a:effectLst/>
                <a:latin typeface="+mn-lt"/>
                <a:ea typeface="+mn-ea"/>
                <a:cs typeface="+mn-cs"/>
              </a:rPr>
              <a:t> things I’ll be discussing today: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Custom implementations require more code, provide more flexibility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Different flavors of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and</a:t>
            </a:r>
            <a:r>
              <a:rPr lang="en-US" sz="1200" kern="1200" baseline="0" dirty="0" smtClean="0">
                <a:solidFill>
                  <a:schemeClr val="tx1"/>
                </a:solidFill>
                <a:effectLst/>
                <a:latin typeface="+mn-lt"/>
                <a:ea typeface="+mn-ea"/>
                <a:cs typeface="+mn-cs"/>
              </a:rPr>
              <a:t> how they relate to OpenID Connect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Time permitting,</a:t>
            </a:r>
            <a:r>
              <a:rPr lang="en-US" sz="1200" kern="1200" baseline="0" dirty="0" smtClean="0">
                <a:solidFill>
                  <a:schemeClr val="tx1"/>
                </a:solidFill>
                <a:effectLst/>
                <a:latin typeface="+mn-lt"/>
                <a:ea typeface="+mn-ea"/>
                <a:cs typeface="+mn-cs"/>
              </a:rPr>
              <a:t> I'll talk briefly about SAML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Again, this session is not a </a:t>
            </a:r>
            <a:r>
              <a:rPr lang="en-US" u="sng" dirty="0" smtClean="0"/>
              <a:t>tutorial</a:t>
            </a:r>
            <a:r>
              <a:rPr lang="en-US" dirty="0" smtClean="0"/>
              <a:t> on how to</a:t>
            </a:r>
            <a:r>
              <a:rPr lang="en-US" baseline="0" dirty="0" smtClean="0"/>
              <a:t> integrate these into your app. I just want you to understand at a high level how each of these things works.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a:t>
            </a:r>
            <a:r>
              <a:rPr lang="en-US" sz="1200" b="1" kern="1200" dirty="0" smtClean="0">
                <a:solidFill>
                  <a:schemeClr val="tx1"/>
                </a:solidFill>
                <a:effectLst/>
                <a:latin typeface="+mn-lt"/>
                <a:ea typeface="+mn-ea"/>
                <a:cs typeface="+mn-cs"/>
              </a:rPr>
              <a:t>standards-based, </a:t>
            </a:r>
            <a:r>
              <a:rPr lang="en-US" sz="1200" b="0" kern="1200" dirty="0" smtClean="0">
                <a:solidFill>
                  <a:schemeClr val="tx1"/>
                </a:solidFill>
                <a:effectLst/>
                <a:latin typeface="+mn-lt"/>
                <a:ea typeface="+mn-ea"/>
                <a:cs typeface="+mn-cs"/>
              </a:rPr>
              <a:t>are </a:t>
            </a:r>
            <a:r>
              <a:rPr lang="en-US" sz="1200" b="1" kern="1200" dirty="0" smtClean="0">
                <a:solidFill>
                  <a:schemeClr val="tx1"/>
                </a:solidFill>
                <a:effectLst/>
                <a:latin typeface="+mn-lt"/>
                <a:ea typeface="+mn-ea"/>
                <a:cs typeface="+mn-cs"/>
              </a:rPr>
              <a:t>supported </a:t>
            </a:r>
            <a:r>
              <a:rPr lang="en-US" sz="1200" b="1" kern="1200" baseline="0" dirty="0" smtClean="0">
                <a:solidFill>
                  <a:schemeClr val="tx1"/>
                </a:solidFill>
                <a:effectLst/>
                <a:latin typeface="+mn-lt"/>
                <a:ea typeface="+mn-ea"/>
                <a:cs typeface="+mn-cs"/>
              </a:rPr>
              <a:t>by all major web servers, </a:t>
            </a:r>
            <a:r>
              <a:rPr lang="en-US" sz="1200" kern="1200" baseline="0" dirty="0" smtClean="0">
                <a:solidFill>
                  <a:schemeClr val="tx1"/>
                </a:solidFill>
                <a:effectLst/>
                <a:latin typeface="+mn-lt"/>
                <a:ea typeface="+mn-ea"/>
                <a:cs typeface="+mn-cs"/>
              </a:rPr>
              <a:t>and using them generally requires </a:t>
            </a:r>
            <a:r>
              <a:rPr lang="en-US" sz="1200" b="1" kern="1200" baseline="0" dirty="0" smtClean="0">
                <a:solidFill>
                  <a:schemeClr val="tx1"/>
                </a:solidFill>
                <a:effectLst/>
                <a:latin typeface="+mn-lt"/>
                <a:ea typeface="+mn-ea"/>
                <a:cs typeface="+mn-cs"/>
              </a:rPr>
              <a:t>very little custom code</a:t>
            </a:r>
            <a:r>
              <a:rPr lang="en-US" sz="1200" kern="1200" baseline="0" dirty="0" smtClean="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of those techniques is “client certificates” = “reverse TLS”. In TLS, cert on server proves identity</a:t>
            </a:r>
            <a:r>
              <a:rPr lang="en-US" sz="1200" kern="1200" baseline="0" dirty="0" smtClean="0">
                <a:solidFill>
                  <a:schemeClr val="tx1"/>
                </a:solidFill>
                <a:effectLst/>
                <a:latin typeface="+mn-lt"/>
                <a:ea typeface="+mn-ea"/>
                <a:cs typeface="+mn-cs"/>
              </a:rPr>
              <a:t> to client.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it proves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i="0" kern="1200" baseline="0" dirty="0" smtClean="0">
                <a:solidFill>
                  <a:schemeClr val="tx1"/>
                </a:solidFill>
                <a:effectLst/>
                <a:latin typeface="+mn-lt"/>
                <a:ea typeface="+mn-ea"/>
                <a:cs typeface="+mn-cs"/>
              </a:rPr>
              <a:t> to the server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“simple” when using Active Direct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drawbacks mean that client certs are best suited for </a:t>
            </a:r>
            <a:r>
              <a:rPr lang="en-US" sz="1200" b="1" kern="1200" dirty="0" smtClean="0">
                <a:solidFill>
                  <a:schemeClr val="tx1"/>
                </a:solidFill>
                <a:effectLst/>
                <a:latin typeface="+mn-lt"/>
                <a:ea typeface="+mn-ea"/>
                <a:cs typeface="+mn-cs"/>
              </a:rPr>
              <a:t>internal APIs</a:t>
            </a:r>
            <a:r>
              <a:rPr lang="en-US" sz="1200" b="1" kern="1200" baseline="0" dirty="0" smtClean="0">
                <a:solidFill>
                  <a:schemeClr val="tx1"/>
                </a:solidFill>
                <a:effectLst/>
                <a:latin typeface="+mn-lt"/>
                <a:ea typeface="+mn-ea"/>
                <a:cs typeface="+mn-cs"/>
              </a:rPr>
              <a:t> on a secure network</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Username and password </a:t>
            </a:r>
            <a:r>
              <a:rPr lang="en-US" sz="1200" kern="1200" baseline="0" dirty="0" smtClean="0">
                <a:solidFill>
                  <a:schemeClr val="tx1"/>
                </a:solidFill>
                <a:effectLst/>
                <a:latin typeface="+mn-lt"/>
                <a:ea typeface="+mn-ea"/>
                <a:cs typeface="+mn-cs"/>
              </a:rPr>
              <a:t>are Base64 encoded and sent with each request as a header</a:t>
            </a:r>
          </a:p>
          <a:p>
            <a:r>
              <a:rPr lang="en-US" sz="1200" kern="1200" dirty="0" smtClean="0">
                <a:solidFill>
                  <a:schemeClr val="tx1"/>
                </a:solidFill>
                <a:effectLst/>
                <a:latin typeface="+mn-lt"/>
                <a:ea typeface="+mn-ea"/>
                <a:cs typeface="+mn-cs"/>
              </a:rPr>
              <a:t>* Server decodes them and authenticates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the server receives the request, it Base64 </a:t>
            </a:r>
            <a:r>
              <a:rPr lang="en-US" sz="1200" i="1" kern="1200" dirty="0" smtClean="0">
                <a:solidFill>
                  <a:schemeClr val="tx1"/>
                </a:solidFill>
                <a:effectLst/>
                <a:latin typeface="+mn-lt"/>
                <a:ea typeface="+mn-ea"/>
                <a:cs typeface="+mn-cs"/>
              </a:rPr>
              <a:t>decodes </a:t>
            </a:r>
            <a:r>
              <a:rPr lang="en-US" sz="1200" kern="1200" dirty="0" smtClean="0">
                <a:solidFill>
                  <a:schemeClr val="tx1"/>
                </a:solidFill>
                <a:effectLst/>
                <a:latin typeface="+mn-lt"/>
                <a:ea typeface="+mn-ea"/>
                <a:cs typeface="+mn-cs"/>
              </a:rPr>
              <a:t>that string back into its original format and parses out the username and password which are then used to authenticate the request.</a:t>
            </a:r>
          </a:p>
          <a:p>
            <a:r>
              <a:rPr lang="en-US" sz="1200" kern="1200" dirty="0" smtClean="0">
                <a:solidFill>
                  <a:schemeClr val="tx1"/>
                </a:solidFill>
                <a:effectLst/>
                <a:latin typeface="+mn-lt"/>
                <a:ea typeface="+mn-ea"/>
                <a:cs typeface="+mn-cs"/>
              </a:rPr>
              <a:t>Remember that Base64 encoding is </a:t>
            </a:r>
            <a:r>
              <a:rPr lang="en-US" sz="1200" i="1" kern="1200" dirty="0" smtClean="0">
                <a:solidFill>
                  <a:schemeClr val="tx1"/>
                </a:solidFill>
                <a:effectLst/>
                <a:latin typeface="+mn-lt"/>
                <a:ea typeface="+mn-ea"/>
                <a:cs typeface="+mn-cs"/>
              </a:rPr>
              <a:t>not encryption</a:t>
            </a:r>
            <a:r>
              <a:rPr lang="en-US" sz="1200" kern="1200" dirty="0" smtClean="0">
                <a:solidFill>
                  <a:schemeClr val="tx1"/>
                </a:solidFill>
                <a:effectLst/>
                <a:latin typeface="+mn-lt"/>
                <a:ea typeface="+mn-ea"/>
                <a:cs typeface="+mn-cs"/>
              </a:rPr>
              <a:t>, so the server doesn’t need any special keys to convert this back into the account credentials. </a:t>
            </a:r>
            <a:r>
              <a:rPr lang="en-US" sz="1200" kern="1200" dirty="0" smtClean="0">
                <a:solidFill>
                  <a:schemeClr val="tx1"/>
                </a:solidFill>
                <a:effectLst/>
                <a:latin typeface="+mn-lt"/>
                <a:ea typeface="+mn-ea"/>
                <a:cs typeface="+mn-cs"/>
              </a:rPr>
              <a:t>But </a:t>
            </a:r>
            <a:r>
              <a:rPr lang="en-US" sz="1200" kern="1200" dirty="0" smtClean="0">
                <a:solidFill>
                  <a:schemeClr val="tx1"/>
                </a:solidFill>
                <a:effectLst/>
                <a:latin typeface="+mn-lt"/>
                <a:ea typeface="+mn-ea"/>
                <a:cs typeface="+mn-cs"/>
              </a:rPr>
              <a:t>since this header is being sent over the wire with every request, you </a:t>
            </a:r>
            <a:r>
              <a:rPr lang="en-US" sz="1200" i="1" kern="1200" dirty="0" smtClean="0">
                <a:solidFill>
                  <a:schemeClr val="tx1"/>
                </a:solidFill>
                <a:effectLst/>
                <a:latin typeface="+mn-lt"/>
                <a:ea typeface="+mn-ea"/>
                <a:cs typeface="+mn-cs"/>
              </a:rPr>
              <a:t>must </a:t>
            </a:r>
            <a:r>
              <a:rPr lang="en-US" sz="1200" kern="1200" dirty="0" smtClean="0">
                <a:solidFill>
                  <a:schemeClr val="tx1"/>
                </a:solidFill>
                <a:effectLst/>
                <a:latin typeface="+mn-lt"/>
                <a:ea typeface="+mn-ea"/>
                <a:cs typeface="+mn-cs"/>
              </a:rPr>
              <a:t>use TLS to secure every single connection when using Basic Auth. It also means you’re only as secure as the underlying TLS implementation; if TLS gets cracked, like SSL did before it, these credentials are at risk of being stolen.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322116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with a simple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setting.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user database. Most platforms make that very easy to do. For example,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write a tiny bit of middleware and override a few methods to provide the custom database queries that are needed.</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very easy, but has two main drawbacks: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API</a:t>
            </a:r>
            <a:r>
              <a:rPr lang="en-US" sz="1200" kern="1200" baseline="0" dirty="0" smtClean="0">
                <a:solidFill>
                  <a:schemeClr val="tx1"/>
                </a:solidFill>
                <a:effectLst/>
                <a:latin typeface="+mn-lt"/>
                <a:ea typeface="+mn-ea"/>
                <a:cs typeface="+mn-cs"/>
              </a:rPr>
              <a:t> client has access to the primary account password</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to revoke access to that client is to change the account password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clients using those same credentials</a:t>
            </a:r>
            <a:endParaRPr lang="en-US" dirty="0" smtClean="0"/>
          </a:p>
          <a:p>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2) 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 because TLS encrypts the request</a:t>
            </a:r>
            <a:r>
              <a:rPr lang="en-US" sz="1200" kern="1200" baseline="0" dirty="0" smtClean="0">
                <a:solidFill>
                  <a:schemeClr val="tx1"/>
                </a:solidFill>
                <a:effectLst/>
                <a:latin typeface="+mn-lt"/>
                <a:ea typeface="+mn-ea"/>
                <a:cs typeface="+mn-cs"/>
              </a:rPr>
              <a:t> as it travels over the wire</a:t>
            </a:r>
          </a:p>
          <a:p>
            <a:pPr marL="228600" lvl="0" indent="-228600">
              <a:buFont typeface="Arial" panose="020B0604020202020204" pitchFamily="34" charset="0"/>
              <a:buChar char="•"/>
            </a:pPr>
            <a:r>
              <a:rPr lang="en-US" sz="1200" kern="1200" baseline="0" dirty="0" smtClean="0">
                <a:solidFill>
                  <a:schemeClr val="tx1"/>
                </a:solidFill>
                <a:effectLst/>
                <a:latin typeface="+mn-lt"/>
                <a:ea typeface="+mn-ea"/>
                <a:cs typeface="+mn-cs"/>
              </a:rPr>
              <a:t>Only as secure as the TLS implementation</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another standard called Digest </a:t>
            </a:r>
            <a:r>
              <a:rPr lang="en-US" sz="1200" kern="1200" dirty="0" err="1" smtClean="0">
                <a:solidFill>
                  <a:schemeClr val="tx1"/>
                </a:solidFill>
                <a:effectLst/>
                <a:latin typeface="+mn-lt"/>
                <a:ea typeface="+mn-ea"/>
                <a:cs typeface="+mn-cs"/>
              </a:rPr>
              <a:t>Auth</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r>
              <a:rPr lang="en-US" sz="1200" kern="1200" baseline="0" dirty="0" smtClean="0">
                <a:solidFill>
                  <a:schemeClr val="tx1"/>
                </a:solidFill>
                <a:effectLst/>
                <a:latin typeface="+mn-lt"/>
                <a:ea typeface="+mn-ea"/>
                <a:cs typeface="+mn-cs"/>
              </a:rPr>
              <a:t> so there’s less risk of it being compromised.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Clients makes a secured</a:t>
            </a:r>
            <a:r>
              <a:rPr lang="en-US" sz="1200" kern="1200" baseline="0" dirty="0" smtClean="0">
                <a:solidFill>
                  <a:schemeClr val="tx1"/>
                </a:solidFill>
                <a:effectLst/>
                <a:latin typeface="+mn-lt"/>
                <a:ea typeface="+mn-ea"/>
                <a:cs typeface="+mn-cs"/>
              </a:rPr>
              <a:t> request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browser then prompts the user for credentials, </a:t>
            </a:r>
            <a:r>
              <a:rPr lang="en-US" sz="1200" kern="1200" dirty="0" smtClean="0">
                <a:solidFill>
                  <a:schemeClr val="tx1"/>
                </a:solidFill>
                <a:effectLst/>
                <a:latin typeface="+mn-lt"/>
                <a:ea typeface="+mn-ea"/>
                <a:cs typeface="+mn-cs"/>
              </a:rPr>
              <a:t>concatenates the username, password, and nonce together,</a:t>
            </a:r>
            <a:r>
              <a:rPr lang="en-US" sz="1200" kern="1200" baseline="0" dirty="0" smtClean="0">
                <a:solidFill>
                  <a:schemeClr val="tx1"/>
                </a:solidFill>
                <a:effectLst/>
                <a:latin typeface="+mn-lt"/>
                <a:ea typeface="+mn-ea"/>
                <a:cs typeface="+mn-cs"/>
              </a:rPr>
              <a:t> and creates an MD5 hash of the result.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060020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then resubmits </a:t>
            </a:r>
            <a:r>
              <a:rPr lang="en-US" sz="1200" kern="1200" dirty="0" smtClean="0">
                <a:solidFill>
                  <a:schemeClr val="tx1"/>
                </a:solidFill>
                <a:effectLst/>
                <a:latin typeface="+mn-lt"/>
                <a:ea typeface="+mn-ea"/>
                <a:cs typeface="+mn-cs"/>
              </a:rPr>
              <a:t>request, passing </a:t>
            </a:r>
            <a:r>
              <a:rPr lang="en-US" sz="1200" kern="1200" dirty="0" smtClean="0">
                <a:solidFill>
                  <a:schemeClr val="tx1"/>
                </a:solidFill>
                <a:effectLst/>
                <a:latin typeface="+mn-lt"/>
                <a:ea typeface="+mn-ea"/>
                <a:cs typeface="+mn-cs"/>
              </a:rPr>
              <a:t>the username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nonce</a:t>
            </a:r>
            <a:r>
              <a:rPr lang="en-US" sz="1200" kern="120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computed hash value</a:t>
            </a:r>
            <a:r>
              <a:rPr lang="en-US" sz="1200" kern="1200" baseline="0" dirty="0" smtClean="0">
                <a:solidFill>
                  <a:schemeClr val="tx1"/>
                </a:solidFill>
                <a:effectLst/>
                <a:latin typeface="+mn-lt"/>
                <a:ea typeface="+mn-ea"/>
                <a:cs typeface="+mn-cs"/>
              </a:rPr>
              <a:t> </a:t>
            </a:r>
            <a:r>
              <a:rPr lang="en-US" sz="1200" i="1" kern="1200" baseline="0" dirty="0" smtClean="0">
                <a:solidFill>
                  <a:schemeClr val="tx1"/>
                </a:solidFill>
                <a:effectLst/>
                <a:latin typeface="+mn-lt"/>
                <a:ea typeface="+mn-ea"/>
                <a:cs typeface="+mn-cs"/>
              </a:rPr>
              <a:t>in clear text </a:t>
            </a:r>
            <a:r>
              <a:rPr lang="en-US" sz="1200" i="0" kern="1200" baseline="0" dirty="0" smtClean="0">
                <a:solidFill>
                  <a:schemeClr val="tx1"/>
                </a:solidFill>
                <a:effectLst/>
                <a:latin typeface="+mn-lt"/>
                <a:ea typeface="+mn-ea"/>
                <a:cs typeface="+mn-cs"/>
              </a:rPr>
              <a:t>as part of the Authorization header. (</a:t>
            </a:r>
            <a:r>
              <a:rPr lang="en-US" sz="1200" i="1" kern="1200" baseline="0" dirty="0" smtClean="0">
                <a:solidFill>
                  <a:schemeClr val="tx1"/>
                </a:solidFill>
                <a:effectLst/>
                <a:latin typeface="+mn-lt"/>
                <a:ea typeface="+mn-ea"/>
                <a:cs typeface="+mn-cs"/>
              </a:rPr>
              <a:t>Again, the header is poorly named – this is still authentication, not authorization</a:t>
            </a:r>
            <a:r>
              <a:rPr lang="en-US" sz="120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The password itself is not sent over the wire.</a:t>
            </a:r>
            <a:r>
              <a:rPr lang="en-US" sz="1200" i="0" kern="1200" baseline="0" dirty="0" smtClean="0">
                <a:solidFill>
                  <a:schemeClr val="tx1"/>
                </a:solidFill>
                <a:effectLst/>
                <a:latin typeface="+mn-lt"/>
                <a:ea typeface="+mn-ea"/>
                <a:cs typeface="+mn-cs"/>
              </a:rPr>
              <a:t/>
            </a:r>
            <a:br>
              <a:rPr lang="en-US" sz="1200" i="0" kern="1200" baseline="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a:t>
            </a:r>
            <a:r>
              <a:rPr lang="en-US" sz="1200" kern="1200" dirty="0" smtClean="0">
                <a:solidFill>
                  <a:schemeClr val="tx1"/>
                </a:solidFill>
                <a:effectLst/>
                <a:latin typeface="+mn-lt"/>
                <a:ea typeface="+mn-ea"/>
                <a:cs typeface="+mn-cs"/>
              </a:rPr>
              <a:t>then takes the username, looks </a:t>
            </a:r>
            <a:r>
              <a:rPr lang="en-US" sz="1200" kern="1200" dirty="0" smtClean="0">
                <a:solidFill>
                  <a:schemeClr val="tx1"/>
                </a:solidFill>
                <a:effectLst/>
                <a:latin typeface="+mn-lt"/>
                <a:ea typeface="+mn-ea"/>
                <a:cs typeface="+mn-cs"/>
              </a:rPr>
              <a:t>up </a:t>
            </a:r>
            <a:r>
              <a:rPr lang="en-US" sz="1200" kern="1200" dirty="0" smtClean="0">
                <a:solidFill>
                  <a:schemeClr val="tx1"/>
                </a:solidFill>
                <a:effectLst/>
                <a:latin typeface="+mn-lt"/>
                <a:ea typeface="+mn-ea"/>
                <a:cs typeface="+mn-cs"/>
              </a:rPr>
              <a:t>the user’s </a:t>
            </a:r>
            <a:r>
              <a:rPr lang="en-US" sz="1200" kern="1200" dirty="0" smtClean="0">
                <a:solidFill>
                  <a:schemeClr val="tx1"/>
                </a:solidFill>
                <a:effectLst/>
                <a:latin typeface="+mn-lt"/>
                <a:ea typeface="+mn-ea"/>
                <a:cs typeface="+mn-cs"/>
              </a:rPr>
              <a:t>password, re-calculates the hash, compares it to what client </a:t>
            </a:r>
            <a:r>
              <a:rPr lang="en-US" sz="1200" kern="1200" dirty="0" smtClean="0">
                <a:solidFill>
                  <a:schemeClr val="tx1"/>
                </a:solidFill>
                <a:effectLst/>
                <a:latin typeface="+mn-lt"/>
                <a:ea typeface="+mn-ea"/>
                <a:cs typeface="+mn-cs"/>
              </a:rPr>
              <a:t>sent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client and server used same password to </a:t>
            </a:r>
            <a:r>
              <a:rPr lang="en-US" sz="1200" kern="1200" baseline="0" dirty="0" err="1" smtClean="0">
                <a:solidFill>
                  <a:schemeClr val="tx1"/>
                </a:solidFill>
                <a:effectLst/>
                <a:latin typeface="+mn-lt"/>
                <a:ea typeface="+mn-ea"/>
                <a:cs typeface="+mn-cs"/>
              </a:rPr>
              <a:t>calc</a:t>
            </a:r>
            <a:r>
              <a:rPr lang="en-US" sz="1200" kern="1200" baseline="0" dirty="0" smtClean="0">
                <a:solidFill>
                  <a:schemeClr val="tx1"/>
                </a:solidFill>
                <a:effectLst/>
                <a:latin typeface="+mn-lt"/>
                <a:ea typeface="+mn-ea"/>
                <a:cs typeface="+mn-cs"/>
              </a:rPr>
              <a:t> hash == proof of identity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792801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have a confession to make. Two</a:t>
            </a:r>
            <a:r>
              <a:rPr lang="en-US" sz="1200" kern="1200" baseline="0" dirty="0" smtClean="0">
                <a:solidFill>
                  <a:schemeClr val="tx1"/>
                </a:solidFill>
                <a:effectLst/>
                <a:latin typeface="+mn-lt"/>
                <a:ea typeface="+mn-ea"/>
                <a:cs typeface="+mn-cs"/>
              </a:rPr>
              <a:t> years </a:t>
            </a:r>
            <a:r>
              <a:rPr lang="en-US" sz="1200" kern="1200" dirty="0" smtClean="0">
                <a:solidFill>
                  <a:schemeClr val="tx1"/>
                </a:solidFill>
                <a:effectLst/>
                <a:latin typeface="+mn-lt"/>
                <a:ea typeface="+mn-ea"/>
                <a:cs typeface="+mn-cs"/>
              </a:rPr>
              <a:t>ago, I made a huge rookie mistake.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Anyone here ever google “how to authenticate</a:t>
            </a:r>
            <a:r>
              <a:rPr lang="en-US" sz="1200" kern="1200" baseline="0" dirty="0" smtClean="0">
                <a:solidFill>
                  <a:schemeClr val="tx1"/>
                </a:solidFill>
                <a:effectLst/>
                <a:latin typeface="+mn-lt"/>
                <a:ea typeface="+mn-ea"/>
                <a:cs typeface="+mn-cs"/>
              </a:rPr>
              <a:t> an API”? </a:t>
            </a:r>
            <a:r>
              <a:rPr lang="en-US" sz="1200" kern="1200" dirty="0" smtClean="0">
                <a:solidFill>
                  <a:schemeClr val="tx1"/>
                </a:solidFill>
                <a:effectLst/>
                <a:latin typeface="+mn-lt"/>
                <a:ea typeface="+mn-ea"/>
                <a:cs typeface="+mn-cs"/>
              </a:rPr>
              <a:t>I did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 and shipped a security defect.</a:t>
            </a: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it’s very easy to integrate</a:t>
            </a:r>
            <a:r>
              <a:rPr lang="en-US" sz="1200" kern="1200" baseline="0" dirty="0" smtClean="0">
                <a:solidFill>
                  <a:schemeClr val="tx1"/>
                </a:solidFill>
                <a:effectLst/>
                <a:latin typeface="+mn-lt"/>
                <a:ea typeface="+mn-ea"/>
                <a:cs typeface="+mn-cs"/>
              </a:rPr>
              <a:t> with systems that support the standard.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since the password itself is never sent over the wire, and hashes aren’t reversible like Base64 encoding is, you can safely use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without a secure connection.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there are two significant drawbacks to using Digest authentication. The first is that MD5 has been broken, so those hashes aren’t as secure as we’d like.</a:t>
            </a:r>
          </a:p>
          <a:p>
            <a:r>
              <a:rPr lang="en-US" sz="1200" kern="1200" dirty="0" smtClean="0">
                <a:solidFill>
                  <a:schemeClr val="tx1"/>
                </a:solidFill>
                <a:effectLst/>
                <a:latin typeface="+mn-lt"/>
                <a:ea typeface="+mn-ea"/>
                <a:cs typeface="+mn-cs"/>
              </a:rPr>
              <a:t>There’s another issue too – so just to see if you’re awake, can anyone guess why Digest is not used very much any more?</a:t>
            </a: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biggest issue with Digest authentication is that it prevents the use of strong password encryption in your database! This is because the server </a:t>
            </a:r>
            <a:r>
              <a:rPr lang="en-US" sz="1200" u="sng" kern="1200" dirty="0" smtClean="0">
                <a:solidFill>
                  <a:schemeClr val="tx1"/>
                </a:solidFill>
                <a:effectLst/>
                <a:latin typeface="+mn-lt"/>
                <a:ea typeface="+mn-ea"/>
                <a:cs typeface="+mn-cs"/>
              </a:rPr>
              <a:t>must be able to take a username and obtain its plain text password </a:t>
            </a:r>
            <a:r>
              <a:rPr lang="en-US" sz="1200" kern="1200" dirty="0" smtClean="0">
                <a:solidFill>
                  <a:schemeClr val="tx1"/>
                </a:solidFill>
                <a:effectLst/>
                <a:latin typeface="+mn-lt"/>
                <a:ea typeface="+mn-ea"/>
                <a:cs typeface="+mn-cs"/>
              </a:rPr>
              <a:t>in order to verify the hash.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use of any one-way encryption method, such as salting and hashing passwords according to modern best practices, will prevent you from using Digest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Because of this issue no one really uses Digest for API authentication. But it’s important to understand the concepts behind using hash values to avoid sending sensitive data over the wire because those patterns are going to come up again and again.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324642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Those 3 things work great if you want the API</a:t>
            </a:r>
            <a:r>
              <a:rPr lang="en-US" sz="1200" kern="1200" baseline="0" dirty="0" smtClean="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smtClean="0">
                <a:solidFill>
                  <a:schemeClr val="tx1"/>
                </a:solidFill>
                <a:effectLst/>
                <a:latin typeface="+mn-lt"/>
                <a:ea typeface="+mn-ea"/>
                <a:cs typeface="+mn-cs"/>
              </a:rPr>
              <a:t>But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need more flexibility,</a:t>
            </a:r>
            <a:r>
              <a:rPr lang="en-US" sz="1200" kern="1200" baseline="0" dirty="0" smtClean="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API keys first.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idea is that the client sends something</a:t>
            </a:r>
            <a:r>
              <a:rPr lang="en-US" sz="1200" kern="1200" baseline="0" dirty="0" smtClean="0">
                <a:solidFill>
                  <a:schemeClr val="tx1"/>
                </a:solidFill>
                <a:effectLst/>
                <a:latin typeface="+mn-lt"/>
                <a:ea typeface="+mn-ea"/>
                <a:cs typeface="+mn-cs"/>
              </a:rPr>
              <a:t> </a:t>
            </a:r>
            <a:r>
              <a:rPr lang="en-US" sz="1200" i="1" kern="1200" baseline="0" dirty="0" smtClean="0">
                <a:solidFill>
                  <a:schemeClr val="tx1"/>
                </a:solidFill>
                <a:effectLst/>
                <a:latin typeface="+mn-lt"/>
                <a:ea typeface="+mn-ea"/>
                <a:cs typeface="+mn-cs"/>
              </a:rPr>
              <a:t>other than </a:t>
            </a:r>
            <a:r>
              <a:rPr lang="en-US" sz="1200" i="0" kern="1200" baseline="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primary username/combo during authentication.</a:t>
            </a:r>
          </a:p>
          <a:p>
            <a:endParaRPr lang="en-US" sz="120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Keeps primary credentials secure</a:t>
            </a:r>
            <a:r>
              <a:rPr lang="en-US" sz="1200" i="0" kern="1200" dirty="0" smtClean="0">
                <a:solidFill>
                  <a:schemeClr val="tx1"/>
                </a:solidFill>
                <a:effectLst/>
                <a:latin typeface="+mn-lt"/>
                <a:ea typeface="+mn-ea"/>
                <a:cs typeface="+mn-cs"/>
              </a:rPr>
              <a:t> and also allows access to be easily </a:t>
            </a:r>
            <a:r>
              <a:rPr lang="en-US" sz="1200" b="1" i="0" kern="1200" dirty="0" smtClean="0">
                <a:solidFill>
                  <a:schemeClr val="tx1"/>
                </a:solidFill>
                <a:effectLst/>
                <a:latin typeface="+mn-lt"/>
                <a:ea typeface="+mn-ea"/>
                <a:cs typeface="+mn-cs"/>
              </a:rPr>
              <a:t>revoked</a:t>
            </a:r>
            <a:r>
              <a:rPr lang="en-US" sz="1200" i="0" kern="1200" dirty="0" smtClean="0">
                <a:solidFill>
                  <a:schemeClr val="tx1"/>
                </a:solidFill>
                <a:effectLst/>
                <a:latin typeface="+mn-lt"/>
                <a:ea typeface="+mn-ea"/>
                <a:cs typeface="+mn-cs"/>
              </a:rPr>
              <a:t>. (Twitter example)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There's </a:t>
            </a:r>
            <a:r>
              <a:rPr lang="en-US" sz="1200" b="1" kern="1200" dirty="0" smtClean="0">
                <a:solidFill>
                  <a:schemeClr val="tx1"/>
                </a:solidFill>
                <a:effectLst/>
                <a:latin typeface="+mn-lt"/>
                <a:ea typeface="+mn-ea"/>
                <a:cs typeface="+mn-cs"/>
              </a:rPr>
              <a:t>no standard</a:t>
            </a:r>
            <a:r>
              <a:rPr lang="en-US" sz="1200" kern="1200" dirty="0" smtClean="0">
                <a:solidFill>
                  <a:schemeClr val="tx1"/>
                </a:solidFill>
                <a:effectLst/>
                <a:latin typeface="+mn-lt"/>
                <a:ea typeface="+mn-ea"/>
                <a:cs typeface="+mn-cs"/>
              </a:rPr>
              <a:t> but API keys should </a:t>
            </a:r>
            <a:r>
              <a:rPr lang="en-US" sz="1200" kern="1200" baseline="0" dirty="0" smtClean="0">
                <a:solidFill>
                  <a:schemeClr val="tx1"/>
                </a:solidFill>
                <a:effectLst/>
                <a:latin typeface="+mn-lt"/>
                <a:ea typeface="+mn-ea"/>
                <a:cs typeface="+mn-cs"/>
              </a:rPr>
              <a:t>be </a:t>
            </a:r>
            <a:r>
              <a:rPr lang="en-US" sz="1200" b="1" kern="1200" baseline="0" dirty="0" smtClean="0">
                <a:solidFill>
                  <a:schemeClr val="tx1"/>
                </a:solidFill>
                <a:effectLst/>
                <a:latin typeface="+mn-lt"/>
                <a:ea typeface="+mn-ea"/>
                <a:cs typeface="+mn-cs"/>
              </a:rPr>
              <a:t>hard to brute force</a:t>
            </a:r>
            <a:r>
              <a:rPr lang="en-US" sz="1200" b="0" kern="1200" baseline="0" dirty="0" smtClean="0">
                <a:solidFill>
                  <a:schemeClr val="tx1"/>
                </a:solidFill>
                <a:effectLst/>
                <a:latin typeface="+mn-lt"/>
                <a:ea typeface="+mn-ea"/>
                <a:cs typeface="+mn-cs"/>
              </a:rPr>
              <a:t>, so are usually a GUID or a GUID plus something else</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 are two different ways to use API keys for authentication: as a type of password, or to sign a request.</a:t>
            </a: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approach is essentially a custom implementation of Basic Authentication,</a:t>
            </a:r>
            <a:r>
              <a:rPr lang="en-US" sz="1200" kern="1200" baseline="0" dirty="0" smtClean="0">
                <a:solidFill>
                  <a:schemeClr val="tx1"/>
                </a:solidFill>
                <a:effectLst/>
                <a:latin typeface="+mn-lt"/>
                <a:ea typeface="+mn-ea"/>
                <a:cs typeface="+mn-cs"/>
              </a:rPr>
              <a:t> but instead of passing the username and password over the wire, you pass an API key instead. The server then uses that key to assign identity and perform authentication.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is called a "bearer token" because anyone that has that API Key may use it to authenticate as a specific user.</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Just like with Basic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the API key is passed in plain text so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&amp; only as secure as TLS </a:t>
            </a:r>
            <a:r>
              <a:rPr lang="en-US" sz="1200" kern="1200" baseline="0" dirty="0" err="1" smtClean="0">
                <a:solidFill>
                  <a:schemeClr val="tx1"/>
                </a:solidFill>
                <a:effectLst/>
                <a:latin typeface="+mn-lt"/>
                <a:ea typeface="+mn-ea"/>
                <a:cs typeface="+mn-cs"/>
              </a:rPr>
              <a:t>impl</a:t>
            </a:r>
            <a:r>
              <a:rPr lang="en-US" sz="1200" kern="1200" baseline="0" dirty="0" smtClean="0">
                <a:solidFill>
                  <a:schemeClr val="tx1"/>
                </a:solidFill>
                <a:effectLst/>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pass the API Key in either the querystring or an HTTP header. </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really easy to do - ideal for scripting scenarios.</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Generally</a:t>
            </a:r>
            <a:r>
              <a:rPr lang="en-US" sz="1200" kern="1200" baseline="0" dirty="0" smtClean="0">
                <a:solidFill>
                  <a:schemeClr val="tx1"/>
                </a:solidFill>
                <a:effectLst/>
                <a:latin typeface="+mn-lt"/>
                <a:ea typeface="+mn-ea"/>
                <a:cs typeface="+mn-cs"/>
              </a:rPr>
              <a:t> headers are better</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 Wouldn't want plain-text passwords to be stored in unencrypted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copy/pasting a URL out of Fiddler or the browser's URL bar.</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to use them</a:t>
            </a:r>
            <a:r>
              <a:rPr lang="en-US" sz="1200" kern="1200" baseline="0" dirty="0" smtClean="0">
                <a:solidFill>
                  <a:schemeClr val="tx1"/>
                </a:solidFill>
                <a:effectLst/>
                <a:latin typeface="+mn-lt"/>
                <a:ea typeface="+mn-ea"/>
                <a:cs typeface="+mn-cs"/>
              </a:rPr>
              <a:t> as a cryptographic key, and </a:t>
            </a:r>
            <a:r>
              <a:rPr lang="en-US" sz="1200" kern="1200" dirty="0" smtClean="0">
                <a:solidFill>
                  <a:schemeClr val="tx1"/>
                </a:solidFill>
                <a:effectLst/>
                <a:latin typeface="+mn-lt"/>
                <a:ea typeface="+mn-ea"/>
                <a:cs typeface="+mn-cs"/>
              </a:rPr>
              <a:t>digitally sign the HTTP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basically a custom version</a:t>
            </a:r>
            <a:r>
              <a:rPr lang="en-US" sz="1200" kern="1200" baseline="0" dirty="0" smtClean="0">
                <a:solidFill>
                  <a:schemeClr val="tx1"/>
                </a:solidFill>
                <a:effectLst/>
                <a:latin typeface="+mn-lt"/>
                <a:ea typeface="+mn-ea"/>
                <a:cs typeface="+mn-cs"/>
              </a:rPr>
              <a:t> of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we use an API key to sign the request instead of a password. This allows us to continue to protect the primary account password with full encryption.</a:t>
            </a: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signing works with API keys:</a:t>
            </a:r>
          </a:p>
          <a:p>
            <a:pPr lvl="0"/>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Client </a:t>
            </a:r>
            <a:r>
              <a:rPr lang="en-US" sz="1200" b="1" kern="1200" dirty="0" smtClean="0">
                <a:solidFill>
                  <a:schemeClr val="tx1"/>
                </a:solidFill>
                <a:effectLst/>
                <a:latin typeface="+mn-lt"/>
                <a:ea typeface="+mn-ea"/>
                <a:cs typeface="+mn-cs"/>
              </a:rPr>
              <a:t>prepares the message</a:t>
            </a:r>
            <a:r>
              <a:rPr lang="en-US" sz="1200" b="0" kern="1200" dirty="0" smtClean="0">
                <a:solidFill>
                  <a:schemeClr val="tx1"/>
                </a:solidFill>
                <a:effectLst/>
                <a:latin typeface="+mn-lt"/>
                <a:ea typeface="+mn-ea"/>
                <a:cs typeface="+mn-cs"/>
              </a:rPr>
              <a:t> which is either a URL or form post</a:t>
            </a:r>
          </a:p>
          <a:p>
            <a:pPr lvl="0"/>
            <a:r>
              <a:rPr lang="en-US" sz="1200" kern="1200" dirty="0" smtClean="0">
                <a:solidFill>
                  <a:schemeClr val="tx1"/>
                </a:solidFill>
                <a:effectLst/>
                <a:latin typeface="+mn-lt"/>
                <a:ea typeface="+mn-ea"/>
                <a:cs typeface="+mn-cs"/>
              </a:rPr>
              <a:t>Client </a:t>
            </a:r>
            <a:r>
              <a:rPr lang="en-US" sz="1200" b="1" kern="1200" dirty="0" smtClean="0">
                <a:solidFill>
                  <a:schemeClr val="tx1"/>
                </a:solidFill>
                <a:effectLst/>
                <a:latin typeface="+mn-lt"/>
                <a:ea typeface="+mn-ea"/>
                <a:cs typeface="+mn-cs"/>
              </a:rPr>
              <a:t>concatenates</a:t>
            </a:r>
            <a:r>
              <a:rPr lang="en-US" sz="1200" kern="1200" dirty="0" smtClean="0">
                <a:solidFill>
                  <a:schemeClr val="tx1"/>
                </a:solidFill>
                <a:effectLst/>
                <a:latin typeface="+mn-lt"/>
                <a:ea typeface="+mn-ea"/>
                <a:cs typeface="+mn-cs"/>
              </a:rPr>
              <a:t> the message with the </a:t>
            </a:r>
            <a:r>
              <a:rPr lang="en-US" sz="1200" b="1" kern="1200" dirty="0" smtClean="0">
                <a:solidFill>
                  <a:schemeClr val="tx1"/>
                </a:solidFill>
                <a:effectLst/>
                <a:latin typeface="+mn-lt"/>
                <a:ea typeface="+mn-ea"/>
                <a:cs typeface="+mn-cs"/>
              </a:rPr>
              <a:t>API Key </a:t>
            </a:r>
            <a:r>
              <a:rPr lang="en-US" sz="1200" b="0" kern="1200" dirty="0" smtClean="0">
                <a:solidFill>
                  <a:schemeClr val="tx1"/>
                </a:solidFill>
                <a:effectLst/>
                <a:latin typeface="+mn-lt"/>
                <a:ea typeface="+mn-ea"/>
                <a:cs typeface="+mn-cs"/>
              </a:rPr>
              <a:t>&amp;</a:t>
            </a:r>
            <a:r>
              <a:rPr lang="en-US" sz="1200" b="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runs</a:t>
            </a:r>
            <a:r>
              <a:rPr lang="en-US" sz="1200" b="0" kern="1200" baseline="0" dirty="0" smtClean="0">
                <a:solidFill>
                  <a:schemeClr val="tx1"/>
                </a:solidFill>
                <a:effectLst/>
                <a:latin typeface="+mn-lt"/>
                <a:ea typeface="+mn-ea"/>
                <a:cs typeface="+mn-cs"/>
              </a:rPr>
              <a:t> result through a hashing function = signature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Client sends </a:t>
            </a:r>
            <a:r>
              <a:rPr lang="en-US" sz="1200" b="1" kern="1200" dirty="0" smtClean="0">
                <a:solidFill>
                  <a:schemeClr val="tx1"/>
                </a:solidFill>
                <a:effectLst/>
                <a:latin typeface="+mn-lt"/>
                <a:ea typeface="+mn-ea"/>
                <a:cs typeface="+mn-cs"/>
              </a:rPr>
              <a:t>original message</a:t>
            </a:r>
            <a:r>
              <a:rPr lang="en-US" sz="1200" kern="1200" dirty="0" smtClean="0">
                <a:solidFill>
                  <a:schemeClr val="tx1"/>
                </a:solidFill>
                <a:effectLst/>
                <a:latin typeface="+mn-lt"/>
                <a:ea typeface="+mn-ea"/>
                <a:cs typeface="+mn-cs"/>
              </a:rPr>
              <a:t> to the server, </a:t>
            </a:r>
            <a:r>
              <a:rPr lang="en-US" sz="1200" i="1" kern="1200" dirty="0" smtClean="0">
                <a:solidFill>
                  <a:schemeClr val="tx1"/>
                </a:solidFill>
                <a:effectLst/>
                <a:latin typeface="+mn-lt"/>
                <a:ea typeface="+mn-ea"/>
                <a:cs typeface="+mn-cs"/>
              </a:rPr>
              <a:t>plus </a:t>
            </a:r>
            <a:r>
              <a:rPr lang="en-US" sz="1200" b="1" kern="1200" dirty="0" smtClean="0">
                <a:solidFill>
                  <a:schemeClr val="tx1"/>
                </a:solidFill>
                <a:effectLst/>
                <a:latin typeface="+mn-lt"/>
                <a:ea typeface="+mn-ea"/>
                <a:cs typeface="+mn-cs"/>
              </a:rPr>
              <a:t>signature in a header</a:t>
            </a:r>
          </a:p>
          <a:p>
            <a:pPr lvl="0"/>
            <a:r>
              <a:rPr lang="en-US" sz="1200" kern="1200" dirty="0" smtClean="0">
                <a:solidFill>
                  <a:schemeClr val="tx1"/>
                </a:solidFill>
                <a:effectLst/>
                <a:latin typeface="+mn-lt"/>
                <a:ea typeface="+mn-ea"/>
                <a:cs typeface="+mn-cs"/>
              </a:rPr>
              <a:t>Server </a:t>
            </a:r>
            <a:r>
              <a:rPr lang="en-US" sz="1200" b="1" kern="1200" dirty="0" smtClean="0">
                <a:solidFill>
                  <a:schemeClr val="tx1"/>
                </a:solidFill>
                <a:effectLst/>
                <a:latin typeface="+mn-lt"/>
                <a:ea typeface="+mn-ea"/>
                <a:cs typeface="+mn-cs"/>
              </a:rPr>
              <a:t>looks up client's API key</a:t>
            </a:r>
            <a:r>
              <a:rPr lang="en-US" sz="1200" b="0" kern="1200" dirty="0" smtClean="0">
                <a:solidFill>
                  <a:schemeClr val="tx1"/>
                </a:solidFill>
                <a:effectLst/>
                <a:latin typeface="+mn-lt"/>
                <a:ea typeface="+mn-ea"/>
                <a:cs typeface="+mn-cs"/>
              </a:rPr>
              <a:t> and</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repeats hashing operation</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they match, server knows that client used same API Key </a:t>
            </a:r>
            <a:r>
              <a:rPr lang="en-US" sz="1200" u="sng" kern="1200" dirty="0" smtClean="0">
                <a:solidFill>
                  <a:schemeClr val="tx1"/>
                </a:solidFill>
                <a:effectLst/>
                <a:latin typeface="+mn-lt"/>
                <a:ea typeface="+mn-ea"/>
                <a:cs typeface="+mn-cs"/>
              </a:rPr>
              <a:t>AND</a:t>
            </a:r>
            <a:r>
              <a:rPr lang="en-US" sz="1200" kern="1200" dirty="0" smtClean="0">
                <a:solidFill>
                  <a:schemeClr val="tx1"/>
                </a:solidFill>
                <a:effectLst/>
                <a:latin typeface="+mn-lt"/>
                <a:ea typeface="+mn-ea"/>
                <a:cs typeface="+mn-cs"/>
              </a:rPr>
              <a:t> message wasn’t modified in transit</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HMAC has a lot of benefits.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First, no credentials are sent over the wire, so this </a:t>
            </a:r>
            <a:r>
              <a:rPr lang="en-US" sz="1200" b="1" kern="1200" baseline="0" dirty="0" smtClean="0">
                <a:solidFill>
                  <a:schemeClr val="tx1"/>
                </a:solidFill>
                <a:effectLst/>
                <a:latin typeface="+mn-lt"/>
                <a:ea typeface="+mn-ea"/>
                <a:cs typeface="+mn-cs"/>
              </a:rPr>
              <a:t>does not require TLS</a:t>
            </a:r>
            <a:r>
              <a:rPr lang="en-US" sz="1200" b="0" kern="1200" baseline="0" dirty="0" smtClean="0">
                <a:solidFill>
                  <a:schemeClr val="tx1"/>
                </a:solidFill>
                <a:effectLst/>
                <a:latin typeface="+mn-lt"/>
                <a:ea typeface="+mn-ea"/>
                <a:cs typeface="+mn-cs"/>
              </a:rPr>
              <a:t>. Unlike with bearer tokens, </a:t>
            </a:r>
            <a:r>
              <a:rPr lang="en-US" sz="1200" b="1" kern="1200" baseline="0" dirty="0" smtClean="0">
                <a:solidFill>
                  <a:schemeClr val="tx1"/>
                </a:solidFill>
                <a:effectLst/>
                <a:latin typeface="+mn-lt"/>
                <a:ea typeface="+mn-ea"/>
                <a:cs typeface="+mn-cs"/>
              </a:rPr>
              <a:t>if an attacker intercepts a signed message</a:t>
            </a:r>
            <a:r>
              <a:rPr lang="en-US" sz="1200" b="0" kern="1200" baseline="0" dirty="0" smtClean="0">
                <a:solidFill>
                  <a:schemeClr val="tx1"/>
                </a:solidFill>
                <a:effectLst/>
                <a:latin typeface="+mn-lt"/>
                <a:ea typeface="+mn-ea"/>
                <a:cs typeface="+mn-cs"/>
              </a:rPr>
              <a:t> they don't gain the ability to compromise the account.</a:t>
            </a:r>
          </a:p>
          <a:p>
            <a:pPr mar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Note that the </a:t>
            </a:r>
            <a:r>
              <a:rPr lang="en-US" sz="1200" b="1" kern="1200" baseline="0" dirty="0" smtClean="0">
                <a:solidFill>
                  <a:schemeClr val="tx1"/>
                </a:solidFill>
                <a:effectLst/>
                <a:latin typeface="+mn-lt"/>
                <a:ea typeface="+mn-ea"/>
                <a:cs typeface="+mn-cs"/>
              </a:rPr>
              <a:t>message itself is sent in plain text</a:t>
            </a:r>
            <a:r>
              <a:rPr lang="en-US" sz="1200" b="0" kern="1200" baseline="0" dirty="0" smtClean="0">
                <a:solidFill>
                  <a:schemeClr val="tx1"/>
                </a:solidFill>
                <a:effectLst/>
                <a:latin typeface="+mn-lt"/>
                <a:ea typeface="+mn-ea"/>
                <a:cs typeface="+mn-cs"/>
              </a:rPr>
              <a:t>, so if URL </a:t>
            </a:r>
            <a:r>
              <a:rPr lang="en-US" sz="1200" b="0" kern="1200" baseline="0" dirty="0" err="1" smtClean="0">
                <a:solidFill>
                  <a:schemeClr val="tx1"/>
                </a:solidFill>
                <a:effectLst/>
                <a:latin typeface="+mn-lt"/>
                <a:ea typeface="+mn-ea"/>
                <a:cs typeface="+mn-cs"/>
              </a:rPr>
              <a:t>params</a:t>
            </a:r>
            <a:r>
              <a:rPr lang="en-US" sz="1200" b="0" kern="1200" baseline="0" dirty="0" smtClean="0">
                <a:solidFill>
                  <a:schemeClr val="tx1"/>
                </a:solidFill>
                <a:effectLst/>
                <a:latin typeface="+mn-lt"/>
                <a:ea typeface="+mn-ea"/>
                <a:cs typeface="+mn-cs"/>
              </a:rPr>
              <a:t> or form data is sensitive then you should still use TLS. We're just not sending </a:t>
            </a:r>
            <a:r>
              <a:rPr lang="en-US" sz="1200" b="0" i="1" kern="1200" baseline="0" dirty="0" smtClean="0">
                <a:solidFill>
                  <a:schemeClr val="tx1"/>
                </a:solidFill>
                <a:effectLst/>
                <a:latin typeface="+mn-lt"/>
                <a:ea typeface="+mn-ea"/>
                <a:cs typeface="+mn-cs"/>
              </a:rPr>
              <a:t>account credentials </a:t>
            </a:r>
            <a:r>
              <a:rPr lang="en-US" sz="1200" b="0" kern="1200" baseline="0" dirty="0" smtClean="0">
                <a:solidFill>
                  <a:schemeClr val="tx1"/>
                </a:solidFill>
                <a:effectLst/>
                <a:latin typeface="+mn-lt"/>
                <a:ea typeface="+mn-ea"/>
                <a:cs typeface="+mn-cs"/>
              </a:rPr>
              <a:t>in plain text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addition, the recipient of the message can verify that the message contents </a:t>
            </a:r>
            <a:r>
              <a:rPr lang="en-US" sz="1200" b="1" kern="1200" baseline="0" dirty="0" smtClean="0">
                <a:solidFill>
                  <a:schemeClr val="tx1"/>
                </a:solidFill>
                <a:effectLst/>
                <a:latin typeface="+mn-lt"/>
                <a:ea typeface="+mn-ea"/>
                <a:cs typeface="+mn-cs"/>
              </a:rPr>
              <a:t>were not modified in transit</a:t>
            </a:r>
            <a:r>
              <a:rPr lang="en-US" sz="1200" kern="1200" baseline="0" dirty="0" smtClean="0">
                <a:solidFill>
                  <a:schemeClr val="tx1"/>
                </a:solidFill>
                <a:effectLst/>
                <a:latin typeface="+mn-lt"/>
                <a:ea typeface="+mn-ea"/>
                <a:cs typeface="+mn-cs"/>
              </a:rPr>
              <a:t>. If a middleman manipulates the message in any way, of if the server and client disagree on the secret value, the hashes won't match.</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2448139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image</a:t>
            </a:r>
            <a:r>
              <a:rPr lang="en-US" sz="1200" kern="1200" baseline="0" dirty="0" smtClean="0">
                <a:solidFill>
                  <a:schemeClr val="tx1"/>
                </a:solidFill>
                <a:effectLst/>
                <a:latin typeface="+mn-lt"/>
                <a:ea typeface="+mn-ea"/>
                <a:cs typeface="+mn-cs"/>
              </a:rPr>
              <a:t> is a tiny piece of just one portion of instructions for </a:t>
            </a:r>
            <a:r>
              <a:rPr lang="en-US" sz="1200" kern="1200" baseline="0" dirty="0" err="1" smtClean="0">
                <a:solidFill>
                  <a:schemeClr val="tx1"/>
                </a:solidFill>
                <a:effectLst/>
                <a:latin typeface="+mn-lt"/>
                <a:ea typeface="+mn-ea"/>
                <a:cs typeface="+mn-cs"/>
              </a:rPr>
              <a:t>canonicalizing</a:t>
            </a:r>
            <a:r>
              <a:rPr lang="en-US" sz="1200" kern="1200" baseline="0" dirty="0" smtClean="0">
                <a:solidFill>
                  <a:schemeClr val="tx1"/>
                </a:solidFill>
                <a:effectLst/>
                <a:latin typeface="+mn-lt"/>
                <a:ea typeface="+mn-ea"/>
                <a:cs typeface="+mn-cs"/>
              </a:rPr>
              <a:t> an AWS API call.</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a:t>
            </a:r>
            <a:r>
              <a:rPr lang="en-US" sz="1200" kern="1200" baseline="0" dirty="0" smtClean="0">
                <a:solidFill>
                  <a:schemeClr val="tx1"/>
                </a:solidFill>
                <a:effectLst/>
                <a:latin typeface="+mn-lt"/>
                <a:ea typeface="+mn-ea"/>
                <a:cs typeface="+mn-cs"/>
              </a:rPr>
              <a:t> back then.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API Key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can look up the API Key that it needs to verify the signature. </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i="0" kern="1200" dirty="0" smtClean="0">
                <a:solidFill>
                  <a:schemeClr val="tx1"/>
                </a:solidFill>
                <a:effectLst/>
                <a:latin typeface="+mn-lt"/>
                <a:ea typeface="+mn-ea"/>
                <a:cs typeface="+mn-cs"/>
              </a:rPr>
              <a:t>use the user's ID or email address as the identifier, but that makes</a:t>
            </a:r>
            <a:r>
              <a:rPr lang="en-US" sz="1200" i="0" kern="1200" baseline="0" dirty="0" smtClean="0">
                <a:solidFill>
                  <a:schemeClr val="tx1"/>
                </a:solidFill>
                <a:effectLst/>
                <a:latin typeface="+mn-lt"/>
                <a:ea typeface="+mn-ea"/>
                <a:cs typeface="+mn-cs"/>
              </a:rPr>
              <a:t> it harder to support multiple API keys for a single user. The server needs a way to determine the specific API key the client used to sign the request. If you pass the user ID as this identifier, and that user is associated with </a:t>
            </a:r>
            <a:r>
              <a:rPr lang="en-US" sz="1200" i="1" kern="1200" baseline="0" dirty="0" smtClean="0">
                <a:solidFill>
                  <a:schemeClr val="tx1"/>
                </a:solidFill>
                <a:effectLst/>
                <a:latin typeface="+mn-lt"/>
                <a:ea typeface="+mn-ea"/>
                <a:cs typeface="+mn-cs"/>
              </a:rPr>
              <a:t>multiple </a:t>
            </a:r>
            <a:r>
              <a:rPr lang="en-US" sz="1200" i="0" kern="1200" baseline="0" dirty="0" smtClean="0">
                <a:solidFill>
                  <a:schemeClr val="tx1"/>
                </a:solidFill>
                <a:effectLst/>
                <a:latin typeface="+mn-lt"/>
                <a:ea typeface="+mn-ea"/>
                <a:cs typeface="+mn-cs"/>
              </a:rPr>
              <a:t>API keys, then you'll have to compute multiple hashes to verify the request.</a:t>
            </a:r>
          </a:p>
          <a:p>
            <a:pPr marL="0" lvl="0" indent="0">
              <a:buFont typeface="Arial" panose="020B0604020202020204" pitchFamily="34" charset="0"/>
              <a:buNone/>
            </a:pPr>
            <a:endParaRPr lang="en-US" sz="1200" i="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i="0" kern="1200" baseline="0" dirty="0" smtClean="0">
                <a:solidFill>
                  <a:schemeClr val="tx1"/>
                </a:solidFill>
                <a:effectLst/>
                <a:latin typeface="+mn-lt"/>
                <a:ea typeface="+mn-ea"/>
                <a:cs typeface="+mn-cs"/>
              </a:rPr>
              <a:t>A better approach is to issue API Keys </a:t>
            </a:r>
            <a:r>
              <a:rPr lang="en-US" sz="1200" b="1" i="0" kern="1200" baseline="0" dirty="0" smtClean="0">
                <a:solidFill>
                  <a:schemeClr val="tx1"/>
                </a:solidFill>
                <a:effectLst/>
                <a:latin typeface="+mn-lt"/>
                <a:ea typeface="+mn-ea"/>
                <a:cs typeface="+mn-cs"/>
              </a:rPr>
              <a:t>as a pair</a:t>
            </a:r>
            <a:r>
              <a:rPr lang="en-US" sz="1200" b="0" i="0" kern="1200" baseline="0" dirty="0" smtClean="0">
                <a:solidFill>
                  <a:schemeClr val="tx1"/>
                </a:solidFill>
                <a:effectLst/>
                <a:latin typeface="+mn-lt"/>
                <a:ea typeface="+mn-ea"/>
                <a:cs typeface="+mn-cs"/>
              </a:rPr>
              <a:t> – one public key, that's sent over the wire in plain text as the identifier, and a private key that's used in hashing.</a:t>
            </a:r>
            <a:endParaRPr lang="en-US" sz="120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Remember that to do request signing, </a:t>
            </a:r>
            <a:r>
              <a:rPr lang="en-US" sz="1200" b="0" kern="1200" dirty="0" smtClean="0">
                <a:solidFill>
                  <a:schemeClr val="tx1"/>
                </a:solidFill>
                <a:effectLst/>
                <a:latin typeface="+mn-lt"/>
                <a:ea typeface="+mn-ea"/>
                <a:cs typeface="+mn-cs"/>
              </a:rPr>
              <a:t>API</a:t>
            </a:r>
            <a:r>
              <a:rPr lang="en-US" sz="1200" b="0" kern="1200" baseline="0" dirty="0" smtClean="0">
                <a:solidFill>
                  <a:schemeClr val="tx1"/>
                </a:solidFill>
                <a:effectLst/>
                <a:latin typeface="+mn-lt"/>
                <a:ea typeface="+mn-ea"/>
                <a:cs typeface="+mn-cs"/>
              </a:rPr>
              <a:t> Keys must be </a:t>
            </a:r>
            <a:r>
              <a:rPr lang="en-US" sz="1200" kern="1200" dirty="0" smtClean="0">
                <a:solidFill>
                  <a:schemeClr val="tx1"/>
                </a:solidFill>
                <a:effectLst/>
                <a:latin typeface="+mn-lt"/>
                <a:ea typeface="+mn-ea"/>
                <a:cs typeface="+mn-cs"/>
              </a:rPr>
              <a:t>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last detail of an API</a:t>
            </a:r>
            <a:r>
              <a:rPr lang="en-US" sz="1200" kern="1200" baseline="0" dirty="0" smtClean="0">
                <a:solidFill>
                  <a:schemeClr val="tx1"/>
                </a:solidFill>
                <a:effectLst/>
                <a:latin typeface="+mn-lt"/>
                <a:ea typeface="+mn-ea"/>
                <a:cs typeface="+mn-cs"/>
              </a:rPr>
              <a:t> Key </a:t>
            </a:r>
            <a:r>
              <a:rPr lang="en-US" sz="1200" kern="1200" dirty="0" smtClean="0">
                <a:solidFill>
                  <a:schemeClr val="tx1"/>
                </a:solidFill>
                <a:effectLst/>
                <a:latin typeface="+mn-lt"/>
                <a:ea typeface="+mn-ea"/>
                <a:cs typeface="+mn-cs"/>
              </a:rPr>
              <a:t>implementation that you need to think about: </a:t>
            </a:r>
            <a:r>
              <a:rPr lang="en-US" sz="1200" b="1" kern="1200" dirty="0" smtClean="0">
                <a:solidFill>
                  <a:schemeClr val="tx1"/>
                </a:solidFill>
                <a:effectLst/>
                <a:latin typeface="+mn-lt"/>
                <a:ea typeface="+mn-ea"/>
                <a:cs typeface="+mn-cs"/>
              </a:rPr>
              <a:t>how does the client come to</a:t>
            </a:r>
            <a:r>
              <a:rPr lang="en-US" sz="1200" b="1" kern="1200" baseline="0" dirty="0" smtClean="0">
                <a:solidFill>
                  <a:schemeClr val="tx1"/>
                </a:solidFill>
                <a:effectLst/>
                <a:latin typeface="+mn-lt"/>
                <a:ea typeface="+mn-ea"/>
                <a:cs typeface="+mn-cs"/>
              </a:rPr>
              <a:t> know the key</a:t>
            </a:r>
            <a:r>
              <a:rPr lang="en-US" sz="1200" b="0" kern="1200" baseline="0" dirty="0" smtClean="0">
                <a:solidFill>
                  <a:schemeClr val="tx1"/>
                </a:solidFill>
                <a:effectLst/>
                <a:latin typeface="+mn-lt"/>
                <a:ea typeface="+mn-ea"/>
                <a:cs typeface="+mn-cs"/>
              </a:rPr>
              <a: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Regardless of whether you’re using bearer</a:t>
            </a:r>
            <a:r>
              <a:rPr lang="en-US" sz="1200" kern="1200" baseline="0" dirty="0" smtClean="0">
                <a:solidFill>
                  <a:schemeClr val="tx1"/>
                </a:solidFill>
                <a:effectLst/>
                <a:latin typeface="+mn-lt"/>
                <a:ea typeface="+mn-ea"/>
                <a:cs typeface="+mn-cs"/>
              </a:rPr>
              <a:t> tokens or HMAC, the client must know the secret value. That knowledge is the key to authentication taking place.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a:t>
            </a:r>
            <a:r>
              <a:rPr lang="en-US" sz="1200" kern="1200" dirty="0" smtClean="0">
                <a:solidFill>
                  <a:schemeClr val="tx1"/>
                </a:solidFill>
                <a:effectLst/>
                <a:latin typeface="+mn-lt"/>
                <a:ea typeface="+mn-ea"/>
                <a:cs typeface="+mn-cs"/>
              </a:rPr>
              <a:t> it’s easy.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Programmer obtains the secret value using some secure mechanism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client</a:t>
            </a:r>
            <a:r>
              <a:rPr lang="en-US" sz="1200" kern="1200" baseline="0" dirty="0" smtClean="0">
                <a:solidFill>
                  <a:schemeClr val="tx1"/>
                </a:solidFill>
                <a:effectLst/>
                <a:latin typeface="+mn-lt"/>
                <a:ea typeface="+mn-ea"/>
                <a:cs typeface="+mn-cs"/>
              </a:rPr>
              <a:t> is secure, so as long as you’re either using bearer tokens and TLS or HMAC, the key itself is never exposed.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client. </a:t>
            </a:r>
            <a:r>
              <a:rPr lang="en-US" sz="1200" b="1" kern="1200" baseline="0" dirty="0" smtClean="0">
                <a:solidFill>
                  <a:schemeClr val="tx1"/>
                </a:solidFill>
                <a:effectLst/>
                <a:latin typeface="+mn-lt"/>
                <a:ea typeface="+mn-ea"/>
                <a:cs typeface="+mn-cs"/>
              </a:rPr>
              <a:t>No way to pre-load key up front</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users can log in from any browser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could require user to </a:t>
            </a:r>
            <a:r>
              <a:rPr lang="en-US" sz="1200" b="1" kern="1200" baseline="0" dirty="0" smtClean="0">
                <a:solidFill>
                  <a:schemeClr val="tx1"/>
                </a:solidFill>
                <a:effectLst/>
                <a:latin typeface="+mn-lt"/>
                <a:ea typeface="+mn-ea"/>
                <a:cs typeface="+mn-cs"/>
              </a:rPr>
              <a:t>actively authenticate</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by logging in</a:t>
            </a:r>
            <a:r>
              <a:rPr lang="en-US" sz="1200" b="0" kern="1200" baseline="0" dirty="0" smtClean="0">
                <a:solidFill>
                  <a:schemeClr val="tx1"/>
                </a:solidFill>
                <a:effectLst/>
                <a:latin typeface="+mn-lt"/>
                <a:ea typeface="+mn-ea"/>
                <a:cs typeface="+mn-cs"/>
              </a:rPr>
              <a:t>. Then, send API key back to client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Problem is </a:t>
            </a:r>
            <a:r>
              <a:rPr lang="en-US" sz="1200" b="1" kern="1200" baseline="0" dirty="0" smtClean="0">
                <a:solidFill>
                  <a:schemeClr val="tx1"/>
                </a:solidFill>
                <a:effectLst/>
                <a:latin typeface="+mn-lt"/>
                <a:ea typeface="+mn-ea"/>
                <a:cs typeface="+mn-cs"/>
              </a:rPr>
              <a:t>client cannot securely store the key</a:t>
            </a:r>
            <a:r>
              <a:rPr lang="en-US" sz="1200" b="0" kern="1200" baseline="0" dirty="0" smtClean="0">
                <a:solidFill>
                  <a:schemeClr val="tx1"/>
                </a:solidFill>
                <a:effectLst/>
                <a:latin typeface="+mn-lt"/>
                <a:ea typeface="+mn-ea"/>
                <a:cs typeface="+mn-cs"/>
              </a:rPr>
              <a:t> – JS is not secure </a:t>
            </a:r>
            <a:r>
              <a:rPr lang="en-US" sz="1200" b="0" kern="1200" baseline="0" dirty="0" err="1" smtClean="0">
                <a:solidFill>
                  <a:schemeClr val="tx1"/>
                </a:solidFill>
                <a:effectLst/>
                <a:latin typeface="+mn-lt"/>
                <a:ea typeface="+mn-ea"/>
                <a:cs typeface="+mn-cs"/>
              </a:rPr>
              <a:t>env</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Crypto functions can be monkey patched, local storage  susceptible to XSS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Assume that </a:t>
            </a:r>
            <a:r>
              <a:rPr lang="en-US" sz="1200" b="1" kern="1200" baseline="0" dirty="0" smtClean="0">
                <a:solidFill>
                  <a:schemeClr val="tx1"/>
                </a:solidFill>
                <a:effectLst/>
                <a:latin typeface="+mn-lt"/>
                <a:ea typeface="+mn-ea"/>
                <a:cs typeface="+mn-cs"/>
              </a:rPr>
              <a:t>anything you expose to JS</a:t>
            </a:r>
            <a:r>
              <a:rPr lang="en-US" sz="1200" kern="1200" baseline="0" dirty="0" smtClean="0">
                <a:solidFill>
                  <a:schemeClr val="tx1"/>
                </a:solidFill>
                <a:effectLst/>
                <a:latin typeface="+mn-lt"/>
                <a:ea typeface="+mn-ea"/>
                <a:cs typeface="+mn-cs"/>
              </a:rPr>
              <a:t> is open for inspection</a:t>
            </a:r>
          </a:p>
          <a:p>
            <a:endParaRPr lang="en-US" sz="1200" kern="1200" dirty="0" smtClean="0">
              <a:solidFill>
                <a:schemeClr val="tx1"/>
              </a:solidFill>
              <a:effectLst/>
              <a:latin typeface="+mn-lt"/>
              <a:ea typeface="+mn-ea"/>
              <a:cs typeface="+mn-cs"/>
            </a:endParaRPr>
          </a:p>
          <a:p>
            <a:r>
              <a:rPr lang="en-US" dirty="0" smtClean="0"/>
              <a:t>So</a:t>
            </a:r>
            <a:r>
              <a:rPr lang="en-US" baseline="0" dirty="0" smtClean="0"/>
              <a:t> if we can’t store the API keys in JS, how do we secure an API for a JS client?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answer is JSON Web Tokens, pronounced</a:t>
            </a:r>
            <a:r>
              <a:rPr lang="en-US" baseline="0" dirty="0" smtClean="0"/>
              <a:t> “JOT”</a:t>
            </a:r>
          </a:p>
          <a:p>
            <a:endParaRPr lang="en-US" baseline="0" dirty="0" smtClean="0"/>
          </a:p>
          <a:p>
            <a:r>
              <a:rPr lang="en-US" dirty="0" smtClean="0"/>
              <a:t>With JOT user </a:t>
            </a:r>
            <a:r>
              <a:rPr lang="en-US" b="1" dirty="0" smtClean="0"/>
              <a:t>still needs to securely log</a:t>
            </a:r>
            <a:r>
              <a:rPr lang="en-US" b="1" baseline="0" dirty="0" smtClean="0"/>
              <a:t> in</a:t>
            </a:r>
            <a:r>
              <a:rPr lang="en-US" dirty="0" smtClean="0"/>
              <a:t>. Once </a:t>
            </a:r>
            <a:r>
              <a:rPr lang="en-US" baseline="0" dirty="0" smtClean="0"/>
              <a:t>credentials are validated, the server </a:t>
            </a:r>
            <a:r>
              <a:rPr lang="en-US" b="1" baseline="0" dirty="0" smtClean="0"/>
              <a:t>creates a token</a:t>
            </a:r>
            <a:r>
              <a:rPr lang="en-US" b="0" baseline="0" dirty="0" smtClean="0"/>
              <a:t>, signs it using a </a:t>
            </a:r>
            <a:r>
              <a:rPr lang="en-US" b="1" baseline="0" dirty="0" smtClean="0"/>
              <a:t>private encryption key, </a:t>
            </a:r>
            <a:r>
              <a:rPr lang="en-US" b="0" baseline="0" dirty="0" smtClean="0"/>
              <a:t>and </a:t>
            </a:r>
            <a:r>
              <a:rPr lang="en-US" b="1" baseline="0" dirty="0" smtClean="0"/>
              <a:t>returns token + signature</a:t>
            </a:r>
            <a:r>
              <a:rPr lang="en-US" baseline="0" dirty="0" smtClean="0"/>
              <a:t> to the browser</a:t>
            </a:r>
          </a:p>
          <a:p>
            <a:endParaRPr lang="en-US" baseline="0" dirty="0" smtClean="0"/>
          </a:p>
          <a:p>
            <a:r>
              <a:rPr lang="en-US" baseline="0" dirty="0" smtClean="0"/>
              <a:t>Browser stores those things &amp; resubmits them with each request. Server then re-computes the signature to verify the token.</a:t>
            </a:r>
          </a:p>
          <a:p>
            <a:endParaRPr lang="en-US" baseline="0" dirty="0" smtClean="0"/>
          </a:p>
          <a:p>
            <a:r>
              <a:rPr lang="en-US" baseline="0" dirty="0" smtClean="0"/>
              <a:t>This is very similar to HMAC signing, except that the server is using a </a:t>
            </a:r>
            <a:r>
              <a:rPr lang="en-US" b="1" baseline="0" dirty="0" smtClean="0"/>
              <a:t>server-level key</a:t>
            </a:r>
            <a:r>
              <a:rPr lang="en-US" b="0" baseline="0" dirty="0" smtClean="0"/>
              <a:t> for signing, </a:t>
            </a:r>
            <a:r>
              <a:rPr lang="en-US" b="1" baseline="0" dirty="0" smtClean="0"/>
              <a:t>NOT a user-specific key</a:t>
            </a:r>
            <a:r>
              <a:rPr lang="en-US" baseline="0" dirty="0" smtClean="0"/>
              <a:t>. If the token and signature match, then the server knows the token is legit. </a:t>
            </a:r>
          </a:p>
          <a:p>
            <a:endParaRPr lang="en-US" i="0" baseline="0" dirty="0" smtClean="0"/>
          </a:p>
          <a:p>
            <a:r>
              <a:rPr lang="en-US" i="0" baseline="0" dirty="0" smtClean="0"/>
              <a:t>The token itself is visible to JS, but there's no risk </a:t>
            </a:r>
            <a:r>
              <a:rPr lang="en-US" b="1" i="0" baseline="0" dirty="0" smtClean="0"/>
              <a:t>as long as the token has no sensitive data</a:t>
            </a:r>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031525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From a high level, this is what you need to know about JWT.</a:t>
            </a:r>
          </a:p>
          <a:p>
            <a:endParaRPr lang="en-US" baseline="0" dirty="0" smtClean="0"/>
          </a:p>
          <a:p>
            <a:pPr marL="228600" indent="-228600">
              <a:buAutoNum type="arabicParenR"/>
            </a:pPr>
            <a:r>
              <a:rPr lang="en-US" baseline="0" dirty="0" smtClean="0"/>
              <a:t>It’s a standard for the secure transmission of JSON objects. These objects contain “claims” about the user, which are really just data properties of the JSON object. </a:t>
            </a:r>
          </a:p>
          <a:p>
            <a:pPr marL="228600" indent="-228600">
              <a:buAutoNum type="arabicParenR"/>
            </a:pPr>
            <a:r>
              <a:rPr lang="en-US" baseline="0" dirty="0" smtClean="0"/>
              <a:t>Some of those properties are defined by the standard, but you can add custom claims as well. In this example, I’m creating a claim for the user’s name and a claim that they have authenticated as an admin.</a:t>
            </a:r>
          </a:p>
          <a:p>
            <a:pPr marL="0" indent="0">
              <a:buNone/>
            </a:pPr>
            <a:endParaRPr lang="en-US" baseline="0" dirty="0" smtClean="0"/>
          </a:p>
          <a:p>
            <a:pPr marL="0" indent="0">
              <a:buNone/>
            </a:pPr>
            <a:r>
              <a:rPr lang="en-US" baseline="0" dirty="0" smtClean="0"/>
              <a:t>This last piece is important. JWT tokens are not encrypted, so they should not contain sensitive values. Instead of sending the user’s API key, and having the server look up the permissions for that key, a JWT token can directly contain the actual permissions.</a:t>
            </a:r>
          </a:p>
          <a:p>
            <a:pPr marL="0" indent="0">
              <a:buNone/>
            </a:pPr>
            <a:endParaRPr lang="en-US" baseline="0" dirty="0" smtClean="0"/>
          </a:p>
          <a:p>
            <a:pPr marL="0" indent="0">
              <a:buNone/>
            </a:pPr>
            <a:r>
              <a:rPr lang="en-US" baseline="0" dirty="0" smtClean="0"/>
              <a:t>Instead of a token that says “here’s the user’s ID, go figure out what they can do”, it’s a token that says “here’s what the user can do”.</a:t>
            </a:r>
          </a:p>
          <a:p>
            <a:pPr marL="0" indent="0">
              <a:buNone/>
            </a:pPr>
            <a:endParaRPr lang="en-US" baseline="0" dirty="0" smtClean="0"/>
          </a:p>
          <a:p>
            <a:pPr marL="0" indent="0">
              <a:buNone/>
            </a:pPr>
            <a:r>
              <a:rPr lang="en-US" baseline="0" dirty="0" smtClean="0"/>
              <a:t>This makes JWT tokens self-contained and stateless. All the information the API needs to know can be provided as claims, and the token contains everything the server needs to validate the authenticity of those claims.</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1553892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reason the server can trust the claims is because of the signature.</a:t>
            </a:r>
          </a:p>
          <a:p>
            <a:endParaRPr lang="en-US" baseline="0" dirty="0" smtClean="0"/>
          </a:p>
          <a:p>
            <a:r>
              <a:rPr lang="en-US" baseline="0" dirty="0" smtClean="0"/>
              <a:t>Here's how the server </a:t>
            </a:r>
            <a:r>
              <a:rPr lang="en-US" b="1" baseline="0" dirty="0" smtClean="0"/>
              <a:t>generates a JWT token</a:t>
            </a:r>
            <a:r>
              <a:rPr lang="en-US" baseline="0" dirty="0" smtClean="0"/>
              <a:t>:</a:t>
            </a:r>
          </a:p>
          <a:p>
            <a:endParaRPr lang="en-US" baseline="0" dirty="0" smtClean="0"/>
          </a:p>
          <a:p>
            <a:pPr marL="228600" indent="-228600">
              <a:buAutoNum type="arabicParenR"/>
            </a:pPr>
            <a:r>
              <a:rPr lang="en-US" baseline="0" dirty="0" smtClean="0"/>
              <a:t>A standard header is base 64 encoded</a:t>
            </a:r>
          </a:p>
          <a:p>
            <a:pPr marL="228600" indent="-228600">
              <a:buAutoNum type="arabicParenR"/>
            </a:pPr>
            <a:r>
              <a:rPr lang="en-US" baseline="0" dirty="0" smtClean="0"/>
              <a:t>The token payload is base 64 encoded</a:t>
            </a:r>
          </a:p>
          <a:p>
            <a:pPr marL="228600" indent="-228600">
              <a:buAutoNum type="arabicParenR"/>
            </a:pPr>
            <a:r>
              <a:rPr lang="en-US" baseline="0" dirty="0" smtClean="0"/>
              <a:t>The encoded header, encoded payload, and secret key are used to create a hash</a:t>
            </a:r>
          </a:p>
          <a:p>
            <a:pPr marL="228600" indent="-228600">
              <a:buAutoNum type="arabicParenR"/>
            </a:pPr>
            <a:r>
              <a:rPr lang="en-US" baseline="0" dirty="0" smtClean="0"/>
              <a:t>The encoded header, encoded token, and the hash are concatenated together with dots</a:t>
            </a:r>
          </a:p>
          <a:p>
            <a:pPr marL="228600" indent="-228600">
              <a:buAutoNum type="arabicParenR"/>
            </a:pPr>
            <a:endParaRPr lang="en-US" baseline="0" dirty="0" smtClean="0"/>
          </a:p>
          <a:p>
            <a:pPr marL="0" indent="0">
              <a:buNone/>
            </a:pPr>
            <a:r>
              <a:rPr lang="en-US" baseline="0" dirty="0" smtClean="0"/>
              <a:t>When the server receives the token, it decodes the header and payload, re-calculates the hash using its secret key, and compares the result with the hash in the token.</a:t>
            </a:r>
          </a:p>
          <a:p>
            <a:pPr marL="0" indent="0">
              <a:buNone/>
            </a:pPr>
            <a:endParaRPr lang="en-US" baseline="0" dirty="0" smtClean="0"/>
          </a:p>
          <a:p>
            <a:pPr marL="0" indent="0">
              <a:buNone/>
            </a:pPr>
            <a:r>
              <a:rPr lang="en-US" baseline="0" dirty="0" smtClean="0"/>
              <a:t>If they match, server knows token was not modified and is authentic.</a:t>
            </a:r>
          </a:p>
          <a:p>
            <a:pPr marL="228600" indent="-228600">
              <a:buAutoNum type="arabicParenR" startAt="3"/>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29077212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the server sends your client a JWT token, you need to store it somewhere. Common places are in LocalStorage, or in a cookie.</a:t>
            </a:r>
          </a:p>
          <a:p>
            <a:endParaRPr lang="en-US" baseline="0" dirty="0" smtClean="0"/>
          </a:p>
          <a:p>
            <a:r>
              <a:rPr lang="en-US" baseline="0" dirty="0" smtClean="0"/>
              <a:t>The advantage of LocalStorage is that your application has access to the data in the token payload. This is useful if the token contains information that you need for purposes other than API authentication. The downside is that information stored in LocalStorage is vulnerable to cross-site scripting attacks, so you should only store tokens there if the payload doesn’t contain anything sensitive.</a:t>
            </a:r>
          </a:p>
          <a:p>
            <a:endParaRPr lang="en-US" baseline="0" dirty="0" smtClean="0"/>
          </a:p>
          <a:p>
            <a:r>
              <a:rPr lang="en-US" baseline="0" dirty="0" smtClean="0"/>
              <a:t>If you put the token into an httpOnly secure cookie, then the cookie will be protected in transit by TLS, and the token will be completely inaccessible to JavaScript. If you need to put sensitive information directly into the token then this is a good approach, just realize that your JS application code will be completely unable to read the token for anything other than 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23649383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builds on many of the concepts we just saw,</a:t>
            </a:r>
            <a:r>
              <a:rPr lang="en-US" sz="1200" kern="1200" baseline="0" dirty="0" smtClean="0">
                <a:solidFill>
                  <a:schemeClr val="tx1"/>
                </a:solidFill>
                <a:effectLst/>
                <a:latin typeface="+mn-lt"/>
                <a:ea typeface="+mn-ea"/>
                <a:cs typeface="+mn-cs"/>
              </a:rPr>
              <a:t> but it’s a definite step up in complexity.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1079557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use those concepts to compare and contrast all of the techniques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fine if you trust the client,</a:t>
            </a:r>
            <a:r>
              <a:rPr lang="en-US" sz="1200" kern="1200" baseline="0" dirty="0" smtClean="0">
                <a:solidFill>
                  <a:schemeClr val="tx1"/>
                </a:solidFill>
                <a:effectLst/>
                <a:latin typeface="+mn-lt"/>
                <a:ea typeface="+mn-ea"/>
                <a:cs typeface="+mn-cs"/>
              </a:rPr>
              <a:t> and you don’t mind the client impersonating you when it talks to the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me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ACME to access my FB photos, but without sharing my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The user first </a:t>
            </a:r>
            <a:r>
              <a:rPr lang="en-US" b="1" baseline="0" dirty="0" smtClean="0"/>
              <a:t>authenticates</a:t>
            </a:r>
            <a:r>
              <a:rPr lang="en-US" b="0" baseline="0" dirty="0" smtClean="0"/>
              <a:t> themselves to Facebook</a:t>
            </a:r>
          </a:p>
          <a:p>
            <a:endParaRPr lang="en-US" baseline="0" dirty="0" smtClean="0"/>
          </a:p>
          <a:p>
            <a:r>
              <a:rPr lang="en-US" baseline="0" dirty="0" smtClean="0"/>
              <a:t>Facebook displays a page to the user to collect </a:t>
            </a:r>
            <a:r>
              <a:rPr lang="en-US" b="1" baseline="0" dirty="0" smtClean="0"/>
              <a:t>authorization</a:t>
            </a:r>
            <a:r>
              <a:rPr lang="en-US" baseline="0" dirty="0" smtClean="0"/>
              <a:t>,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OAuth 1.0 was published April 2010 and the 1.0a version came out shortly after.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 am not a security expert</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this is not an advanced security session. If you already know the difference between OAuth 1 and 2, how to sign a request using HMAC, or how to use JSON Web Tokens to replace server-side sessions,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assign an identity to a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cannot tell us </a:t>
            </a:r>
            <a:r>
              <a:rPr lang="en-US" b="1" baseline="0" dirty="0" smtClean="0"/>
              <a:t>WHO</a:t>
            </a:r>
            <a:r>
              <a:rPr lang="en-US" b="0" baseline="0" dirty="0" smtClean="0"/>
              <a:t> is making the request, and there is no authentication without a “who”</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a:t>
            </a:r>
            <a:r>
              <a:rPr lang="en-US" sz="1200" b="1" kern="1200" dirty="0" smtClean="0">
                <a:solidFill>
                  <a:schemeClr val="tx1"/>
                </a:solidFill>
                <a:effectLst/>
                <a:latin typeface="+mn-lt"/>
                <a:ea typeface="+mn-ea"/>
                <a:cs typeface="+mn-cs"/>
              </a:rPr>
              <a:t>uses token</a:t>
            </a:r>
            <a:r>
              <a:rPr lang="en-US" sz="1200" kern="1200" dirty="0" smtClean="0">
                <a:solidFill>
                  <a:schemeClr val="tx1"/>
                </a:solidFill>
                <a:effectLst/>
                <a:latin typeface="+mn-lt"/>
                <a:ea typeface="+mn-ea"/>
                <a:cs typeface="+mn-cs"/>
              </a:rPr>
              <a:t> to call Facebook’s API, gets my email address, and considers me </a:t>
            </a:r>
            <a:r>
              <a:rPr lang="en-US" sz="1200" b="1" kern="1200" dirty="0" smtClean="0">
                <a:solidFill>
                  <a:schemeClr val="tx1"/>
                </a:solidFill>
                <a:effectLst/>
                <a:latin typeface="+mn-lt"/>
                <a:ea typeface="+mn-ea"/>
                <a:cs typeface="+mn-cs"/>
              </a:rPr>
              <a:t>logged in to FOO</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a:t>
            </a:r>
            <a:r>
              <a:rPr lang="en-US" sz="1200" b="1" kern="1200" baseline="0" dirty="0" smtClean="0">
                <a:solidFill>
                  <a:schemeClr val="tx1"/>
                </a:solidFill>
                <a:effectLst/>
                <a:latin typeface="+mn-lt"/>
                <a:ea typeface="+mn-ea"/>
                <a:cs typeface="+mn-cs"/>
              </a:rPr>
              <a:t>Foo gives me access to my account</a:t>
            </a:r>
            <a:r>
              <a:rPr lang="en-US" sz="1200" b="0" kern="1200" baseline="0" dirty="0" smtClean="0">
                <a:solidFill>
                  <a:schemeClr val="tx1"/>
                </a:solidFill>
                <a:effectLst/>
                <a:latin typeface="+mn-lt"/>
                <a:ea typeface="+mn-ea"/>
                <a:cs typeface="+mn-cs"/>
              </a:rPr>
              <a:t> on FOO</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dirty="0" smtClean="0"/>
              <a:t>At this point, I have</a:t>
            </a:r>
            <a:r>
              <a:rPr lang="en-US" baseline="0" dirty="0" smtClean="0"/>
              <a:t> access to my full FOO account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has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be</a:t>
            </a:r>
            <a:r>
              <a:rPr lang="en-US" sz="1200" kern="1200" baseline="0" dirty="0" smtClean="0">
                <a:solidFill>
                  <a:schemeClr val="tx1"/>
                </a:solidFill>
                <a:effectLst/>
                <a:latin typeface="+mn-lt"/>
                <a:ea typeface="+mn-ea"/>
                <a:cs typeface="+mn-cs"/>
              </a:rPr>
              <a:t> proof of identity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briefly mention two additional technologies that are used in large enterprise</a:t>
            </a:r>
            <a:r>
              <a:rPr lang="en-US" sz="1200" kern="1200" baseline="0" dirty="0" smtClean="0">
                <a:solidFill>
                  <a:schemeClr val="tx1"/>
                </a:solidFill>
                <a:effectLst/>
                <a:latin typeface="+mn-lt"/>
                <a:ea typeface="+mn-ea"/>
                <a:cs typeface="+mn-cs"/>
              </a:rPr>
              <a:t> scenarios.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data format for exchanging authentication and authorization data between parties”. SAML is commonly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This is the king of complexity and deals with things such</a:t>
            </a:r>
            <a:r>
              <a:rPr lang="en-US" sz="1200" kern="1200" baseline="0" dirty="0" smtClean="0">
                <a:solidFill>
                  <a:schemeClr val="tx1"/>
                </a:solidFill>
                <a:effectLst/>
                <a:latin typeface="+mn-lt"/>
                <a:ea typeface="+mn-ea"/>
                <a:cs typeface="+mn-cs"/>
              </a:rPr>
              <a:t> as “messaging across trust domains”. God help you if that’s a use case your API cares about!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22986127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I’ve never written any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code myself,</a:t>
            </a:r>
            <a:r>
              <a:rPr lang="en-US" sz="1200" kern="1200" baseline="0" dirty="0" smtClean="0">
                <a:solidFill>
                  <a:schemeClr val="tx1"/>
                </a:solidFill>
                <a:effectLst/>
                <a:latin typeface="+mn-lt"/>
                <a:ea typeface="+mn-ea"/>
                <a:cs typeface="+mn-cs"/>
              </a:rPr>
              <a:t> so I couldn’t tell you how to get started even if I wanted to.</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useful </a:t>
            </a:r>
            <a:r>
              <a:rPr lang="en-US" sz="1200" b="1" kern="1200" baseline="0" dirty="0" smtClean="0">
                <a:solidFill>
                  <a:schemeClr val="tx1"/>
                </a:solidFill>
                <a:effectLst/>
                <a:latin typeface="+mn-lt"/>
                <a:ea typeface="+mn-ea"/>
                <a:cs typeface="+mn-cs"/>
              </a:rPr>
              <a:t>if you can get users to install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Windows land, the sweet spot is when using IIS and Active Directory, because the tooling to link certs to identities already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Also a good fit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auth</a:t>
            </a:r>
            <a:r>
              <a:rPr lang="en-US" sz="1200" b="0" kern="1200" baseline="0" dirty="0" smtClean="0">
                <a:solidFill>
                  <a:schemeClr val="tx1"/>
                </a:solidFill>
                <a:effectLst/>
                <a:latin typeface="+mn-lt"/>
                <a:ea typeface="+mn-ea"/>
                <a:cs typeface="+mn-cs"/>
              </a:rPr>
              <a:t> because you don’t have to manage passwords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relying on </a:t>
            </a:r>
            <a:r>
              <a:rPr lang="en-US" sz="1200" b="1" kern="1200" baseline="0" dirty="0" smtClean="0">
                <a:solidFill>
                  <a:schemeClr val="tx1"/>
                </a:solidFill>
                <a:effectLst/>
                <a:latin typeface="+mn-lt"/>
                <a:ea typeface="+mn-ea"/>
                <a:cs typeface="+mn-cs"/>
              </a:rPr>
              <a:t>TLS </a:t>
            </a:r>
            <a:r>
              <a:rPr lang="en-US" sz="1200" b="0" kern="1200" baseline="0" dirty="0" smtClean="0">
                <a:solidFill>
                  <a:schemeClr val="tx1"/>
                </a:solidFill>
                <a:effectLst/>
                <a:latin typeface="+mn-lt"/>
                <a:ea typeface="+mn-ea"/>
                <a:cs typeface="+mn-cs"/>
              </a:rPr>
              <a:t>to keep passwords safe over the wire</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An ideal use case is </a:t>
            </a:r>
            <a:r>
              <a:rPr lang="en-US" sz="1200" b="1" kern="1200" baseline="0" dirty="0" smtClean="0">
                <a:solidFill>
                  <a:schemeClr val="tx1"/>
                </a:solidFill>
                <a:effectLst/>
                <a:latin typeface="+mn-lt"/>
                <a:ea typeface="+mn-ea"/>
                <a:cs typeface="+mn-cs"/>
              </a:rPr>
              <a:t>server to server API calls</a:t>
            </a:r>
            <a:r>
              <a:rPr lang="en-US" sz="1200" b="0" kern="1200" baseline="0" dirty="0" smtClean="0">
                <a:solidFill>
                  <a:schemeClr val="tx1"/>
                </a:solidFill>
                <a:effectLst/>
                <a:latin typeface="+mn-lt"/>
                <a:ea typeface="+mn-ea"/>
                <a:cs typeface="+mn-cs"/>
              </a:rPr>
              <a:t> where you can’t use </a:t>
            </a:r>
            <a:r>
              <a:rPr lang="en-US" sz="1200" b="1" kern="1200" baseline="0" dirty="0" smtClean="0">
                <a:solidFill>
                  <a:schemeClr val="tx1"/>
                </a:solidFill>
                <a:effectLst/>
                <a:latin typeface="+mn-lt"/>
                <a:ea typeface="+mn-ea"/>
                <a:cs typeface="+mn-cs"/>
              </a:rPr>
              <a:t>client certs</a:t>
            </a:r>
            <a:r>
              <a:rPr lang="en-US" sz="1200" b="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ideal for pure JS clients b/c it requires</a:t>
            </a:r>
            <a:r>
              <a:rPr lang="en-US" sz="1200" kern="1200" baseline="0" dirty="0" smtClean="0">
                <a:solidFill>
                  <a:schemeClr val="tx1"/>
                </a:solidFill>
                <a:effectLst/>
                <a:latin typeface="+mn-lt"/>
                <a:ea typeface="+mn-ea"/>
                <a:cs typeface="+mn-cs"/>
              </a:rPr>
              <a:t> storing the credentials somewhere in browser memory.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can tolerate TLS on all requests then just use Basic Auth. If you can’t,</a:t>
            </a:r>
            <a:r>
              <a:rPr lang="en-US" sz="1200" kern="1200" baseline="0" dirty="0" smtClean="0">
                <a:solidFill>
                  <a:schemeClr val="tx1"/>
                </a:solidFill>
                <a:effectLst/>
                <a:latin typeface="+mn-lt"/>
                <a:ea typeface="+mn-ea"/>
                <a:cs typeface="+mn-cs"/>
              </a:rPr>
              <a:t> use signed requests or JWT.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can use API keys as “bearer tokens”, where you pass the key itself with every request, when</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own </a:t>
            </a:r>
            <a:r>
              <a:rPr lang="en-US" sz="1200" b="1" kern="1200" baseline="0" dirty="0" smtClean="0">
                <a:solidFill>
                  <a:schemeClr val="tx1"/>
                </a:solidFill>
                <a:effectLst/>
                <a:latin typeface="+mn-lt"/>
                <a:ea typeface="+mn-ea"/>
                <a:cs typeface="+mn-cs"/>
              </a:rPr>
              <a:t>both client and API</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prefer the </a:t>
            </a:r>
            <a:r>
              <a:rPr lang="en-US" sz="1200" b="1" kern="1200" baseline="0" dirty="0" smtClean="0">
                <a:solidFill>
                  <a:schemeClr val="tx1"/>
                </a:solidFill>
                <a:effectLst/>
                <a:latin typeface="+mn-lt"/>
                <a:ea typeface="+mn-ea"/>
                <a:cs typeface="+mn-cs"/>
              </a:rPr>
              <a:t>simplicity</a:t>
            </a:r>
            <a:r>
              <a:rPr lang="en-US" sz="1200" b="0" kern="1200" baseline="0" dirty="0" smtClean="0">
                <a:solidFill>
                  <a:schemeClr val="tx1"/>
                </a:solidFill>
                <a:effectLst/>
                <a:latin typeface="+mn-lt"/>
                <a:ea typeface="+mn-ea"/>
                <a:cs typeface="+mn-cs"/>
              </a:rPr>
              <a:t> of bearer tokens over signing</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Slight risk: keys only as safe as TLS implementation.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your own client AND API </a:t>
            </a:r>
            <a:r>
              <a:rPr lang="en-US" sz="1200" b="0" kern="1200" baseline="0" dirty="0" smtClean="0">
                <a:solidFill>
                  <a:schemeClr val="tx1"/>
                </a:solidFill>
                <a:effectLst/>
                <a:latin typeface="+mn-lt"/>
                <a:ea typeface="+mn-ea"/>
                <a:cs typeface="+mn-cs"/>
              </a:rPr>
              <a:t>and you want </a:t>
            </a:r>
            <a:r>
              <a:rPr lang="en-US" sz="1200" b="1" kern="1200" dirty="0" smtClean="0">
                <a:solidFill>
                  <a:schemeClr val="tx1"/>
                </a:solidFill>
                <a:effectLst/>
                <a:latin typeface="+mn-lt"/>
                <a:ea typeface="+mn-ea"/>
                <a:cs typeface="+mn-cs"/>
              </a:rPr>
              <a:t>more security</a:t>
            </a:r>
            <a:r>
              <a:rPr lang="en-US" sz="1200" kern="1200" dirty="0" smtClean="0">
                <a:solidFill>
                  <a:schemeClr val="tx1"/>
                </a:solidFill>
                <a:effectLst/>
                <a:latin typeface="+mn-lt"/>
                <a:ea typeface="+mn-ea"/>
                <a:cs typeface="+mn-cs"/>
              </a:rPr>
              <a:t> than passing them as bearer tokens, then consider using signed requests.</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Good </a:t>
            </a:r>
            <a:r>
              <a:rPr lang="en-US" sz="1200" kern="1200" baseline="0" dirty="0" smtClean="0">
                <a:solidFill>
                  <a:schemeClr val="tx1"/>
                </a:solidFill>
                <a:effectLst/>
                <a:latin typeface="+mn-lt"/>
                <a:ea typeface="+mn-ea"/>
                <a:cs typeface="+mn-cs"/>
              </a:rPr>
              <a:t>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API calls where you need extra security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JS client</a:t>
            </a:r>
            <a:r>
              <a:rPr lang="en-US" sz="1200" b="0" kern="1200" dirty="0" smtClean="0">
                <a:solidFill>
                  <a:schemeClr val="tx1"/>
                </a:solidFill>
                <a:effectLst/>
                <a:latin typeface="+mn-lt"/>
                <a:ea typeface="+mn-ea"/>
                <a:cs typeface="+mn-cs"/>
              </a:rPr>
              <a:t> for your </a:t>
            </a:r>
            <a:r>
              <a:rPr lang="en-US" sz="1200" b="1" kern="1200" dirty="0" smtClean="0">
                <a:solidFill>
                  <a:schemeClr val="tx1"/>
                </a:solidFill>
                <a:effectLst/>
                <a:latin typeface="+mn-lt"/>
                <a:ea typeface="+mn-ea"/>
                <a:cs typeface="+mn-cs"/>
              </a:rPr>
              <a:t>own application</a:t>
            </a:r>
            <a:r>
              <a:rPr lang="en-US" sz="1200" b="0" kern="1200" dirty="0" smtClean="0">
                <a:solidFill>
                  <a:schemeClr val="tx1"/>
                </a:solidFill>
                <a:effectLst/>
                <a:latin typeface="+mn-lt"/>
                <a:ea typeface="+mn-ea"/>
                <a:cs typeface="+mn-cs"/>
              </a:rPr>
              <a:t>,</a:t>
            </a:r>
            <a:r>
              <a:rPr lang="en-US" sz="1200" b="0" kern="1200" baseline="0" dirty="0" smtClean="0">
                <a:solidFill>
                  <a:schemeClr val="tx1"/>
                </a:solidFill>
                <a:effectLst/>
                <a:latin typeface="+mn-lt"/>
                <a:ea typeface="+mn-ea"/>
                <a:cs typeface="+mn-cs"/>
              </a:rPr>
              <a:t> such as the front-end of a SPA, then JWT might be a good fit.</a:t>
            </a:r>
          </a:p>
          <a:p>
            <a:endParaRPr lang="en-US" sz="1200" b="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this does require a secure login</a:t>
            </a:r>
            <a:r>
              <a:rPr lang="en-US" sz="1200" kern="1200" baseline="0" dirty="0" smtClean="0">
                <a:solidFill>
                  <a:schemeClr val="tx1"/>
                </a:solidFill>
                <a:effectLst/>
                <a:latin typeface="+mn-lt"/>
                <a:ea typeface="+mn-ea"/>
                <a:cs typeface="+mn-cs"/>
              </a:rPr>
              <a:t> with user-entered credentials to initialize the token. If you need to support server-to-server interaction then this probably won’t work for you.</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7904374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will support</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baseline="0" dirty="0" smtClean="0">
                <a:solidFill>
                  <a:schemeClr val="tx1"/>
                </a:solidFill>
                <a:effectLst/>
                <a:latin typeface="+mn-lt"/>
                <a:ea typeface="+mn-ea"/>
                <a:cs typeface="+mn-cs"/>
              </a:rPr>
              <a:t> party clients </a:t>
            </a:r>
            <a:r>
              <a:rPr lang="en-US" sz="1200" kern="1200" dirty="0" smtClean="0">
                <a:solidFill>
                  <a:schemeClr val="tx1"/>
                </a:solidFill>
                <a:effectLst/>
                <a:latin typeface="+mn-lt"/>
                <a:ea typeface="+mn-ea"/>
                <a:cs typeface="+mn-cs"/>
              </a:rPr>
              <a:t>then OAuth is worth a loo.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you care about </a:t>
            </a:r>
            <a:r>
              <a:rPr lang="en-US" sz="1200" b="1" kern="1200" dirty="0" smtClean="0">
                <a:solidFill>
                  <a:schemeClr val="tx1"/>
                </a:solidFill>
                <a:effectLst/>
                <a:latin typeface="+mn-lt"/>
                <a:ea typeface="+mn-ea"/>
                <a:cs typeface="+mn-cs"/>
              </a:rPr>
              <a:t>client/provider interoperability</a:t>
            </a:r>
            <a:r>
              <a:rPr lang="en-US" sz="1200" b="0" kern="1200" baseline="0" dirty="0" smtClean="0">
                <a:solidFill>
                  <a:schemeClr val="tx1"/>
                </a:solidFill>
                <a:effectLst/>
                <a:latin typeface="+mn-lt"/>
                <a:ea typeface="+mn-ea"/>
                <a:cs typeface="+mn-cs"/>
              </a:rPr>
              <a:t> and want to support clients that can connect to multiple API providers with just a few </a:t>
            </a:r>
            <a:r>
              <a:rPr lang="en-US" sz="1200" b="0" kern="1200" baseline="0" dirty="0" err="1" smtClean="0">
                <a:solidFill>
                  <a:schemeClr val="tx1"/>
                </a:solidFill>
                <a:effectLst/>
                <a:latin typeface="+mn-lt"/>
                <a:ea typeface="+mn-ea"/>
                <a:cs typeface="+mn-cs"/>
              </a:rPr>
              <a:t>config</a:t>
            </a:r>
            <a:r>
              <a:rPr lang="en-US" sz="1200" b="0" kern="1200" baseline="0" dirty="0" smtClean="0">
                <a:solidFill>
                  <a:schemeClr val="tx1"/>
                </a:solidFill>
                <a:effectLst/>
                <a:latin typeface="+mn-lt"/>
                <a:ea typeface="+mn-ea"/>
                <a:cs typeface="+mn-cs"/>
              </a:rPr>
              <a:t> changes</a:t>
            </a:r>
            <a:endParaRPr lang="en-US" sz="1200" b="1"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 care more about </a:t>
            </a:r>
            <a:r>
              <a:rPr lang="en-US" sz="1200" b="1" kern="1200" baseline="0" dirty="0" smtClean="0">
                <a:solidFill>
                  <a:schemeClr val="tx1"/>
                </a:solidFill>
                <a:effectLst/>
                <a:latin typeface="+mn-lt"/>
                <a:ea typeface="+mn-ea"/>
                <a:cs typeface="+mn-cs"/>
              </a:rPr>
              <a:t>flexibility and simplicity</a:t>
            </a:r>
            <a:r>
              <a:rPr lang="en-US" sz="1200" b="0" kern="1200" baseline="0" dirty="0" smtClean="0">
                <a:solidFill>
                  <a:schemeClr val="tx1"/>
                </a:solidFill>
                <a:effectLst/>
                <a:latin typeface="+mn-lt"/>
                <a:ea typeface="+mn-ea"/>
                <a:cs typeface="+mn-cs"/>
              </a:rPr>
              <a:t> than interoperability and security, and you can </a:t>
            </a:r>
            <a:r>
              <a:rPr lang="en-US" sz="1200" b="1" kern="1200" baseline="0" dirty="0" smtClean="0">
                <a:solidFill>
                  <a:schemeClr val="tx1"/>
                </a:solidFill>
                <a:effectLst/>
                <a:latin typeface="+mn-lt"/>
                <a:ea typeface="+mn-ea"/>
                <a:cs typeface="+mn-cs"/>
              </a:rPr>
              <a:t>require TLS</a:t>
            </a:r>
            <a:r>
              <a:rPr lang="en-US" sz="1200" b="0" kern="1200" baseline="0" dirty="0" smtClean="0">
                <a:solidFill>
                  <a:schemeClr val="tx1"/>
                </a:solidFill>
                <a:effectLst/>
                <a:latin typeface="+mn-lt"/>
                <a:ea typeface="+mn-ea"/>
                <a:cs typeface="+mn-cs"/>
              </a:rPr>
              <a:t> on all requests, then OAuth 2 is better than 1.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2.0 is also better if you want to support a wider set of devices and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remember that code you</a:t>
            </a:r>
            <a:r>
              <a:rPr lang="en-US" sz="1200" kern="1200" baseline="0" dirty="0" smtClean="0">
                <a:solidFill>
                  <a:schemeClr val="tx1"/>
                </a:solidFill>
                <a:effectLst/>
                <a:latin typeface="+mn-lt"/>
                <a:ea typeface="+mn-ea"/>
                <a:cs typeface="+mn-cs"/>
              </a:rPr>
              <a:t> write for one OAuth 2 provider may require significant changes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 </a:t>
            </a:r>
            <a:r>
              <a:rPr lang="en-US" sz="1200" i="1" kern="1200" dirty="0" smtClean="0">
                <a:solidFill>
                  <a:schemeClr val="tx1"/>
                </a:solidFill>
                <a:effectLst/>
                <a:latin typeface="+mn-lt"/>
                <a:ea typeface="+mn-ea"/>
                <a:cs typeface="+mn-cs"/>
              </a:rPr>
              <a:t>have </a:t>
            </a:r>
            <a:r>
              <a:rPr lang="en-US" sz="1200" kern="1200" dirty="0" smtClean="0">
                <a:solidFill>
                  <a:schemeClr val="tx1"/>
                </a:solidFill>
                <a:effectLst/>
                <a:latin typeface="+mn-lt"/>
                <a:ea typeface="+mn-ea"/>
                <a:cs typeface="+mn-cs"/>
              </a:rPr>
              <a:t>done a lot of research about OAuth and how it compares to the other options, and that’s what this session is about.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I’ve packaged up all of that research and distilled it into the most coherent format I could create. I want to help you narrow the universe of possibilities to the one or two technologies that are most suitable for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 about to turn on the firehose, and if I go too fast please feel free to stop me and ask questions. This presentation, along with all of my speaker notes, is on my public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if you want to refer to it later. I’ll give you a link at the end.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as this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If you’re passing sensitive data over the wire then use TLS. If you want to verify message integrity, </a:t>
            </a:r>
            <a:r>
              <a:rPr lang="en-US" sz="1200" kern="1200" smtClean="0">
                <a:solidFill>
                  <a:schemeClr val="tx1"/>
                </a:solidFill>
                <a:effectLst/>
                <a:latin typeface="+mn-lt"/>
                <a:ea typeface="+mn-ea"/>
                <a:cs typeface="+mn-cs"/>
              </a:rPr>
              <a:t>use signing</a:t>
            </a:r>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For server-based clients, you can use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or API Keys, depending</a:t>
            </a:r>
            <a:r>
              <a:rPr lang="en-US" sz="1200" kern="1200" baseline="0" dirty="0" smtClean="0">
                <a:solidFill>
                  <a:schemeClr val="tx1"/>
                </a:solidFill>
                <a:effectLst/>
                <a:latin typeface="+mn-lt"/>
                <a:ea typeface="+mn-ea"/>
                <a:cs typeface="+mn-cs"/>
              </a:rPr>
              <a:t> on how much flexibility you need. Use JWT for JS clients. </a:t>
            </a:r>
          </a:p>
          <a:p>
            <a:pPr marL="228600" indent="-228600">
              <a:buAutoNum type="arabicParenR"/>
            </a:pP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 (Alice)</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identity w/ request (is it really Alice?)</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when</a:t>
            </a:r>
            <a:r>
              <a:rPr lang="en-US" sz="1200" kern="1200" baseline="0" dirty="0" smtClean="0">
                <a:solidFill>
                  <a:schemeClr val="tx1"/>
                </a:solidFill>
                <a:effectLst/>
                <a:latin typeface="+mn-lt"/>
                <a:ea typeface="+mn-ea"/>
                <a:cs typeface="+mn-cs"/>
              </a:rPr>
              <a:t> we get to </a:t>
            </a:r>
            <a:r>
              <a:rPr lang="en-US" sz="1200" kern="1200" baseline="0" dirty="0" err="1" smtClean="0">
                <a:solidFill>
                  <a:schemeClr val="tx1"/>
                </a:solidFill>
                <a:effectLst/>
                <a:latin typeface="+mn-lt"/>
                <a:ea typeface="+mn-ea"/>
                <a:cs typeface="+mn-cs"/>
              </a:rPr>
              <a:t>oAuth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5053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12/15/2018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58303" y="545124"/>
            <a:ext cx="8626171" cy="5959900"/>
          </a:xfrm>
          <a:prstGeom prst="rect">
            <a:avLst/>
          </a:prstGeom>
        </p:spPr>
      </p:pic>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TLS” – proves client identity to server</a:t>
            </a:r>
          </a:p>
          <a:p>
            <a:endParaRPr lang="en-US" sz="4000" dirty="0"/>
          </a:p>
          <a:p>
            <a:r>
              <a:rPr lang="en-US" sz="4000" dirty="0" smtClean="0"/>
              <a:t>No usernames or passwords</a:t>
            </a:r>
          </a:p>
          <a:p>
            <a:endParaRPr lang="en-US" sz="4000" dirty="0"/>
          </a:p>
          <a:p>
            <a:r>
              <a:rPr lang="en-US" sz="4000" dirty="0" smtClean="0"/>
              <a:t>Ideal for internal apps, not public facing</a:t>
            </a:r>
          </a:p>
          <a:p>
            <a:endParaRPr lang="en-US" sz="4000" dirty="0" smtClean="0"/>
          </a:p>
          <a:p>
            <a:r>
              <a:rPr lang="en-US" sz="4000" dirty="0" smtClean="0"/>
              <a:t>On IIS, only “simple” w/ Active Directory</a:t>
            </a:r>
          </a:p>
          <a:p>
            <a:endParaRPr lang="en-US" sz="4000" dirty="0"/>
          </a:p>
          <a:p>
            <a:endParaRPr lang="en-US" sz="4000" dirty="0" smtClean="0"/>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pic>
        <p:nvPicPr>
          <p:cNvPr id="4" name="Picture 3"/>
          <p:cNvPicPr>
            <a:picLocks noChangeAspect="1"/>
          </p:cNvPicPr>
          <p:nvPr/>
        </p:nvPicPr>
        <p:blipFill>
          <a:blip r:embed="rId4"/>
          <a:stretch>
            <a:fillRect/>
          </a:stretch>
        </p:blipFill>
        <p:spPr>
          <a:xfrm>
            <a:off x="655320" y="5415369"/>
            <a:ext cx="11377462" cy="412433"/>
          </a:xfrm>
          <a:prstGeom prst="rect">
            <a:avLst/>
          </a:prstGeom>
        </p:spPr>
      </p:pic>
      <p:pic>
        <p:nvPicPr>
          <p:cNvPr id="5" name="Picture 4"/>
          <p:cNvPicPr>
            <a:picLocks noChangeAspect="1"/>
          </p:cNvPicPr>
          <p:nvPr/>
        </p:nvPicPr>
        <p:blipFill>
          <a:blip r:embed="rId5"/>
          <a:stretch>
            <a:fillRect/>
          </a:stretch>
        </p:blipFill>
        <p:spPr>
          <a:xfrm>
            <a:off x="92739" y="5325085"/>
            <a:ext cx="590550" cy="581025"/>
          </a:xfrm>
          <a:prstGeom prst="rect">
            <a:avLst/>
          </a:prstGeom>
        </p:spPr>
      </p:pic>
    </p:spTree>
    <p:extLst>
      <p:ext uri="{BB962C8B-B14F-4D97-AF65-F5344CB8AC3E}">
        <p14:creationId xmlns:p14="http://schemas.microsoft.com/office/powerpoint/2010/main" val="698718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a:t>Revoking access requires password change</a:t>
            </a:r>
          </a:p>
          <a:p>
            <a:endParaRPr lang="en-US" sz="4000" dirty="0" smtClean="0"/>
          </a:p>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pic>
        <p:nvPicPr>
          <p:cNvPr id="3" name="Picture 2"/>
          <p:cNvPicPr>
            <a:picLocks noChangeAspect="1"/>
          </p:cNvPicPr>
          <p:nvPr/>
        </p:nvPicPr>
        <p:blipFill>
          <a:blip r:embed="rId5"/>
          <a:stretch>
            <a:fillRect/>
          </a:stretch>
        </p:blipFill>
        <p:spPr>
          <a:xfrm>
            <a:off x="1050228" y="4992169"/>
            <a:ext cx="10457546" cy="661870"/>
          </a:xfrm>
          <a:prstGeom prst="rect">
            <a:avLst/>
          </a:prstGeom>
        </p:spPr>
      </p:pic>
    </p:spTree>
    <p:extLst>
      <p:ext uri="{BB962C8B-B14F-4D97-AF65-F5344CB8AC3E}">
        <p14:creationId xmlns:p14="http://schemas.microsoft.com/office/powerpoint/2010/main" val="2210227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341322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My rookie mistake</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smtClean="0"/>
          </a:p>
          <a:p>
            <a:r>
              <a:rPr lang="en-US" sz="4000" dirty="0" smtClean="0"/>
              <a:t>TLS </a:t>
            </a:r>
            <a:r>
              <a:rPr lang="en-US" sz="4000" dirty="0" smtClean="0"/>
              <a:t>not required</a:t>
            </a:r>
          </a:p>
          <a:p>
            <a:endParaRPr lang="en-US" sz="4000" dirty="0" smtClean="0"/>
          </a:p>
          <a:p>
            <a:endParaRPr lang="en-US" sz="4000" dirty="0" smtClean="0"/>
          </a:p>
        </p:txBody>
      </p:sp>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smtClean="0"/>
          </a:p>
          <a:p>
            <a:r>
              <a:rPr lang="en-US" sz="4000" dirty="0" smtClean="0"/>
              <a:t>TLS </a:t>
            </a:r>
            <a:r>
              <a:rPr lang="en-US" sz="4000" dirty="0" smtClean="0"/>
              <a:t>not required</a:t>
            </a:r>
          </a:p>
          <a:p>
            <a:endParaRPr lang="en-US" sz="4000" dirty="0" smtClean="0"/>
          </a:p>
          <a:p>
            <a:r>
              <a:rPr lang="en-US" sz="4000" dirty="0" smtClean="0">
                <a:solidFill>
                  <a:srgbClr val="C00000"/>
                </a:solidFill>
              </a:rPr>
              <a:t>Prevents </a:t>
            </a:r>
            <a:r>
              <a:rPr lang="en-US" sz="4000" dirty="0">
                <a:solidFill>
                  <a:srgbClr val="C00000"/>
                </a:solidFill>
              </a:rPr>
              <a:t>storing passwords with strong encryption!</a:t>
            </a:r>
          </a:p>
          <a:p>
            <a:endParaRPr lang="en-US" sz="4000" dirty="0" smtClean="0"/>
          </a:p>
        </p:txBody>
      </p:sp>
    </p:spTree>
    <p:extLst>
      <p:ext uri="{BB962C8B-B14F-4D97-AF65-F5344CB8AC3E}">
        <p14:creationId xmlns:p14="http://schemas.microsoft.com/office/powerpoint/2010/main" val="297362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09550" y="562707"/>
            <a:ext cx="8862380" cy="6084277"/>
          </a:xfrm>
          <a:prstGeom prst="rect">
            <a:avLst/>
          </a:prstGeom>
        </p:spPr>
      </p:pic>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Revocable</a:t>
            </a:r>
            <a:br>
              <a:rPr lang="en-US" sz="4000" dirty="0" smtClean="0"/>
            </a:br>
            <a:endParaRPr lang="en-US" sz="4000" dirty="0" smtClean="0"/>
          </a:p>
          <a:p>
            <a:r>
              <a:rPr lang="en-US" sz="4000" dirty="0" smtClean="0"/>
              <a:t>Usually a GUID – hard to brute force</a:t>
            </a:r>
            <a:br>
              <a:rPr lang="en-US" sz="4000" dirty="0" smtClean="0"/>
            </a:br>
            <a:endParaRPr lang="en-US" sz="4000" dirty="0"/>
          </a:p>
          <a:p>
            <a:r>
              <a:rPr lang="en-US" sz="4000" dirty="0" smtClean="0"/>
              <a:t>2 options: "bearer tokens" or "request signing"</a:t>
            </a:r>
          </a:p>
          <a:p>
            <a:endParaRPr lang="en-US" sz="4000" dirty="0" smtClean="0"/>
          </a:p>
          <a:p>
            <a:endParaRPr lang="en-US" sz="4000" u="sng" dirty="0" smtClean="0"/>
          </a:p>
          <a:p>
            <a:endParaRPr lang="en-US" sz="4000" dirty="0" smtClean="0"/>
          </a:p>
          <a:p>
            <a:endParaRPr lang="en-US" sz="4000" dirty="0"/>
          </a:p>
        </p:txBody>
      </p:sp>
    </p:spTree>
    <p:extLst>
      <p:ext uri="{BB962C8B-B14F-4D97-AF65-F5344CB8AC3E}">
        <p14:creationId xmlns:p14="http://schemas.microsoft.com/office/powerpoint/2010/main" val="1918681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b="1" dirty="0" smtClean="0"/>
              <a:t>bearer tokens</a:t>
            </a:r>
            <a:r>
              <a:rPr lang="en-US" sz="4800" dirty="0" smtClean="0"/>
              <a:t>“</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Custom version of HTTP Basic </a:t>
            </a:r>
            <a:r>
              <a:rPr lang="en-US" sz="4000" dirty="0" err="1" smtClean="0"/>
              <a:t>Auth</a:t>
            </a:r>
            <a:r>
              <a:rPr lang="en-US" sz="4000" dirty="0" smtClean="0"/>
              <a:t>, with API Key instead of username + password</a:t>
            </a:r>
            <a:br>
              <a:rPr lang="en-US" sz="4000" dirty="0" smtClean="0"/>
            </a:br>
            <a:endParaRPr lang="en-US" sz="4000" dirty="0" smtClean="0"/>
          </a:p>
          <a:p>
            <a:r>
              <a:rPr lang="en-US" sz="4000" dirty="0"/>
              <a:t>Anyone that has the key, gets </a:t>
            </a:r>
            <a:r>
              <a:rPr lang="en-US" sz="4000" dirty="0" smtClean="0"/>
              <a:t>access</a:t>
            </a:r>
          </a:p>
          <a:p>
            <a:endParaRPr lang="en-US" sz="4000" dirty="0"/>
          </a:p>
          <a:p>
            <a:r>
              <a:rPr lang="en-US" sz="4000" dirty="0" smtClean="0"/>
              <a:t>Requires TLS</a:t>
            </a:r>
            <a:endParaRPr lang="en-US" sz="4000" dirty="0"/>
          </a:p>
          <a:p>
            <a:endParaRPr lang="en-US" sz="4000" dirty="0" smtClean="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b="1" dirty="0" smtClean="0"/>
              <a:t>cryptographic keys</a:t>
            </a:r>
            <a:r>
              <a:rPr lang="en-US" sz="4800" dirty="0" smtClean="0"/>
              <a:t>: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Custom version of Digest </a:t>
            </a:r>
            <a:r>
              <a:rPr lang="en-US" sz="4000" dirty="0" err="1" smtClean="0"/>
              <a:t>Auth</a:t>
            </a:r>
            <a:r>
              <a:rPr lang="en-US" sz="4000" dirty="0" smtClean="0"/>
              <a:t>, using API Key instead of password</a:t>
            </a:r>
            <a:br>
              <a:rPr lang="en-US" sz="4000" dirty="0" smtClean="0"/>
            </a:br>
            <a:endParaRPr lang="en-US" sz="4000" dirty="0" smtClean="0"/>
          </a:p>
          <a:p>
            <a:r>
              <a:rPr lang="en-US" sz="4000" dirty="0" smtClean="0"/>
              <a:t>Does not prevent secure password storage</a:t>
            </a:r>
          </a:p>
          <a:p>
            <a:endParaRPr lang="en-US" sz="4000" dirty="0" smtClean="0"/>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b="1" dirty="0"/>
              <a:t>Does not require TLS to keep secret </a:t>
            </a:r>
            <a:r>
              <a:rPr lang="en-US" sz="4000" b="1" dirty="0" smtClean="0"/>
              <a:t>safe</a:t>
            </a:r>
            <a:br>
              <a:rPr lang="en-US" sz="4000" b="1" dirty="0" smtClean="0"/>
            </a:br>
            <a:endParaRPr lang="en-US" sz="4000" b="1" dirty="0"/>
          </a:p>
          <a:p>
            <a:r>
              <a:rPr lang="en-US" sz="4000" dirty="0" smtClean="0"/>
              <a:t>Server ensured of message authenticity</a:t>
            </a:r>
          </a:p>
          <a:p>
            <a:endParaRPr lang="en-US" sz="4000" dirty="0"/>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0792340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API Key storage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noAutofit/>
          </a:bodyPr>
          <a:lstStyle/>
          <a:p>
            <a:r>
              <a:rPr lang="en-US" sz="4800" dirty="0" smtClean="0"/>
              <a:t>API Keys: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773606" y="1690688"/>
            <a:ext cx="5825271" cy="5132597"/>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Less great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921853" y="1690688"/>
            <a:ext cx="7956120" cy="4743363"/>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820007" y="1690688"/>
            <a:ext cx="8551985" cy="5025679"/>
          </a:xfrm>
          <a:prstGeom prst="rect">
            <a:avLst/>
          </a:prstGeom>
        </p:spPr>
      </p:pic>
    </p:spTree>
    <p:extLst>
      <p:ext uri="{BB962C8B-B14F-4D97-AF65-F5344CB8AC3E}">
        <p14:creationId xmlns:p14="http://schemas.microsoft.com/office/powerpoint/2010/main" val="3370373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Tokens contain mix of standard &amp; custom “claims”</a:t>
            </a:r>
          </a:p>
          <a:p>
            <a:endParaRPr lang="en-US" sz="4000" dirty="0"/>
          </a:p>
          <a:p>
            <a:endParaRPr lang="en-US" sz="4000" dirty="0" smtClean="0"/>
          </a:p>
          <a:p>
            <a:endParaRPr lang="en-US" sz="4000" dirty="0" smtClean="0"/>
          </a:p>
          <a:p>
            <a:r>
              <a:rPr lang="en-US" sz="4000" dirty="0" smtClean="0"/>
              <a:t>Tokens are </a:t>
            </a:r>
            <a:r>
              <a:rPr lang="en-US" sz="4000" u="sng" dirty="0" smtClean="0"/>
              <a:t>encoded</a:t>
            </a:r>
            <a:r>
              <a:rPr lang="en-US" sz="4000" dirty="0" smtClean="0"/>
              <a:t> but not </a:t>
            </a:r>
            <a:r>
              <a:rPr lang="en-US" sz="4000" u="sng" dirty="0" smtClean="0"/>
              <a:t>encrypted</a:t>
            </a:r>
            <a:br>
              <a:rPr lang="en-US" sz="4000" u="sng" dirty="0" smtClean="0"/>
            </a:br>
            <a:endParaRPr lang="en-US" sz="4000" dirty="0" smtClean="0"/>
          </a:p>
          <a:p>
            <a:r>
              <a:rPr lang="en-US" sz="4000" dirty="0" smtClean="0"/>
              <a:t>Tokens are </a:t>
            </a:r>
            <a:r>
              <a:rPr lang="en-US" sz="4000" u="sng" dirty="0" smtClean="0"/>
              <a:t>self-contained</a:t>
            </a:r>
            <a:r>
              <a:rPr lang="en-US" sz="4000" dirty="0" smtClean="0"/>
              <a:t> and </a:t>
            </a:r>
            <a:r>
              <a:rPr lang="en-US" sz="4000" u="sng" dirty="0" smtClean="0"/>
              <a:t>stateless</a:t>
            </a:r>
            <a:endParaRPr lang="en-US" sz="4000" dirty="0" smtClean="0"/>
          </a:p>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270488" y="2565887"/>
            <a:ext cx="5420575" cy="1759927"/>
          </a:xfrm>
          <a:prstGeom prst="rect">
            <a:avLst/>
          </a:prstGeom>
        </p:spPr>
      </p:pic>
    </p:spTree>
    <p:extLst>
      <p:ext uri="{BB962C8B-B14F-4D97-AF65-F5344CB8AC3E}">
        <p14:creationId xmlns:p14="http://schemas.microsoft.com/office/powerpoint/2010/main" val="20403095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Format of a JWT token</a:t>
            </a:r>
            <a:endParaRPr lang="en-US" sz="4800" dirty="0"/>
          </a:p>
        </p:txBody>
      </p:sp>
      <p:pic>
        <p:nvPicPr>
          <p:cNvPr id="7" name="Picture 6"/>
          <p:cNvPicPr>
            <a:picLocks noChangeAspect="1"/>
          </p:cNvPicPr>
          <p:nvPr/>
        </p:nvPicPr>
        <p:blipFill>
          <a:blip r:embed="rId3"/>
          <a:stretch>
            <a:fillRect/>
          </a:stretch>
        </p:blipFill>
        <p:spPr>
          <a:xfrm>
            <a:off x="246306" y="1690688"/>
            <a:ext cx="11699387" cy="4622189"/>
          </a:xfrm>
          <a:prstGeom prst="rect">
            <a:avLst/>
          </a:prstGeom>
        </p:spPr>
      </p:pic>
    </p:spTree>
    <p:extLst>
      <p:ext uri="{BB962C8B-B14F-4D97-AF65-F5344CB8AC3E}">
        <p14:creationId xmlns:p14="http://schemas.microsoft.com/office/powerpoint/2010/main" val="3036046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Storing JWT on the JS client</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smtClean="0"/>
          </a:p>
          <a:p>
            <a:endParaRPr lang="en-US" sz="4000" dirty="0"/>
          </a:p>
          <a:p>
            <a:endParaRPr lang="en-US" sz="4000" dirty="0"/>
          </a:p>
          <a:p>
            <a:endParaRPr lang="en-US" sz="4000" dirty="0"/>
          </a:p>
          <a:p>
            <a:endParaRPr lang="en-US" sz="4000" dirty="0"/>
          </a:p>
          <a:p>
            <a:r>
              <a:rPr lang="en-US" sz="4000" dirty="0" smtClean="0"/>
              <a:t>Don’t put tokens w/ sensitive data into LocalStorage!</a:t>
            </a:r>
            <a:endParaRPr lang="en-US" sz="4000" dirty="0"/>
          </a:p>
          <a:p>
            <a:endParaRPr lang="en-US" sz="4000" dirty="0" smtClean="0"/>
          </a:p>
          <a:p>
            <a:pPr lvl="1"/>
            <a:endParaRPr lang="en-US" sz="3600" dirty="0" smtClean="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808495261"/>
              </p:ext>
            </p:extLst>
          </p:nvPr>
        </p:nvGraphicFramePr>
        <p:xfrm>
          <a:off x="994508" y="2092569"/>
          <a:ext cx="10359292" cy="2791906"/>
        </p:xfrm>
        <a:graphic>
          <a:graphicData uri="http://schemas.openxmlformats.org/drawingml/2006/table">
            <a:tbl>
              <a:tblPr firstRow="1" bandRow="1">
                <a:tableStyleId>{5C22544A-7EE6-4342-B048-85BDC9FD1C3A}</a:tableStyleId>
              </a:tblPr>
              <a:tblGrid>
                <a:gridCol w="2589823"/>
                <a:gridCol w="2589823"/>
                <a:gridCol w="2589823"/>
                <a:gridCol w="2589823"/>
              </a:tblGrid>
              <a:tr h="524021">
                <a:tc>
                  <a:txBody>
                    <a:bodyPr/>
                    <a:lstStyle/>
                    <a:p>
                      <a:endParaRPr lang="en-US" dirty="0"/>
                    </a:p>
                  </a:txBody>
                  <a:tcPr/>
                </a:tc>
                <a:tc>
                  <a:txBody>
                    <a:bodyPr/>
                    <a:lstStyle/>
                    <a:p>
                      <a:pPr algn="ctr"/>
                      <a:r>
                        <a:rPr lang="en-US" sz="2400" dirty="0" smtClean="0"/>
                        <a:t>Safe from</a:t>
                      </a:r>
                    </a:p>
                    <a:p>
                      <a:pPr algn="ctr"/>
                      <a:r>
                        <a:rPr lang="en-US" sz="2400" dirty="0" smtClean="0"/>
                        <a:t>XSS?</a:t>
                      </a:r>
                      <a:endParaRPr lang="en-US" sz="2400" dirty="0"/>
                    </a:p>
                  </a:txBody>
                  <a:tcPr anchor="ctr"/>
                </a:tc>
                <a:tc>
                  <a:txBody>
                    <a:bodyPr/>
                    <a:lstStyle/>
                    <a:p>
                      <a:pPr algn="ctr"/>
                      <a:r>
                        <a:rPr lang="en-US" sz="2400" dirty="0" smtClean="0"/>
                        <a:t>Safe from</a:t>
                      </a:r>
                    </a:p>
                    <a:p>
                      <a:pPr algn="ctr"/>
                      <a:r>
                        <a:rPr lang="en-US" sz="2400" dirty="0" smtClean="0"/>
                        <a:t>CSRF?</a:t>
                      </a:r>
                      <a:endParaRPr lang="en-US" dirty="0"/>
                    </a:p>
                  </a:txBody>
                  <a:tcPr anchor="ctr"/>
                </a:tc>
                <a:tc>
                  <a:txBody>
                    <a:bodyPr/>
                    <a:lstStyle/>
                    <a:p>
                      <a:pPr algn="ctr"/>
                      <a:r>
                        <a:rPr lang="en-US" sz="2400" dirty="0" smtClean="0"/>
                        <a:t>App can access token payload?</a:t>
                      </a:r>
                      <a:endParaRPr lang="en-US" sz="2400" dirty="0"/>
                    </a:p>
                  </a:txBody>
                  <a:tcPr anchor="ctr"/>
                </a:tc>
              </a:tr>
              <a:tr h="841186">
                <a:tc>
                  <a:txBody>
                    <a:bodyPr/>
                    <a:lstStyle/>
                    <a:p>
                      <a:r>
                        <a:rPr lang="en-US" sz="3200" dirty="0" smtClean="0"/>
                        <a:t>LocalStorage</a:t>
                      </a:r>
                      <a:endParaRPr lang="en-US" sz="3200" dirty="0"/>
                    </a:p>
                  </a:txBody>
                  <a:tcPr/>
                </a:tc>
                <a:tc>
                  <a:txBody>
                    <a:bodyPr/>
                    <a:lstStyle/>
                    <a:p>
                      <a:pPr algn="ctr"/>
                      <a:r>
                        <a:rPr lang="en-US" sz="4800" dirty="0" smtClean="0">
                          <a:solidFill>
                            <a:srgbClr val="FF0000"/>
                          </a:solidFill>
                          <a:sym typeface="Wingdings" panose="05000000000000000000" pitchFamily="2" charset="2"/>
                        </a:rPr>
                        <a:t></a:t>
                      </a:r>
                      <a:endParaRPr lang="en-US" dirty="0"/>
                    </a:p>
                  </a:txBody>
                  <a:tcPr anchor="ctr"/>
                </a:tc>
                <a:tc>
                  <a:txBody>
                    <a:bodyPr/>
                    <a:lstStyle/>
                    <a:p>
                      <a:pPr algn="ctr"/>
                      <a:r>
                        <a:rPr lang="en-US" sz="4800" dirty="0" smtClean="0">
                          <a:solidFill>
                            <a:schemeClr val="accent6">
                              <a:lumMod val="75000"/>
                            </a:schemeClr>
                          </a:solidFill>
                          <a:sym typeface="Wingdings" panose="05000000000000000000" pitchFamily="2" charset="2"/>
                        </a:rPr>
                        <a:t></a:t>
                      </a:r>
                      <a:endParaRPr lang="en-US" dirty="0"/>
                    </a:p>
                  </a:txBody>
                  <a:tcPr anchor="ctr"/>
                </a:tc>
                <a:tc>
                  <a:txBody>
                    <a:bodyPr/>
                    <a:lstStyle/>
                    <a:p>
                      <a:pPr algn="ctr"/>
                      <a:r>
                        <a:rPr lang="en-US" sz="4800" dirty="0" smtClean="0">
                          <a:solidFill>
                            <a:schemeClr val="tx1">
                              <a:lumMod val="65000"/>
                              <a:lumOff val="35000"/>
                            </a:schemeClr>
                          </a:solidFill>
                          <a:sym typeface="Wingdings" panose="05000000000000000000" pitchFamily="2" charset="2"/>
                        </a:rPr>
                        <a:t>Yes</a:t>
                      </a:r>
                      <a:endParaRPr lang="en-US" dirty="0">
                        <a:solidFill>
                          <a:schemeClr val="tx1">
                            <a:lumMod val="65000"/>
                            <a:lumOff val="35000"/>
                          </a:schemeClr>
                        </a:solidFill>
                      </a:endParaRPr>
                    </a:p>
                  </a:txBody>
                  <a:tcPr anchor="ctr"/>
                </a:tc>
              </a:tr>
              <a:tr h="841186">
                <a:tc>
                  <a:txBody>
                    <a:bodyPr/>
                    <a:lstStyle/>
                    <a:p>
                      <a:r>
                        <a:rPr lang="en-US" sz="3200" dirty="0" smtClean="0"/>
                        <a:t>httpOnly secure cookie</a:t>
                      </a:r>
                      <a:endParaRPr lang="en-US" sz="3200" dirty="0"/>
                    </a:p>
                  </a:txBody>
                  <a:tcPr/>
                </a:tc>
                <a:tc>
                  <a:txBody>
                    <a:bodyPr/>
                    <a:lstStyle/>
                    <a:p>
                      <a:pPr algn="ctr"/>
                      <a:r>
                        <a:rPr lang="en-US" sz="4800" dirty="0" smtClean="0">
                          <a:solidFill>
                            <a:schemeClr val="accent6">
                              <a:lumMod val="75000"/>
                            </a:schemeClr>
                          </a:solidFill>
                          <a:sym typeface="Wingdings" panose="05000000000000000000" pitchFamily="2" charset="2"/>
                        </a:rPr>
                        <a:t></a:t>
                      </a:r>
                      <a:endParaRPr lang="en-US" dirty="0">
                        <a:solidFill>
                          <a:schemeClr val="accent6">
                            <a:lumMod val="75000"/>
                          </a:schemeClr>
                        </a:solidFill>
                      </a:endParaRPr>
                    </a:p>
                  </a:txBody>
                  <a:tcPr anchor="ctr"/>
                </a:tc>
                <a:tc>
                  <a:txBody>
                    <a:bodyPr/>
                    <a:lstStyle/>
                    <a:p>
                      <a:pPr algn="ctr"/>
                      <a:r>
                        <a:rPr lang="en-US" sz="4800" dirty="0" smtClean="0">
                          <a:solidFill>
                            <a:srgbClr val="FF0000"/>
                          </a:solidFill>
                          <a:sym typeface="Wingdings" panose="05000000000000000000" pitchFamily="2" charset="2"/>
                        </a:rPr>
                        <a:t></a:t>
                      </a:r>
                    </a:p>
                    <a:p>
                      <a:pPr algn="ctr"/>
                      <a:r>
                        <a:rPr lang="en-US" sz="2000" dirty="0" smtClean="0">
                          <a:solidFill>
                            <a:srgbClr val="FF0000"/>
                          </a:solidFill>
                          <a:sym typeface="Wingdings" panose="05000000000000000000" pitchFamily="2" charset="2"/>
                        </a:rPr>
                        <a:t>(easy</a:t>
                      </a:r>
                      <a:r>
                        <a:rPr lang="en-US" sz="2000" baseline="0" dirty="0" smtClean="0">
                          <a:solidFill>
                            <a:srgbClr val="FF0000"/>
                          </a:solidFill>
                          <a:sym typeface="Wingdings" panose="05000000000000000000" pitchFamily="2" charset="2"/>
                        </a:rPr>
                        <a:t> to address)</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chemeClr val="tx1">
                              <a:lumMod val="65000"/>
                              <a:lumOff val="35000"/>
                            </a:schemeClr>
                          </a:solidFill>
                          <a:sym typeface="Wingdings" panose="05000000000000000000" pitchFamily="2" charset="2"/>
                        </a:rPr>
                        <a:t>No</a:t>
                      </a:r>
                      <a:endParaRPr lang="en-US" sz="4800" dirty="0"/>
                    </a:p>
                  </a:txBody>
                  <a:tcPr anchor="ctr"/>
                </a:tc>
              </a:tr>
            </a:tbl>
          </a:graphicData>
        </a:graphic>
      </p:graphicFrame>
    </p:spTree>
    <p:extLst>
      <p:ext uri="{BB962C8B-B14F-4D97-AF65-F5344CB8AC3E}">
        <p14:creationId xmlns:p14="http://schemas.microsoft.com/office/powerpoint/2010/main" val="36870163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51935" y="703385"/>
            <a:ext cx="8941611" cy="6154615"/>
          </a:xfrm>
          <a:prstGeom prst="rect">
            <a:avLst/>
          </a:prstGeom>
        </p:spPr>
      </p:pic>
    </p:spTree>
    <p:extLst>
      <p:ext uri="{BB962C8B-B14F-4D97-AF65-F5344CB8AC3E}">
        <p14:creationId xmlns:p14="http://schemas.microsoft.com/office/powerpoint/2010/main" val="36890639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DO NOT use resource authorization as proof of authentication</a:t>
            </a:r>
          </a:p>
          <a:p>
            <a:endParaRPr lang="en-US" sz="40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9125" y="592381"/>
            <a:ext cx="8616169" cy="5913926"/>
          </a:xfrm>
          <a:prstGeom prst="rect">
            <a:avLst/>
          </a:prstGeom>
        </p:spPr>
      </p:pic>
    </p:spTree>
    <p:extLst>
      <p:ext uri="{BB962C8B-B14F-4D97-AF65-F5344CB8AC3E}">
        <p14:creationId xmlns:p14="http://schemas.microsoft.com/office/powerpoint/2010/main" val="33413164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(or equivalent) to 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br>
              <a:rPr lang="en-US" sz="4000" dirty="0" smtClean="0"/>
            </a:br>
            <a:endParaRPr lang="en-US" sz="4000" dirty="0"/>
          </a:p>
          <a:p>
            <a:r>
              <a:rPr lang="en-US" sz="3600" dirty="0" smtClean="0"/>
              <a:t>You </a:t>
            </a:r>
            <a:r>
              <a:rPr lang="en-US" sz="3600" dirty="0"/>
              <a:t>want to write as little code as </a:t>
            </a:r>
            <a:r>
              <a:rPr lang="en-US" sz="3600" dirty="0" smtClean="0"/>
              <a:t>possible, and</a:t>
            </a:r>
            <a:endParaRPr lang="en-US" sz="3200" dirty="0"/>
          </a:p>
          <a:p>
            <a:r>
              <a:rPr lang="en-US" sz="3600" dirty="0" smtClean="0"/>
              <a:t>You </a:t>
            </a:r>
            <a:r>
              <a:rPr lang="en-US" sz="3600" dirty="0"/>
              <a:t>can tolerate </a:t>
            </a:r>
            <a:r>
              <a:rPr lang="en-US" sz="3600" dirty="0" smtClean="0"/>
              <a:t>TLS on </a:t>
            </a:r>
            <a:r>
              <a:rPr lang="en-US" sz="3600" dirty="0"/>
              <a:t>all </a:t>
            </a:r>
            <a:r>
              <a:rPr lang="en-US" sz="3600" dirty="0" smtClean="0"/>
              <a:t>requests</a:t>
            </a:r>
            <a:endParaRPr lang="en-US" sz="3600" dirty="0"/>
          </a:p>
          <a:p>
            <a:endParaRPr lang="en-US" sz="3600" dirty="0"/>
          </a:p>
          <a:p>
            <a:r>
              <a:rPr lang="en-US" sz="4000" dirty="0" smtClean="0"/>
              <a:t>Good for server-to-server API calls</a:t>
            </a:r>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 own the client AND the API, and</a:t>
            </a:r>
          </a:p>
          <a:p>
            <a:endParaRPr lang="en-US" sz="3600" dirty="0" smtClean="0"/>
          </a:p>
          <a:p>
            <a:r>
              <a:rPr lang="en-US" sz="3600" dirty="0"/>
              <a:t>You can require </a:t>
            </a:r>
            <a:r>
              <a:rPr lang="en-US" sz="3600" dirty="0" smtClean="0"/>
              <a:t>TLS, and</a:t>
            </a:r>
            <a:endParaRPr lang="en-US" sz="3600" dirty="0"/>
          </a:p>
          <a:p>
            <a:endParaRPr lang="en-US" sz="3600" dirty="0" smtClean="0"/>
          </a:p>
          <a:p>
            <a:r>
              <a:rPr lang="en-US" sz="3600" dirty="0" smtClean="0"/>
              <a:t>You value simplicity over security</a:t>
            </a:r>
          </a:p>
          <a:p>
            <a:endParaRPr lang="en-US" sz="3600" dirty="0" smtClean="0"/>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br>
              <a:rPr lang="en-US" sz="4000" dirty="0" smtClean="0"/>
            </a:br>
            <a:endParaRPr lang="en-US" sz="4000" dirty="0" smtClean="0"/>
          </a:p>
          <a:p>
            <a:r>
              <a:rPr lang="en-US" sz="3600" dirty="0" smtClean="0"/>
              <a:t>You own the client AND the API, and</a:t>
            </a:r>
            <a:br>
              <a:rPr lang="en-US" sz="3600" dirty="0" smtClean="0"/>
            </a:br>
            <a:endParaRPr lang="en-US" sz="3600" dirty="0"/>
          </a:p>
          <a:p>
            <a:r>
              <a:rPr lang="en-US" sz="3600" dirty="0" smtClean="0"/>
              <a:t>You can’t/don’t want to rely on TLS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JSON Web Tokens</a:t>
            </a:r>
            <a:r>
              <a:rPr lang="en-US" sz="4000" dirty="0" smtClean="0"/>
              <a:t> if…</a:t>
            </a:r>
          </a:p>
          <a:p>
            <a:endParaRPr lang="en-US" sz="3600" dirty="0"/>
          </a:p>
          <a:p>
            <a:r>
              <a:rPr lang="en-US" sz="3600" dirty="0" smtClean="0"/>
              <a:t>You’re writing a JS client for your own app (i.e. a SPA)</a:t>
            </a:r>
          </a:p>
          <a:p>
            <a:endParaRPr lang="en-US" sz="3600" dirty="0" smtClean="0"/>
          </a:p>
          <a:p>
            <a:r>
              <a:rPr lang="en-US" sz="3600" dirty="0" smtClean="0"/>
              <a:t>Not a good fit for automated, server-to-server interaction</a:t>
            </a:r>
            <a:endParaRPr lang="en-US" sz="3600" dirty="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6426376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You’re supporting 3</a:t>
            </a:r>
            <a:r>
              <a:rPr lang="en-US" sz="3600" baseline="30000" dirty="0" smtClean="0"/>
              <a:t>rd</a:t>
            </a:r>
            <a:r>
              <a:rPr lang="en-US" sz="3600" dirty="0" smtClean="0"/>
              <a:t> party clients, and</a:t>
            </a:r>
          </a:p>
          <a:p>
            <a:r>
              <a:rPr lang="en-US" sz="3600" dirty="0" smtClean="0"/>
              <a:t>You’re writing a web-based app, and</a:t>
            </a:r>
          </a:p>
          <a:p>
            <a:r>
              <a:rPr lang="en-US" sz="3600" dirty="0" smtClean="0"/>
              <a:t>You can’t/don’t want to require TLS, and/or</a:t>
            </a:r>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You want to avoid complexity of signed requests, and</a:t>
            </a:r>
          </a:p>
          <a:p>
            <a:r>
              <a:rPr lang="en-US" sz="3600" dirty="0" smtClean="0"/>
              <a:t>You can require TLS on all requests, or</a:t>
            </a:r>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“understand your options”</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a:t>
            </a:r>
          </a:p>
          <a:p>
            <a:endParaRPr lang="en-US" sz="4000" dirty="0"/>
          </a:p>
          <a:p>
            <a:r>
              <a:rPr lang="en-US" sz="4000" dirty="0" smtClean="0"/>
              <a:t>For server-based clients, use </a:t>
            </a:r>
            <a:r>
              <a:rPr lang="en-US" sz="4000" b="1" dirty="0" smtClean="0"/>
              <a:t>Basic </a:t>
            </a:r>
            <a:r>
              <a:rPr lang="en-US" sz="4000" b="1" dirty="0" err="1" smtClean="0"/>
              <a:t>Auth</a:t>
            </a:r>
            <a:r>
              <a:rPr lang="en-US" sz="4000" dirty="0" smtClean="0"/>
              <a:t> or </a:t>
            </a:r>
            <a:r>
              <a:rPr lang="en-US" sz="4000" b="1" dirty="0" smtClean="0"/>
              <a:t>API Keys</a:t>
            </a:r>
            <a:r>
              <a:rPr lang="en-US" sz="4000" dirty="0" smtClean="0"/>
              <a:t>. For JS clients, use </a:t>
            </a:r>
            <a:r>
              <a:rPr lang="en-US" sz="4000" b="1" dirty="0" smtClean="0"/>
              <a:t>JWT</a:t>
            </a:r>
            <a:r>
              <a:rPr lang="en-US" sz="4000" dirty="0" smtClean="0"/>
              <a:t>. </a:t>
            </a:r>
          </a:p>
          <a:p>
            <a:endParaRPr lang="en-US" sz="4000" dirty="0" smtClean="0"/>
          </a:p>
          <a:p>
            <a:r>
              <a:rPr lang="en-US" sz="4000" b="1" dirty="0" smtClean="0"/>
              <a:t>OAuth is for authorization, not authentication</a:t>
            </a:r>
            <a:r>
              <a:rPr lang="en-US" sz="4000" dirty="0" smtClean="0"/>
              <a:t>. Use OpenID Connect if you need both</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34378</TotalTime>
  <Words>7041</Words>
  <Application>Microsoft Office PowerPoint</Application>
  <PresentationFormat>Widescreen</PresentationFormat>
  <Paragraphs>1150</Paragraphs>
  <Slides>71</Slides>
  <Notes>71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Calibri</vt:lpstr>
      <vt:lpstr>Calibri Light</vt:lpstr>
      <vt:lpstr>Corbel</vt:lpstr>
      <vt:lpstr>Wingdings</vt:lpstr>
      <vt:lpstr>Office Theme</vt:lpstr>
      <vt:lpstr>Securing Your API Endpoints  A practical guide to API authentication</vt:lpstr>
      <vt:lpstr>My rookie mistake</vt:lpstr>
      <vt:lpstr>Today’s goal: No more rookie mistakes!</vt:lpstr>
      <vt:lpstr>What’s on the agenda?</vt:lpstr>
      <vt:lpstr>This is not an advanced security session!</vt:lpstr>
      <vt:lpstr>This is not “getting started with &lt;foo&gt;”</vt:lpstr>
      <vt:lpstr>This is “understand your options”</vt:lpstr>
      <vt:lpstr>Identity / Authentication / Authorization</vt:lpstr>
      <vt:lpstr>Identity / Authentication / Authorization</vt:lpstr>
      <vt:lpstr>PowerPoint Presentation</vt:lpstr>
      <vt:lpstr>PowerPoint Presentation</vt:lpstr>
      <vt:lpstr>Client certificates</vt:lpstr>
      <vt:lpstr>HTTP Basic Authentication</vt:lpstr>
      <vt:lpstr>HTTP Basic Authentication</vt:lpstr>
      <vt:lpstr>HTTP Basic Authentication</vt:lpstr>
      <vt:lpstr>HTTP Basic Authentication - drawbacks</vt:lpstr>
      <vt:lpstr>HTTP Digest Authentication</vt:lpstr>
      <vt:lpstr>HTTP Digest Authentication</vt:lpstr>
      <vt:lpstr>HTTP Digest Authentication</vt:lpstr>
      <vt:lpstr>HTTP Digest Authentication</vt:lpstr>
      <vt:lpstr>HTTP Digest Authentication</vt:lpstr>
      <vt:lpstr>PowerPoint Presentation</vt:lpstr>
      <vt:lpstr>API Keys</vt:lpstr>
      <vt:lpstr>API Keys as "bearer tokens“</vt:lpstr>
      <vt:lpstr>API Keys as "bearer tokens“</vt:lpstr>
      <vt:lpstr>API Keys as cryptographic keys: HMAC</vt:lpstr>
      <vt:lpstr>PowerPoint Presentation</vt:lpstr>
      <vt:lpstr>API Keys as cryptographic keys: HMAC</vt:lpstr>
      <vt:lpstr>HMAC Drawbacks</vt:lpstr>
      <vt:lpstr>Signed requests using HMAC</vt:lpstr>
      <vt:lpstr>HMAC: API Key storage</vt:lpstr>
      <vt:lpstr>API Keys: Great for server-based clients</vt:lpstr>
      <vt:lpstr>API Keys: Less great for JS clients</vt:lpstr>
      <vt:lpstr>JWT: Secure tokens for JS clients</vt:lpstr>
      <vt:lpstr>Format of a JWT token</vt:lpstr>
      <vt:lpstr>Format of a JWT token</vt:lpstr>
      <vt:lpstr>Storing JWT on the JS client</vt:lpstr>
      <vt:lpstr>PowerPoint Presentation</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PowerPoint Presentation</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987</cp:revision>
  <dcterms:created xsi:type="dcterms:W3CDTF">2013-12-09T01:29:59Z</dcterms:created>
  <dcterms:modified xsi:type="dcterms:W3CDTF">2018-12-15T15:38:15Z</dcterms:modified>
</cp:coreProperties>
</file>