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3"/>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443" r:id="rId18"/>
    <p:sldId id="542" r:id="rId19"/>
    <p:sldId id="541" r:id="rId20"/>
    <p:sldId id="448" r:id="rId21"/>
    <p:sldId id="543" r:id="rId22"/>
    <p:sldId id="450" r:id="rId23"/>
    <p:sldId id="533" r:id="rId24"/>
    <p:sldId id="545" r:id="rId25"/>
    <p:sldId id="544" r:id="rId26"/>
    <p:sldId id="456" r:id="rId27"/>
    <p:sldId id="453" r:id="rId28"/>
    <p:sldId id="461" r:id="rId29"/>
    <p:sldId id="457" r:id="rId30"/>
    <p:sldId id="539" r:id="rId31"/>
    <p:sldId id="463" r:id="rId32"/>
    <p:sldId id="459" r:id="rId33"/>
    <p:sldId id="464" r:id="rId34"/>
    <p:sldId id="466" r:id="rId35"/>
    <p:sldId id="467" r:id="rId36"/>
    <p:sldId id="547" r:id="rId37"/>
    <p:sldId id="552" r:id="rId38"/>
    <p:sldId id="556" r:id="rId39"/>
    <p:sldId id="558" r:id="rId40"/>
    <p:sldId id="559" r:id="rId41"/>
    <p:sldId id="557" r:id="rId42"/>
    <p:sldId id="561" r:id="rId43"/>
    <p:sldId id="562" r:id="rId44"/>
    <p:sldId id="563" r:id="rId45"/>
    <p:sldId id="564" r:id="rId46"/>
    <p:sldId id="566" r:id="rId47"/>
    <p:sldId id="534" r:id="rId48"/>
    <p:sldId id="536" r:id="rId49"/>
    <p:sldId id="476" r:id="rId50"/>
    <p:sldId id="472" r:id="rId51"/>
    <p:sldId id="475" r:id="rId52"/>
    <p:sldId id="490" r:id="rId53"/>
    <p:sldId id="486" r:id="rId54"/>
    <p:sldId id="482" r:id="rId55"/>
    <p:sldId id="527" r:id="rId56"/>
    <p:sldId id="487" r:id="rId57"/>
    <p:sldId id="488" r:id="rId58"/>
    <p:sldId id="526" r:id="rId59"/>
    <p:sldId id="479" r:id="rId60"/>
    <p:sldId id="494" r:id="rId61"/>
    <p:sldId id="521" r:id="rId62"/>
    <p:sldId id="498" r:id="rId63"/>
    <p:sldId id="499" r:id="rId64"/>
    <p:sldId id="497" r:id="rId65"/>
    <p:sldId id="500" r:id="rId66"/>
    <p:sldId id="501" r:id="rId67"/>
    <p:sldId id="502" r:id="rId68"/>
    <p:sldId id="538" r:id="rId69"/>
    <p:sldId id="516" r:id="rId70"/>
    <p:sldId id="506" r:id="rId71"/>
    <p:sldId id="508" r:id="rId72"/>
    <p:sldId id="509" r:id="rId73"/>
    <p:sldId id="510" r:id="rId74"/>
    <p:sldId id="511" r:id="rId75"/>
    <p:sldId id="537" r:id="rId76"/>
    <p:sldId id="512" r:id="rId77"/>
    <p:sldId id="513" r:id="rId78"/>
    <p:sldId id="514" r:id="rId79"/>
    <p:sldId id="515" r:id="rId80"/>
    <p:sldId id="504" r:id="rId81"/>
    <p:sldId id="42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3" d="100"/>
          <a:sy n="63" d="100"/>
        </p:scale>
        <p:origin x="1752"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how they relate to OpenID Connect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Time permitting,</a:t>
            </a:r>
            <a:r>
              <a:rPr lang="en-US" sz="1200" kern="1200" baseline="0" dirty="0" smtClean="0">
                <a:solidFill>
                  <a:schemeClr val="tx1"/>
                </a:solidFill>
                <a:effectLst/>
                <a:latin typeface="+mn-lt"/>
                <a:ea typeface="+mn-ea"/>
                <a:cs typeface="+mn-cs"/>
              </a:rPr>
              <a:t> I'll talk briefly about SAML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a:t>
            </a:r>
            <a:r>
              <a:rPr lang="en-US" u="sng" dirty="0" smtClean="0"/>
              <a:t>tutorial</a:t>
            </a:r>
            <a:r>
              <a:rPr lang="en-US" dirty="0" smtClean="0"/>
              <a:t> on how to</a:t>
            </a:r>
            <a:r>
              <a:rPr lang="en-US" baseline="0" dirty="0" smtClean="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server receives the request, it Base64 </a:t>
            </a:r>
            <a:r>
              <a:rPr lang="en-US" sz="1200" i="1" kern="1200" dirty="0" smtClean="0">
                <a:solidFill>
                  <a:schemeClr val="tx1"/>
                </a:solidFill>
                <a:effectLst/>
                <a:latin typeface="+mn-lt"/>
                <a:ea typeface="+mn-ea"/>
                <a:cs typeface="+mn-cs"/>
              </a:rPr>
              <a:t>decodes </a:t>
            </a:r>
            <a:r>
              <a:rPr lang="en-US" sz="1200" kern="1200" dirty="0" smtClean="0">
                <a:solidFill>
                  <a:schemeClr val="tx1"/>
                </a:solidFill>
                <a:effectLst/>
                <a:latin typeface="+mn-lt"/>
                <a:ea typeface="+mn-ea"/>
                <a:cs typeface="+mn-cs"/>
              </a:rPr>
              <a:t>that string back into its original format and parses out the username and password which are then used to authenticate the request.</a:t>
            </a:r>
          </a:p>
          <a:p>
            <a:r>
              <a:rPr lang="en-US" sz="1200" kern="1200" dirty="0" smtClean="0">
                <a:solidFill>
                  <a:schemeClr val="tx1"/>
                </a:solidFill>
                <a:effectLst/>
                <a:latin typeface="+mn-lt"/>
                <a:ea typeface="+mn-ea"/>
                <a:cs typeface="+mn-cs"/>
              </a:rPr>
              <a:t>Remember that Base64 encoding is </a:t>
            </a:r>
            <a:r>
              <a:rPr lang="en-US" sz="1200" i="1" kern="1200" dirty="0" smtClean="0">
                <a:solidFill>
                  <a:schemeClr val="tx1"/>
                </a:solidFill>
                <a:effectLst/>
                <a:latin typeface="+mn-lt"/>
                <a:ea typeface="+mn-ea"/>
                <a:cs typeface="+mn-cs"/>
              </a:rPr>
              <a:t>not encryption</a:t>
            </a:r>
            <a:r>
              <a:rPr lang="en-US" sz="1200" kern="1200" dirty="0" smtClean="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browser then prompts the user for credentials, </a:t>
            </a:r>
            <a:r>
              <a:rPr lang="en-US" sz="1200" kern="1200" dirty="0" smtClean="0">
                <a:solidFill>
                  <a:schemeClr val="tx1"/>
                </a:solidFill>
                <a:effectLst/>
                <a:latin typeface="+mn-lt"/>
                <a:ea typeface="+mn-ea"/>
                <a:cs typeface="+mn-cs"/>
              </a:rPr>
              <a:t>concatenates the username, password, and nonce together,</a:t>
            </a:r>
            <a:r>
              <a:rPr lang="en-US" sz="1200" kern="1200" baseline="0" dirty="0" smtClean="0">
                <a:solidFill>
                  <a:schemeClr val="tx1"/>
                </a:solidFill>
                <a:effectLst/>
                <a:latin typeface="+mn-lt"/>
                <a:ea typeface="+mn-ea"/>
                <a:cs typeface="+mn-cs"/>
              </a:rPr>
              <a:t> and creates an MD5 hash of the result.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then resubmits request, passing the username, the nonce, and computed hash value</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as part of the Authorization header. (</a:t>
            </a:r>
            <a:r>
              <a:rPr lang="en-US" sz="1200" i="1" kern="1200" baseline="0" dirty="0" smtClean="0">
                <a:solidFill>
                  <a:schemeClr val="tx1"/>
                </a:solidFill>
                <a:effectLst/>
                <a:latin typeface="+mn-lt"/>
                <a:ea typeface="+mn-ea"/>
                <a:cs typeface="+mn-cs"/>
              </a:rPr>
              <a:t>Again, the header is poorly named – this is still authentication, not authorization</a:t>
            </a:r>
            <a:r>
              <a:rPr lang="en-US" sz="120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The password itself is not sent over the wire.</a:t>
            </a:r>
            <a:r>
              <a:rPr lang="en-US" sz="1200" i="0" kern="1200" baseline="0" dirty="0" smtClean="0">
                <a:solidFill>
                  <a:schemeClr val="tx1"/>
                </a:solidFill>
                <a:effectLst/>
                <a:latin typeface="+mn-lt"/>
                <a:ea typeface="+mn-ea"/>
                <a:cs typeface="+mn-cs"/>
              </a:rPr>
              <a:t/>
            </a:r>
            <a:br>
              <a:rPr lang="en-US" sz="1200" i="0" kern="1200" baseline="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the password itself is never sent over the wire, and hashes aren’t reversible like Base64 encoding is, you can safely use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without a secure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smtClean="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smtClean="0">
                <a:solidFill>
                  <a:schemeClr val="tx1"/>
                </a:solidFill>
                <a:effectLst/>
                <a:latin typeface="+mn-lt"/>
                <a:ea typeface="+mn-ea"/>
                <a:cs typeface="+mn-cs"/>
              </a:rPr>
              <a:t>must be able to take a username and obtain its plain text password </a:t>
            </a:r>
            <a:r>
              <a:rPr lang="en-US" sz="1200" kern="1200" dirty="0" smtClean="0">
                <a:solidFill>
                  <a:schemeClr val="tx1"/>
                </a:solidFill>
                <a:effectLst/>
                <a:latin typeface="+mn-lt"/>
                <a:ea typeface="+mn-ea"/>
                <a:cs typeface="+mn-cs"/>
              </a:rPr>
              <a:t>in order to verify the hash.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 of any one-way encryption method, such as salting and hashing passwords according to modern best practices, will prevent you from using Digest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Basic and Digest Authentication, the client provides the primary account username and password as proof of identity. And that’s perfectly fine when the owner of those credentials is logging into a website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it’s a good idea, for many different reasons, to NOT rely on the account username and password in your API calls. If you’re passing around the primary account credentials with each API call, and something goes sideways and those credentials get stolen, then the entire account is compromised. The user has to change their password, which then breaks any other APIs that are using those same credentials. And if that person is reusing their credentials across different websites, then their exposure to harm is even greater.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assign a unique API Key to each integration point, and you use that key as proof of identity instead of the account credentials, then it’s simple to revoke access from one integration without impacting any others.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API Keys are generally unique, if an API Key does get compromised, the attacker can only use it to access </a:t>
            </a:r>
            <a:r>
              <a:rPr lang="en-US" sz="1200" i="1"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system. They can’t take that key to any other system and gain additional access.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no “standard” of what an API Key should look like, but in most cases they are GUIDs or some other long, random, unique string. Since we’re using one single value as proof of identity, these obviously need to be hard to attack with brute force.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97978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essentially a custom implementation of Basic Authentication,</a:t>
            </a:r>
            <a:r>
              <a:rPr lang="en-US" sz="1200" kern="1200" baseline="0" dirty="0" smtClean="0">
                <a:solidFill>
                  <a:schemeClr val="tx1"/>
                </a:solidFill>
                <a:effectLst/>
                <a:latin typeface="+mn-lt"/>
                <a:ea typeface="+mn-ea"/>
                <a:cs typeface="+mn-cs"/>
              </a:rPr>
              <a:t> but instead of passing the username and password over the wire, you pass an API key instead. The server then uses that key to assign identity and perform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user.</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like with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the API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&amp; only as secure as TLS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sends </a:t>
            </a:r>
            <a:r>
              <a:rPr lang="en-US" sz="1200" b="1" kern="1200" dirty="0" smtClean="0">
                <a:solidFill>
                  <a:schemeClr val="tx1"/>
                </a:solidFill>
                <a:effectLst/>
                <a:latin typeface="+mn-lt"/>
                <a:ea typeface="+mn-ea"/>
                <a:cs typeface="+mn-cs"/>
              </a:rPr>
              <a:t>original 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in a header</a:t>
            </a: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they match, 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wasn’t modified in 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can look up the API Key that it needs to verify the signature. </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can log in from any 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logging 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functions can be monkey patched, local storage  susceptible to XSS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answer is JSON Web Tokens, pronounced “JOT”.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JSON Web Tokens are an open, industry standard method for securely representing claims between two parties.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 or whatever else is needed.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And, it goes without saying, that login is performed over a secure connection so that the user credentials are kept safe in transit.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9286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and confirms the identity of the request, it then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values in this document are called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454601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uses its private encryption key to sign that token, just like we saw with request signing using HMAC. In this case though, the encryption key is known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to the server, not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05870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responds to the login request, sending both the token and the signature. The client might store the token in memory or in a cookie; we’ll talk about that in a minute.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42466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client re-submits the token and signature with every subsequent request. Upon receiving a request that contains a token, the server re-computes the signature using its private key and validates the result against the signature provided by the client.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signature matches then the server knows those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324785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JWT tokens consist of 3 pieces of data, separated by a period.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piece of data is the payload, which contains the actual claims you’re making.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smtClean="0">
                <a:solidFill>
                  <a:schemeClr val="tx1"/>
                </a:solidFill>
                <a:effectLst/>
                <a:latin typeface="+mn-lt"/>
                <a:ea typeface="+mn-ea"/>
                <a:cs typeface="+mn-cs"/>
              </a:rPr>
              <a:t>is_admin</a:t>
            </a:r>
            <a:r>
              <a:rPr lang="en-US" sz="1200" kern="1200" dirty="0" smtClean="0">
                <a:solidFill>
                  <a:schemeClr val="tx1"/>
                </a:solidFill>
                <a:effectLst/>
                <a:latin typeface="+mn-lt"/>
                <a:ea typeface="+mn-ea"/>
                <a:cs typeface="+mn-cs"/>
              </a:rPr>
              <a:t>” flag are private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piece of data is the signature, which is calculated by combining the header and payload together and then running them through the hashing function.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brings up some interesting trade-offs regarding where you store the token between requests, and what sort of access your JS code has to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sends your JS client a JWT token, you can either store it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or in a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that your JS code can decode the token and access the claims. This is useful if the token contains data that you need for purposes other than API authentication and authorization, such as the user’s preferences or email address or something. The downside is that information stored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Alternatively, you could put the token into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secure cookie. This way, the token is protected in transit by TLS, and by definition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cookie will be inaccessible to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However, that means that the token can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be used for server-side authentication and authorization and you can’t use the token to make data available to your JS app.</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you’re writing a </a:t>
            </a:r>
            <a:r>
              <a:rPr lang="en-US" sz="1200" i="1" kern="1200" dirty="0" smtClean="0">
                <a:solidFill>
                  <a:schemeClr val="tx1"/>
                </a:solidFill>
                <a:effectLst/>
                <a:latin typeface="+mn-lt"/>
                <a:ea typeface="+mn-ea"/>
                <a:cs typeface="+mn-cs"/>
              </a:rPr>
              <a:t>server-based </a:t>
            </a:r>
            <a:r>
              <a:rPr lang="en-US" sz="1200" kern="1200" dirty="0" smtClean="0">
                <a:solidFill>
                  <a:schemeClr val="tx1"/>
                </a:solidFill>
                <a:effectLst/>
                <a:latin typeface="+mn-lt"/>
                <a:ea typeface="+mn-ea"/>
                <a:cs typeface="+mn-cs"/>
              </a:rPr>
              <a:t>client, rather than a JS client, then this isn’t an issue. As long as you use TLS to protect the tokens in transit, and as long as the server client is secure, then you could technically get away with putting sensitive data into the claims. But if you’re writing a server-based client then you could probably go ahead and encrypt the claims data themselves, so that even if the token </a:t>
            </a:r>
            <a:r>
              <a:rPr lang="en-US" sz="1200" i="1" kern="1200" dirty="0" smtClean="0">
                <a:solidFill>
                  <a:schemeClr val="tx1"/>
                </a:solidFill>
                <a:effectLst/>
                <a:latin typeface="+mn-lt"/>
                <a:ea typeface="+mn-ea"/>
                <a:cs typeface="+mn-cs"/>
              </a:rPr>
              <a:t>does </a:t>
            </a:r>
            <a:r>
              <a:rPr lang="en-US" sz="1200" kern="1200" dirty="0" smtClean="0">
                <a:solidFill>
                  <a:schemeClr val="tx1"/>
                </a:solidFill>
                <a:effectLst/>
                <a:latin typeface="+mn-lt"/>
                <a:ea typeface="+mn-ea"/>
                <a:cs typeface="+mn-cs"/>
              </a:rPr>
              <a:t>get captured in some way, the sensitive data itself would remain secure.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ACME to access my FB photos, but without sharing my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April 2010 and the 1.0a version came 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call Facebook’s API, gets my email address, and 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OAuth is worth a loo.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If you’re passing sensitive data over the wire then use TLS. 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r>
              <a:rPr lang="en-US" sz="4000" dirty="0" smtClean="0">
                <a:solidFill>
                  <a:srgbClr val="C00000"/>
                </a:solidFill>
              </a:rPr>
              <a:t>Prevents </a:t>
            </a:r>
            <a:r>
              <a:rPr lang="en-US" sz="4000" dirty="0">
                <a:solidFill>
                  <a:srgbClr val="C00000"/>
                </a:solidFill>
              </a:rPr>
              <a:t>storing passwords with strong encryption!</a:t>
            </a:r>
          </a:p>
          <a:p>
            <a:endParaRPr lang="en-US" sz="4000" dirty="0" smtClean="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r>
              <a:rPr lang="en-US" sz="4000" dirty="0" smtClean="0"/>
              <a:t>Revocable</a:t>
            </a:r>
          </a:p>
          <a:p>
            <a:endParaRPr lang="en-US" sz="4000" dirty="0"/>
          </a:p>
          <a:p>
            <a:r>
              <a:rPr lang="en-US" sz="4000" dirty="0" smtClean="0"/>
              <a:t>More secure</a:t>
            </a:r>
          </a:p>
          <a:p>
            <a:endParaRPr lang="en-US" sz="4000" dirty="0" smtClean="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2 options: "bearer tokens" or "request signing"</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2373494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bearer 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HTTP Basic </a:t>
            </a:r>
            <a:r>
              <a:rPr lang="en-US" sz="4000" dirty="0" err="1" smtClean="0"/>
              <a:t>Auth</a:t>
            </a:r>
            <a:r>
              <a:rPr lang="en-US" sz="4000" dirty="0" smtClean="0"/>
              <a:t>, with API Key instead of username + password</a:t>
            </a:r>
            <a:br>
              <a:rPr lang="en-US" sz="4000" dirty="0" smtClean="0"/>
            </a:br>
            <a:endParaRPr lang="en-US" sz="4000" dirty="0" smtClean="0"/>
          </a:p>
          <a:p>
            <a:r>
              <a:rPr lang="en-US" sz="4000" dirty="0"/>
              <a:t>Anyone that has the key, gets </a:t>
            </a:r>
            <a:r>
              <a:rPr lang="en-US" sz="4000" dirty="0" smtClean="0"/>
              <a:t>access</a:t>
            </a:r>
          </a:p>
          <a:p>
            <a:endParaRPr lang="en-US" sz="4000" dirty="0"/>
          </a:p>
          <a:p>
            <a:r>
              <a:rPr lang="en-US" sz="4000" dirty="0" smtClean="0"/>
              <a:t>Requires TLS</a:t>
            </a:r>
            <a:endParaRPr lang="en-US" sz="4000" dirty="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Open, industry standard method for securely representing </a:t>
            </a:r>
            <a:r>
              <a:rPr lang="en-US" sz="4000" u="sng" dirty="0" smtClean="0"/>
              <a:t>claims</a:t>
            </a:r>
            <a:r>
              <a:rPr lang="en-US" sz="4000" dirty="0" smtClean="0"/>
              <a:t> between two parties</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0" name="Picture 9"/>
          <p:cNvPicPr>
            <a:picLocks noChangeAspect="1"/>
          </p:cNvPicPr>
          <p:nvPr/>
        </p:nvPicPr>
        <p:blipFill>
          <a:blip r:embed="rId4"/>
          <a:stretch>
            <a:fillRect/>
          </a:stretch>
        </p:blipFill>
        <p:spPr>
          <a:xfrm>
            <a:off x="8187994" y="1707242"/>
            <a:ext cx="3643660" cy="3424589"/>
          </a:xfrm>
          <a:prstGeom prst="rect">
            <a:avLst/>
          </a:prstGeom>
        </p:spPr>
      </p:pic>
      <p:pic>
        <p:nvPicPr>
          <p:cNvPr id="11" name="Picture 10"/>
          <p:cNvPicPr>
            <a:picLocks noChangeAspect="1"/>
          </p:cNvPicPr>
          <p:nvPr/>
        </p:nvPicPr>
        <p:blipFill>
          <a:blip r:embed="rId4"/>
          <a:stretch>
            <a:fillRect/>
          </a:stretch>
        </p:blipFill>
        <p:spPr>
          <a:xfrm>
            <a:off x="5232518" y="3921226"/>
            <a:ext cx="4348730" cy="1272799"/>
          </a:xfrm>
          <a:prstGeom prst="rect">
            <a:avLst/>
          </a:prstGeom>
        </p:spPr>
      </p:pic>
    </p:spTree>
    <p:extLst>
      <p:ext uri="{BB962C8B-B14F-4D97-AF65-F5344CB8AC3E}">
        <p14:creationId xmlns:p14="http://schemas.microsoft.com/office/powerpoint/2010/main" val="3858128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284826"/>
            <a:ext cx="3614048" cy="1272799"/>
          </a:xfrm>
          <a:prstGeom prst="rect">
            <a:avLst/>
          </a:prstGeom>
        </p:spPr>
      </p:pic>
    </p:spTree>
    <p:extLst>
      <p:ext uri="{BB962C8B-B14F-4D97-AF65-F5344CB8AC3E}">
        <p14:creationId xmlns:p14="http://schemas.microsoft.com/office/powerpoint/2010/main" val="2668159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1529868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2864733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spTree>
    <p:extLst>
      <p:ext uri="{BB962C8B-B14F-4D97-AF65-F5344CB8AC3E}">
        <p14:creationId xmlns:p14="http://schemas.microsoft.com/office/powerpoint/2010/main" val="252400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pPr marL="0" indent="0">
              <a:buNone/>
            </a:pPr>
            <a:r>
              <a:rPr lang="en-US" sz="4000" dirty="0" smtClean="0"/>
              <a:t>        Claims are visible to client!</a:t>
            </a:r>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want to avoid complexity of signed requests, and</a:t>
            </a:r>
          </a:p>
          <a:p>
            <a:r>
              <a:rPr lang="en-US" sz="3600" dirty="0" smtClean="0"/>
              <a:t>You can require TLS on all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35799</TotalTime>
  <Words>7833</Words>
  <Application>Microsoft Office PowerPoint</Application>
  <PresentationFormat>Widescreen</PresentationFormat>
  <Paragraphs>1246</Paragraphs>
  <Slides>81</Slides>
  <Notes>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vt:lpstr>
      <vt:lpstr>API Keys as "bearer tokens“</vt:lpstr>
      <vt:lpstr>API Keys as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1004</cp:revision>
  <dcterms:created xsi:type="dcterms:W3CDTF">2013-12-09T01:29:59Z</dcterms:created>
  <dcterms:modified xsi:type="dcterms:W3CDTF">2018-12-17T03:53:33Z</dcterms:modified>
</cp:coreProperties>
</file>