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8"/>
  </p:notesMasterIdLst>
  <p:sldIdLst>
    <p:sldId id="426" r:id="rId2"/>
    <p:sldId id="425" r:id="rId3"/>
    <p:sldId id="523" r:id="rId4"/>
    <p:sldId id="528" r:id="rId5"/>
    <p:sldId id="519" r:id="rId6"/>
    <p:sldId id="520" r:id="rId7"/>
    <p:sldId id="496" r:id="rId8"/>
    <p:sldId id="275" r:id="rId9"/>
    <p:sldId id="524" r:id="rId10"/>
    <p:sldId id="522" r:id="rId11"/>
    <p:sldId id="529" r:id="rId12"/>
    <p:sldId id="427" r:id="rId13"/>
    <p:sldId id="430" r:id="rId14"/>
    <p:sldId id="428" r:id="rId15"/>
    <p:sldId id="436" r:id="rId16"/>
    <p:sldId id="429" r:id="rId17"/>
    <p:sldId id="525" r:id="rId18"/>
    <p:sldId id="437" r:id="rId19"/>
    <p:sldId id="439" r:id="rId20"/>
    <p:sldId id="438" r:id="rId21"/>
    <p:sldId id="440" r:id="rId22"/>
    <p:sldId id="441" r:id="rId23"/>
    <p:sldId id="445" r:id="rId24"/>
    <p:sldId id="443" r:id="rId25"/>
    <p:sldId id="448" r:id="rId26"/>
    <p:sldId id="449" r:id="rId27"/>
    <p:sldId id="450" r:id="rId28"/>
    <p:sldId id="451" r:id="rId29"/>
    <p:sldId id="453" r:id="rId30"/>
    <p:sldId id="456" r:id="rId31"/>
    <p:sldId id="461" r:id="rId32"/>
    <p:sldId id="457" r:id="rId33"/>
    <p:sldId id="462" r:id="rId34"/>
    <p:sldId id="463" r:id="rId35"/>
    <p:sldId id="459" r:id="rId36"/>
    <p:sldId id="464" r:id="rId37"/>
    <p:sldId id="466" r:id="rId38"/>
    <p:sldId id="467" r:id="rId39"/>
    <p:sldId id="468" r:id="rId40"/>
    <p:sldId id="530" r:id="rId41"/>
    <p:sldId id="469" r:id="rId42"/>
    <p:sldId id="470" r:id="rId43"/>
    <p:sldId id="471" r:id="rId44"/>
    <p:sldId id="474" r:id="rId45"/>
    <p:sldId id="476" r:id="rId46"/>
    <p:sldId id="472" r:id="rId47"/>
    <p:sldId id="475" r:id="rId48"/>
    <p:sldId id="490" r:id="rId49"/>
    <p:sldId id="486" r:id="rId50"/>
    <p:sldId id="482" r:id="rId51"/>
    <p:sldId id="527" r:id="rId52"/>
    <p:sldId id="487" r:id="rId53"/>
    <p:sldId id="488" r:id="rId54"/>
    <p:sldId id="526" r:id="rId55"/>
    <p:sldId id="479" r:id="rId56"/>
    <p:sldId id="494" r:id="rId57"/>
    <p:sldId id="521" r:id="rId58"/>
    <p:sldId id="498" r:id="rId59"/>
    <p:sldId id="499" r:id="rId60"/>
    <p:sldId id="497" r:id="rId61"/>
    <p:sldId id="500" r:id="rId62"/>
    <p:sldId id="501" r:id="rId63"/>
    <p:sldId id="502" r:id="rId64"/>
    <p:sldId id="503" r:id="rId65"/>
    <p:sldId id="516" r:id="rId66"/>
    <p:sldId id="506" r:id="rId67"/>
    <p:sldId id="508" r:id="rId68"/>
    <p:sldId id="509" r:id="rId69"/>
    <p:sldId id="510" r:id="rId70"/>
    <p:sldId id="511" r:id="rId71"/>
    <p:sldId id="512" r:id="rId72"/>
    <p:sldId id="513" r:id="rId73"/>
    <p:sldId id="514" r:id="rId74"/>
    <p:sldId id="515" r:id="rId75"/>
    <p:sldId id="504" r:id="rId76"/>
    <p:sldId id="42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55" d="100"/>
          <a:sy n="55" d="100"/>
        </p:scale>
        <p:origin x="1182" y="72"/>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10/3/2016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We’re going</a:t>
            </a:r>
            <a:r>
              <a:rPr lang="en-US" sz="1200" kern="1200" baseline="0" dirty="0" smtClean="0">
                <a:solidFill>
                  <a:schemeClr val="tx1"/>
                </a:solidFill>
                <a:effectLst/>
                <a:latin typeface="+mn-lt"/>
                <a:ea typeface="+mn-ea"/>
                <a:cs typeface="+mn-cs"/>
              </a:rPr>
              <a:t> to talk about OAuth in a bit but I’ve never personally written any OAuth code.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I’m offering to you today.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 summary of hours and hours of research, distilled into the most digestible format I could create. I want to help you narrow the universe of possibilities to the one or two </a:t>
            </a:r>
            <a:r>
              <a:rPr lang="en-US" sz="1200" kern="1200" dirty="0" smtClean="0">
                <a:solidFill>
                  <a:schemeClr val="tx1"/>
                </a:solidFill>
                <a:effectLst/>
                <a:latin typeface="+mn-lt"/>
                <a:ea typeface="+mn-ea"/>
                <a:cs typeface="+mn-cs"/>
              </a:rPr>
              <a:t>techniques that </a:t>
            </a:r>
            <a:r>
              <a:rPr lang="en-US" sz="1200" kern="1200" dirty="0" smtClean="0">
                <a:solidFill>
                  <a:schemeClr val="tx1"/>
                </a:solidFill>
                <a:effectLst/>
                <a:latin typeface="+mn-lt"/>
                <a:ea typeface="+mn-ea"/>
                <a:cs typeface="+mn-cs"/>
              </a:rPr>
              <a:t>are most suitable for your use case, but you’ll have to look elsewhere for a more in-depth Hello World tutorial on whatever you pick.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t>
            </a:r>
            <a:r>
              <a:rPr lang="en-US" sz="1200" kern="1200" dirty="0" smtClean="0">
                <a:solidFill>
                  <a:schemeClr val="tx1"/>
                </a:solidFill>
                <a:effectLst/>
                <a:latin typeface="+mn-lt"/>
                <a:ea typeface="+mn-ea"/>
                <a:cs typeface="+mn-cs"/>
              </a:rPr>
              <a:t>things we’re </a:t>
            </a:r>
            <a:r>
              <a:rPr lang="en-US" sz="1200" kern="1200" dirty="0" smtClean="0">
                <a:solidFill>
                  <a:schemeClr val="tx1"/>
                </a:solidFill>
                <a:effectLst/>
                <a:latin typeface="+mn-lt"/>
                <a:ea typeface="+mn-ea"/>
                <a:cs typeface="+mn-cs"/>
              </a:rPr>
              <a:t>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things</a:t>
            </a:r>
            <a:r>
              <a:rPr lang="en-US" sz="1200" kern="1200" baseline="0" dirty="0" smtClean="0">
                <a:solidFill>
                  <a:schemeClr val="tx1"/>
                </a:solidFill>
                <a:effectLst/>
                <a:latin typeface="+mn-lt"/>
                <a:ea typeface="+mn-ea"/>
                <a:cs typeface="+mn-cs"/>
              </a:rPr>
              <a:t> are implemented at the web server, some of them use heavy frameworks, some of them require custom code. Some of these are very </a:t>
            </a:r>
            <a:r>
              <a:rPr lang="en-US" sz="1200" kern="1200" baseline="0" dirty="0" err="1" smtClean="0">
                <a:solidFill>
                  <a:schemeClr val="tx1"/>
                </a:solidFill>
                <a:effectLst/>
                <a:latin typeface="+mn-lt"/>
                <a:ea typeface="+mn-ea"/>
                <a:cs typeface="+mn-cs"/>
              </a:rPr>
              <a:t>enterprisey</a:t>
            </a:r>
            <a:r>
              <a:rPr lang="en-US" sz="1200" kern="1200" baseline="0" dirty="0" smtClean="0">
                <a:solidFill>
                  <a:schemeClr val="tx1"/>
                </a:solidFill>
                <a:effectLst/>
                <a:latin typeface="+mn-lt"/>
                <a:ea typeface="+mn-ea"/>
                <a:cs typeface="+mn-cs"/>
              </a:rPr>
              <a:t>, others are less so. Some of these I’ll cover in more detail than others, but when you leave here today I want you to understand how each of these things relates to the others and have a sense of how easily you could implement them.</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a:t>
            </a:r>
            <a:r>
              <a:rPr lang="en-US" sz="1200" kern="1200" baseline="0" dirty="0" smtClean="0">
                <a:solidFill>
                  <a:schemeClr val="tx1"/>
                </a:solidFill>
                <a:effectLst/>
                <a:latin typeface="+mn-lt"/>
                <a:ea typeface="+mn-ea"/>
                <a:cs typeface="+mn-cs"/>
              </a:rPr>
              <a:t>POODLE </a:t>
            </a:r>
            <a:r>
              <a:rPr lang="en-US" sz="1200" kern="1200" baseline="0" dirty="0" smtClean="0">
                <a:solidFill>
                  <a:schemeClr val="tx1"/>
                </a:solidFill>
                <a:effectLst/>
                <a:latin typeface="+mn-lt"/>
                <a:ea typeface="+mn-ea"/>
                <a:cs typeface="+mn-cs"/>
              </a:rPr>
              <a:t>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a:t>
            </a:r>
            <a:r>
              <a:rPr lang="en-US" sz="1200" b="1" kern="1200" baseline="0" dirty="0" smtClean="0">
                <a:solidFill>
                  <a:schemeClr val="tx1"/>
                </a:solidFill>
                <a:effectLst/>
                <a:latin typeface="+mn-lt"/>
                <a:ea typeface="+mn-ea"/>
                <a:cs typeface="+mn-cs"/>
              </a:rPr>
              <a:t>servers, </a:t>
            </a:r>
            <a:r>
              <a:rPr lang="en-US" sz="1200" kern="1200" baseline="0" dirty="0" smtClean="0">
                <a:solidFill>
                  <a:schemeClr val="tx1"/>
                </a:solidFill>
                <a:effectLst/>
                <a:latin typeface="+mn-lt"/>
                <a:ea typeface="+mn-ea"/>
                <a:cs typeface="+mn-cs"/>
              </a:rPr>
              <a:t>and </a:t>
            </a:r>
            <a:r>
              <a:rPr lang="en-US" sz="1200" kern="1200" baseline="0" dirty="0" smtClean="0">
                <a:solidFill>
                  <a:schemeClr val="tx1"/>
                </a:solidFill>
                <a:effectLst/>
                <a:latin typeface="+mn-lt"/>
                <a:ea typeface="+mn-ea"/>
                <a:cs typeface="+mn-cs"/>
              </a:rPr>
              <a:t>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a:t>
            </a:r>
            <a:r>
              <a:rPr lang="en-US" sz="1200" kern="1200" dirty="0" smtClean="0">
                <a:solidFill>
                  <a:schemeClr val="tx1"/>
                </a:solidFill>
                <a:effectLst/>
                <a:latin typeface="+mn-lt"/>
                <a:ea typeface="+mn-ea"/>
                <a:cs typeface="+mn-cs"/>
              </a:rPr>
              <a:t>TLS”.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TLS, </a:t>
            </a:r>
            <a:r>
              <a:rPr lang="en-US" sz="1200" kern="1200" dirty="0" smtClean="0">
                <a:solidFill>
                  <a:schemeClr val="tx1"/>
                </a:solidFill>
                <a:effectLst/>
                <a:latin typeface="+mn-lt"/>
                <a:ea typeface="+mn-ea"/>
                <a:cs typeface="+mn-cs"/>
              </a:rPr>
              <a:t>cert </a:t>
            </a:r>
            <a:r>
              <a:rPr lang="en-US" sz="1200" kern="1200" dirty="0" smtClean="0">
                <a:solidFill>
                  <a:schemeClr val="tx1"/>
                </a:solidFill>
                <a:effectLst/>
                <a:latin typeface="+mn-lt"/>
                <a:ea typeface="+mn-ea"/>
                <a:cs typeface="+mn-cs"/>
              </a:rPr>
              <a:t>on server guarantees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dirty="0" smtClean="0">
                <a:solidFill>
                  <a:schemeClr val="tx1"/>
                </a:solidFill>
                <a:effectLst/>
                <a:latin typeface="+mn-lt"/>
                <a:ea typeface="+mn-ea"/>
                <a:cs typeface="+mn-cs"/>
              </a:rPr>
              <a:t>* Browser prompts for credentials</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Browser repeats request, sending Base64 encoded creds</a:t>
            </a:r>
          </a:p>
          <a:p>
            <a:r>
              <a:rPr lang="en-US" sz="1200" kern="1200" baseline="0" dirty="0" smtClean="0">
                <a:solidFill>
                  <a:schemeClr val="tx1"/>
                </a:solidFill>
                <a:effectLst/>
                <a:latin typeface="+mn-lt"/>
                <a:ea typeface="+mn-ea"/>
                <a:cs typeface="+mn-cs"/>
              </a:rPr>
              <a:t>* Server validates</a:t>
            </a:r>
          </a:p>
          <a:p>
            <a:r>
              <a:rPr lang="en-US" sz="1200" kern="1200" baseline="0" dirty="0" smtClean="0">
                <a:solidFill>
                  <a:schemeClr val="tx1"/>
                </a:solidFill>
                <a:effectLst/>
                <a:latin typeface="+mn-lt"/>
                <a:ea typeface="+mn-ea"/>
                <a:cs typeface="+mn-cs"/>
              </a:rPr>
              <a:t>* Browser continues to send the header with all subsequent requests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a:t>
            </a:r>
            <a:r>
              <a:rPr lang="en-US" sz="1200" kern="1200" dirty="0" smtClean="0">
                <a:solidFill>
                  <a:schemeClr val="tx1"/>
                </a:solidFill>
                <a:effectLst/>
                <a:latin typeface="+mn-lt"/>
                <a:ea typeface="+mn-ea"/>
                <a:cs typeface="+mn-cs"/>
              </a:rPr>
              <a:t>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Benefits</a:t>
            </a:r>
            <a:endParaRPr lang="en-US" sz="1200" b="0" kern="1200" dirty="0" smtClean="0">
              <a:solidFill>
                <a:schemeClr val="tx1"/>
              </a:solidFill>
              <a:effectLst/>
              <a:latin typeface="+mn-lt"/>
              <a:ea typeface="+mn-ea"/>
              <a:cs typeface="+mn-cs"/>
            </a:endParaRPr>
          </a:p>
          <a:p>
            <a:pPr marL="228600" indent="-228600">
              <a:buAutoNum type="arabicParenR"/>
            </a:pPr>
            <a:r>
              <a:rPr lang="en-US" sz="1200" b="0" kern="1200" baseline="0" dirty="0" smtClean="0">
                <a:solidFill>
                  <a:schemeClr val="tx1"/>
                </a:solidFill>
                <a:effectLst/>
                <a:latin typeface="+mn-lt"/>
                <a:ea typeface="+mn-ea"/>
                <a:cs typeface="+mn-cs"/>
              </a:rPr>
              <a:t>Internet standard</a:t>
            </a:r>
          </a:p>
          <a:p>
            <a:pPr marL="228600" indent="-228600">
              <a:buAutoNum type="arabicParenR"/>
            </a:pPr>
            <a:r>
              <a:rPr lang="en-US" sz="1200" b="0" kern="1200" baseline="0" dirty="0" smtClean="0">
                <a:solidFill>
                  <a:schemeClr val="tx1"/>
                </a:solidFill>
                <a:effectLst/>
                <a:latin typeface="+mn-lt"/>
                <a:ea typeface="+mn-ea"/>
                <a:cs typeface="+mn-cs"/>
              </a:rPr>
              <a:t>Widely supported</a:t>
            </a:r>
          </a:p>
          <a:p>
            <a:pPr marL="228600" indent="-228600">
              <a:buAutoNum type="arabicParenR"/>
            </a:pPr>
            <a:r>
              <a:rPr lang="en-US" sz="1200" b="0" kern="1200" baseline="0" dirty="0" smtClean="0">
                <a:solidFill>
                  <a:schemeClr val="tx1"/>
                </a:solidFill>
                <a:effectLst/>
                <a:latin typeface="+mn-lt"/>
                <a:ea typeface="+mn-ea"/>
                <a:cs typeface="+mn-cs"/>
              </a:rPr>
              <a:t>Easy to implement</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UI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b="0" kern="1200" dirty="0" smtClean="0">
                <a:solidFill>
                  <a:schemeClr val="tx1"/>
                </a:solidFill>
                <a:effectLst/>
                <a:latin typeface="+mn-lt"/>
                <a:ea typeface="+mn-ea"/>
                <a:cs typeface="+mn-cs"/>
              </a:rPr>
              <a:t>Because of these drawbacks, Basic </a:t>
            </a:r>
            <a:r>
              <a:rPr lang="en-US" sz="1200" b="0" kern="1200" dirty="0" err="1" smtClean="0">
                <a:solidFill>
                  <a:schemeClr val="tx1"/>
                </a:solidFill>
                <a:effectLst/>
                <a:latin typeface="+mn-lt"/>
                <a:ea typeface="+mn-ea"/>
                <a:cs typeface="+mn-cs"/>
              </a:rPr>
              <a:t>Auth</a:t>
            </a:r>
            <a:r>
              <a:rPr lang="en-US" sz="1200" b="0" kern="1200" dirty="0" smtClean="0">
                <a:solidFill>
                  <a:schemeClr val="tx1"/>
                </a:solidFill>
                <a:effectLst/>
                <a:latin typeface="+mn-lt"/>
                <a:ea typeface="+mn-ea"/>
                <a:cs typeface="+mn-cs"/>
              </a:rPr>
              <a:t> is best suited for server-to-server communications or scenarios</a:t>
            </a:r>
            <a:r>
              <a:rPr lang="en-US" sz="1200" b="0" kern="1200" baseline="0" dirty="0" smtClean="0">
                <a:solidFill>
                  <a:schemeClr val="tx1"/>
                </a:solidFill>
                <a:effectLst/>
                <a:latin typeface="+mn-lt"/>
                <a:ea typeface="+mn-ea"/>
                <a:cs typeface="+mn-cs"/>
              </a:rPr>
              <a:t> where wide support and simplicity trump the UX.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This is one of the techniques that data.gov uses to security their APIs, although they use an API key instead of a username/password. We’ll talk more about API keys in a few minutes.</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significant</a:t>
            </a:r>
            <a:r>
              <a:rPr lang="en-US" sz="1200" kern="1200" baseline="0" dirty="0" smtClean="0">
                <a:solidFill>
                  <a:schemeClr val="tx1"/>
                </a:solidFill>
                <a:effectLst/>
                <a:latin typeface="+mn-lt"/>
                <a:ea typeface="+mn-ea"/>
                <a:cs typeface="+mn-cs"/>
              </a:rPr>
              <a:t> drawback to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that the password is sent over the wire, w/ each request, in clear text.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Only as secure as your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I</a:t>
            </a:r>
            <a:r>
              <a:rPr lang="en-US" sz="1200" kern="1200" baseline="0" dirty="0" smtClean="0">
                <a:solidFill>
                  <a:schemeClr val="tx1"/>
                </a:solidFill>
                <a:effectLst/>
                <a:latin typeface="+mn-lt"/>
                <a:ea typeface="+mn-ea"/>
                <a:cs typeface="+mn-cs"/>
              </a:rPr>
              <a:t>nternet standard, widely supported, easy to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server</a:t>
            </a:r>
          </a:p>
          <a:p>
            <a:r>
              <a:rPr lang="en-US" sz="1200" kern="1200" dirty="0" smtClean="0">
                <a:solidFill>
                  <a:schemeClr val="tx1"/>
                </a:solidFill>
                <a:effectLst/>
                <a:latin typeface="+mn-lt"/>
                <a:ea typeface="+mn-ea"/>
                <a:cs typeface="+mn-cs"/>
              </a:rPr>
              <a:t>* Nonce must be re-calculated for each request to defend</a:t>
            </a:r>
            <a:r>
              <a:rPr lang="en-US" sz="1200" kern="1200" baseline="0" dirty="0" smtClean="0">
                <a:solidFill>
                  <a:schemeClr val="tx1"/>
                </a:solidFill>
                <a:effectLst/>
                <a:latin typeface="+mn-lt"/>
                <a:ea typeface="+mn-ea"/>
                <a:cs typeface="+mn-cs"/>
              </a:rPr>
              <a:t> against replay attacks, which TLS also does</a:t>
            </a:r>
            <a:endParaRPr lang="en-US" sz="1200" kern="1200" dirty="0" smtClean="0">
              <a:solidFill>
                <a:schemeClr val="tx1"/>
              </a:solidFill>
              <a:effectLst/>
              <a:latin typeface="+mn-lt"/>
              <a:ea typeface="+mn-ea"/>
              <a:cs typeface="+mn-cs"/>
            </a:endParaRP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Second, same terrible login UI as basic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user or</a:t>
            </a:r>
            <a:r>
              <a:rPr lang="en-US" sz="1200" kern="1200" baseline="0" dirty="0" smtClean="0">
                <a:solidFill>
                  <a:schemeClr val="tx1"/>
                </a:solidFill>
                <a:effectLst/>
                <a:latin typeface="+mn-lt"/>
                <a:ea typeface="+mn-ea"/>
                <a:cs typeface="+mn-cs"/>
              </a:rPr>
              <a:t> app</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far exceeded spam ads.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 which is basically a password</a:t>
            </a:r>
            <a:r>
              <a:rPr lang="en-US" sz="1200" kern="1200" baseline="0" dirty="0" smtClean="0">
                <a:solidFill>
                  <a:schemeClr val="tx1"/>
                </a:solidFill>
                <a:effectLst/>
                <a:latin typeface="+mn-lt"/>
                <a:ea typeface="+mn-ea"/>
                <a:cs typeface="+mn-cs"/>
              </a:rPr>
              <a:t>. Whomever possesses the token may use </a:t>
            </a:r>
            <a:r>
              <a:rPr lang="en-US" sz="1200" kern="1200" baseline="0" dirty="0" smtClean="0">
                <a:solidFill>
                  <a:schemeClr val="tx1"/>
                </a:solidFill>
                <a:effectLst/>
                <a:latin typeface="+mn-lt"/>
                <a:ea typeface="+mn-ea"/>
                <a:cs typeface="+mn-cs"/>
              </a:rPr>
              <a:t>it for authorization</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a:t>
            </a:r>
            <a:r>
              <a:rPr lang="en-US" sz="1200" kern="1200" dirty="0" smtClean="0">
                <a:solidFill>
                  <a:schemeClr val="tx1"/>
                </a:solidFill>
                <a:effectLst/>
                <a:latin typeface="+mn-lt"/>
                <a:ea typeface="+mn-ea"/>
                <a:cs typeface="+mn-cs"/>
              </a:rPr>
              <a:t>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a:t>
            </a:r>
            <a:r>
              <a:rPr lang="en-US" sz="1200" kern="1200" dirty="0" smtClean="0">
                <a:solidFill>
                  <a:schemeClr val="tx1"/>
                </a:solidFill>
                <a:effectLst/>
                <a:latin typeface="+mn-lt"/>
                <a:ea typeface="+mn-ea"/>
                <a:cs typeface="+mn-cs"/>
              </a:rPr>
              <a:t>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Client uses</a:t>
            </a:r>
            <a:r>
              <a:rPr lang="en-US" sz="1200" kern="1200" baseline="0" dirty="0" smtClean="0">
                <a:solidFill>
                  <a:schemeClr val="tx1"/>
                </a:solidFill>
                <a:effectLst/>
                <a:latin typeface="+mn-lt"/>
                <a:ea typeface="+mn-ea"/>
                <a:cs typeface="+mn-cs"/>
              </a:rPr>
              <a:t> the secret to create a hash</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t>
            </a:r>
            <a:r>
              <a:rPr lang="en-US" sz="1200" kern="1200" dirty="0" smtClean="0">
                <a:solidFill>
                  <a:schemeClr val="tx1"/>
                </a:solidFill>
                <a:effectLst/>
                <a:latin typeface="+mn-lt"/>
                <a:ea typeface="+mn-ea"/>
                <a:cs typeface="+mn-cs"/>
              </a:rPr>
              <a:t>uses the secret to </a:t>
            </a:r>
            <a:r>
              <a:rPr lang="en-US" sz="1200" i="1" kern="1200" dirty="0" smtClean="0">
                <a:solidFill>
                  <a:schemeClr val="tx1"/>
                </a:solidFill>
                <a:effectLst/>
                <a:latin typeface="+mn-lt"/>
                <a:ea typeface="+mn-ea"/>
                <a:cs typeface="+mn-cs"/>
              </a:rPr>
              <a:t>verify </a:t>
            </a:r>
            <a:r>
              <a:rPr lang="en-US" sz="1200" i="0" kern="1200" dirty="0" smtClean="0">
                <a:solidFill>
                  <a:schemeClr val="tx1"/>
                </a:solidFill>
                <a:effectLst/>
                <a:latin typeface="+mn-lt"/>
                <a:ea typeface="+mn-ea"/>
                <a:cs typeface="+mn-cs"/>
              </a:rPr>
              <a:t>the hash</a:t>
            </a:r>
          </a:p>
          <a:p>
            <a:pPr marL="171450" indent="-171450">
              <a:buFont typeface="Arial" panose="020B0604020202020204" pitchFamily="34" charset="0"/>
              <a:buChar char="•"/>
            </a:pPr>
            <a:r>
              <a:rPr lang="en-US" sz="1200" i="0" kern="1200" baseline="0" dirty="0" smtClean="0">
                <a:solidFill>
                  <a:schemeClr val="tx1"/>
                </a:solidFill>
                <a:effectLst/>
                <a:latin typeface="+mn-lt"/>
                <a:ea typeface="+mn-ea"/>
                <a:cs typeface="+mn-cs"/>
              </a:rPr>
              <a:t>The secret itself is never transmitted, so does not require TLS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a:t>
            </a:r>
            <a:r>
              <a:rPr lang="en-US" sz="1200" kern="1200" baseline="0" dirty="0" smtClean="0">
                <a:solidFill>
                  <a:schemeClr val="tx1"/>
                </a:solidFill>
                <a:effectLst/>
                <a:latin typeface="+mn-lt"/>
                <a:ea typeface="+mn-ea"/>
                <a:cs typeface="+mn-cs"/>
              </a:rPr>
              <a:t>an attacker that intercepts the message does not gain anything sensitive except the message itself</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Attacker can’t capture one MAC value and use it to authenticate a different request – each unique combination of request data will have a unique MAC.</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you’re not using TLS then defend against replay attacks w/ custom nonce or timestamp</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t>
            </a:r>
            <a:r>
              <a:rPr lang="en-US" sz="1200" b="1" kern="1200" dirty="0" smtClean="0">
                <a:solidFill>
                  <a:schemeClr val="tx1"/>
                </a:solidFill>
                <a:effectLst/>
                <a:latin typeface="+mn-lt"/>
                <a:ea typeface="+mn-ea"/>
                <a:cs typeface="+mn-cs"/>
              </a:rPr>
              <a:t>how </a:t>
            </a:r>
            <a:r>
              <a:rPr lang="en-US" sz="1200" b="1" kern="1200" dirty="0" smtClean="0">
                <a:solidFill>
                  <a:schemeClr val="tx1"/>
                </a:solidFill>
                <a:effectLst/>
                <a:latin typeface="+mn-lt"/>
                <a:ea typeface="+mn-ea"/>
                <a:cs typeface="+mn-cs"/>
              </a:rPr>
              <a:t>does the client come to</a:t>
            </a:r>
            <a:r>
              <a:rPr lang="en-US" sz="1200" b="1" kern="1200" baseline="0" dirty="0" smtClean="0">
                <a:solidFill>
                  <a:schemeClr val="tx1"/>
                </a:solidFill>
                <a:effectLst/>
                <a:latin typeface="+mn-lt"/>
                <a:ea typeface="+mn-ea"/>
                <a:cs typeface="+mn-cs"/>
              </a:rPr>
              <a:t> know the secret </a:t>
            </a:r>
            <a:r>
              <a:rPr lang="en-US" sz="1200" b="1" kern="1200" baseline="0" dirty="0" smtClean="0">
                <a:solidFill>
                  <a:schemeClr val="tx1"/>
                </a:solidFill>
                <a:effectLst/>
                <a:latin typeface="+mn-lt"/>
                <a:ea typeface="+mn-ea"/>
                <a:cs typeface="+mn-cs"/>
              </a:rPr>
              <a:t>key</a:t>
            </a:r>
            <a:r>
              <a:rPr lang="en-US" sz="1200" b="0" kern="1200" baseline="0" dirty="0" smtClean="0">
                <a:solidFill>
                  <a:schemeClr val="tx1"/>
                </a:solidFill>
                <a:effectLst/>
                <a:latin typeface="+mn-lt"/>
                <a:ea typeface="+mn-ea"/>
                <a:cs typeface="+mn-cs"/>
              </a:rPr>
              <a:t>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a:t>
            </a:r>
            <a:r>
              <a:rPr lang="en-US" sz="1200" b="1" kern="1200" dirty="0" smtClean="0">
                <a:solidFill>
                  <a:schemeClr val="tx1"/>
                </a:solidFill>
                <a:effectLst/>
                <a:latin typeface="+mn-lt"/>
                <a:ea typeface="+mn-ea"/>
                <a:cs typeface="+mn-cs"/>
              </a:rPr>
              <a:t>client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a:t>
            </a:r>
            <a:r>
              <a:rPr lang="en-US" sz="1200" kern="1200" dirty="0" smtClean="0">
                <a:solidFill>
                  <a:schemeClr val="tx1"/>
                </a:solidFill>
                <a:effectLst/>
                <a:latin typeface="+mn-lt"/>
                <a:ea typeface="+mn-ea"/>
                <a:cs typeface="+mn-cs"/>
              </a:rPr>
              <a:t>secret </a:t>
            </a:r>
            <a:r>
              <a:rPr lang="en-US" sz="1200" kern="1200" dirty="0" smtClean="0">
                <a:solidFill>
                  <a:schemeClr val="tx1"/>
                </a:solidFill>
                <a:effectLst/>
                <a:latin typeface="+mn-lt"/>
                <a:ea typeface="+mn-ea"/>
                <a:cs typeface="+mn-cs"/>
              </a:rPr>
              <a:t>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r>
              <a:rPr lang="en-US" sz="1200" kern="1200" dirty="0" smtClean="0">
                <a:solidFill>
                  <a:schemeClr val="tx1"/>
                </a:solidFill>
                <a:effectLst/>
                <a:latin typeface="+mn-lt"/>
                <a:ea typeface="+mn-ea"/>
                <a:cs typeface="+mn-cs"/>
              </a:rPr>
              <a:t>* Once </a:t>
            </a:r>
            <a:r>
              <a:rPr lang="en-US" sz="1200" kern="1200" dirty="0" smtClean="0">
                <a:solidFill>
                  <a:schemeClr val="tx1"/>
                </a:solidFill>
                <a:effectLst/>
                <a:latin typeface="+mn-lt"/>
                <a:ea typeface="+mn-ea"/>
                <a:cs typeface="+mn-cs"/>
              </a:rPr>
              <a:t>set, doesn’t need to change; that specific deployed instance of the client will only ever deal with that one pair of values.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and the k</a:t>
            </a:r>
            <a:r>
              <a:rPr lang="en-US" sz="1200" kern="1200" dirty="0" smtClean="0">
                <a:solidFill>
                  <a:schemeClr val="tx1"/>
                </a:solidFill>
                <a:effectLst/>
                <a:latin typeface="+mn-lt"/>
                <a:ea typeface="+mn-ea"/>
                <a:cs typeface="+mn-cs"/>
              </a:rPr>
              <a:t>ey is never exposed</a:t>
            </a:r>
            <a:r>
              <a:rPr lang="en-US" sz="1200" kern="1200" baseline="0" dirty="0" smtClean="0">
                <a:solidFill>
                  <a:schemeClr val="tx1"/>
                </a:solidFill>
                <a:effectLst/>
                <a:latin typeface="+mn-lt"/>
                <a:ea typeface="+mn-ea"/>
                <a:cs typeface="+mn-cs"/>
              </a:rPr>
              <a:t> to attacks.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way to pre-load the key up front; users can log in from any browser at any 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The key can be securely </a:t>
            </a:r>
            <a:r>
              <a:rPr lang="en-US" sz="1200" i="1" kern="1200" baseline="0" dirty="0" smtClean="0">
                <a:solidFill>
                  <a:schemeClr val="tx1"/>
                </a:solidFill>
                <a:effectLst/>
                <a:latin typeface="+mn-lt"/>
                <a:ea typeface="+mn-ea"/>
                <a:cs typeface="+mn-cs"/>
              </a:rPr>
              <a:t>transmitted to </a:t>
            </a:r>
            <a:r>
              <a:rPr lang="en-US" sz="1200" i="0" kern="1200" baseline="0" dirty="0" smtClean="0">
                <a:solidFill>
                  <a:schemeClr val="tx1"/>
                </a:solidFill>
                <a:effectLst/>
                <a:latin typeface="+mn-lt"/>
                <a:ea typeface="+mn-ea"/>
                <a:cs typeface="+mn-cs"/>
              </a:rPr>
              <a:t>the client, but the client cannot </a:t>
            </a:r>
            <a:r>
              <a:rPr lang="en-US" sz="1200" i="1" kern="1200" baseline="0" dirty="0" smtClean="0">
                <a:solidFill>
                  <a:schemeClr val="tx1"/>
                </a:solidFill>
                <a:effectLst/>
                <a:latin typeface="+mn-lt"/>
                <a:ea typeface="+mn-ea"/>
                <a:cs typeface="+mn-cs"/>
              </a:rPr>
              <a:t>securely store it</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That’s because JS is not a secure environment. Crypto functions can be monkey patched, local storage is susceptible to XSS</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encryption key in JS, how can a JS client securely use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 is JSON Web Tokens, pronounced</a:t>
            </a:r>
            <a:r>
              <a:rPr lang="en-US" baseline="0" dirty="0" smtClean="0"/>
              <a:t> “JOT”</a:t>
            </a:r>
          </a:p>
          <a:p>
            <a:endParaRPr lang="en-US" baseline="0" dirty="0" smtClean="0"/>
          </a:p>
          <a:p>
            <a:r>
              <a:rPr lang="en-US" dirty="0" smtClean="0"/>
              <a:t>In this approach, the client itself is sent a token that has </a:t>
            </a:r>
            <a:r>
              <a:rPr lang="en-US" i="1" dirty="0" smtClean="0"/>
              <a:t>already been signed</a:t>
            </a:r>
            <a:r>
              <a:rPr lang="en-US" i="0" dirty="0" smtClean="0"/>
              <a:t>. </a:t>
            </a:r>
          </a:p>
          <a:p>
            <a:endParaRPr lang="en-US" i="0" dirty="0" smtClean="0"/>
          </a:p>
          <a:p>
            <a:r>
              <a:rPr lang="en-US" i="0" dirty="0" smtClean="0"/>
              <a:t>It then resends</a:t>
            </a:r>
            <a:r>
              <a:rPr lang="en-US" i="0" baseline="0" dirty="0" smtClean="0"/>
              <a:t> that token back with each request for the server to validate.</a:t>
            </a:r>
          </a:p>
          <a:p>
            <a:endParaRPr lang="en-US" i="0" baseline="0" dirty="0" smtClean="0"/>
          </a:p>
          <a:p>
            <a:r>
              <a:rPr lang="en-US" i="0" baseline="0" dirty="0" smtClean="0"/>
              <a:t>This is much safer for JS because the secret key itself is never transmitted, and the insecure client doesn’t have to be trusted with any crypto functions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one’s a little more recent. In February</a:t>
            </a:r>
            <a:r>
              <a:rPr lang="en-US" sz="1200" kern="1200" baseline="0" dirty="0" smtClean="0">
                <a:solidFill>
                  <a:schemeClr val="tx1"/>
                </a:solidFill>
                <a:effectLst/>
                <a:latin typeface="+mn-lt"/>
                <a:ea typeface="+mn-ea"/>
                <a:cs typeface="+mn-cs"/>
              </a:rPr>
              <a:t> of this year, it was reported that the vehicle control app for the Nissan Leaf performs no API authentication whatsoever.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know the VIN number for a LEAF, you can turn the climate control on or off, access battery status, and access the complete driving history over the internet.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03116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JOT.</a:t>
            </a:r>
          </a:p>
          <a:p>
            <a:endParaRPr lang="en-US" baseline="0" dirty="0" smtClean="0"/>
          </a:p>
          <a:p>
            <a:r>
              <a:rPr lang="en-US" baseline="0" dirty="0" smtClean="0"/>
              <a:t>1) It’s a standard for the secure transmission of JSON objects. These objects contain “claims”, which are really just data properties of the JSON object. Some of those properties are defined by the standard, but you can add custom claims as well.</a:t>
            </a:r>
          </a:p>
          <a:p>
            <a:r>
              <a:rPr lang="en-US" baseline="0" dirty="0" smtClean="0"/>
              <a:t>2) Tokens are self-contained and stateless. This makes them a good fit for APIs when you cannot associate clients with any server-managed state or session</a:t>
            </a:r>
          </a:p>
          <a:p>
            <a:r>
              <a:rPr lang="en-US" baseline="0" dirty="0" smtClean="0"/>
              <a:t>3) The tokens themselves signed via HMAC, so they are tamper proof. The request body is not signed. If you’re concerned about the request being modified in transit,, use TLS.</a:t>
            </a:r>
          </a:p>
          <a:p>
            <a:r>
              <a:rPr lang="en-US" baseline="0" dirty="0" smtClean="0"/>
              <a:t>4) The tokens themselves are encoded, but not encrypted. Avoid storing anything sensitive in the claims themselves, or use JSON Web Encryption </a:t>
            </a:r>
            <a:r>
              <a:rPr lang="en-US" baseline="0" smtClean="0"/>
              <a:t>to encrypt the token.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instead of usernames/passwords </a:t>
            </a:r>
          </a:p>
          <a:p>
            <a:pPr lvl="0"/>
            <a:r>
              <a:rPr lang="en-US" sz="1200" kern="1200" dirty="0" smtClean="0">
                <a:solidFill>
                  <a:schemeClr val="tx1"/>
                </a:solidFill>
                <a:effectLst/>
                <a:latin typeface="+mn-lt"/>
                <a:ea typeface="+mn-ea"/>
                <a:cs typeface="+mn-cs"/>
              </a:rPr>
              <a:t>*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a:t>
            </a:r>
          </a:p>
          <a:p>
            <a:pPr lvl="0"/>
            <a:r>
              <a:rPr lang="en-US" sz="1200" kern="1200" dirty="0" smtClean="0">
                <a:solidFill>
                  <a:schemeClr val="tx1"/>
                </a:solidFill>
                <a:effectLst/>
                <a:latin typeface="+mn-lt"/>
                <a:ea typeface="+mn-ea"/>
                <a:cs typeface="+mn-cs"/>
              </a:rPr>
              <a:t>* the API Key is passed in a URL parameter or a header w/ each request </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requests MUST use SSL to protect the key in transit </a:t>
            </a:r>
          </a:p>
          <a:p>
            <a:pPr lvl="0"/>
            <a:r>
              <a:rPr lang="en-US" sz="1200" kern="1200" dirty="0" smtClean="0">
                <a:solidFill>
                  <a:schemeClr val="tx1"/>
                </a:solidFill>
                <a:effectLst/>
                <a:latin typeface="+mn-lt"/>
                <a:ea typeface="+mn-ea"/>
                <a:cs typeface="+mn-cs"/>
              </a:rPr>
              <a:t>* server SHOULD store the keys in a secure fashion</a:t>
            </a:r>
          </a:p>
          <a:p>
            <a:pPr lvl="0"/>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way to verify message integrity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to sign requests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public API Key must be paired with a private key that is kept secure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Private</a:t>
            </a:r>
            <a:r>
              <a:rPr lang="en-US" sz="1200" kern="1200" baseline="0" dirty="0" smtClean="0">
                <a:solidFill>
                  <a:schemeClr val="tx1"/>
                </a:solidFill>
                <a:effectLst/>
                <a:latin typeface="+mn-lt"/>
                <a:ea typeface="+mn-ea"/>
                <a:cs typeface="+mn-cs"/>
              </a:rPr>
              <a:t> keys must be stored as text or reversible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Does not require TLS, unless the API call itself is sensitive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Guarantees message was not modified in transit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You don’t have to be a high profile target like Twitter, or control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something as dangerous as a vehicle,</a:t>
            </a:r>
            <a:r>
              <a:rPr lang="en-US" sz="1200" kern="1200" baseline="0" dirty="0" smtClean="0">
                <a:solidFill>
                  <a:schemeClr val="tx1"/>
                </a:solidFill>
                <a:effectLst/>
                <a:latin typeface="+mn-lt"/>
                <a:ea typeface="+mn-ea"/>
                <a:cs typeface="+mn-cs"/>
              </a:rPr>
              <a:t> to be the target of an authentication attack. </a:t>
            </a:r>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can 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even “low</a:t>
            </a:r>
            <a:r>
              <a:rPr lang="en-US" sz="1200" kern="1200" baseline="0" dirty="0" smtClean="0">
                <a:solidFill>
                  <a:schemeClr val="tx1"/>
                </a:solidFill>
                <a:effectLst/>
                <a:latin typeface="+mn-lt"/>
                <a:ea typeface="+mn-ea"/>
                <a:cs typeface="+mn-cs"/>
              </a:rPr>
              <a:t> value” targets need to take API security 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me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30128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10/3/2016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10/3/2016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10/3/2016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10/3/2016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fontScale="90000"/>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t>
            </a:r>
            <a:r>
              <a:rPr lang="en-US" sz="4000" dirty="0" smtClean="0">
                <a:solidFill>
                  <a:schemeClr val="bg1">
                    <a:lumMod val="65000"/>
                  </a:schemeClr>
                </a:solidFill>
              </a:rPr>
              <a:t>authentication techniques</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“narrow down the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JWT</a:t>
            </a:r>
          </a:p>
          <a:p>
            <a:r>
              <a:rPr lang="en-US" sz="4000" dirty="0" smtClean="0"/>
              <a:t>OAuth </a:t>
            </a:r>
            <a:r>
              <a:rPr lang="en-US" sz="4000" dirty="0" smtClean="0"/>
              <a:t>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endParaRPr lang="en-US" sz="4000" dirty="0" smtClean="0"/>
          </a:p>
          <a:p>
            <a:pPr>
              <a:buFont typeface="Corbel" panose="020B0503020204020204" pitchFamily="34" charset="0"/>
              <a:buChar char="-"/>
            </a:pPr>
            <a:endParaRPr lang="en-US" sz="4000" dirty="0" smtClean="0"/>
          </a:p>
          <a:p>
            <a:r>
              <a:rPr lang="en-US" sz="4000" dirty="0" smtClean="0"/>
              <a:t>Same terrible UI as Basic </a:t>
            </a:r>
            <a:r>
              <a:rPr lang="en-US" sz="4000" dirty="0" err="1" smtClean="0"/>
              <a:t>Auth</a:t>
            </a:r>
            <a:endParaRPr lang="en-US" sz="4000" dirty="0" smtClean="0"/>
          </a:p>
          <a:p>
            <a:endParaRPr lang="en-US" sz="4000" dirty="0" smtClean="0"/>
          </a:p>
          <a:p>
            <a:r>
              <a:rPr lang="en-US" sz="4000" dirty="0" smtClean="0"/>
              <a:t>Prevents 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 – usually a GUID</a:t>
            </a:r>
          </a:p>
          <a:p>
            <a:pPr lvl="1"/>
            <a:r>
              <a:rPr lang="en-US" sz="3600" dirty="0" smtClean="0"/>
              <a:t>Designed 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salt and hash keys for </a:t>
            </a:r>
            <a:r>
              <a:rPr lang="en-US" sz="4000" dirty="0" smtClean="0"/>
              <a:t>storage</a:t>
            </a:r>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a:t>TLS not required</a:t>
            </a:r>
          </a:p>
          <a:p>
            <a:endParaRPr lang="en-US" sz="4000" dirty="0" smtClean="0"/>
          </a:p>
          <a:p>
            <a:r>
              <a:rPr lang="en-US" sz="4000" dirty="0" smtClean="0"/>
              <a:t>Proves request was not modified in transit</a:t>
            </a:r>
          </a:p>
          <a:p>
            <a:endParaRPr lang="en-US" sz="4000" dirty="0" smtClean="0"/>
          </a:p>
          <a:p>
            <a:r>
              <a:rPr lang="en-US" sz="4000" dirty="0" smtClean="0"/>
              <a:t>Defend against replay attacks in app code or TLS</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277" y="365125"/>
            <a:ext cx="11684178" cy="1325563"/>
          </a:xfrm>
        </p:spPr>
        <p:txBody>
          <a:bodyPr>
            <a:noAutofit/>
          </a:bodyPr>
          <a:lstStyle/>
          <a:p>
            <a:r>
              <a:rPr lang="en-US" dirty="0" smtClean="0"/>
              <a:t>Signed requests: </a:t>
            </a:r>
            <a:r>
              <a:rPr lang="en-US" dirty="0" smtClean="0"/>
              <a:t>Great for </a:t>
            </a:r>
            <a:r>
              <a:rPr lang="en-US" dirty="0" smtClean="0"/>
              <a:t>server-based clients</a:t>
            </a:r>
            <a:endParaRPr lang="en-US"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3123100" y="1576850"/>
            <a:ext cx="5774715" cy="5281150"/>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Less great for </a:t>
            </a:r>
            <a:r>
              <a:rPr lang="en-US" sz="4800" dirty="0" smtClean="0"/>
              <a:t>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868732" y="1708507"/>
            <a:ext cx="7925899" cy="4945589"/>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846385" y="1777305"/>
            <a:ext cx="8071338" cy="4807994"/>
          </a:xfrm>
          <a:prstGeom prst="rect">
            <a:avLst/>
          </a:prstGeom>
        </p:spPr>
      </p:pic>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Nissan Leaf exploit</a:t>
            </a:r>
            <a:endParaRPr lang="en-US" sz="4800" dirty="0"/>
          </a:p>
        </p:txBody>
      </p:sp>
      <p:pic>
        <p:nvPicPr>
          <p:cNvPr id="4" name="Picture 3"/>
          <p:cNvPicPr>
            <a:picLocks noChangeAspect="1"/>
          </p:cNvPicPr>
          <p:nvPr/>
        </p:nvPicPr>
        <p:blipFill>
          <a:blip r:embed="rId3"/>
          <a:stretch>
            <a:fillRect/>
          </a:stretch>
        </p:blipFill>
        <p:spPr>
          <a:xfrm>
            <a:off x="1146247" y="1595438"/>
            <a:ext cx="9899506" cy="4811712"/>
          </a:xfrm>
          <a:prstGeom prst="rect">
            <a:avLst/>
          </a:prstGeom>
        </p:spPr>
      </p:pic>
      <p:pic>
        <p:nvPicPr>
          <p:cNvPr id="7" name="Picture 6"/>
          <p:cNvPicPr>
            <a:picLocks noChangeAspect="1"/>
          </p:cNvPicPr>
          <p:nvPr/>
        </p:nvPicPr>
        <p:blipFill>
          <a:blip r:embed="rId4"/>
          <a:stretch>
            <a:fillRect/>
          </a:stretch>
        </p:blipFill>
        <p:spPr>
          <a:xfrm>
            <a:off x="2748870" y="1690688"/>
            <a:ext cx="9172314" cy="871311"/>
          </a:xfrm>
          <a:prstGeom prst="rect">
            <a:avLst/>
          </a:prstGeom>
        </p:spPr>
      </p:pic>
    </p:spTree>
    <p:extLst>
      <p:ext uri="{BB962C8B-B14F-4D97-AF65-F5344CB8AC3E}">
        <p14:creationId xmlns:p14="http://schemas.microsoft.com/office/powerpoint/2010/main" val="1322336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p>
          <a:p>
            <a:endParaRPr lang="en-US" sz="4000" u="sng" dirty="0" smtClean="0"/>
          </a:p>
          <a:p>
            <a:r>
              <a:rPr lang="en-US" sz="4000" dirty="0" smtClean="0"/>
              <a:t>Tokens are HMAC signed; request is not. Use TLS.</a:t>
            </a:r>
          </a:p>
          <a:p>
            <a:endParaRPr lang="en-US" sz="4000" dirty="0"/>
          </a:p>
          <a:p>
            <a:r>
              <a:rPr lang="en-US" sz="4000" dirty="0" smtClean="0"/>
              <a:t>Tokens are </a:t>
            </a:r>
            <a:r>
              <a:rPr lang="en-US" sz="4000" u="sng" dirty="0" smtClean="0"/>
              <a:t>not encrypted</a:t>
            </a:r>
            <a:r>
              <a:rPr lang="en-US" sz="4000" dirty="0" smtClean="0"/>
              <a:t>, unless you also use JWE</a:t>
            </a:r>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TLS</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API keys are great for server to server API calls</a:t>
            </a:r>
            <a:br>
              <a:rPr lang="en-US" sz="4000" dirty="0" smtClean="0"/>
            </a:br>
            <a:endParaRPr lang="en-US" sz="4000" dirty="0" smtClean="0"/>
          </a:p>
          <a:p>
            <a:r>
              <a:rPr lang="en-US" sz="4000" dirty="0" smtClean="0"/>
              <a:t>If using API keys in lieu of </a:t>
            </a:r>
            <a:r>
              <a:rPr lang="en-US" sz="4000" dirty="0" err="1" smtClean="0"/>
              <a:t>sess</a:t>
            </a:r>
            <a:endParaRPr lang="en-US" sz="40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UI, and</a:t>
            </a:r>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p>
          <a:p>
            <a:endParaRPr lang="en-US" sz="3600" dirty="0" smtClean="0"/>
          </a:p>
          <a:p>
            <a:r>
              <a:rPr lang="en-US" sz="3600" dirty="0" smtClean="0"/>
              <a:t>You can require TLS</a:t>
            </a:r>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TLS</a:t>
            </a:r>
          </a:p>
          <a:p>
            <a:endParaRPr lang="en-US" sz="1600" dirty="0" smtClean="0"/>
          </a:p>
          <a:p>
            <a:r>
              <a:rPr lang="en-US" sz="3600" dirty="0" smtClean="0"/>
              <a:t>You are writing both client &amp; server</a:t>
            </a:r>
          </a:p>
          <a:p>
            <a:endParaRPr lang="en-US" sz="1600" dirty="0" smtClean="0"/>
          </a:p>
          <a:p>
            <a:r>
              <a:rPr lang="en-US" sz="3600" dirty="0" smtClean="0"/>
              <a:t>Great for server-to-server communication</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are authenticating against </a:t>
            </a:r>
            <a:r>
              <a:rPr lang="en-US" sz="4000" b="1" dirty="0" smtClean="0"/>
              <a:t>your</a:t>
            </a:r>
            <a:r>
              <a:rPr lang="en-US" sz="4000" dirty="0" smtClean="0"/>
              <a:t> </a:t>
            </a:r>
            <a:r>
              <a:rPr lang="en-US" sz="4000" b="1" dirty="0" smtClean="0"/>
              <a:t>data</a:t>
            </a:r>
            <a:r>
              <a:rPr lang="en-US" sz="4000" smtClean="0"/>
              <a:t>, consider API Keys</a:t>
            </a:r>
            <a:endParaRPr lang="en-US" sz="4000" dirty="0" smtClean="0"/>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31843</TotalTime>
  <Words>7607</Words>
  <Application>Microsoft Office PowerPoint</Application>
  <PresentationFormat>Widescreen</PresentationFormat>
  <Paragraphs>1300</Paragraphs>
  <Slides>76</Slides>
  <Notes>76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Corbel</vt:lpstr>
      <vt:lpstr>Wingdings</vt:lpstr>
      <vt:lpstr>Office Theme</vt:lpstr>
      <vt:lpstr>Securing Your API Endpoints  A practical guide to API authentication techniques</vt:lpstr>
      <vt:lpstr>3 minutes; $136 billion lost</vt:lpstr>
      <vt:lpstr>30,000 spammed accounts</vt:lpstr>
      <vt:lpstr>Nissan Leaf exploit</vt:lpstr>
      <vt:lpstr>The cost of leaked data</vt:lpstr>
      <vt:lpstr>Rookies, amirite!?</vt:lpstr>
      <vt:lpstr>Today’s goal: No more rookie mistakes!</vt:lpstr>
      <vt:lpstr>What’s on the agenda?</vt:lpstr>
      <vt:lpstr>This is not an advanced security session!</vt:lpstr>
      <vt:lpstr>This is not “getting started with &lt;foo&gt;”</vt:lpstr>
      <vt:lpstr>This is “narrow down the options”</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Signed requests: Great for server-based clients</vt:lpstr>
      <vt:lpstr>Signed requests: Less great for JS clients</vt:lpstr>
      <vt:lpstr>JWT: Secure tokens for JS clients</vt:lpstr>
      <vt:lpstr>JWT: Secure tokens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860</cp:revision>
  <dcterms:created xsi:type="dcterms:W3CDTF">2013-12-09T01:29:59Z</dcterms:created>
  <dcterms:modified xsi:type="dcterms:W3CDTF">2016-10-04T04:01:09Z</dcterms:modified>
</cp:coreProperties>
</file>