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9"/>
  </p:notesMasterIdLst>
  <p:sldIdLst>
    <p:sldId id="426" r:id="rId2"/>
    <p:sldId id="425" r:id="rId3"/>
    <p:sldId id="523" r:id="rId4"/>
    <p:sldId id="528" r:id="rId5"/>
    <p:sldId id="519" r:id="rId6"/>
    <p:sldId id="520" r:id="rId7"/>
    <p:sldId id="496" r:id="rId8"/>
    <p:sldId id="275" r:id="rId9"/>
    <p:sldId id="524" r:id="rId10"/>
    <p:sldId id="522" r:id="rId11"/>
    <p:sldId id="529" r:id="rId12"/>
    <p:sldId id="427" r:id="rId13"/>
    <p:sldId id="430" r:id="rId14"/>
    <p:sldId id="428" r:id="rId15"/>
    <p:sldId id="436" r:id="rId16"/>
    <p:sldId id="429" r:id="rId17"/>
    <p:sldId id="531" r:id="rId18"/>
    <p:sldId id="532" r:id="rId19"/>
    <p:sldId id="437" r:id="rId20"/>
    <p:sldId id="439" r:id="rId21"/>
    <p:sldId id="438" r:id="rId22"/>
    <p:sldId id="440" r:id="rId23"/>
    <p:sldId id="441" r:id="rId24"/>
    <p:sldId id="443" r:id="rId25"/>
    <p:sldId id="448" r:id="rId26"/>
    <p:sldId id="449" r:id="rId27"/>
    <p:sldId id="450" r:id="rId28"/>
    <p:sldId id="533" r:id="rId29"/>
    <p:sldId id="453" r:id="rId30"/>
    <p:sldId id="456" r:id="rId31"/>
    <p:sldId id="461" r:id="rId32"/>
    <p:sldId id="457" r:id="rId33"/>
    <p:sldId id="462" r:id="rId34"/>
    <p:sldId id="463" r:id="rId35"/>
    <p:sldId id="459" r:id="rId36"/>
    <p:sldId id="464" r:id="rId37"/>
    <p:sldId id="466" r:id="rId38"/>
    <p:sldId id="467" r:id="rId39"/>
    <p:sldId id="468" r:id="rId40"/>
    <p:sldId id="530" r:id="rId41"/>
    <p:sldId id="534" r:id="rId42"/>
    <p:sldId id="469" r:id="rId43"/>
    <p:sldId id="470" r:id="rId44"/>
    <p:sldId id="471" r:id="rId45"/>
    <p:sldId id="474" r:id="rId46"/>
    <p:sldId id="476" r:id="rId47"/>
    <p:sldId id="472" r:id="rId48"/>
    <p:sldId id="475" r:id="rId49"/>
    <p:sldId id="490" r:id="rId50"/>
    <p:sldId id="486" r:id="rId51"/>
    <p:sldId id="482" r:id="rId52"/>
    <p:sldId id="527" r:id="rId53"/>
    <p:sldId id="487" r:id="rId54"/>
    <p:sldId id="488" r:id="rId55"/>
    <p:sldId id="526" r:id="rId56"/>
    <p:sldId id="479" r:id="rId57"/>
    <p:sldId id="494" r:id="rId58"/>
    <p:sldId id="521" r:id="rId59"/>
    <p:sldId id="498" r:id="rId60"/>
    <p:sldId id="499" r:id="rId61"/>
    <p:sldId id="497" r:id="rId62"/>
    <p:sldId id="500" r:id="rId63"/>
    <p:sldId id="501" r:id="rId64"/>
    <p:sldId id="502" r:id="rId65"/>
    <p:sldId id="503" r:id="rId66"/>
    <p:sldId id="516" r:id="rId67"/>
    <p:sldId id="506" r:id="rId68"/>
    <p:sldId id="508" r:id="rId69"/>
    <p:sldId id="509" r:id="rId70"/>
    <p:sldId id="510" r:id="rId71"/>
    <p:sldId id="511" r:id="rId72"/>
    <p:sldId id="512" r:id="rId73"/>
    <p:sldId id="513" r:id="rId74"/>
    <p:sldId id="514" r:id="rId75"/>
    <p:sldId id="515" r:id="rId76"/>
    <p:sldId id="504" r:id="rId77"/>
    <p:sldId id="42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6" autoAdjust="0"/>
    <p:restoredTop sz="59141" autoAdjust="0"/>
  </p:normalViewPr>
  <p:slideViewPr>
    <p:cSldViewPr snapToGrid="0">
      <p:cViewPr varScale="1">
        <p:scale>
          <a:sx n="55" d="100"/>
          <a:sy n="55" d="100"/>
        </p:scale>
        <p:origin x="1182" y="72"/>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10/4/2016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unixpapa.com/auth/basic.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foo.com/bar?bat=42"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order to cover everything I want to cover I’m going to have to stay pretty high level.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We’re going</a:t>
            </a:r>
            <a:r>
              <a:rPr lang="en-US" sz="1200" kern="1200" baseline="0" dirty="0" smtClean="0">
                <a:solidFill>
                  <a:schemeClr val="tx1"/>
                </a:solidFill>
                <a:effectLst/>
                <a:latin typeface="+mn-lt"/>
                <a:ea typeface="+mn-ea"/>
                <a:cs typeface="+mn-cs"/>
              </a:rPr>
              <a:t> to talk about OAuth in a bit but I’ve never personally written any OAuth code.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I </a:t>
            </a:r>
            <a:r>
              <a:rPr lang="en-US" sz="1200" i="1" kern="1200" baseline="0" dirty="0" smtClean="0">
                <a:solidFill>
                  <a:schemeClr val="tx1"/>
                </a:solidFill>
                <a:effectLst/>
                <a:latin typeface="+mn-lt"/>
                <a:ea typeface="+mn-ea"/>
                <a:cs typeface="+mn-cs"/>
              </a:rPr>
              <a:t>have </a:t>
            </a:r>
            <a:r>
              <a:rPr lang="en-US" sz="1200" i="0" kern="1200" baseline="0" dirty="0" smtClean="0">
                <a:solidFill>
                  <a:schemeClr val="tx1"/>
                </a:solidFill>
                <a:effectLst/>
                <a:latin typeface="+mn-lt"/>
                <a:ea typeface="+mn-ea"/>
                <a:cs typeface="+mn-cs"/>
              </a:rPr>
              <a:t>done a lot of research about OAuth and how it compares to the other options, and that’s what I’m offering to you today.</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talk is a summary of hours and hours of research, distilled into the most digestible format I could create. I want to help you narrow the universe of possibilities to the one or two techniques that are most suitable for your use case, but you’ll have to look elsewhere for a more in-depth Hello World tutorial on whatever you pick.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an identity with a request</a:t>
            </a: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in a minute.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150533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I wish it was as simple as saying "step 1. Use OAuth. There is no step 2”.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661268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Unfortunately, it’s not that simple.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actually 2 different versions of OAuth, which work very differently from each other, as well as numerous other techniques you could use, each with its own set of tradeoffs. Like most things in computer science there’s no One True Way that is best in all scenarios.</a:t>
            </a:r>
          </a:p>
          <a:p>
            <a:endParaRPr lang="en-US" dirty="0" smtClean="0"/>
          </a:p>
          <a:p>
            <a:endParaRPr lang="en-US" dirty="0" smtClean="0"/>
          </a:p>
          <a:p>
            <a:r>
              <a:rPr lang="en-US" dirty="0" smtClean="0"/>
              <a:t>(Don’t tell Bethesda I used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640773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are all the things we’re going to talk about today.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of these things</a:t>
            </a:r>
            <a:r>
              <a:rPr lang="en-US" sz="1200" kern="1200" baseline="0" dirty="0" smtClean="0">
                <a:solidFill>
                  <a:schemeClr val="tx1"/>
                </a:solidFill>
                <a:effectLst/>
                <a:latin typeface="+mn-lt"/>
                <a:ea typeface="+mn-ea"/>
                <a:cs typeface="+mn-cs"/>
              </a:rPr>
              <a:t> are implemented at the web server, some of them use heavy frameworks, some of them require custom code. Some of these are very </a:t>
            </a:r>
            <a:r>
              <a:rPr lang="en-US" sz="1200" kern="1200" baseline="0" dirty="0" err="1" smtClean="0">
                <a:solidFill>
                  <a:schemeClr val="tx1"/>
                </a:solidFill>
                <a:effectLst/>
                <a:latin typeface="+mn-lt"/>
                <a:ea typeface="+mn-ea"/>
                <a:cs typeface="+mn-cs"/>
              </a:rPr>
              <a:t>enterprisey</a:t>
            </a:r>
            <a:r>
              <a:rPr lang="en-US" sz="1200" kern="1200" baseline="0" dirty="0" smtClean="0">
                <a:solidFill>
                  <a:schemeClr val="tx1"/>
                </a:solidFill>
                <a:effectLst/>
                <a:latin typeface="+mn-lt"/>
                <a:ea typeface="+mn-ea"/>
                <a:cs typeface="+mn-cs"/>
              </a:rPr>
              <a:t>, others are less so. Some of these I’ll cover in more detail than others, but when you leave here today I want you to understand how each of these things relates to the others and have a sense of how easily you could implement them.</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189636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 are all the things we’re going to talk about today.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I’ve organized</a:t>
            </a:r>
            <a:r>
              <a:rPr lang="en-US" sz="1200" kern="1200" baseline="0" dirty="0" smtClean="0">
                <a:solidFill>
                  <a:schemeClr val="tx1"/>
                </a:solidFill>
                <a:effectLst/>
                <a:latin typeface="+mn-lt"/>
                <a:ea typeface="+mn-ea"/>
                <a:cs typeface="+mn-cs"/>
              </a:rPr>
              <a:t> all of the various options into 4 categories: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Standards-based things directly supported by your web server, require very little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Custom implementations require more code, provide more </a:t>
            </a:r>
            <a:r>
              <a:rPr lang="en-US" sz="1200" kern="1200" dirty="0" err="1" smtClean="0">
                <a:solidFill>
                  <a:schemeClr val="tx1"/>
                </a:solidFill>
                <a:effectLst/>
                <a:latin typeface="+mn-lt"/>
                <a:ea typeface="+mn-ea"/>
                <a:cs typeface="+mn-cs"/>
              </a:rPr>
              <a:t>flexibilty</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Different flavors of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Some very </a:t>
            </a:r>
            <a:r>
              <a:rPr lang="en-US" sz="1200" kern="1200" dirty="0" err="1" smtClean="0">
                <a:solidFill>
                  <a:schemeClr val="tx1"/>
                </a:solidFill>
                <a:effectLst/>
                <a:latin typeface="+mn-lt"/>
                <a:ea typeface="+mn-ea"/>
                <a:cs typeface="+mn-cs"/>
              </a:rPr>
              <a:t>enterprisey</a:t>
            </a:r>
            <a:r>
              <a:rPr lang="en-US" sz="1200" kern="1200" dirty="0" smtClean="0">
                <a:solidFill>
                  <a:schemeClr val="tx1"/>
                </a:solidFill>
                <a:effectLst/>
                <a:latin typeface="+mn-lt"/>
                <a:ea typeface="+mn-ea"/>
                <a:cs typeface="+mn-cs"/>
              </a:rPr>
              <a:t> things that I won’t get into today, but you should at least know that they exist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Again, this session is not a tutorial on how to</a:t>
            </a:r>
            <a:r>
              <a:rPr lang="en-US" baseline="0" dirty="0" smtClean="0"/>
              <a:t> actually implement any of these. I’m going to zip through these pretty fast, I just want you to understand how they relate.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2196497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Real</a:t>
            </a:r>
            <a:r>
              <a:rPr lang="en-US" sz="1200" kern="1200" baseline="0" dirty="0" smtClean="0">
                <a:solidFill>
                  <a:schemeClr val="tx1"/>
                </a:solidFill>
                <a:effectLst/>
                <a:latin typeface="+mn-lt"/>
                <a:ea typeface="+mn-ea"/>
                <a:cs typeface="+mn-cs"/>
              </a:rPr>
              <a:t> quick sidebar: I assume that everyone here understands the idea of a secure connection in which the communications between a client and server are encrypted. Some of the techniques I’ll discuss require a secure connection, some don’t.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important thing to note is that SSL is a broken system, it’s not secure. Make sure your servers are set up to use TLS instead.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I say SSL any other time during this session, it’s just an old habit. I mean TLS.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2326101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a:t>
            </a:r>
            <a:r>
              <a:rPr lang="en-US" sz="1200" b="1" kern="1200" dirty="0" smtClean="0">
                <a:solidFill>
                  <a:schemeClr val="tx1"/>
                </a:solidFill>
                <a:effectLst/>
                <a:latin typeface="+mn-lt"/>
                <a:ea typeface="+mn-ea"/>
                <a:cs typeface="+mn-cs"/>
              </a:rPr>
              <a:t>standards-based, </a:t>
            </a:r>
            <a:r>
              <a:rPr lang="en-US" sz="1200" b="0" kern="1200" dirty="0" smtClean="0">
                <a:solidFill>
                  <a:schemeClr val="tx1"/>
                </a:solidFill>
                <a:effectLst/>
                <a:latin typeface="+mn-lt"/>
                <a:ea typeface="+mn-ea"/>
                <a:cs typeface="+mn-cs"/>
              </a:rPr>
              <a:t>are </a:t>
            </a:r>
            <a:r>
              <a:rPr lang="en-US" sz="1200" b="1" kern="1200" dirty="0" smtClean="0">
                <a:solidFill>
                  <a:schemeClr val="tx1"/>
                </a:solidFill>
                <a:effectLst/>
                <a:latin typeface="+mn-lt"/>
                <a:ea typeface="+mn-ea"/>
                <a:cs typeface="+mn-cs"/>
              </a:rPr>
              <a:t>supported </a:t>
            </a:r>
            <a:r>
              <a:rPr lang="en-US" sz="1200" b="1" kern="1200" baseline="0" dirty="0" smtClean="0">
                <a:solidFill>
                  <a:schemeClr val="tx1"/>
                </a:solidFill>
                <a:effectLst/>
                <a:latin typeface="+mn-lt"/>
                <a:ea typeface="+mn-ea"/>
                <a:cs typeface="+mn-cs"/>
              </a:rPr>
              <a:t>by all major web servers, </a:t>
            </a:r>
            <a:r>
              <a:rPr lang="en-US" sz="1200" kern="1200" baseline="0" dirty="0" smtClean="0">
                <a:solidFill>
                  <a:schemeClr val="tx1"/>
                </a:solidFill>
                <a:effectLst/>
                <a:latin typeface="+mn-lt"/>
                <a:ea typeface="+mn-ea"/>
                <a:cs typeface="+mn-cs"/>
              </a:rPr>
              <a:t>and using them generally requires </a:t>
            </a:r>
            <a:r>
              <a:rPr lang="en-US" sz="1200" b="1" kern="1200" baseline="0" dirty="0" smtClean="0">
                <a:solidFill>
                  <a:schemeClr val="tx1"/>
                </a:solidFill>
                <a:effectLst/>
                <a:latin typeface="+mn-lt"/>
                <a:ea typeface="+mn-ea"/>
                <a:cs typeface="+mn-cs"/>
              </a:rPr>
              <a:t>very little custom code</a:t>
            </a:r>
            <a:r>
              <a:rPr lang="en-US" sz="1200" kern="1200" baseline="0" dirty="0" smtClean="0">
                <a:solidFill>
                  <a:schemeClr val="tx1"/>
                </a:solidFill>
                <a:effectLst/>
                <a:latin typeface="+mn-lt"/>
                <a:ea typeface="+mn-ea"/>
                <a:cs typeface="+mn-cs"/>
              </a:rPr>
              <a:t>. If you need something quick and dirty, start here.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2013, at 1:07pm on a Tuesday, the official Twitter account of the Associated Press tweeted that there had been two explosions at the White House and that Barack Obama had been injured. Over the next three minutes, the Dow dropped 150 points and erased $136 billion in equity market value.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Fortunately the hoax was quickly exposed and the market quickly regained value. But 3 minutes is an eternity in a world of high-frequency trading algorithms, plenty of time</a:t>
            </a:r>
            <a:r>
              <a:rPr lang="en-US" sz="1200" kern="1200" baseline="0" dirty="0" smtClean="0">
                <a:solidFill>
                  <a:schemeClr val="tx1"/>
                </a:solidFill>
                <a:effectLst/>
                <a:latin typeface="+mn-lt"/>
                <a:ea typeface="+mn-ea"/>
                <a:cs typeface="+mn-cs"/>
              </a:rPr>
              <a:t> to take advantage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damage was done by a hack on a single account. What if </a:t>
            </a:r>
            <a:r>
              <a:rPr lang="en-US" sz="1200" i="1" kern="1200" dirty="0" smtClean="0">
                <a:solidFill>
                  <a:schemeClr val="tx1"/>
                </a:solidFill>
                <a:effectLst/>
                <a:latin typeface="+mn-lt"/>
                <a:ea typeface="+mn-ea"/>
                <a:cs typeface="+mn-cs"/>
              </a:rPr>
              <a:t>lots </a:t>
            </a:r>
            <a:r>
              <a:rPr lang="en-US" sz="1200" kern="1200" dirty="0" smtClean="0">
                <a:solidFill>
                  <a:schemeClr val="tx1"/>
                </a:solidFill>
                <a:effectLst/>
                <a:latin typeface="+mn-lt"/>
                <a:ea typeface="+mn-ea"/>
                <a:cs typeface="+mn-cs"/>
              </a:rPr>
              <a:t>of Twitter accounts were hacked at the same time?</a:t>
            </a:r>
            <a:endParaRPr lang="en-US" dirty="0" smtClean="0"/>
          </a:p>
          <a:p>
            <a:endParaRPr lang="en-US" dirty="0" smtClean="0"/>
          </a:p>
          <a:p>
            <a:r>
              <a:rPr lang="en-US" dirty="0" smtClean="0"/>
              <a:t>https://www.washingtonpost.com/news/worldviews/wp/2013/04/23/syrian-hackers-claim-ap-hack-that-tipped-stock-market-by-136-billion-is-it-terrorism/</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3675877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of those techniques is “client certificates” = “reverse TLS”. In TLS, cert on server proves identity</a:t>
            </a:r>
            <a:r>
              <a:rPr lang="en-US" sz="1200" kern="1200" baseline="0" dirty="0" smtClean="0">
                <a:solidFill>
                  <a:schemeClr val="tx1"/>
                </a:solidFill>
                <a:effectLst/>
                <a:latin typeface="+mn-lt"/>
                <a:ea typeface="+mn-ea"/>
                <a:cs typeface="+mn-cs"/>
              </a:rPr>
              <a:t> to client.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it proves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i="0" kern="1200" baseline="0" dirty="0" smtClean="0">
                <a:solidFill>
                  <a:schemeClr val="tx1"/>
                </a:solidFill>
                <a:effectLst/>
                <a:latin typeface="+mn-lt"/>
                <a:ea typeface="+mn-ea"/>
                <a:cs typeface="+mn-cs"/>
              </a:rPr>
              <a:t> to the server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“simple” when using Active Direct</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Credentials</a:t>
            </a:r>
            <a:r>
              <a:rPr lang="en-US" sz="1200" kern="1200" baseline="0" dirty="0" smtClean="0">
                <a:solidFill>
                  <a:schemeClr val="tx1"/>
                </a:solidFill>
                <a:effectLst/>
                <a:latin typeface="+mn-lt"/>
                <a:ea typeface="+mn-ea"/>
                <a:cs typeface="+mn-cs"/>
              </a:rPr>
              <a:t> are Base64 encoded and sent with each request as a header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“Authorization” header is named poorly. Authentication, not authorization.</a:t>
            </a:r>
          </a:p>
          <a:p>
            <a:endParaRPr lang="en-US" dirty="0" smtClean="0"/>
          </a:p>
          <a:p>
            <a:r>
              <a:rPr lang="en-US" dirty="0" smtClean="0"/>
              <a:t>http://www.asp.net/web-api/overview/security/basic-authentication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with a simple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setting.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membership system.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do that by writing some simple middleware and overriding a few methods.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Two main drawbacks: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API</a:t>
            </a:r>
            <a:r>
              <a:rPr lang="en-US" sz="1200" kern="1200" baseline="0" dirty="0" smtClean="0">
                <a:solidFill>
                  <a:schemeClr val="tx1"/>
                </a:solidFill>
                <a:effectLst/>
                <a:latin typeface="+mn-lt"/>
                <a:ea typeface="+mn-ea"/>
                <a:cs typeface="+mn-cs"/>
              </a:rPr>
              <a:t> client has access to the primary account password</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to revoke access to that client is to change the account password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connected integrations</a:t>
            </a:r>
            <a:endParaRPr lang="en-US" dirty="0" smtClean="0"/>
          </a:p>
          <a:p>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2) 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request, because TLS encrypts the request</a:t>
            </a:r>
            <a:r>
              <a:rPr lang="en-US" sz="1200" kern="1200" baseline="0" dirty="0" smtClean="0">
                <a:solidFill>
                  <a:schemeClr val="tx1"/>
                </a:solidFill>
                <a:effectLst/>
                <a:latin typeface="+mn-lt"/>
                <a:ea typeface="+mn-ea"/>
                <a:cs typeface="+mn-cs"/>
              </a:rPr>
              <a:t> as it travels over the wire</a:t>
            </a:r>
          </a:p>
          <a:p>
            <a:pPr marL="228600" lvl="0" indent="-228600">
              <a:buFont typeface="Arial" panose="020B0604020202020204" pitchFamily="34" charset="0"/>
              <a:buChar char="•"/>
            </a:pPr>
            <a:r>
              <a:rPr lang="en-US" sz="1200" kern="1200" baseline="0" dirty="0" smtClean="0">
                <a:solidFill>
                  <a:schemeClr val="tx1"/>
                </a:solidFill>
                <a:effectLst/>
                <a:latin typeface="+mn-lt"/>
                <a:ea typeface="+mn-ea"/>
                <a:cs typeface="+mn-cs"/>
              </a:rPr>
              <a:t>Only as secure as the TLS implementation</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another Internet standard called Digest </a:t>
            </a:r>
            <a:r>
              <a:rPr lang="en-US" sz="1200" kern="1200" dirty="0" err="1" smtClean="0">
                <a:solidFill>
                  <a:schemeClr val="tx1"/>
                </a:solidFill>
                <a:effectLst/>
                <a:latin typeface="+mn-lt"/>
                <a:ea typeface="+mn-ea"/>
                <a:cs typeface="+mn-cs"/>
              </a:rPr>
              <a:t>Auth</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Clients makes a secured</a:t>
            </a:r>
            <a:r>
              <a:rPr lang="en-US" sz="1200" kern="1200" baseline="0" dirty="0" smtClean="0">
                <a:solidFill>
                  <a:schemeClr val="tx1"/>
                </a:solidFill>
                <a:effectLst/>
                <a:latin typeface="+mn-lt"/>
                <a:ea typeface="+mn-ea"/>
                <a:cs typeface="+mn-cs"/>
              </a:rPr>
              <a:t> request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 uses nonce to create an MD5 hash of the username and password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Clients resubmits request, passing username and nonce in clear text + hash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server looks up the user’s password, re-calculates hash, verifies request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both client and server used same password to </a:t>
            </a:r>
            <a:r>
              <a:rPr lang="en-US" sz="1200" kern="1200" baseline="0" dirty="0" err="1" smtClean="0">
                <a:solidFill>
                  <a:schemeClr val="tx1"/>
                </a:solidFill>
                <a:effectLst/>
                <a:latin typeface="+mn-lt"/>
                <a:ea typeface="+mn-ea"/>
                <a:cs typeface="+mn-cs"/>
              </a:rPr>
              <a:t>calc</a:t>
            </a:r>
            <a:r>
              <a:rPr lang="en-US" sz="1200" kern="1200" baseline="0" dirty="0" smtClean="0">
                <a:solidFill>
                  <a:schemeClr val="tx1"/>
                </a:solidFill>
                <a:effectLst/>
                <a:latin typeface="+mn-lt"/>
                <a:ea typeface="+mn-ea"/>
                <a:cs typeface="+mn-cs"/>
              </a:rPr>
              <a:t> hash == proof of identity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password is never sent over wire, TLS not</a:t>
            </a:r>
            <a:r>
              <a:rPr lang="en-US" sz="1200" kern="1200" baseline="0" dirty="0" smtClean="0">
                <a:solidFill>
                  <a:schemeClr val="tx1"/>
                </a:solidFill>
                <a:effectLst/>
                <a:latin typeface="+mn-lt"/>
                <a:ea typeface="+mn-ea"/>
                <a:cs typeface="+mn-cs"/>
              </a:rPr>
              <a:t> required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it’s very easy to integrate</a:t>
            </a:r>
            <a:r>
              <a:rPr lang="en-US" sz="1200" kern="1200" baseline="0" dirty="0" smtClean="0">
                <a:solidFill>
                  <a:schemeClr val="tx1"/>
                </a:solidFill>
                <a:effectLst/>
                <a:latin typeface="+mn-lt"/>
                <a:ea typeface="+mn-ea"/>
                <a:cs typeface="+mn-cs"/>
              </a:rPr>
              <a:t> with systems that support the standard.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there are some significant drawbacks to Digest.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it’s a little less efficient than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because a new nonce</a:t>
            </a:r>
            <a:r>
              <a:rPr lang="en-US" sz="1200" kern="1200" baseline="0" dirty="0" smtClean="0">
                <a:solidFill>
                  <a:schemeClr val="tx1"/>
                </a:solidFill>
                <a:effectLst/>
                <a:latin typeface="+mn-lt"/>
                <a:ea typeface="+mn-ea"/>
                <a:cs typeface="+mn-cs"/>
              </a:rPr>
              <a:t> has to be obtained from the server for each request</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main issue is that Digest prevents use of strong password encryption in your user database. </a:t>
            </a:r>
          </a:p>
          <a:p>
            <a:pPr lvl="0"/>
            <a:r>
              <a:rPr lang="en-US" sz="1200" kern="1200" dirty="0" smtClean="0">
                <a:solidFill>
                  <a:schemeClr val="tx1"/>
                </a:solidFill>
                <a:effectLst/>
                <a:latin typeface="+mn-lt"/>
                <a:ea typeface="+mn-ea"/>
                <a:cs typeface="+mn-cs"/>
              </a:rPr>
              <a:t>* Must have access to raw password to verify hash.</a:t>
            </a: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one really uses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it’s important to understand the concept because we’ll see it again later.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http://unixpapa.com/auth/basic.html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779626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Those 3 things work great if you want the API</a:t>
            </a:r>
            <a:r>
              <a:rPr lang="en-US" sz="1200" kern="1200" baseline="0" dirty="0" smtClean="0">
                <a:solidFill>
                  <a:schemeClr val="tx1"/>
                </a:solidFill>
                <a:effectLst/>
                <a:latin typeface="+mn-lt"/>
                <a:ea typeface="+mn-ea"/>
                <a:cs typeface="+mn-cs"/>
              </a:rPr>
              <a:t> client to present actual user credentials during authentication, and if you’re OK with the constraints those techniques include. </a:t>
            </a:r>
            <a:r>
              <a:rPr lang="en-US" sz="1200" kern="1200" dirty="0" smtClean="0">
                <a:solidFill>
                  <a:schemeClr val="tx1"/>
                </a:solidFill>
                <a:effectLst/>
                <a:latin typeface="+mn-lt"/>
                <a:ea typeface="+mn-ea"/>
                <a:cs typeface="+mn-cs"/>
              </a:rPr>
              <a:t>But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need more flexibility,</a:t>
            </a:r>
            <a:r>
              <a:rPr lang="en-US" sz="1200" kern="1200" baseline="0" dirty="0" smtClean="0">
                <a:solidFill>
                  <a:schemeClr val="tx1"/>
                </a:solidFill>
                <a:effectLst/>
                <a:latin typeface="+mn-lt"/>
                <a:ea typeface="+mn-ea"/>
                <a:cs typeface="+mn-cs"/>
              </a:rPr>
              <a:t> either in terms of what information you use to authenticate OR how that information is transmitted, then the next simplest approach is to implement a custom scheme using API Keys or JSON Web Tokens.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API keys first.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Primary benefits are </a:t>
            </a:r>
          </a:p>
          <a:p>
            <a:pPr marL="228600" indent="-228600">
              <a:buAutoNum type="arabicParenR"/>
            </a:pPr>
            <a:r>
              <a:rPr lang="en-US" sz="1200" kern="1200" baseline="0" dirty="0" smtClean="0">
                <a:solidFill>
                  <a:schemeClr val="tx1"/>
                </a:solidFill>
                <a:effectLst/>
                <a:latin typeface="+mn-lt"/>
                <a:ea typeface="+mn-ea"/>
                <a:cs typeface="+mn-cs"/>
              </a:rPr>
              <a:t>Keeps the primary account credentials safe because they are never exposed to a client</a:t>
            </a:r>
          </a:p>
          <a:p>
            <a:pPr marL="228600" indent="-228600">
              <a:buAutoNum type="arabicParenR"/>
            </a:pPr>
            <a:r>
              <a:rPr lang="en-US" sz="1200" kern="1200" baseline="0" dirty="0" smtClean="0">
                <a:solidFill>
                  <a:schemeClr val="tx1"/>
                </a:solidFill>
                <a:effectLst/>
                <a:latin typeface="+mn-lt"/>
                <a:ea typeface="+mn-ea"/>
                <a:cs typeface="+mn-cs"/>
              </a:rPr>
              <a:t>Allows each client to have its own unique key to the same account. You can decide to let one Twitter client post to your timeline while another can only read, and you can revoke either of those permissions without impacting the other client.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You’re replacing</a:t>
            </a:r>
            <a:r>
              <a:rPr lang="en-US" sz="1200" kern="1200" baseline="0" dirty="0" smtClean="0">
                <a:solidFill>
                  <a:schemeClr val="tx1"/>
                </a:solidFill>
                <a:effectLst/>
                <a:latin typeface="+mn-lt"/>
                <a:ea typeface="+mn-ea"/>
                <a:cs typeface="+mn-cs"/>
              </a:rPr>
              <a:t> two pieces of info with one, so it needs to be </a:t>
            </a:r>
            <a:r>
              <a:rPr lang="en-US" sz="1200" b="1" kern="1200" baseline="0" dirty="0" smtClean="0">
                <a:solidFill>
                  <a:schemeClr val="tx1"/>
                </a:solidFill>
                <a:effectLst/>
                <a:latin typeface="+mn-lt"/>
                <a:ea typeface="+mn-ea"/>
                <a:cs typeface="+mn-cs"/>
              </a:rPr>
              <a:t>hard to brute force</a:t>
            </a:r>
            <a:r>
              <a:rPr lang="en-US" sz="1200" b="0" kern="1200" baseline="0" dirty="0" smtClean="0">
                <a:solidFill>
                  <a:schemeClr val="tx1"/>
                </a:solidFill>
                <a:effectLst/>
                <a:latin typeface="+mn-lt"/>
                <a:ea typeface="+mn-ea"/>
                <a:cs typeface="+mn-cs"/>
              </a:rPr>
              <a:t> like a GUID</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There are two different ways to use API keys for authentication.</a:t>
            </a: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2362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Simplest </a:t>
            </a:r>
            <a:r>
              <a:rPr lang="en-US" sz="1200" kern="1200" dirty="0" smtClean="0">
                <a:solidFill>
                  <a:schemeClr val="tx1"/>
                </a:solidFill>
                <a:effectLst/>
                <a:latin typeface="+mn-lt"/>
                <a:ea typeface="+mn-ea"/>
                <a:cs typeface="+mn-cs"/>
              </a:rPr>
              <a:t>way </a:t>
            </a:r>
            <a:r>
              <a:rPr lang="en-US" sz="1200" kern="1200" dirty="0" smtClean="0">
                <a:solidFill>
                  <a:schemeClr val="tx1"/>
                </a:solidFill>
                <a:effectLst/>
                <a:latin typeface="+mn-lt"/>
                <a:ea typeface="+mn-ea"/>
                <a:cs typeface="+mn-cs"/>
              </a:rPr>
              <a:t>to use API keys is </a:t>
            </a:r>
            <a:r>
              <a:rPr lang="en-US" sz="1200" kern="1200" dirty="0" smtClean="0">
                <a:solidFill>
                  <a:schemeClr val="tx1"/>
                </a:solidFill>
                <a:effectLst/>
                <a:latin typeface="+mn-lt"/>
                <a:ea typeface="+mn-ea"/>
                <a:cs typeface="+mn-cs"/>
              </a:rPr>
              <a:t>to treat </a:t>
            </a:r>
            <a:r>
              <a:rPr lang="en-US" sz="1200" kern="1200" dirty="0" smtClean="0">
                <a:solidFill>
                  <a:schemeClr val="tx1"/>
                </a:solidFill>
                <a:effectLst/>
                <a:latin typeface="+mn-lt"/>
                <a:ea typeface="+mn-ea"/>
                <a:cs typeface="+mn-cs"/>
              </a:rPr>
              <a:t>them</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like </a:t>
            </a:r>
            <a:r>
              <a:rPr lang="en-US" sz="1200" kern="1200" dirty="0" smtClean="0">
                <a:solidFill>
                  <a:schemeClr val="tx1"/>
                </a:solidFill>
                <a:effectLst/>
                <a:latin typeface="+mn-lt"/>
                <a:ea typeface="+mn-ea"/>
                <a:cs typeface="+mn-cs"/>
              </a:rPr>
              <a:t>a password &amp; pass with each request, in plain text</a:t>
            </a:r>
          </a:p>
          <a:p>
            <a:r>
              <a:rPr lang="en-US" sz="1200" kern="1200" dirty="0" smtClean="0">
                <a:solidFill>
                  <a:schemeClr val="tx1"/>
                </a:solidFill>
                <a:effectLst/>
                <a:latin typeface="+mn-lt"/>
                <a:ea typeface="+mn-ea"/>
                <a:cs typeface="+mn-cs"/>
              </a:rPr>
              <a:t>* Analogous to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 requires TLS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pass the API Key in either the querystring or an HTTP header.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querystring really easy to do - ideal for scripting scenarios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files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copy/paste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 in 2013, nearly 400,000 Twitter and Facebook OAuth access tokens were compromised for a social media publishing service called Buffer.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Within 10 minutes, spam message ads were posted on behalf of 30,000 compromised users.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Also</a:t>
            </a:r>
            <a:r>
              <a:rPr lang="en-US" sz="1200" kern="1200" baseline="0" dirty="0" smtClean="0">
                <a:solidFill>
                  <a:schemeClr val="tx1"/>
                </a:solidFill>
                <a:effectLst/>
                <a:latin typeface="+mn-lt"/>
                <a:ea typeface="+mn-ea"/>
                <a:cs typeface="+mn-cs"/>
              </a:rPr>
              <a:t> shut down quickly</a:t>
            </a:r>
            <a:r>
              <a:rPr lang="en-US" sz="1200" kern="1200" dirty="0" smtClean="0">
                <a:solidFill>
                  <a:schemeClr val="tx1"/>
                </a:solidFill>
                <a:effectLst/>
                <a:latin typeface="+mn-lt"/>
                <a:ea typeface="+mn-ea"/>
                <a:cs typeface="+mn-cs"/>
              </a:rPr>
              <a:t>, but </a:t>
            </a:r>
            <a:r>
              <a:rPr lang="en-US" sz="1200" b="1" kern="1200" dirty="0" smtClean="0">
                <a:solidFill>
                  <a:schemeClr val="tx1"/>
                </a:solidFill>
                <a:effectLst/>
                <a:latin typeface="+mn-lt"/>
                <a:ea typeface="+mn-ea"/>
                <a:cs typeface="+mn-cs"/>
              </a:rPr>
              <a:t>even in 10 minutes</a:t>
            </a:r>
            <a:r>
              <a:rPr lang="en-US" sz="1200" kern="1200" dirty="0" smtClean="0">
                <a:solidFill>
                  <a:schemeClr val="tx1"/>
                </a:solidFill>
                <a:effectLst/>
                <a:latin typeface="+mn-lt"/>
                <a:ea typeface="+mn-ea"/>
                <a:cs typeface="+mn-cs"/>
              </a:rPr>
              <a:t> damage could have far exceeded spam ads.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Manipulated</a:t>
            </a:r>
            <a:r>
              <a:rPr lang="en-US" sz="1200" kern="1200" baseline="0" dirty="0" smtClean="0">
                <a:solidFill>
                  <a:schemeClr val="tx1"/>
                </a:solidFill>
                <a:effectLst/>
                <a:latin typeface="+mn-lt"/>
                <a:ea typeface="+mn-ea"/>
                <a:cs typeface="+mn-cs"/>
              </a:rPr>
              <a:t> financial markets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Incited panic</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baseline="0" dirty="0" smtClean="0">
                <a:solidFill>
                  <a:schemeClr val="tx1"/>
                </a:solidFill>
                <a:effectLst/>
                <a:latin typeface="+mn-lt"/>
                <a:ea typeface="+mn-ea"/>
                <a:cs typeface="+mn-cs"/>
              </a:rPr>
              <a:t>Spread malware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603367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keys like this makes them “bearer tokens”, which is basically a password</a:t>
            </a:r>
            <a:r>
              <a:rPr lang="en-US" sz="1200" kern="1200" baseline="0" dirty="0" smtClean="0">
                <a:solidFill>
                  <a:schemeClr val="tx1"/>
                </a:solidFill>
                <a:effectLst/>
                <a:latin typeface="+mn-lt"/>
                <a:ea typeface="+mn-ea"/>
                <a:cs typeface="+mn-cs"/>
              </a:rPr>
              <a:t>. Whomever possesses the token may use it for authorization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means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to keep the keys safe in transit. Only as secure as TLS </a:t>
            </a:r>
            <a:r>
              <a:rPr lang="en-US" sz="1200" kern="1200" baseline="0" dirty="0" err="1" smtClean="0">
                <a:solidFill>
                  <a:schemeClr val="tx1"/>
                </a:solidFill>
                <a:effectLst/>
                <a:latin typeface="+mn-lt"/>
                <a:ea typeface="+mn-ea"/>
                <a:cs typeface="+mn-cs"/>
              </a:rPr>
              <a:t>impl</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SHOULD encrypt </a:t>
            </a:r>
            <a:r>
              <a:rPr lang="en-US" sz="1200" kern="1200" baseline="0" dirty="0" smtClean="0">
                <a:solidFill>
                  <a:schemeClr val="tx1"/>
                </a:solidFill>
                <a:effectLst/>
                <a:latin typeface="+mn-lt"/>
                <a:ea typeface="+mn-ea"/>
                <a:cs typeface="+mn-cs"/>
              </a:rPr>
              <a:t>API keys in your database</a:t>
            </a:r>
            <a:r>
              <a:rPr lang="en-US" sz="1200" kern="1200" dirty="0" smtClean="0">
                <a:solidFill>
                  <a:schemeClr val="tx1"/>
                </a:solidFill>
                <a:effectLst/>
                <a:latin typeface="+mn-lt"/>
                <a:ea typeface="+mn-ea"/>
                <a:cs typeface="+mn-cs"/>
              </a:rPr>
              <a:t>, just like passwords.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If store as text, and DB is compromised, users get impersonated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That’s what happened w/ Buffer</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Can’t show users a list of their keys.</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AWS</a:t>
            </a:r>
            <a:r>
              <a:rPr lang="en-US" sz="1200" b="0" kern="1200" baseline="0" dirty="0" smtClean="0">
                <a:solidFill>
                  <a:schemeClr val="tx1"/>
                </a:solidFill>
                <a:effectLst/>
                <a:latin typeface="+mn-lt"/>
                <a:ea typeface="+mn-ea"/>
                <a:cs typeface="+mn-cs"/>
              </a:rPr>
              <a:t> and </a:t>
            </a:r>
            <a:r>
              <a:rPr lang="en-US" sz="1200" b="1" kern="1200" baseline="0" dirty="0" smtClean="0">
                <a:solidFill>
                  <a:schemeClr val="tx1"/>
                </a:solidFill>
                <a:effectLst/>
                <a:latin typeface="+mn-lt"/>
                <a:ea typeface="+mn-ea"/>
                <a:cs typeface="+mn-cs"/>
              </a:rPr>
              <a:t>Octopus Deploy</a:t>
            </a:r>
            <a:r>
              <a:rPr lang="en-US" sz="1200" b="0" kern="1200" baseline="0" dirty="0" smtClean="0">
                <a:solidFill>
                  <a:schemeClr val="tx1"/>
                </a:solidFill>
                <a:effectLst/>
                <a:latin typeface="+mn-lt"/>
                <a:ea typeface="+mn-ea"/>
                <a:cs typeface="+mn-cs"/>
              </a:rPr>
              <a:t> let you associate human readable name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to use them</a:t>
            </a:r>
            <a:r>
              <a:rPr lang="en-US" sz="1200" kern="1200" baseline="0" dirty="0" smtClean="0">
                <a:solidFill>
                  <a:schemeClr val="tx1"/>
                </a:solidFill>
                <a:effectLst/>
                <a:latin typeface="+mn-lt"/>
                <a:ea typeface="+mn-ea"/>
                <a:cs typeface="+mn-cs"/>
              </a:rPr>
              <a:t> as a cryptographic key, and </a:t>
            </a:r>
            <a:r>
              <a:rPr lang="en-US" sz="1200" kern="1200" dirty="0" smtClean="0">
                <a:solidFill>
                  <a:schemeClr val="tx1"/>
                </a:solidFill>
                <a:effectLst/>
                <a:latin typeface="+mn-lt"/>
                <a:ea typeface="+mn-ea"/>
                <a:cs typeface="+mn-cs"/>
              </a:rPr>
              <a:t>digitally sign the HTTP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we saw with Digest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the idea behind “signing” a request is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and client both know some secret value</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Client uses</a:t>
            </a:r>
            <a:r>
              <a:rPr lang="en-US" sz="1200" kern="1200" baseline="0" dirty="0" smtClean="0">
                <a:solidFill>
                  <a:schemeClr val="tx1"/>
                </a:solidFill>
                <a:effectLst/>
                <a:latin typeface="+mn-lt"/>
                <a:ea typeface="+mn-ea"/>
                <a:cs typeface="+mn-cs"/>
              </a:rPr>
              <a:t> the secret to create a hash</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Server uses the secret to </a:t>
            </a:r>
            <a:r>
              <a:rPr lang="en-US" sz="1200" i="1" kern="1200" dirty="0" smtClean="0">
                <a:solidFill>
                  <a:schemeClr val="tx1"/>
                </a:solidFill>
                <a:effectLst/>
                <a:latin typeface="+mn-lt"/>
                <a:ea typeface="+mn-ea"/>
                <a:cs typeface="+mn-cs"/>
              </a:rPr>
              <a:t>verify </a:t>
            </a:r>
            <a:r>
              <a:rPr lang="en-US" sz="1200" i="0" kern="1200" dirty="0" smtClean="0">
                <a:solidFill>
                  <a:schemeClr val="tx1"/>
                </a:solidFill>
                <a:effectLst/>
                <a:latin typeface="+mn-lt"/>
                <a:ea typeface="+mn-ea"/>
                <a:cs typeface="+mn-cs"/>
              </a:rPr>
              <a:t>the hash</a:t>
            </a:r>
          </a:p>
          <a:p>
            <a:pPr marL="171450" indent="-171450">
              <a:buFont typeface="Arial" panose="020B0604020202020204" pitchFamily="34" charset="0"/>
              <a:buChar char="•"/>
            </a:pPr>
            <a:r>
              <a:rPr lang="en-US" sz="1200" i="0" kern="1200" baseline="0" dirty="0" smtClean="0">
                <a:solidFill>
                  <a:schemeClr val="tx1"/>
                </a:solidFill>
                <a:effectLst/>
                <a:latin typeface="+mn-lt"/>
                <a:ea typeface="+mn-ea"/>
                <a:cs typeface="+mn-cs"/>
              </a:rPr>
              <a:t>The secret itself is never transmitted, so does not require TLS</a:t>
            </a:r>
          </a:p>
          <a:p>
            <a:pPr marL="171450" indent="-171450">
              <a:buFont typeface="Arial" panose="020B0604020202020204" pitchFamily="34" charset="0"/>
              <a:buChar char="•"/>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Might use TLS if the message itself is sensitive, but unlike bearer tokens, an attacker that intercepts the message does not gain anything sensitive except the message itself</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it works:</a:t>
            </a:r>
          </a:p>
          <a:p>
            <a:pPr lvl="0"/>
            <a:r>
              <a:rPr lang="en-US" sz="1200" kern="1200" dirty="0" smtClean="0">
                <a:solidFill>
                  <a:schemeClr val="tx1"/>
                </a:solidFill>
                <a:effectLst/>
                <a:latin typeface="+mn-lt"/>
                <a:ea typeface="+mn-ea"/>
                <a:cs typeface="+mn-cs"/>
              </a:rPr>
              <a:t>The client prepares its message, which in our case is probably a URL like </a:t>
            </a:r>
            <a:r>
              <a:rPr lang="en-US" sz="1200" i="1" u="sng" kern="1200" dirty="0" smtClean="0">
                <a:solidFill>
                  <a:schemeClr val="tx1"/>
                </a:solidFill>
                <a:effectLst/>
                <a:latin typeface="+mn-lt"/>
                <a:ea typeface="+mn-ea"/>
                <a:cs typeface="+mn-cs"/>
                <a:hlinkClick r:id="rId3"/>
              </a:rPr>
              <a:t>http://foo.com/bar?bat=42</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concatenates the secret value with that message and then runs it through a hashing algorithm to generate a signature</a:t>
            </a:r>
          </a:p>
          <a:p>
            <a:pPr lvl="0"/>
            <a:r>
              <a:rPr lang="en-US" sz="1200" kern="1200" dirty="0" smtClean="0">
                <a:solidFill>
                  <a:schemeClr val="tx1"/>
                </a:solidFill>
                <a:effectLst/>
                <a:latin typeface="+mn-lt"/>
                <a:ea typeface="+mn-ea"/>
                <a:cs typeface="+mn-cs"/>
              </a:rPr>
              <a:t>The client sends the original message to the server, </a:t>
            </a:r>
            <a:r>
              <a:rPr lang="en-US" sz="1200" i="1" kern="1200" dirty="0" smtClean="0">
                <a:solidFill>
                  <a:schemeClr val="tx1"/>
                </a:solidFill>
                <a:effectLst/>
                <a:latin typeface="+mn-lt"/>
                <a:ea typeface="+mn-ea"/>
                <a:cs typeface="+mn-cs"/>
              </a:rPr>
              <a:t>plus </a:t>
            </a:r>
            <a:r>
              <a:rPr lang="en-US" sz="1200" kern="1200" dirty="0" smtClean="0">
                <a:solidFill>
                  <a:schemeClr val="tx1"/>
                </a:solidFill>
                <a:effectLst/>
                <a:latin typeface="+mn-lt"/>
                <a:ea typeface="+mn-ea"/>
                <a:cs typeface="+mn-cs"/>
              </a:rPr>
              <a:t>the signature in an authorization header.</a:t>
            </a:r>
          </a:p>
          <a:p>
            <a:pPr lvl="0"/>
            <a:r>
              <a:rPr lang="en-US" sz="1200" kern="1200" dirty="0" smtClean="0">
                <a:solidFill>
                  <a:schemeClr val="tx1"/>
                </a:solidFill>
                <a:effectLst/>
                <a:latin typeface="+mn-lt"/>
                <a:ea typeface="+mn-ea"/>
                <a:cs typeface="+mn-cs"/>
              </a:rPr>
              <a:t>The server receives the message and repeats the same hashing operation, then compares the result with the value from the authorization header. If they match, it knows the message was created by someone that knows the secret value AND that the message wasn’t modified in transit. (If either of those things is false, the server would have computed a different hash)</a:t>
            </a:r>
          </a:p>
          <a:p>
            <a:r>
              <a:rPr lang="en-US" sz="1200" kern="1200" dirty="0" smtClean="0">
                <a:solidFill>
                  <a:schemeClr val="tx1"/>
                </a:solidFill>
                <a:effectLst/>
                <a:latin typeface="+mn-lt"/>
                <a:ea typeface="+mn-ea"/>
                <a:cs typeface="+mn-cs"/>
              </a:rPr>
              <a:t>Technically speaking the authorization header is a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Signing a request has some benefits.</a:t>
            </a:r>
            <a:r>
              <a:rPr lang="en-US" sz="1200" kern="1200" baseline="0" dirty="0" smtClean="0">
                <a:solidFill>
                  <a:schemeClr val="tx1"/>
                </a:solidFill>
                <a:effectLst/>
                <a:latin typeface="+mn-lt"/>
                <a:ea typeface="+mn-ea"/>
                <a:cs typeface="+mn-cs"/>
              </a:rPr>
              <a:t> First, as we just discussed, it lets you verify identity without sending secure keys over the wire. This means you don’t have to rely on TLS.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Proves request wasn’t modified –</a:t>
            </a:r>
            <a:r>
              <a:rPr lang="en-US" sz="1200" kern="1200" baseline="0" dirty="0" smtClean="0">
                <a:solidFill>
                  <a:schemeClr val="tx1"/>
                </a:solidFill>
                <a:effectLst/>
                <a:latin typeface="+mn-lt"/>
                <a:ea typeface="+mn-ea"/>
                <a:cs typeface="+mn-cs"/>
              </a:rPr>
              <a:t> any changes to the request data will invalidate the signature.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Attacker can’t capture one MAC value and use it to authenticate a different request – each unique combination of request data will have a unique MAC.</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If you’re not using TLS then defend against replay attacks w/ custom nonce or timestamp</a:t>
            </a: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37234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image</a:t>
            </a:r>
            <a:r>
              <a:rPr lang="en-US" sz="1200" kern="1200" baseline="0" dirty="0" smtClean="0">
                <a:solidFill>
                  <a:schemeClr val="tx1"/>
                </a:solidFill>
                <a:effectLst/>
                <a:latin typeface="+mn-lt"/>
                <a:ea typeface="+mn-ea"/>
                <a:cs typeface="+mn-cs"/>
              </a:rPr>
              <a:t> is a tiny piece of just one portion of instructions for </a:t>
            </a:r>
            <a:r>
              <a:rPr lang="en-US" sz="1200" kern="1200" baseline="0" dirty="0" err="1" smtClean="0">
                <a:solidFill>
                  <a:schemeClr val="tx1"/>
                </a:solidFill>
                <a:effectLst/>
                <a:latin typeface="+mn-lt"/>
                <a:ea typeface="+mn-ea"/>
                <a:cs typeface="+mn-cs"/>
              </a:rPr>
              <a:t>canonicalizing</a:t>
            </a:r>
            <a:r>
              <a:rPr lang="en-US" sz="1200" kern="1200" baseline="0" dirty="0" smtClean="0">
                <a:solidFill>
                  <a:schemeClr val="tx1"/>
                </a:solidFill>
                <a:effectLst/>
                <a:latin typeface="+mn-lt"/>
                <a:ea typeface="+mn-ea"/>
                <a:cs typeface="+mn-cs"/>
              </a:rPr>
              <a:t> an AWS API call.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An pointer to 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knows which secret value to verify with</a:t>
            </a: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If you build an HMAC system you’ll </a:t>
            </a:r>
            <a:r>
              <a:rPr lang="en-US" sz="1200" b="1" kern="1200" dirty="0" smtClean="0">
                <a:solidFill>
                  <a:schemeClr val="tx1"/>
                </a:solidFill>
                <a:effectLst/>
                <a:latin typeface="+mn-lt"/>
                <a:ea typeface="+mn-ea"/>
                <a:cs typeface="+mn-cs"/>
              </a:rPr>
              <a:t>have to choose</a:t>
            </a:r>
            <a:r>
              <a:rPr lang="en-US" sz="1200" kern="1200" dirty="0" smtClean="0">
                <a:solidFill>
                  <a:schemeClr val="tx1"/>
                </a:solidFill>
                <a:effectLst/>
                <a:latin typeface="+mn-lt"/>
                <a:ea typeface="+mn-ea"/>
                <a:cs typeface="+mn-cs"/>
              </a:rPr>
              <a:t> what to use as the identifier and what to use as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Internal APIs can use </a:t>
            </a:r>
            <a:r>
              <a:rPr lang="en-US" sz="1200" b="1" kern="1200" dirty="0" smtClean="0">
                <a:solidFill>
                  <a:schemeClr val="tx1"/>
                </a:solidFill>
                <a:effectLst/>
                <a:latin typeface="+mn-lt"/>
                <a:ea typeface="+mn-ea"/>
                <a:cs typeface="+mn-cs"/>
              </a:rPr>
              <a:t>member ID or PK</a:t>
            </a:r>
            <a:endParaRPr lang="en-US" sz="1200" b="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smtClean="0">
                <a:solidFill>
                  <a:schemeClr val="tx1"/>
                </a:solidFill>
                <a:effectLst/>
                <a:latin typeface="+mn-lt"/>
                <a:ea typeface="+mn-ea"/>
                <a:cs typeface="+mn-cs"/>
              </a:rPr>
              <a:t>Public APIs</a:t>
            </a:r>
            <a:r>
              <a:rPr lang="en-US" sz="1200" b="0" kern="1200" baseline="0" dirty="0" smtClean="0">
                <a:solidFill>
                  <a:schemeClr val="tx1"/>
                </a:solidFill>
                <a:effectLst/>
                <a:latin typeface="+mn-lt"/>
                <a:ea typeface="+mn-ea"/>
                <a:cs typeface="+mn-cs"/>
              </a:rPr>
              <a:t> will probably want to use an </a:t>
            </a:r>
            <a:r>
              <a:rPr lang="en-US" sz="1200" b="1" kern="1200" baseline="0" dirty="0" smtClean="0">
                <a:solidFill>
                  <a:schemeClr val="tx1"/>
                </a:solidFill>
                <a:effectLst/>
                <a:latin typeface="+mn-lt"/>
                <a:ea typeface="+mn-ea"/>
                <a:cs typeface="+mn-cs"/>
              </a:rPr>
              <a:t>API Key</a:t>
            </a:r>
          </a:p>
          <a:p>
            <a:pPr marL="171450" lvl="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In any case, must be something OK to transmit over the wire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If you use the API Key as the public identifier, what do we use as </a:t>
            </a:r>
            <a:r>
              <a:rPr lang="en-US" sz="1200" b="1" kern="1200" baseline="0" dirty="0" smtClean="0">
                <a:solidFill>
                  <a:schemeClr val="tx1"/>
                </a:solidFill>
                <a:effectLst/>
                <a:latin typeface="+mn-lt"/>
                <a:ea typeface="+mn-ea"/>
                <a:cs typeface="+mn-cs"/>
              </a:rPr>
              <a:t>secret value</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Whatever value you choose to use as the secret, it must be stored 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Can’t use the user’s password. Whole point of secure password storage is to </a:t>
            </a:r>
            <a:r>
              <a:rPr lang="en-US" sz="1200" b="1" kern="1200" baseline="0" dirty="0" smtClean="0">
                <a:solidFill>
                  <a:schemeClr val="tx1"/>
                </a:solidFill>
                <a:effectLst/>
                <a:latin typeface="+mn-lt"/>
                <a:ea typeface="+mn-ea"/>
                <a:cs typeface="+mn-cs"/>
              </a:rPr>
              <a:t>prevent app from knowing actual password</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If hashing and salting password, server only knows the </a:t>
            </a:r>
            <a:r>
              <a:rPr lang="en-US" sz="1200" b="1" kern="1200" baseline="0" dirty="0" smtClean="0">
                <a:solidFill>
                  <a:schemeClr val="tx1"/>
                </a:solidFill>
                <a:effectLst/>
                <a:latin typeface="+mn-lt"/>
                <a:ea typeface="+mn-ea"/>
                <a:cs typeface="+mn-cs"/>
              </a:rPr>
              <a:t>encrypted password</a:t>
            </a:r>
            <a:r>
              <a:rPr lang="en-US" sz="1200" b="0" kern="1200" baseline="0" dirty="0" smtClean="0">
                <a:solidFill>
                  <a:schemeClr val="tx1"/>
                </a:solidFill>
                <a:effectLst/>
                <a:latin typeface="+mn-lt"/>
                <a:ea typeface="+mn-ea"/>
                <a:cs typeface="+mn-cs"/>
              </a:rPr>
              <a:t>, not the text password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popular </a:t>
            </a:r>
            <a:r>
              <a:rPr lang="en-US" sz="1200" kern="1200" dirty="0" smtClean="0">
                <a:solidFill>
                  <a:schemeClr val="tx1"/>
                </a:solidFill>
                <a:effectLst/>
                <a:latin typeface="+mn-lt"/>
                <a:ea typeface="+mn-ea"/>
                <a:cs typeface="+mn-cs"/>
              </a:rPr>
              <a:t>approach is to issue API Keys as a </a:t>
            </a:r>
            <a:r>
              <a:rPr lang="en-US" sz="1200" b="1" kern="1200" dirty="0" smtClean="0">
                <a:solidFill>
                  <a:schemeClr val="tx1"/>
                </a:solidFill>
                <a:effectLst/>
                <a:latin typeface="+mn-lt"/>
                <a:ea typeface="+mn-ea"/>
                <a:cs typeface="+mn-cs"/>
              </a:rPr>
              <a:t>pair</a:t>
            </a:r>
            <a:r>
              <a:rPr lang="en-US" sz="1200" kern="1200" dirty="0" smtClean="0">
                <a:solidFill>
                  <a:schemeClr val="tx1"/>
                </a:solidFill>
                <a:effectLst/>
                <a:latin typeface="+mn-lt"/>
                <a:ea typeface="+mn-ea"/>
                <a:cs typeface="+mn-cs"/>
              </a:rPr>
              <a:t> of values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Public API key, that is transmitted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Private key that is only known by the client and server. </a:t>
            </a:r>
          </a:p>
          <a:p>
            <a:endParaRPr lang="en-US" dirty="0" smtClean="0"/>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last detail of an API</a:t>
            </a:r>
            <a:r>
              <a:rPr lang="en-US" sz="1200" kern="1200" baseline="0" dirty="0" smtClean="0">
                <a:solidFill>
                  <a:schemeClr val="tx1"/>
                </a:solidFill>
                <a:effectLst/>
                <a:latin typeface="+mn-lt"/>
                <a:ea typeface="+mn-ea"/>
                <a:cs typeface="+mn-cs"/>
              </a:rPr>
              <a:t> Key </a:t>
            </a:r>
            <a:r>
              <a:rPr lang="en-US" sz="1200" kern="1200" dirty="0" smtClean="0">
                <a:solidFill>
                  <a:schemeClr val="tx1"/>
                </a:solidFill>
                <a:effectLst/>
                <a:latin typeface="+mn-lt"/>
                <a:ea typeface="+mn-ea"/>
                <a:cs typeface="+mn-cs"/>
              </a:rPr>
              <a:t>implementation that you need to think about: </a:t>
            </a:r>
            <a:r>
              <a:rPr lang="en-US" sz="1200" b="1" kern="1200" dirty="0" smtClean="0">
                <a:solidFill>
                  <a:schemeClr val="tx1"/>
                </a:solidFill>
                <a:effectLst/>
                <a:latin typeface="+mn-lt"/>
                <a:ea typeface="+mn-ea"/>
                <a:cs typeface="+mn-cs"/>
              </a:rPr>
              <a:t>how does the client come to</a:t>
            </a:r>
            <a:r>
              <a:rPr lang="en-US" sz="1200" b="1" kern="1200" baseline="0" dirty="0" smtClean="0">
                <a:solidFill>
                  <a:schemeClr val="tx1"/>
                </a:solidFill>
                <a:effectLst/>
                <a:latin typeface="+mn-lt"/>
                <a:ea typeface="+mn-ea"/>
                <a:cs typeface="+mn-cs"/>
              </a:rPr>
              <a:t> know the key</a:t>
            </a:r>
            <a:r>
              <a:rPr lang="en-US" sz="1200" b="0" kern="1200" baseline="0" dirty="0" smtClean="0">
                <a:solidFill>
                  <a:schemeClr val="tx1"/>
                </a:solidFill>
                <a:effectLst/>
                <a:latin typeface="+mn-lt"/>
                <a:ea typeface="+mn-ea"/>
                <a:cs typeface="+mn-cs"/>
              </a:rPr>
              <a:t>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Regardless of whether you’re using bearer</a:t>
            </a:r>
            <a:r>
              <a:rPr lang="en-US" sz="1200" kern="1200" baseline="0" dirty="0" smtClean="0">
                <a:solidFill>
                  <a:schemeClr val="tx1"/>
                </a:solidFill>
                <a:effectLst/>
                <a:latin typeface="+mn-lt"/>
                <a:ea typeface="+mn-ea"/>
                <a:cs typeface="+mn-cs"/>
              </a:rPr>
              <a:t> tokens or HMAC, the client must know the secret value.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server-based client</a:t>
            </a:r>
            <a:r>
              <a:rPr lang="en-US" sz="1200" kern="1200" dirty="0" smtClean="0">
                <a:solidFill>
                  <a:schemeClr val="tx1"/>
                </a:solidFill>
                <a:effectLst/>
                <a:latin typeface="+mn-lt"/>
                <a:ea typeface="+mn-ea"/>
                <a:cs typeface="+mn-cs"/>
              </a:rPr>
              <a:t> it’s easy.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Programmer obtains the secret value using some secure mechanism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client</a:t>
            </a:r>
            <a:r>
              <a:rPr lang="en-US" sz="1200" kern="1200" baseline="0" dirty="0" smtClean="0">
                <a:solidFill>
                  <a:schemeClr val="tx1"/>
                </a:solidFill>
                <a:effectLst/>
                <a:latin typeface="+mn-lt"/>
                <a:ea typeface="+mn-ea"/>
                <a:cs typeface="+mn-cs"/>
              </a:rPr>
              <a:t> is </a:t>
            </a:r>
            <a:r>
              <a:rPr lang="en-US" sz="1200" kern="1200" baseline="0" dirty="0" smtClean="0">
                <a:solidFill>
                  <a:schemeClr val="tx1"/>
                </a:solidFill>
                <a:effectLst/>
                <a:latin typeface="+mn-lt"/>
                <a:ea typeface="+mn-ea"/>
                <a:cs typeface="+mn-cs"/>
              </a:rPr>
              <a:t>secure, so as long as </a:t>
            </a:r>
            <a:r>
              <a:rPr lang="en-US" sz="1200" kern="1200" baseline="0" dirty="0" err="1" smtClean="0">
                <a:solidFill>
                  <a:schemeClr val="tx1"/>
                </a:solidFill>
                <a:effectLst/>
                <a:latin typeface="+mn-lt"/>
                <a:ea typeface="+mn-ea"/>
                <a:cs typeface="+mn-cs"/>
              </a:rPr>
              <a:t>your’re</a:t>
            </a:r>
            <a:r>
              <a:rPr lang="en-US" sz="1200" kern="1200" baseline="0" dirty="0" smtClean="0">
                <a:solidFill>
                  <a:schemeClr val="tx1"/>
                </a:solidFill>
                <a:effectLst/>
                <a:latin typeface="+mn-lt"/>
                <a:ea typeface="+mn-ea"/>
                <a:cs typeface="+mn-cs"/>
              </a:rPr>
              <a:t> either using bearer tokens and TLS or HMAC, the key itself is never exposed.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a:t>
            </a:r>
            <a:r>
              <a:rPr lang="en-US" sz="1200" kern="1200" baseline="0" dirty="0" smtClean="0">
                <a:solidFill>
                  <a:schemeClr val="tx1"/>
                </a:solidFill>
                <a:effectLst/>
                <a:latin typeface="+mn-lt"/>
                <a:ea typeface="+mn-ea"/>
                <a:cs typeface="+mn-cs"/>
              </a:rPr>
              <a:t>client.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No </a:t>
            </a:r>
            <a:r>
              <a:rPr lang="en-US" sz="1200" kern="1200" baseline="0" dirty="0" smtClean="0">
                <a:solidFill>
                  <a:schemeClr val="tx1"/>
                </a:solidFill>
                <a:effectLst/>
                <a:latin typeface="+mn-lt"/>
                <a:ea typeface="+mn-ea"/>
                <a:cs typeface="+mn-cs"/>
              </a:rPr>
              <a:t>way to pre-load the key up front; users can log in from any browser at any </a:t>
            </a:r>
            <a:r>
              <a:rPr lang="en-US" sz="1200" kern="1200" baseline="0" dirty="0" smtClean="0">
                <a:solidFill>
                  <a:schemeClr val="tx1"/>
                </a:solidFill>
                <a:effectLst/>
                <a:latin typeface="+mn-lt"/>
                <a:ea typeface="+mn-ea"/>
                <a:cs typeface="+mn-cs"/>
              </a:rPr>
              <a:t>time</a:t>
            </a:r>
          </a:p>
          <a:p>
            <a:r>
              <a:rPr lang="en-US" sz="1200" kern="1200" baseline="0" dirty="0" smtClean="0">
                <a:solidFill>
                  <a:schemeClr val="tx1"/>
                </a:solidFill>
                <a:effectLst/>
                <a:latin typeface="+mn-lt"/>
                <a:ea typeface="+mn-ea"/>
                <a:cs typeface="+mn-cs"/>
              </a:rPr>
              <a:t>* Generally speaking, you need the user to actively authenticate themselves by logging in. </a:t>
            </a:r>
          </a:p>
          <a:p>
            <a:r>
              <a:rPr lang="en-US" sz="1200" kern="1200" baseline="0" dirty="0" smtClean="0">
                <a:solidFill>
                  <a:schemeClr val="tx1"/>
                </a:solidFill>
                <a:effectLst/>
                <a:latin typeface="+mn-lt"/>
                <a:ea typeface="+mn-ea"/>
                <a:cs typeface="+mn-cs"/>
              </a:rPr>
              <a:t>* Once authenticated, an API or encryption key could </a:t>
            </a:r>
            <a:r>
              <a:rPr lang="en-US" sz="1200" kern="1200" baseline="0" dirty="0" smtClean="0">
                <a:solidFill>
                  <a:schemeClr val="tx1"/>
                </a:solidFill>
                <a:effectLst/>
                <a:latin typeface="+mn-lt"/>
                <a:ea typeface="+mn-ea"/>
                <a:cs typeface="+mn-cs"/>
              </a:rPr>
              <a:t>be securely </a:t>
            </a:r>
            <a:r>
              <a:rPr lang="en-US" sz="1200" i="1" kern="1200" baseline="0" dirty="0" smtClean="0">
                <a:solidFill>
                  <a:schemeClr val="tx1"/>
                </a:solidFill>
                <a:effectLst/>
                <a:latin typeface="+mn-lt"/>
                <a:ea typeface="+mn-ea"/>
                <a:cs typeface="+mn-cs"/>
              </a:rPr>
              <a:t>transmitted </a:t>
            </a:r>
            <a:r>
              <a:rPr lang="en-US" sz="1200" i="1" kern="1200" baseline="0" dirty="0" smtClean="0">
                <a:solidFill>
                  <a:schemeClr val="tx1"/>
                </a:solidFill>
                <a:effectLst/>
                <a:latin typeface="+mn-lt"/>
                <a:ea typeface="+mn-ea"/>
                <a:cs typeface="+mn-cs"/>
              </a:rPr>
              <a:t>back to </a:t>
            </a:r>
            <a:r>
              <a:rPr lang="en-US" sz="1200" i="0" kern="1200" baseline="0" dirty="0" smtClean="0">
                <a:solidFill>
                  <a:schemeClr val="tx1"/>
                </a:solidFill>
                <a:effectLst/>
                <a:latin typeface="+mn-lt"/>
                <a:ea typeface="+mn-ea"/>
                <a:cs typeface="+mn-cs"/>
              </a:rPr>
              <a:t>the client, but the client cannot </a:t>
            </a:r>
            <a:r>
              <a:rPr lang="en-US" sz="1200" i="1" kern="1200" baseline="0" dirty="0" smtClean="0">
                <a:solidFill>
                  <a:schemeClr val="tx1"/>
                </a:solidFill>
                <a:effectLst/>
                <a:latin typeface="+mn-lt"/>
                <a:ea typeface="+mn-ea"/>
                <a:cs typeface="+mn-cs"/>
              </a:rPr>
              <a:t>securely store it</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That’s </a:t>
            </a:r>
            <a:r>
              <a:rPr lang="en-US" sz="1200" kern="1200" baseline="0" dirty="0" smtClean="0">
                <a:solidFill>
                  <a:schemeClr val="tx1"/>
                </a:solidFill>
                <a:effectLst/>
                <a:latin typeface="+mn-lt"/>
                <a:ea typeface="+mn-ea"/>
                <a:cs typeface="+mn-cs"/>
              </a:rPr>
              <a:t>because JS is not a secure environment. Crypto functions can be monkey patched, local storage is susceptible to </a:t>
            </a:r>
            <a:r>
              <a:rPr lang="en-US" sz="1200" kern="1200" baseline="0" dirty="0" smtClean="0">
                <a:solidFill>
                  <a:schemeClr val="tx1"/>
                </a:solidFill>
                <a:effectLst/>
                <a:latin typeface="+mn-lt"/>
                <a:ea typeface="+mn-ea"/>
                <a:cs typeface="+mn-cs"/>
              </a:rPr>
              <a:t>XSS</a:t>
            </a:r>
          </a:p>
          <a:p>
            <a:r>
              <a:rPr lang="en-US" sz="1200" kern="1200" baseline="0" dirty="0" smtClean="0">
                <a:solidFill>
                  <a:schemeClr val="tx1"/>
                </a:solidFill>
                <a:effectLst/>
                <a:latin typeface="+mn-lt"/>
                <a:ea typeface="+mn-ea"/>
                <a:cs typeface="+mn-cs"/>
              </a:rPr>
              <a:t>* As a rule, you should assume that anything you expose to JS is open for inspection</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dirty="0" smtClean="0"/>
              <a:t>So</a:t>
            </a:r>
            <a:r>
              <a:rPr lang="en-US" baseline="0" dirty="0" smtClean="0"/>
              <a:t> if we can’t store the </a:t>
            </a:r>
            <a:r>
              <a:rPr lang="en-US" baseline="0" dirty="0" smtClean="0"/>
              <a:t>API or encryption keys </a:t>
            </a:r>
            <a:r>
              <a:rPr lang="en-US" baseline="0" dirty="0" smtClean="0"/>
              <a:t>in JS, how </a:t>
            </a:r>
            <a:r>
              <a:rPr lang="en-US" baseline="0" dirty="0" smtClean="0"/>
              <a:t>do we secure an API for a JS client?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answer </a:t>
            </a:r>
            <a:r>
              <a:rPr lang="en-US" dirty="0" smtClean="0"/>
              <a:t>is JSON Web Tokens, pronounced</a:t>
            </a:r>
            <a:r>
              <a:rPr lang="en-US" baseline="0" dirty="0" smtClean="0"/>
              <a:t> “JOT”</a:t>
            </a:r>
          </a:p>
          <a:p>
            <a:endParaRPr lang="en-US" baseline="0" dirty="0" smtClean="0"/>
          </a:p>
          <a:p>
            <a:r>
              <a:rPr lang="en-US" dirty="0" smtClean="0"/>
              <a:t>In this approach, the </a:t>
            </a:r>
            <a:r>
              <a:rPr lang="en-US" dirty="0" smtClean="0"/>
              <a:t>user still needs to securely authenticate themselves by logging in. Once their</a:t>
            </a:r>
            <a:r>
              <a:rPr lang="en-US" baseline="0" dirty="0" smtClean="0"/>
              <a:t> credentials are validated, the server creates a token indicating that the user has authenticated. The server uses its private encryption key to sign the token and then returns the token and the signature back to the browser.</a:t>
            </a:r>
          </a:p>
          <a:p>
            <a:endParaRPr lang="en-US" baseline="0" dirty="0" smtClean="0"/>
          </a:p>
          <a:p>
            <a:r>
              <a:rPr lang="en-US" baseline="0" dirty="0" smtClean="0"/>
              <a:t>On each request, browser re-submits token + signature, which server verifies it by re-computing the signature.</a:t>
            </a:r>
          </a:p>
          <a:p>
            <a:endParaRPr lang="en-US" baseline="0" dirty="0" smtClean="0"/>
          </a:p>
          <a:p>
            <a:r>
              <a:rPr lang="en-US" baseline="0" dirty="0" smtClean="0"/>
              <a:t>This is very similar to HMAC signing the request. If the token and signature match, then the server knows the token is legit and wasn’t modified in transit.</a:t>
            </a:r>
          </a:p>
          <a:p>
            <a:endParaRPr lang="en-US" i="0" baseline="0" dirty="0" smtClean="0"/>
          </a:p>
          <a:p>
            <a:r>
              <a:rPr lang="en-US" i="0" baseline="0" dirty="0" smtClean="0"/>
              <a:t>As long as the token itself doesn’t contain any sensitive values, there’s no risk.</a:t>
            </a:r>
            <a:endParaRPr lang="en-US"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031525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one’s a little more recent. In February</a:t>
            </a:r>
            <a:r>
              <a:rPr lang="en-US" sz="1200" kern="1200" baseline="0" dirty="0" smtClean="0">
                <a:solidFill>
                  <a:schemeClr val="tx1"/>
                </a:solidFill>
                <a:effectLst/>
                <a:latin typeface="+mn-lt"/>
                <a:ea typeface="+mn-ea"/>
                <a:cs typeface="+mn-cs"/>
              </a:rPr>
              <a:t> of this year, it was reported that the vehicle control app for the Nissan Leaf performs no API authentication whatsoever.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know the VIN number for a LEAF, you can turn the climate control on or off, access battery status, and access the complete driving history over the internet.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30311693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From a high level, this is what you need to know about JOT.</a:t>
            </a:r>
          </a:p>
          <a:p>
            <a:endParaRPr lang="en-US" baseline="0" dirty="0" smtClean="0"/>
          </a:p>
          <a:p>
            <a:r>
              <a:rPr lang="en-US" baseline="0" dirty="0" smtClean="0"/>
              <a:t>1) It’s a standard for the secure transmission of JSON objects. These objects contain “claims”, which are really just data properties of the JSON object. Some of those properties are defined by the standard, but you can add custom claims as well.</a:t>
            </a:r>
          </a:p>
          <a:p>
            <a:r>
              <a:rPr lang="en-US" baseline="0" dirty="0" smtClean="0"/>
              <a:t>2) Tokens are self-contained and stateless. This makes them a good fit for APIs when you cannot associate clients with any server-managed state or session</a:t>
            </a:r>
          </a:p>
          <a:p>
            <a:r>
              <a:rPr lang="en-US" baseline="0" dirty="0" smtClean="0"/>
              <a:t>3) The tokens themselves signed via HMAC, so they are tamper proof. The request body is not signed. If you’re concerned about the request being modified in transit,, use TLS.</a:t>
            </a:r>
          </a:p>
          <a:p>
            <a:r>
              <a:rPr lang="en-US" baseline="0" dirty="0" smtClean="0"/>
              <a:t>4) The tokens themselves are encoded, but not encrypted. Avoid storing anything sensitive in the claims themselves, or use JSON Web Encryption </a:t>
            </a:r>
            <a:r>
              <a:rPr lang="en-US" baseline="0" smtClean="0"/>
              <a:t>to encrypt the token.</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11553892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From a high level, this is what you need to know about JOT.</a:t>
            </a:r>
          </a:p>
          <a:p>
            <a:endParaRPr lang="en-US" baseline="0" dirty="0" smtClean="0"/>
          </a:p>
          <a:p>
            <a:r>
              <a:rPr lang="en-US" baseline="0" dirty="0" smtClean="0"/>
              <a:t>1) It’s a standard for the secure transmission of JSON objects. These objects contain “claims”, which are really just data properties of the JSON object. Some of those properties are defined by the standard, but you can add custom claims as well.</a:t>
            </a:r>
          </a:p>
          <a:p>
            <a:r>
              <a:rPr lang="en-US" baseline="0" dirty="0" smtClean="0"/>
              <a:t>2) Tokens are self-contained and stateless. This makes them a good fit for APIs when you cannot associate clients with any server-managed state or session</a:t>
            </a:r>
          </a:p>
          <a:p>
            <a:r>
              <a:rPr lang="en-US" baseline="0" dirty="0" smtClean="0"/>
              <a:t>3) The tokens themselves signed via HMAC, so they are tamper proof. The request body is not signed. If you’re concerned about the request being modified in transit,, use TLS.</a:t>
            </a:r>
          </a:p>
          <a:p>
            <a:r>
              <a:rPr lang="en-US" baseline="0" dirty="0" smtClean="0"/>
              <a:t>4) The tokens themselves are encoded, but not encrypted. Avoid storing anything sensitive in the claims themselves, or use JSON Web Encryption </a:t>
            </a:r>
            <a:r>
              <a:rPr lang="en-US" baseline="0" smtClean="0"/>
              <a:t>to encrypt the token.</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23649383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just covered a lot of ground, so let’s do a quick recap of API-key based authentication.</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 used instead of usernames/passwords </a:t>
            </a:r>
          </a:p>
          <a:p>
            <a:pPr lvl="0"/>
            <a:r>
              <a:rPr lang="en-US" sz="1200" kern="1200" dirty="0" smtClean="0">
                <a:solidFill>
                  <a:schemeClr val="tx1"/>
                </a:solidFill>
                <a:effectLst/>
                <a:latin typeface="+mn-lt"/>
                <a:ea typeface="+mn-ea"/>
                <a:cs typeface="+mn-cs"/>
              </a:rPr>
              <a:t>* uniquely identify a specific user and are sometimes associated with specific permissions</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When used like a password, </a:t>
            </a:r>
          </a:p>
          <a:p>
            <a:pPr lvl="0"/>
            <a:r>
              <a:rPr lang="en-US" sz="1200" kern="1200" dirty="0" smtClean="0">
                <a:solidFill>
                  <a:schemeClr val="tx1"/>
                </a:solidFill>
                <a:effectLst/>
                <a:latin typeface="+mn-lt"/>
                <a:ea typeface="+mn-ea"/>
                <a:cs typeface="+mn-cs"/>
              </a:rPr>
              <a:t>* the API Key is passed in a URL parameter or a header w/ each request </a:t>
            </a:r>
          </a:p>
          <a:p>
            <a:pPr lvl="0"/>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requests MUST use SSL to protect the key in transit </a:t>
            </a:r>
          </a:p>
          <a:p>
            <a:pPr lvl="0"/>
            <a:r>
              <a:rPr lang="en-US" sz="1200" kern="1200" dirty="0" smtClean="0">
                <a:solidFill>
                  <a:schemeClr val="tx1"/>
                </a:solidFill>
                <a:effectLst/>
                <a:latin typeface="+mn-lt"/>
                <a:ea typeface="+mn-ea"/>
                <a:cs typeface="+mn-cs"/>
              </a:rPr>
              <a:t>* server SHOULD store the keys in a secure fashion</a:t>
            </a:r>
          </a:p>
          <a:p>
            <a:pPr lvl="0"/>
            <a:r>
              <a:rPr lang="en-US" sz="1200" kern="1200" dirty="0" smtClean="0">
                <a:solidFill>
                  <a:schemeClr val="tx1"/>
                </a:solidFill>
                <a:effectLst/>
                <a:latin typeface="+mn-lt"/>
                <a:ea typeface="+mn-ea"/>
                <a:cs typeface="+mn-cs"/>
              </a:rPr>
              <a:t>* No</a:t>
            </a:r>
            <a:r>
              <a:rPr lang="en-US" sz="1200" kern="1200" baseline="0" dirty="0" smtClean="0">
                <a:solidFill>
                  <a:schemeClr val="tx1"/>
                </a:solidFill>
                <a:effectLst/>
                <a:latin typeface="+mn-lt"/>
                <a:ea typeface="+mn-ea"/>
                <a:cs typeface="+mn-cs"/>
              </a:rPr>
              <a:t> way to verify message integrity</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15122525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API Keys are used to sign requests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public API Key must be paired with a private key that is kept secure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Private</a:t>
            </a:r>
            <a:r>
              <a:rPr lang="en-US" sz="1200" kern="1200" baseline="0" dirty="0" smtClean="0">
                <a:solidFill>
                  <a:schemeClr val="tx1"/>
                </a:solidFill>
                <a:effectLst/>
                <a:latin typeface="+mn-lt"/>
                <a:ea typeface="+mn-ea"/>
                <a:cs typeface="+mn-cs"/>
              </a:rPr>
              <a:t> keys must be stored as text or reversible encryption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Does not require TLS, unless the API call itself is sensitive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Guarantees message was not modified in transit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2780256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Signed requests</a:t>
            </a:r>
            <a:r>
              <a:rPr lang="en-US" sz="1200" kern="1200" baseline="0" dirty="0" smtClean="0">
                <a:solidFill>
                  <a:schemeClr val="tx1"/>
                </a:solidFill>
                <a:effectLst/>
                <a:latin typeface="+mn-lt"/>
                <a:ea typeface="+mn-ea"/>
                <a:cs typeface="+mn-cs"/>
              </a:rPr>
              <a:t> are great for server-to-server API calls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Also doable on mobile or JS, but at some point you’ll end up storing the private key on the client.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Consider assigning a temporary API Key upon login or just use SSL and avoid the complexity of signing requests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1829029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of the reasons that we talked about those other thing first is because OAuth uses many of the same concepts and it’s easier to understand once you understand the underlying patterns.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2042901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the traditional 2-party scenario you see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t>
            </a:r>
            <a:r>
              <a:rPr lang="en-US" sz="1200" kern="1200" dirty="0" err="1" smtClean="0">
                <a:solidFill>
                  <a:schemeClr val="tx1"/>
                </a:solidFill>
                <a:effectLst/>
                <a:latin typeface="+mn-lt"/>
                <a:ea typeface="+mn-ea"/>
                <a:cs typeface="+mn-cs"/>
              </a:rPr>
              <a:t>of</a:t>
            </a:r>
            <a:r>
              <a:rPr lang="en-US" sz="1200" kern="1200" dirty="0" smtClean="0">
                <a:solidFill>
                  <a:schemeClr val="tx1"/>
                </a:solidFill>
                <a:effectLst/>
                <a:latin typeface="+mn-lt"/>
                <a:ea typeface="+mn-ea"/>
                <a:cs typeface="+mn-cs"/>
              </a:rPr>
              <a:t> another 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some cases this is fine,</a:t>
            </a:r>
            <a:r>
              <a:rPr lang="en-US" sz="1200" kern="1200" baseline="0" dirty="0" smtClean="0">
                <a:solidFill>
                  <a:schemeClr val="tx1"/>
                </a:solidFill>
                <a:effectLst/>
                <a:latin typeface="+mn-lt"/>
                <a:ea typeface="+mn-ea"/>
                <a:cs typeface="+mn-cs"/>
              </a:rPr>
              <a:t> like when the website you’re on is the website of the trusted system. By logging you</a:t>
            </a:r>
            <a:r>
              <a:rPr lang="en-US" sz="1200" kern="1200" dirty="0" smtClean="0">
                <a:solidFill>
                  <a:schemeClr val="tx1"/>
                </a:solidFill>
                <a:effectLst/>
                <a:latin typeface="+mn-lt"/>
                <a:ea typeface="+mn-ea"/>
                <a:cs typeface="+mn-cs"/>
              </a:rPr>
              <a:t> in</a:t>
            </a:r>
            <a:r>
              <a:rPr lang="en-US" sz="1200" kern="1200" baseline="0" dirty="0" smtClean="0">
                <a:solidFill>
                  <a:schemeClr val="tx1"/>
                </a:solidFill>
                <a:effectLst/>
                <a:latin typeface="+mn-lt"/>
                <a:ea typeface="+mn-ea"/>
                <a:cs typeface="+mn-cs"/>
              </a:rPr>
              <a:t> the first place</a:t>
            </a:r>
            <a:r>
              <a:rPr lang="en-US" sz="1200" kern="1200" dirty="0" smtClean="0">
                <a:solidFill>
                  <a:schemeClr val="tx1"/>
                </a:solidFill>
                <a:effectLst/>
                <a:latin typeface="+mn-lt"/>
                <a:ea typeface="+mn-ea"/>
                <a:cs typeface="+mn-cs"/>
              </a:rPr>
              <a:t>, you’re explicitly giving that site your credentials in order to authenticate yourself.</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the Resource Owner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the Client to access the data client on their behalf, but without sharing their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You don’t have to be a high profile target like Twitter, or control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something as dangerous as a vehicle,</a:t>
            </a:r>
            <a:r>
              <a:rPr lang="en-US" sz="1200" kern="1200" baseline="0" dirty="0" smtClean="0">
                <a:solidFill>
                  <a:schemeClr val="tx1"/>
                </a:solidFill>
                <a:effectLst/>
                <a:latin typeface="+mn-lt"/>
                <a:ea typeface="+mn-ea"/>
                <a:cs typeface="+mn-cs"/>
              </a:rPr>
              <a:t> to be the target of an authentication attack. </a:t>
            </a:r>
            <a:r>
              <a:rPr lang="en-US" sz="1200" kern="1200" dirty="0" smtClean="0">
                <a:solidFill>
                  <a:schemeClr val="tx1"/>
                </a:solidFill>
                <a:effectLst/>
                <a:latin typeface="+mn-lt"/>
                <a:ea typeface="+mn-ea"/>
                <a:cs typeface="+mn-cs"/>
              </a:rPr>
              <a:t>Consider</a:t>
            </a:r>
            <a:r>
              <a:rPr lang="en-US" sz="1200" kern="1200" baseline="0" dirty="0" smtClean="0">
                <a:solidFill>
                  <a:schemeClr val="tx1"/>
                </a:solidFill>
                <a:effectLst/>
                <a:latin typeface="+mn-lt"/>
                <a:ea typeface="+mn-ea"/>
                <a:cs typeface="+mn-cs"/>
              </a:rPr>
              <a:t> this, </a:t>
            </a:r>
            <a:r>
              <a:rPr lang="en-US" sz="1200" kern="1200" dirty="0" smtClean="0">
                <a:solidFill>
                  <a:schemeClr val="tx1"/>
                </a:solidFill>
                <a:effectLst/>
                <a:latin typeface="+mn-lt"/>
                <a:ea typeface="+mn-ea"/>
                <a:cs typeface="+mn-cs"/>
              </a:rPr>
              <a:t>the ultimate purpose of an attack might be to </a:t>
            </a:r>
            <a:r>
              <a:rPr lang="en-US" sz="1200" b="1" kern="1200" dirty="0" smtClean="0">
                <a:solidFill>
                  <a:schemeClr val="tx1"/>
                </a:solidFill>
                <a:effectLst/>
                <a:latin typeface="+mn-lt"/>
                <a:ea typeface="+mn-ea"/>
                <a:cs typeface="+mn-cs"/>
              </a:rPr>
              <a:t>string lots of small exploits</a:t>
            </a:r>
            <a:r>
              <a:rPr lang="en-US" sz="1200" kern="1200" dirty="0" smtClean="0">
                <a:solidFill>
                  <a:schemeClr val="tx1"/>
                </a:solidFill>
                <a:effectLst/>
                <a:latin typeface="+mn-lt"/>
                <a:ea typeface="+mn-ea"/>
                <a:cs typeface="+mn-cs"/>
              </a:rPr>
              <a:t> into something larger.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Here’s a scary fact: </a:t>
            </a:r>
            <a:r>
              <a:rPr lang="en-US" sz="1200" b="1" kern="1200" dirty="0" smtClean="0">
                <a:solidFill>
                  <a:schemeClr val="tx1"/>
                </a:solidFill>
                <a:effectLst/>
                <a:latin typeface="+mn-lt"/>
                <a:ea typeface="+mn-ea"/>
                <a:cs typeface="+mn-cs"/>
              </a:rPr>
              <a:t>87% of the US population</a:t>
            </a:r>
            <a:r>
              <a:rPr lang="en-US" sz="1200" kern="1200" dirty="0" smtClean="0">
                <a:solidFill>
                  <a:schemeClr val="tx1"/>
                </a:solidFill>
                <a:effectLst/>
                <a:latin typeface="+mn-lt"/>
                <a:ea typeface="+mn-ea"/>
                <a:cs typeface="+mn-cs"/>
              </a:rPr>
              <a:t> are uniquely identified by these three pieces of data.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If you use </a:t>
            </a:r>
            <a:r>
              <a:rPr lang="en-US" sz="1200" kern="1200" baseline="0" dirty="0" smtClean="0">
                <a:solidFill>
                  <a:schemeClr val="tx1"/>
                </a:solidFill>
                <a:effectLst/>
                <a:latin typeface="+mn-lt"/>
                <a:ea typeface="+mn-ea"/>
                <a:cs typeface="+mn-cs"/>
              </a:rPr>
              <a:t>same address on multiple sites, and</a:t>
            </a:r>
            <a:r>
              <a:rPr lang="en-US" sz="1200" kern="1200" dirty="0" smtClean="0">
                <a:solidFill>
                  <a:schemeClr val="tx1"/>
                </a:solidFill>
                <a:effectLst/>
                <a:latin typeface="+mn-lt"/>
                <a:ea typeface="+mn-ea"/>
                <a:cs typeface="+mn-cs"/>
              </a:rPr>
              <a:t> attacker gets birthdate</a:t>
            </a:r>
            <a:r>
              <a:rPr lang="en-US" sz="1200" kern="1200" baseline="0" dirty="0" smtClean="0">
                <a:solidFill>
                  <a:schemeClr val="tx1"/>
                </a:solidFill>
                <a:effectLst/>
                <a:latin typeface="+mn-lt"/>
                <a:ea typeface="+mn-ea"/>
                <a:cs typeface="+mn-cs"/>
              </a:rPr>
              <a:t> from one “</a:t>
            </a:r>
            <a:r>
              <a:rPr lang="en-US" sz="1200" b="1" kern="1200" baseline="0" dirty="0" smtClean="0">
                <a:solidFill>
                  <a:schemeClr val="tx1"/>
                </a:solidFill>
                <a:effectLst/>
                <a:latin typeface="+mn-lt"/>
                <a:ea typeface="+mn-ea"/>
                <a:cs typeface="+mn-cs"/>
              </a:rPr>
              <a:t>low value</a:t>
            </a:r>
            <a:r>
              <a:rPr lang="en-US" sz="1200" kern="1200" baseline="0" dirty="0" smtClean="0">
                <a:solidFill>
                  <a:schemeClr val="tx1"/>
                </a:solidFill>
                <a:effectLst/>
                <a:latin typeface="+mn-lt"/>
                <a:ea typeface="+mn-ea"/>
                <a:cs typeface="+mn-cs"/>
              </a:rPr>
              <a:t>” target, gender another &amp; zip from a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they can now </a:t>
            </a:r>
            <a:r>
              <a:rPr lang="en-US" sz="1200" b="1" kern="1200" dirty="0" smtClean="0">
                <a:solidFill>
                  <a:schemeClr val="tx1"/>
                </a:solidFill>
                <a:effectLst/>
                <a:latin typeface="+mn-lt"/>
                <a:ea typeface="+mn-ea"/>
                <a:cs typeface="+mn-cs"/>
              </a:rPr>
              <a:t>de-anonymize</a:t>
            </a:r>
            <a:r>
              <a:rPr lang="en-US" sz="1200" kern="1200" dirty="0" smtClean="0">
                <a:solidFill>
                  <a:schemeClr val="tx1"/>
                </a:solidFill>
                <a:effectLst/>
                <a:latin typeface="+mn-lt"/>
                <a:ea typeface="+mn-ea"/>
                <a:cs typeface="+mn-cs"/>
              </a:rPr>
              <a:t> you in other databases.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It can use that data to stage social engineering attacks or to conduct identity</a:t>
            </a:r>
            <a:r>
              <a:rPr lang="en-US" sz="1200" kern="1200" baseline="0" dirty="0" smtClean="0">
                <a:solidFill>
                  <a:schemeClr val="tx1"/>
                </a:solidFill>
                <a:effectLst/>
                <a:latin typeface="+mn-lt"/>
                <a:ea typeface="+mn-ea"/>
                <a:cs typeface="+mn-cs"/>
              </a:rPr>
              <a:t> theft</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even “low</a:t>
            </a:r>
            <a:r>
              <a:rPr lang="en-US" sz="1200" kern="1200" baseline="0" dirty="0" smtClean="0">
                <a:solidFill>
                  <a:schemeClr val="tx1"/>
                </a:solidFill>
                <a:effectLst/>
                <a:latin typeface="+mn-lt"/>
                <a:ea typeface="+mn-ea"/>
                <a:cs typeface="+mn-cs"/>
              </a:rPr>
              <a:t> value” targets need to take API security seriously. One way to do that is to </a:t>
            </a:r>
            <a:r>
              <a:rPr lang="en-US" sz="1200" b="1" kern="1200" baseline="0" dirty="0" smtClean="0">
                <a:solidFill>
                  <a:schemeClr val="tx1"/>
                </a:solidFill>
                <a:effectLst/>
                <a:latin typeface="+mn-lt"/>
                <a:ea typeface="+mn-ea"/>
                <a:cs typeface="+mn-cs"/>
              </a:rPr>
              <a:t>properly authenticate</a:t>
            </a:r>
            <a:r>
              <a:rPr lang="en-US" sz="1200" kern="1200" baseline="0" dirty="0" smtClean="0">
                <a:solidFill>
                  <a:schemeClr val="tx1"/>
                </a:solidFill>
                <a:effectLst/>
                <a:latin typeface="+mn-lt"/>
                <a:ea typeface="+mn-ea"/>
                <a:cs typeface="+mn-cs"/>
              </a:rPr>
              <a:t> API calls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1781546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Facebook displays a page to the user to collect authorization,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Published April 2010, 1,0a came out shortly after. When I say “OAuth 1.0” I really mean “1.0a”.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associate identity with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is </a:t>
            </a:r>
            <a:r>
              <a:rPr lang="en-US" b="1" baseline="0" dirty="0" smtClean="0"/>
              <a:t>insufficient</a:t>
            </a:r>
            <a:r>
              <a:rPr lang="en-US" baseline="0" dirty="0" smtClean="0"/>
              <a:t> to provide authentication data to the client.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get started, I have a confession to make.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a:t>
            </a:r>
            <a:r>
              <a:rPr lang="en-US" sz="1200" b="1" kern="1200" dirty="0" smtClean="0">
                <a:solidFill>
                  <a:schemeClr val="tx1"/>
                </a:solidFill>
                <a:effectLst/>
                <a:latin typeface="+mn-lt"/>
                <a:ea typeface="+mn-ea"/>
                <a:cs typeface="+mn-cs"/>
              </a:rPr>
              <a:t>fairly standard web app</a:t>
            </a:r>
            <a:r>
              <a:rPr lang="en-US" sz="1200" kern="1200" dirty="0" smtClean="0">
                <a:solidFill>
                  <a:schemeClr val="tx1"/>
                </a:solidFill>
                <a:effectLst/>
                <a:latin typeface="+mn-lt"/>
                <a:ea typeface="+mn-ea"/>
                <a:cs typeface="+mn-cs"/>
              </a:rPr>
              <a:t>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a:t>
            </a:r>
            <a:r>
              <a:rPr lang="en-US" sz="1200" b="1" kern="1200" dirty="0" smtClean="0">
                <a:solidFill>
                  <a:schemeClr val="tx1"/>
                </a:solidFill>
                <a:effectLst/>
                <a:latin typeface="+mn-lt"/>
                <a:ea typeface="+mn-ea"/>
                <a:cs typeface="+mn-cs"/>
              </a:rPr>
              <a:t>stateless</a:t>
            </a:r>
            <a:r>
              <a:rPr lang="en-US" sz="1200" kern="1200" dirty="0" smtClean="0">
                <a:solidFill>
                  <a:schemeClr val="tx1"/>
                </a:solidFill>
                <a:effectLst/>
                <a:latin typeface="+mn-lt"/>
                <a:ea typeface="+mn-ea"/>
                <a:cs typeface="+mn-cs"/>
              </a:rPr>
              <a:t>…. Need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did a little research and found a </a:t>
            </a:r>
            <a:r>
              <a:rPr lang="en-US" sz="1200" b="1" kern="1200" dirty="0" smtClean="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In a hurry, rolled my own,</a:t>
            </a:r>
            <a:r>
              <a:rPr lang="en-US" sz="1200" kern="1200" baseline="0" dirty="0" smtClean="0">
                <a:solidFill>
                  <a:schemeClr val="tx1"/>
                </a:solidFill>
                <a:effectLst/>
                <a:latin typeface="+mn-lt"/>
                <a:ea typeface="+mn-ea"/>
                <a:cs typeface="+mn-cs"/>
              </a:rPr>
              <a:t> got it wrong</a:t>
            </a:r>
            <a:r>
              <a:rPr lang="en-US" sz="1200" kern="120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uses token to make an API call to Facebook’s API, gets my data, and logs me in.</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Foo gives me access to my account on their system</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this scenario, Foo would be correct in considering me an authenticated user.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has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provide</a:t>
            </a:r>
            <a:r>
              <a:rPr lang="en-US" sz="1200" kern="1200" baseline="0" dirty="0" smtClean="0">
                <a:solidFill>
                  <a:schemeClr val="tx1"/>
                </a:solidFill>
                <a:effectLst/>
                <a:latin typeface="+mn-lt"/>
                <a:ea typeface="+mn-ea"/>
                <a:cs typeface="+mn-cs"/>
              </a:rPr>
              <a:t> the necessary identity information</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list I want to touch very briefly on two additional technologies that you should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be aware of. These technologies are designed for SOAP web services and/or for complex authentication scenarios that occur in the enterprise.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It’s an “XML-based, open standard data format for exchanging authentication and authorization data between parties”. Although technically designed for applications on the internet, SAML is generally used in enterprise SSO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In terms of complexity, this is the undisputed king. It is designed for very complex scenarios that I’m guessing no one in this room needs to deal with. All I’m going to say is that if your use cases involve things like this then you should be seeking out some professional consulting services. My freebie session at </a:t>
            </a:r>
            <a:r>
              <a:rPr lang="en-US" sz="1200" kern="1200" dirty="0" err="1" smtClean="0">
                <a:solidFill>
                  <a:schemeClr val="tx1"/>
                </a:solidFill>
                <a:effectLst/>
                <a:latin typeface="+mn-lt"/>
                <a:ea typeface="+mn-ea"/>
                <a:cs typeface="+mn-cs"/>
              </a:rPr>
              <a:t>CodeMash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ain’t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cut it for you.</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34028646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should you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just threw a ton of choices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you, and as usual the correct answer</a:t>
            </a:r>
            <a:r>
              <a:rPr lang="en-US" sz="1200" kern="1200" baseline="0" dirty="0" smtClean="0">
                <a:solidFill>
                  <a:schemeClr val="tx1"/>
                </a:solidFill>
                <a:effectLst/>
                <a:latin typeface="+mn-lt"/>
                <a:ea typeface="+mn-ea"/>
                <a:cs typeface="+mn-cs"/>
              </a:rPr>
              <a:t> is “it depends”.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briefly recap those options and talk about the ideal use cases for each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are</a:t>
            </a:r>
            <a:r>
              <a:rPr lang="en-US" sz="1200" kern="1200" baseline="0" dirty="0" smtClean="0">
                <a:solidFill>
                  <a:schemeClr val="tx1"/>
                </a:solidFill>
                <a:effectLst/>
                <a:latin typeface="+mn-lt"/>
                <a:ea typeface="+mn-ea"/>
                <a:cs typeface="+mn-cs"/>
              </a:rPr>
              <a:t> useful </a:t>
            </a:r>
            <a:r>
              <a:rPr lang="en-US" sz="1200" b="1" kern="1200" baseline="0" dirty="0" smtClean="0">
                <a:solidFill>
                  <a:schemeClr val="tx1"/>
                </a:solidFill>
                <a:effectLst/>
                <a:latin typeface="+mn-lt"/>
                <a:ea typeface="+mn-ea"/>
                <a:cs typeface="+mn-cs"/>
              </a:rPr>
              <a:t>if you can get users to install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Bad choice for </a:t>
            </a:r>
            <a:r>
              <a:rPr lang="en-US" sz="1200" b="1" kern="1200" baseline="0" dirty="0" smtClean="0">
                <a:solidFill>
                  <a:schemeClr val="tx1"/>
                </a:solidFill>
                <a:effectLst/>
                <a:latin typeface="+mn-lt"/>
                <a:ea typeface="+mn-ea"/>
                <a:cs typeface="+mn-cs"/>
              </a:rPr>
              <a:t>public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Work best for securing </a:t>
            </a:r>
            <a:r>
              <a:rPr lang="en-US" sz="1200" b="1" kern="1200" dirty="0" smtClean="0">
                <a:solidFill>
                  <a:schemeClr val="tx1"/>
                </a:solidFill>
                <a:effectLst/>
                <a:latin typeface="+mn-lt"/>
                <a:ea typeface="+mn-ea"/>
                <a:cs typeface="+mn-cs"/>
              </a:rPr>
              <a:t>private API</a:t>
            </a:r>
            <a:r>
              <a:rPr lang="en-US" sz="1200" kern="1200" dirty="0" smtClean="0">
                <a:solidFill>
                  <a:schemeClr val="tx1"/>
                </a:solidFill>
                <a:effectLst/>
                <a:latin typeface="+mn-lt"/>
                <a:ea typeface="+mn-ea"/>
                <a:cs typeface="+mn-cs"/>
              </a:rPr>
              <a:t> on trusted</a:t>
            </a:r>
            <a:r>
              <a:rPr lang="en-US" sz="1200" kern="1200" baseline="0" dirty="0" smtClean="0">
                <a:solidFill>
                  <a:schemeClr val="tx1"/>
                </a:solidFill>
                <a:effectLst/>
                <a:latin typeface="+mn-lt"/>
                <a:ea typeface="+mn-ea"/>
                <a:cs typeface="+mn-cs"/>
              </a:rPr>
              <a:t>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Windows land, the sweet spot is when using IIS and Active Directory, because the tooling to link certs to identities already exists.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Also a good fit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auth</a:t>
            </a:r>
            <a:r>
              <a:rPr lang="en-US" sz="1200" b="0" kern="1200" baseline="0" dirty="0" smtClean="0">
                <a:solidFill>
                  <a:schemeClr val="tx1"/>
                </a:solidFill>
                <a:effectLst/>
                <a:latin typeface="+mn-lt"/>
                <a:ea typeface="+mn-ea"/>
                <a:cs typeface="+mn-cs"/>
              </a:rPr>
              <a:t> because you don’t have to manage passwords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ideal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want to write </a:t>
            </a:r>
            <a:r>
              <a:rPr lang="en-US" sz="1200" b="1" kern="1200" baseline="0" dirty="0" smtClean="0">
                <a:solidFill>
                  <a:schemeClr val="tx1"/>
                </a:solidFill>
                <a:effectLst/>
                <a:latin typeface="+mn-lt"/>
                <a:ea typeface="+mn-ea"/>
                <a:cs typeface="+mn-cs"/>
              </a:rPr>
              <a:t>very little code</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don’t care about the </a:t>
            </a:r>
            <a:r>
              <a:rPr lang="en-US" sz="1200" b="1" kern="1200" baseline="0" dirty="0" smtClean="0">
                <a:solidFill>
                  <a:schemeClr val="tx1"/>
                </a:solidFill>
                <a:effectLst/>
                <a:latin typeface="+mn-lt"/>
                <a:ea typeface="+mn-ea"/>
                <a:cs typeface="+mn-cs"/>
              </a:rPr>
              <a:t>crappy login UI</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using </a:t>
            </a:r>
            <a:r>
              <a:rPr lang="en-US" sz="1200" b="1" kern="1200" baseline="0" dirty="0" smtClean="0">
                <a:solidFill>
                  <a:schemeClr val="tx1"/>
                </a:solidFill>
                <a:effectLst/>
                <a:latin typeface="+mn-lt"/>
                <a:ea typeface="+mn-ea"/>
                <a:cs typeface="+mn-cs"/>
              </a:rPr>
              <a:t>TLS on all requests</a:t>
            </a:r>
            <a:r>
              <a:rPr lang="en-US" sz="1200" b="0" kern="1200" baseline="0" dirty="0" smtClean="0">
                <a:solidFill>
                  <a:schemeClr val="tx1"/>
                </a:solidFill>
                <a:effectLst/>
                <a:latin typeface="+mn-lt"/>
                <a:ea typeface="+mn-ea"/>
                <a:cs typeface="+mn-cs"/>
              </a:rPr>
              <a:t> because you’re sending unencrypted passwords with each request</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An ideal use case is </a:t>
            </a:r>
            <a:r>
              <a:rPr lang="en-US" sz="1200" b="1" kern="1200" baseline="0" dirty="0" smtClean="0">
                <a:solidFill>
                  <a:schemeClr val="tx1"/>
                </a:solidFill>
                <a:effectLst/>
                <a:latin typeface="+mn-lt"/>
                <a:ea typeface="+mn-ea"/>
                <a:cs typeface="+mn-cs"/>
              </a:rPr>
              <a:t>server to server API calls</a:t>
            </a:r>
            <a:r>
              <a:rPr lang="en-US" sz="1200" b="0" kern="1200" baseline="0" dirty="0" smtClean="0">
                <a:solidFill>
                  <a:schemeClr val="tx1"/>
                </a:solidFill>
                <a:effectLst/>
                <a:latin typeface="+mn-lt"/>
                <a:ea typeface="+mn-ea"/>
                <a:cs typeface="+mn-cs"/>
              </a:rPr>
              <a:t> where you can’t use </a:t>
            </a:r>
            <a:r>
              <a:rPr lang="en-US" sz="1200" b="1" kern="1200" baseline="0" dirty="0" smtClean="0">
                <a:solidFill>
                  <a:schemeClr val="tx1"/>
                </a:solidFill>
                <a:effectLst/>
                <a:latin typeface="+mn-lt"/>
                <a:ea typeface="+mn-ea"/>
                <a:cs typeface="+mn-cs"/>
              </a:rPr>
              <a:t>client certs</a:t>
            </a:r>
            <a:r>
              <a:rPr lang="en-US" sz="1200" b="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approach is </a:t>
            </a:r>
            <a:r>
              <a:rPr lang="en-US" sz="1200" b="1" kern="1200" dirty="0" smtClean="0">
                <a:solidFill>
                  <a:schemeClr val="tx1"/>
                </a:solidFill>
                <a:effectLst/>
                <a:latin typeface="+mn-lt"/>
                <a:ea typeface="+mn-ea"/>
                <a:cs typeface="+mn-cs"/>
              </a:rPr>
              <a:t>only as secure</a:t>
            </a:r>
            <a:r>
              <a:rPr lang="en-US" sz="1200" kern="1200" dirty="0" smtClean="0">
                <a:solidFill>
                  <a:schemeClr val="tx1"/>
                </a:solidFill>
                <a:effectLst/>
                <a:latin typeface="+mn-lt"/>
                <a:ea typeface="+mn-ea"/>
                <a:cs typeface="+mn-cs"/>
              </a:rPr>
              <a:t> as your use of TLS.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no good reason to use Digest Auth.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 a few months ago.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different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should consider using API keys as bearer tokens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Your app operates on </a:t>
            </a:r>
            <a:r>
              <a:rPr lang="en-US" sz="1200" b="1" kern="1200" baseline="0" dirty="0" smtClean="0">
                <a:solidFill>
                  <a:schemeClr val="tx1"/>
                </a:solidFill>
                <a:effectLst/>
                <a:latin typeface="+mn-lt"/>
                <a:ea typeface="+mn-ea"/>
                <a:cs typeface="+mn-cs"/>
              </a:rPr>
              <a:t>data it owns</a:t>
            </a:r>
            <a:r>
              <a:rPr lang="en-US" sz="1200" kern="1200" baseline="0" dirty="0" smtClean="0">
                <a:solidFill>
                  <a:schemeClr val="tx1"/>
                </a:solidFill>
                <a:effectLst/>
                <a:latin typeface="+mn-lt"/>
                <a:ea typeface="+mn-ea"/>
                <a:cs typeface="+mn-cs"/>
              </a:rPr>
              <a:t>, rather than 3</a:t>
            </a:r>
            <a:r>
              <a:rPr lang="en-US" sz="1200" kern="1200" baseline="30000" dirty="0" smtClean="0">
                <a:solidFill>
                  <a:schemeClr val="tx1"/>
                </a:solidFill>
                <a:effectLst/>
                <a:latin typeface="+mn-lt"/>
                <a:ea typeface="+mn-ea"/>
                <a:cs typeface="+mn-cs"/>
              </a:rPr>
              <a:t>rd</a:t>
            </a:r>
            <a:r>
              <a:rPr lang="en-US" sz="1200" kern="1200" baseline="0" dirty="0" smtClean="0">
                <a:solidFill>
                  <a:schemeClr val="tx1"/>
                </a:solidFill>
                <a:effectLst/>
                <a:latin typeface="+mn-lt"/>
                <a:ea typeface="+mn-ea"/>
                <a:cs typeface="+mn-cs"/>
              </a:rPr>
              <a:t> party data</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prefer the </a:t>
            </a:r>
            <a:r>
              <a:rPr lang="en-US" sz="1200" b="1" kern="1200" baseline="0" dirty="0" smtClean="0">
                <a:solidFill>
                  <a:schemeClr val="tx1"/>
                </a:solidFill>
                <a:effectLst/>
                <a:latin typeface="+mn-lt"/>
                <a:ea typeface="+mn-ea"/>
                <a:cs typeface="+mn-cs"/>
              </a:rPr>
              <a:t>simplicity</a:t>
            </a:r>
            <a:r>
              <a:rPr lang="en-US" sz="1200" b="0" kern="1200" baseline="0" dirty="0" smtClean="0">
                <a:solidFill>
                  <a:schemeClr val="tx1"/>
                </a:solidFill>
                <a:effectLst/>
                <a:latin typeface="+mn-lt"/>
                <a:ea typeface="+mn-ea"/>
                <a:cs typeface="+mn-cs"/>
              </a:rPr>
              <a:t> of bearer tokens over signing</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relying entirely on TLS to keep your AKI keys safe in transit</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your app owns the data</a:t>
            </a:r>
            <a:r>
              <a:rPr lang="en-US" sz="1200" b="0" kern="1200" baseline="0" dirty="0" smtClean="0">
                <a:solidFill>
                  <a:schemeClr val="tx1"/>
                </a:solidFill>
                <a:effectLst/>
                <a:latin typeface="+mn-lt"/>
                <a:ea typeface="+mn-ea"/>
                <a:cs typeface="+mn-cs"/>
              </a:rPr>
              <a:t> and you want </a:t>
            </a:r>
            <a:r>
              <a:rPr lang="en-US" sz="1200" b="1" kern="1200" dirty="0" smtClean="0">
                <a:solidFill>
                  <a:schemeClr val="tx1"/>
                </a:solidFill>
                <a:effectLst/>
                <a:latin typeface="+mn-lt"/>
                <a:ea typeface="+mn-ea"/>
                <a:cs typeface="+mn-cs"/>
              </a:rPr>
              <a:t>more security</a:t>
            </a:r>
            <a:r>
              <a:rPr lang="en-US" sz="1200" kern="1200" dirty="0" smtClean="0">
                <a:solidFill>
                  <a:schemeClr val="tx1"/>
                </a:solidFill>
                <a:effectLst/>
                <a:latin typeface="+mn-lt"/>
                <a:ea typeface="+mn-ea"/>
                <a:cs typeface="+mn-cs"/>
              </a:rPr>
              <a:t> than passing them as bearer tokens, then consider using signed requests.</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Remember that</a:t>
            </a:r>
            <a:r>
              <a:rPr lang="en-US" sz="1200" kern="1200" baseline="0" dirty="0" smtClean="0">
                <a:solidFill>
                  <a:schemeClr val="tx1"/>
                </a:solidFill>
                <a:effectLst/>
                <a:latin typeface="+mn-lt"/>
                <a:ea typeface="+mn-ea"/>
                <a:cs typeface="+mn-cs"/>
              </a:rPr>
              <a:t> creating the signature can be </a:t>
            </a:r>
            <a:r>
              <a:rPr lang="en-US" sz="1200" b="1" kern="1200" baseline="0" dirty="0" smtClean="0">
                <a:solidFill>
                  <a:schemeClr val="tx1"/>
                </a:solidFill>
                <a:effectLst/>
                <a:latin typeface="+mn-lt"/>
                <a:ea typeface="+mn-ea"/>
                <a:cs typeface="+mn-cs"/>
              </a:rPr>
              <a:t>complex</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client and server must do it in the same way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Better choice if you’re writing </a:t>
            </a:r>
            <a:r>
              <a:rPr lang="en-US" sz="1200" b="1" kern="1200" baseline="0" dirty="0" smtClean="0">
                <a:solidFill>
                  <a:schemeClr val="tx1"/>
                </a:solidFill>
                <a:effectLst/>
                <a:latin typeface="+mn-lt"/>
                <a:ea typeface="+mn-ea"/>
                <a:cs typeface="+mn-cs"/>
              </a:rPr>
              <a:t>both client and server</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3</a:t>
            </a:r>
            <a:r>
              <a:rPr lang="en-US" sz="1200" b="0" kern="1200" baseline="30000" dirty="0" smtClean="0">
                <a:solidFill>
                  <a:schemeClr val="tx1"/>
                </a:solidFill>
                <a:effectLst/>
                <a:latin typeface="+mn-lt"/>
                <a:ea typeface="+mn-ea"/>
                <a:cs typeface="+mn-cs"/>
              </a:rPr>
              <a:t>rd</a:t>
            </a:r>
            <a:r>
              <a:rPr lang="en-US" sz="1200" b="0" kern="1200" baseline="0" dirty="0" smtClean="0">
                <a:solidFill>
                  <a:schemeClr val="tx1"/>
                </a:solidFill>
                <a:effectLst/>
                <a:latin typeface="+mn-lt"/>
                <a:ea typeface="+mn-ea"/>
                <a:cs typeface="+mn-cs"/>
              </a:rPr>
              <a:t> party client support means you’ll need to document and support </a:t>
            </a:r>
            <a:r>
              <a:rPr lang="en-US" sz="1200" b="1" kern="1200" baseline="0" dirty="0" smtClean="0">
                <a:solidFill>
                  <a:schemeClr val="tx1"/>
                </a:solidFill>
                <a:effectLst/>
                <a:latin typeface="+mn-lt"/>
                <a:ea typeface="+mn-ea"/>
                <a:cs typeface="+mn-cs"/>
              </a:rPr>
              <a:t>canonicalization</a:t>
            </a:r>
            <a:r>
              <a:rPr lang="en-US" sz="1200" b="0" kern="1200" baseline="0" dirty="0" smtClean="0">
                <a:solidFill>
                  <a:schemeClr val="tx1"/>
                </a:solidFill>
                <a:effectLst/>
                <a:latin typeface="+mn-lt"/>
                <a:ea typeface="+mn-ea"/>
                <a:cs typeface="+mn-cs"/>
              </a:rPr>
              <a:t>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Ideal</a:t>
            </a:r>
            <a:r>
              <a:rPr lang="en-US" sz="1200" kern="1200" baseline="0" dirty="0" smtClean="0">
                <a:solidFill>
                  <a:schemeClr val="tx1"/>
                </a:solidFill>
                <a:effectLst/>
                <a:latin typeface="+mn-lt"/>
                <a:ea typeface="+mn-ea"/>
                <a:cs typeface="+mn-cs"/>
              </a:rPr>
              <a: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API calls.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API deals with data </a:t>
            </a:r>
            <a:r>
              <a:rPr lang="en-US" sz="1200" b="1" kern="1200" dirty="0" smtClean="0">
                <a:solidFill>
                  <a:schemeClr val="tx1"/>
                </a:solidFill>
                <a:effectLst/>
                <a:latin typeface="+mn-lt"/>
                <a:ea typeface="+mn-ea"/>
                <a:cs typeface="+mn-cs"/>
              </a:rPr>
              <a:t>owned by another party </a:t>
            </a:r>
            <a:r>
              <a:rPr lang="en-US" sz="1200" kern="1200" dirty="0" smtClean="0">
                <a:solidFill>
                  <a:schemeClr val="tx1"/>
                </a:solidFill>
                <a:effectLst/>
                <a:latin typeface="+mn-lt"/>
                <a:ea typeface="+mn-ea"/>
                <a:cs typeface="+mn-cs"/>
              </a:rPr>
              <a:t>then OAuth is the way to go.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good fit if you’re supporting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clients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version 1</a:t>
            </a:r>
            <a:r>
              <a:rPr lang="en-US" sz="1200" b="0" kern="1200" dirty="0" smtClean="0">
                <a:solidFill>
                  <a:schemeClr val="tx1"/>
                </a:solidFill>
                <a:effectLst/>
                <a:latin typeface="+mn-lt"/>
                <a:ea typeface="+mn-ea"/>
                <a:cs typeface="+mn-cs"/>
              </a:rPr>
              <a:t> if</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web-based</a:t>
            </a:r>
            <a:r>
              <a:rPr lang="en-US" sz="1200" b="1" kern="1200" baseline="0" dirty="0" smtClean="0">
                <a:solidFill>
                  <a:schemeClr val="tx1"/>
                </a:solidFill>
                <a:effectLst/>
                <a:latin typeface="+mn-lt"/>
                <a:ea typeface="+mn-ea"/>
                <a:cs typeface="+mn-cs"/>
              </a:rPr>
              <a:t> app</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can’t or don’t want to rely on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for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might also consider version 1.0a if you want</a:t>
            </a:r>
            <a:r>
              <a:rPr lang="en-US" sz="1200" kern="1200" baseline="0" dirty="0" smtClean="0">
                <a:solidFill>
                  <a:schemeClr val="tx1"/>
                </a:solidFill>
                <a:effectLst/>
                <a:latin typeface="+mn-lt"/>
                <a:ea typeface="+mn-ea"/>
                <a:cs typeface="+mn-cs"/>
              </a:rPr>
              <a:t> to minimize the code you need to write to interact with multiple providers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with OAuth 1.0 are </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involved in making signed requests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limited support for </a:t>
            </a:r>
            <a:r>
              <a:rPr lang="en-US" sz="1200" b="1" kern="1200" dirty="0" smtClean="0">
                <a:solidFill>
                  <a:schemeClr val="tx1"/>
                </a:solidFill>
                <a:effectLst/>
                <a:latin typeface="+mn-lt"/>
                <a:ea typeface="+mn-ea"/>
                <a:cs typeface="+mn-cs"/>
              </a:rPr>
              <a:t>non-browser</a:t>
            </a:r>
            <a:r>
              <a:rPr lang="en-US" sz="1200" kern="1200" dirty="0" smtClean="0">
                <a:solidFill>
                  <a:schemeClr val="tx1"/>
                </a:solidFill>
                <a:effectLst/>
                <a:latin typeface="+mn-lt"/>
                <a:ea typeface="+mn-ea"/>
                <a:cs typeface="+mn-cs"/>
              </a:rPr>
              <a:t> clients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Use OAuth 2 if</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You want</a:t>
            </a:r>
            <a:r>
              <a:rPr lang="en-US" sz="1200" kern="1200" baseline="0" dirty="0" smtClean="0">
                <a:solidFill>
                  <a:schemeClr val="tx1"/>
                </a:solidFill>
                <a:effectLst/>
                <a:latin typeface="+mn-lt"/>
                <a:ea typeface="+mn-ea"/>
                <a:cs typeface="+mn-cs"/>
              </a:rPr>
              <a:t> to </a:t>
            </a:r>
            <a:r>
              <a:rPr lang="en-US" sz="1200" b="1" kern="1200" baseline="0" dirty="0" smtClean="0">
                <a:solidFill>
                  <a:schemeClr val="tx1"/>
                </a:solidFill>
                <a:effectLst/>
                <a:latin typeface="+mn-lt"/>
                <a:ea typeface="+mn-ea"/>
                <a:cs typeface="+mn-cs"/>
              </a:rPr>
              <a:t>avoid complexity</a:t>
            </a:r>
            <a:r>
              <a:rPr lang="en-US" sz="1200" b="0" kern="1200" baseline="0" dirty="0" smtClean="0">
                <a:solidFill>
                  <a:schemeClr val="tx1"/>
                </a:solidFill>
                <a:effectLst/>
                <a:latin typeface="+mn-lt"/>
                <a:ea typeface="+mn-ea"/>
                <a:cs typeface="+mn-cs"/>
              </a:rPr>
              <a:t> of request signing in OAuth 1 or</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want to support </a:t>
            </a:r>
            <a:r>
              <a:rPr lang="en-US" sz="1200" b="1" kern="1200" baseline="0" dirty="0" smtClean="0">
                <a:solidFill>
                  <a:schemeClr val="tx1"/>
                </a:solidFill>
                <a:effectLst/>
                <a:latin typeface="+mn-lt"/>
                <a:ea typeface="+mn-ea"/>
                <a:cs typeface="+mn-cs"/>
              </a:rPr>
              <a:t>non-web</a:t>
            </a:r>
            <a:r>
              <a:rPr lang="en-US" sz="1200" b="0" kern="1200" baseline="0" dirty="0" smtClean="0">
                <a:solidFill>
                  <a:schemeClr val="tx1"/>
                </a:solidFill>
                <a:effectLst/>
                <a:latin typeface="+mn-lt"/>
                <a:ea typeface="+mn-ea"/>
                <a:cs typeface="+mn-cs"/>
              </a:rPr>
              <a:t> clients or alternative authentication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to OAuth 2.0 are </a:t>
            </a:r>
            <a:r>
              <a:rPr lang="en-US" sz="1200" b="1" kern="1200" dirty="0" smtClean="0">
                <a:solidFill>
                  <a:schemeClr val="tx1"/>
                </a:solidFill>
                <a:effectLst/>
                <a:latin typeface="+mn-lt"/>
                <a:ea typeface="+mn-ea"/>
                <a:cs typeface="+mn-cs"/>
              </a:rPr>
              <a:t>reduced security</a:t>
            </a:r>
            <a:r>
              <a:rPr lang="en-US" sz="1200" kern="1200" dirty="0" smtClean="0">
                <a:solidFill>
                  <a:schemeClr val="tx1"/>
                </a:solidFill>
                <a:effectLst/>
                <a:latin typeface="+mn-lt"/>
                <a:ea typeface="+mn-ea"/>
                <a:cs typeface="+mn-cs"/>
              </a:rPr>
              <a:t> and </a:t>
            </a:r>
            <a:r>
              <a:rPr lang="en-US" sz="1200" b="1" kern="1200" dirty="0" smtClean="0">
                <a:solidFill>
                  <a:schemeClr val="tx1"/>
                </a:solidFill>
                <a:effectLst/>
                <a:latin typeface="+mn-lt"/>
                <a:ea typeface="+mn-ea"/>
                <a:cs typeface="+mn-cs"/>
              </a:rPr>
              <a:t>less interoperability</a:t>
            </a:r>
            <a:r>
              <a:rPr lang="en-US" sz="1200" kern="1200" dirty="0" smtClean="0">
                <a:solidFill>
                  <a:schemeClr val="tx1"/>
                </a:solidFill>
                <a:effectLst/>
                <a:latin typeface="+mn-lt"/>
                <a:ea typeface="+mn-ea"/>
                <a:cs typeface="+mn-cs"/>
              </a:rPr>
              <a:t>; code</a:t>
            </a:r>
            <a:r>
              <a:rPr lang="en-US" sz="1200" kern="1200" baseline="0" dirty="0" smtClean="0">
                <a:solidFill>
                  <a:schemeClr val="tx1"/>
                </a:solidFill>
                <a:effectLst/>
                <a:latin typeface="+mn-lt"/>
                <a:ea typeface="+mn-ea"/>
                <a:cs typeface="+mn-cs"/>
              </a:rPr>
              <a:t> that you write for one OAuth 2 provider may require a lot of work to support another.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Lastly, you should use SAML or WS-Security if you literally have no other choice, and/or have a sick love affair with XML.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choose either of these, good luck but</a:t>
            </a:r>
            <a:r>
              <a:rPr lang="en-US" sz="1200" kern="1200" baseline="0" dirty="0" smtClean="0">
                <a:solidFill>
                  <a:schemeClr val="tx1"/>
                </a:solidFill>
                <a:effectLst/>
                <a:latin typeface="+mn-lt"/>
                <a:ea typeface="+mn-ea"/>
                <a:cs typeface="+mn-cs"/>
              </a:rPr>
              <a:t> don’t ask me if you have questions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will generally remember only 3 things. That means that most of the information I just shared with you will vanish quickly if you don’t act on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here are the 3 most important things I want you to remember:</a:t>
            </a:r>
          </a:p>
          <a:p>
            <a:pPr marL="228600" indent="-228600">
              <a:buAutoNum type="arabicParenR"/>
            </a:pPr>
            <a:r>
              <a:rPr lang="en-US" sz="1200" kern="1200" dirty="0" smtClean="0">
                <a:solidFill>
                  <a:schemeClr val="tx1"/>
                </a:solidFill>
                <a:effectLst/>
                <a:latin typeface="+mn-lt"/>
                <a:ea typeface="+mn-ea"/>
                <a:cs typeface="+mn-cs"/>
              </a:rPr>
              <a:t>Requests must use EITHER TLS, OR be signed with a MAC. If you’re passing sensitive data over the wire then use SSL. If you want to verify message integrity, use a MAC.</a:t>
            </a:r>
          </a:p>
          <a:p>
            <a:pPr marL="228600" indent="-228600">
              <a:buAutoNum type="arabicParenR"/>
            </a:pPr>
            <a:r>
              <a:rPr lang="en-US" sz="1200" kern="1200" dirty="0" smtClean="0">
                <a:solidFill>
                  <a:schemeClr val="tx1"/>
                </a:solidFill>
                <a:effectLst/>
                <a:latin typeface="+mn-lt"/>
                <a:ea typeface="+mn-ea"/>
                <a:cs typeface="+mn-cs"/>
              </a:rPr>
              <a:t>If you own the data that your API deals with, or</a:t>
            </a:r>
            <a:r>
              <a:rPr lang="en-US" sz="1200" kern="1200" baseline="0" dirty="0" smtClean="0">
                <a:solidFill>
                  <a:schemeClr val="tx1"/>
                </a:solidFill>
                <a:effectLst/>
                <a:latin typeface="+mn-lt"/>
                <a:ea typeface="+mn-ea"/>
                <a:cs typeface="+mn-cs"/>
              </a:rPr>
              <a:t> if you’re writing the server AND the client yourself, then custom API keys may be simpler </a:t>
            </a:r>
            <a:r>
              <a:rPr lang="en-US" sz="1200" kern="1200" dirty="0" smtClean="0">
                <a:solidFill>
                  <a:schemeClr val="tx1"/>
                </a:solidFill>
                <a:effectLst/>
                <a:latin typeface="+mn-lt"/>
                <a:ea typeface="+mn-ea"/>
                <a:cs typeface="+mn-cs"/>
              </a:rPr>
              <a:t>than using OAuth. You</a:t>
            </a:r>
            <a:r>
              <a:rPr lang="en-US" sz="1200" kern="1200" baseline="0" dirty="0" smtClean="0">
                <a:solidFill>
                  <a:schemeClr val="tx1"/>
                </a:solidFill>
                <a:effectLst/>
                <a:latin typeface="+mn-lt"/>
                <a:ea typeface="+mn-ea"/>
                <a:cs typeface="+mn-cs"/>
              </a:rPr>
              <a:t> can use API keys as bearer tokens or to sign requests, depending on your needs.</a:t>
            </a:r>
          </a:p>
          <a:p>
            <a:pPr lvl="0"/>
            <a:r>
              <a:rPr lang="en-US" sz="1200" kern="1200" dirty="0" smtClean="0">
                <a:solidFill>
                  <a:schemeClr val="tx1"/>
                </a:solidFill>
                <a:effectLst/>
                <a:latin typeface="+mn-lt"/>
                <a:ea typeface="+mn-ea"/>
                <a:cs typeface="+mn-cs"/>
              </a:rPr>
              <a:t>3)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OAuth is for authorization, not authentication. Use OpenID Connect if you need both.</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compare and contrast the options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majority of this talk is platform agnostic. As we go through the different options I may talk briefly about implementation details on the IIS/.NET platform, but mostly I’ll be showing you diagrams rather than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it’s not an advanced security session. If you already know the difference between OAuth 1 and 2 and which authentication options require SSL and which don’t, or if you already know how to sign a request using HMAC,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301285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10/4/2016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10/4/2016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10/4/2016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10/4/2016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10/4/2016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10/4/2016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fontScale="90000"/>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authentication techniques</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“understand the options”</a:t>
            </a:r>
            <a:endParaRPr lang="en-US" sz="4800" dirty="0"/>
          </a:p>
        </p:txBody>
      </p:sp>
    </p:spTree>
    <p:extLst>
      <p:ext uri="{BB962C8B-B14F-4D97-AF65-F5344CB8AC3E}">
        <p14:creationId xmlns:p14="http://schemas.microsoft.com/office/powerpoint/2010/main" val="474559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Step 1: Use OAuth</a:t>
            </a:r>
            <a:endParaRPr lang="en-US" sz="4800" dirty="0"/>
          </a:p>
        </p:txBody>
      </p:sp>
      <p:pic>
        <p:nvPicPr>
          <p:cNvPr id="4" name="Content Placeholder 3"/>
          <p:cNvPicPr>
            <a:picLocks noGrp="1" noChangeAspect="1"/>
          </p:cNvPicPr>
          <p:nvPr>
            <p:ph idx="1"/>
          </p:nvPr>
        </p:nvPicPr>
        <p:blipFill>
          <a:blip r:embed="rId3"/>
          <a:stretch>
            <a:fillRect/>
          </a:stretch>
        </p:blipFill>
        <p:spPr>
          <a:xfrm>
            <a:off x="4043743" y="1690688"/>
            <a:ext cx="4104514" cy="3928716"/>
          </a:xfrm>
          <a:prstGeom prst="rect">
            <a:avLst/>
          </a:prstGeom>
        </p:spPr>
      </p:pic>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Step 2: Profit!</a:t>
            </a:r>
            <a:endParaRPr lang="en-US" sz="4800" dirty="0"/>
          </a:p>
        </p:txBody>
      </p:sp>
    </p:spTree>
    <p:extLst>
      <p:ext uri="{BB962C8B-B14F-4D97-AF65-F5344CB8AC3E}">
        <p14:creationId xmlns:p14="http://schemas.microsoft.com/office/powerpoint/2010/main" val="2849287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Well….</a:t>
            </a:r>
            <a:endParaRPr lang="en-US" sz="4800" dirty="0"/>
          </a:p>
        </p:txBody>
      </p:sp>
      <p:sp>
        <p:nvSpPr>
          <p:cNvPr id="5" name="Title 1"/>
          <p:cNvSpPr txBox="1">
            <a:spLocks/>
          </p:cNvSpPr>
          <p:nvPr/>
        </p:nvSpPr>
        <p:spPr>
          <a:xfrm>
            <a:off x="838200"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pPr algn="r"/>
            <a:r>
              <a:rPr lang="en-US" sz="4800" dirty="0" smtClean="0"/>
              <a:t>… maybe not.</a:t>
            </a:r>
            <a:endParaRPr lang="en-US" sz="4800" dirty="0"/>
          </a:p>
        </p:txBody>
      </p:sp>
      <p:pic>
        <p:nvPicPr>
          <p:cNvPr id="6" name="Picture 5"/>
          <p:cNvPicPr>
            <a:picLocks noChangeAspect="1"/>
          </p:cNvPicPr>
          <p:nvPr/>
        </p:nvPicPr>
        <p:blipFill>
          <a:blip r:embed="rId3"/>
          <a:stretch>
            <a:fillRect/>
          </a:stretch>
        </p:blipFill>
        <p:spPr>
          <a:xfrm>
            <a:off x="3724103" y="1230600"/>
            <a:ext cx="4288804" cy="4336858"/>
          </a:xfrm>
          <a:prstGeom prst="rect">
            <a:avLst/>
          </a:prstGeom>
        </p:spPr>
      </p:pic>
    </p:spTree>
    <p:extLst>
      <p:ext uri="{BB962C8B-B14F-4D97-AF65-F5344CB8AC3E}">
        <p14:creationId xmlns:p14="http://schemas.microsoft.com/office/powerpoint/2010/main" val="1104568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And the contestants are…</a:t>
            </a:r>
            <a:endParaRPr lang="en-US" sz="4800" dirty="0"/>
          </a:p>
        </p:txBody>
      </p:sp>
      <p:sp>
        <p:nvSpPr>
          <p:cNvPr id="3" name="Content Placeholder 2"/>
          <p:cNvSpPr>
            <a:spLocks noGrp="1"/>
          </p:cNvSpPr>
          <p:nvPr>
            <p:ph idx="1"/>
          </p:nvPr>
        </p:nvSpPr>
        <p:spPr>
          <a:xfrm>
            <a:off x="838200" y="1825625"/>
            <a:ext cx="4382193" cy="4351338"/>
          </a:xfrm>
        </p:spPr>
        <p:txBody>
          <a:bodyPr>
            <a:noAutofit/>
          </a:bodyPr>
          <a:lstStyle/>
          <a:p>
            <a:r>
              <a:rPr lang="en-US" sz="4000" dirty="0"/>
              <a:t>Client Certificates</a:t>
            </a:r>
          </a:p>
          <a:p>
            <a:r>
              <a:rPr lang="en-US" sz="4000" dirty="0" smtClean="0"/>
              <a:t>HTTP Basic Authentication</a:t>
            </a:r>
          </a:p>
          <a:p>
            <a:r>
              <a:rPr lang="en-US" sz="4000" dirty="0" smtClean="0"/>
              <a:t>Digest Authentication</a:t>
            </a:r>
          </a:p>
          <a:p>
            <a:r>
              <a:rPr lang="en-US" sz="4000" dirty="0" smtClean="0"/>
              <a:t>API Keys</a:t>
            </a:r>
          </a:p>
          <a:p>
            <a:r>
              <a:rPr lang="en-US" sz="4000" dirty="0" smtClean="0"/>
              <a:t>HMAC</a:t>
            </a:r>
          </a:p>
        </p:txBody>
      </p:sp>
      <p:sp>
        <p:nvSpPr>
          <p:cNvPr id="4" name="Content Placeholder 2"/>
          <p:cNvSpPr txBox="1">
            <a:spLocks/>
          </p:cNvSpPr>
          <p:nvPr/>
        </p:nvSpPr>
        <p:spPr>
          <a:xfrm>
            <a:off x="6096000" y="1825625"/>
            <a:ext cx="43821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smtClean="0"/>
              <a:t>JWT</a:t>
            </a:r>
          </a:p>
          <a:p>
            <a:r>
              <a:rPr lang="en-US" sz="4000" dirty="0" smtClean="0"/>
              <a:t>OAuth 1.0</a:t>
            </a:r>
          </a:p>
          <a:p>
            <a:r>
              <a:rPr lang="en-US" sz="4000" dirty="0" smtClean="0"/>
              <a:t>OAuth 2.0</a:t>
            </a:r>
          </a:p>
          <a:p>
            <a:r>
              <a:rPr lang="en-US" sz="4000" dirty="0" smtClean="0"/>
              <a:t>OpenID Connect</a:t>
            </a:r>
          </a:p>
          <a:p>
            <a:r>
              <a:rPr lang="en-US" sz="4000" dirty="0" smtClean="0"/>
              <a:t>SAML</a:t>
            </a:r>
          </a:p>
          <a:p>
            <a:r>
              <a:rPr lang="en-US" sz="4000" dirty="0" smtClean="0"/>
              <a:t>WS-Security</a:t>
            </a:r>
            <a:endParaRPr lang="en-US" sz="4000" dirty="0"/>
          </a:p>
        </p:txBody>
      </p:sp>
    </p:spTree>
    <p:extLst>
      <p:ext uri="{BB962C8B-B14F-4D97-AF65-F5344CB8AC3E}">
        <p14:creationId xmlns:p14="http://schemas.microsoft.com/office/powerpoint/2010/main" val="4051204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66292" y="333830"/>
            <a:ext cx="6051730" cy="6524170"/>
          </a:xfrm>
          <a:prstGeom prst="rect">
            <a:avLst/>
          </a:prstGeom>
        </p:spPr>
      </p:pic>
    </p:spTree>
    <p:extLst>
      <p:ext uri="{BB962C8B-B14F-4D97-AF65-F5344CB8AC3E}">
        <p14:creationId xmlns:p14="http://schemas.microsoft.com/office/powerpoint/2010/main" val="2029024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solidFill>
                  <a:srgbClr val="C00000"/>
                </a:solidFill>
              </a:rPr>
              <a:t>SSL is </a:t>
            </a:r>
            <a:r>
              <a:rPr lang="en-US" sz="4800" u="sng" dirty="0" smtClean="0">
                <a:solidFill>
                  <a:srgbClr val="C00000"/>
                </a:solidFill>
              </a:rPr>
              <a:t>broken!</a:t>
            </a:r>
            <a:r>
              <a:rPr lang="en-US" sz="4800" dirty="0" smtClean="0"/>
              <a:t>   </a:t>
            </a:r>
            <a:r>
              <a:rPr lang="en-US" sz="4800" b="1" dirty="0" smtClean="0">
                <a:solidFill>
                  <a:srgbClr val="C00000"/>
                </a:solidFill>
              </a:rPr>
              <a:t>Use TLS</a:t>
            </a:r>
            <a:endParaRPr lang="en-US" sz="4800" b="1" dirty="0">
              <a:solidFill>
                <a:srgbClr val="C00000"/>
              </a:solidFill>
            </a:endParaRPr>
          </a:p>
        </p:txBody>
      </p:sp>
    </p:spTree>
    <p:extLst>
      <p:ext uri="{BB962C8B-B14F-4D97-AF65-F5344CB8AC3E}">
        <p14:creationId xmlns:p14="http://schemas.microsoft.com/office/powerpoint/2010/main" val="3862234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Authentication built-into the web server</a:t>
            </a:r>
            <a:endParaRPr lang="en-US" sz="4800" dirty="0"/>
          </a:p>
        </p:txBody>
      </p:sp>
      <p:pic>
        <p:nvPicPr>
          <p:cNvPr id="7" name="Picture 6"/>
          <p:cNvPicPr>
            <a:picLocks noChangeAspect="1"/>
          </p:cNvPicPr>
          <p:nvPr/>
        </p:nvPicPr>
        <p:blipFill>
          <a:blip r:embed="rId3"/>
          <a:stretch>
            <a:fillRect/>
          </a:stretch>
        </p:blipFill>
        <p:spPr>
          <a:xfrm>
            <a:off x="2573764" y="1690688"/>
            <a:ext cx="7044471" cy="4867089"/>
          </a:xfrm>
          <a:prstGeom prst="rect">
            <a:avLst/>
          </a:prstGeom>
        </p:spPr>
      </p:pic>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minutes; $136 billion lost</a:t>
            </a:r>
            <a:endParaRPr lang="en-US" sz="4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219" y="1308303"/>
            <a:ext cx="11467218" cy="5242126"/>
          </a:xfrm>
        </p:spPr>
      </p:pic>
    </p:spTree>
    <p:extLst>
      <p:ext uri="{BB962C8B-B14F-4D97-AF65-F5344CB8AC3E}">
        <p14:creationId xmlns:p14="http://schemas.microsoft.com/office/powerpoint/2010/main" val="3897820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TLS” – proves client identity to server</a:t>
            </a:r>
          </a:p>
          <a:p>
            <a:endParaRPr lang="en-US" sz="4000" dirty="0"/>
          </a:p>
          <a:p>
            <a:r>
              <a:rPr lang="en-US" sz="4000" dirty="0" smtClean="0"/>
              <a:t>No usernames or passwords</a:t>
            </a:r>
          </a:p>
          <a:p>
            <a:endParaRPr lang="en-US" sz="4000" dirty="0"/>
          </a:p>
          <a:p>
            <a:r>
              <a:rPr lang="en-US" sz="4000" dirty="0" smtClean="0"/>
              <a:t>Ideal for internal apps, not public facing</a:t>
            </a:r>
          </a:p>
          <a:p>
            <a:endParaRPr lang="en-US" sz="4000" dirty="0" smtClean="0"/>
          </a:p>
          <a:p>
            <a:r>
              <a:rPr lang="en-US" sz="4000" dirty="0" smtClean="0"/>
              <a:t>On IIS, only “simple” w/ Active Directory</a:t>
            </a:r>
          </a:p>
          <a:p>
            <a:endParaRPr lang="en-US" sz="4000" dirty="0"/>
          </a:p>
          <a:p>
            <a:endParaRPr lang="en-US" sz="4000" dirty="0" smtClean="0"/>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4" name="Picture 3"/>
          <p:cNvPicPr>
            <a:picLocks noChangeAspect="1"/>
          </p:cNvPicPr>
          <p:nvPr/>
        </p:nvPicPr>
        <p:blipFill>
          <a:blip r:embed="rId3"/>
          <a:stretch>
            <a:fillRect/>
          </a:stretch>
        </p:blipFill>
        <p:spPr>
          <a:xfrm>
            <a:off x="327077" y="2257571"/>
            <a:ext cx="11537845" cy="2103414"/>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r>
              <a:rPr lang="en-US" sz="4000" dirty="0" smtClean="0"/>
              <a:t>Revoking access requires password change</a:t>
            </a:r>
          </a:p>
          <a:p>
            <a:pPr marL="0" indent="0">
              <a:buNone/>
            </a:pPr>
            <a:r>
              <a:rPr lang="en-US" sz="4000" dirty="0" smtClean="0"/>
              <a:t> </a:t>
            </a:r>
          </a:p>
        </p:txBody>
      </p:sp>
      <p:pic>
        <p:nvPicPr>
          <p:cNvPr id="4" name="Picture 3"/>
          <p:cNvPicPr>
            <a:picLocks noChangeAspect="1"/>
          </p:cNvPicPr>
          <p:nvPr/>
        </p:nvPicPr>
        <p:blipFill>
          <a:blip r:embed="rId3"/>
          <a:stretch>
            <a:fillRect/>
          </a:stretch>
        </p:blipFill>
        <p:spPr>
          <a:xfrm>
            <a:off x="1775892" y="2556509"/>
            <a:ext cx="8684477" cy="1583229"/>
          </a:xfrm>
          <a:prstGeom prst="rect">
            <a:avLst/>
          </a:prstGeom>
        </p:spPr>
      </p:pic>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TLS not required</a:t>
            </a:r>
          </a:p>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integrates w/ other standards-based systems</a:t>
            </a:r>
          </a:p>
        </p:txBody>
      </p:sp>
      <p:pic>
        <p:nvPicPr>
          <p:cNvPr id="6" name="Picture 5"/>
          <p:cNvPicPr>
            <a:picLocks noChangeAspect="1"/>
          </p:cNvPicPr>
          <p:nvPr/>
        </p:nvPicPr>
        <p:blipFill>
          <a:blip r:embed="rId3"/>
          <a:stretch>
            <a:fillRect/>
          </a:stretch>
        </p:blipFill>
        <p:spPr>
          <a:xfrm>
            <a:off x="1210160" y="3197652"/>
            <a:ext cx="7065936" cy="2639416"/>
          </a:xfrm>
          <a:prstGeom prst="rect">
            <a:avLst/>
          </a:prstGeom>
        </p:spPr>
      </p:pic>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smtClean="0"/>
              <a:t>For every request, client makes </a:t>
            </a:r>
            <a:r>
              <a:rPr lang="en-US" sz="4000" b="1" dirty="0" smtClean="0"/>
              <a:t>two </a:t>
            </a:r>
            <a:r>
              <a:rPr lang="en-US" sz="4000" dirty="0" smtClean="0"/>
              <a:t>calls to server</a:t>
            </a:r>
          </a:p>
          <a:p>
            <a:pPr>
              <a:buFont typeface="Corbel" panose="020B0503020204020204" pitchFamily="34" charset="0"/>
              <a:buChar char="-"/>
            </a:pPr>
            <a:endParaRPr lang="en-US" sz="4000" dirty="0" smtClean="0"/>
          </a:p>
          <a:p>
            <a:r>
              <a:rPr lang="en-US" sz="4000" dirty="0" smtClean="0"/>
              <a:t>Prevents storing passwords with strong encryption!</a:t>
            </a:r>
          </a:p>
          <a:p>
            <a:pPr>
              <a:buFont typeface="Corbel" panose="020B0503020204020204" pitchFamily="34" charset="0"/>
              <a:buChar char="-"/>
            </a:pPr>
            <a:endParaRPr lang="en-US" sz="4000" dirty="0" smtClean="0"/>
          </a:p>
        </p:txBody>
      </p:sp>
    </p:spTree>
    <p:extLst>
      <p:ext uri="{BB962C8B-B14F-4D97-AF65-F5344CB8AC3E}">
        <p14:creationId xmlns:p14="http://schemas.microsoft.com/office/powerpoint/2010/main" val="3863170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Custom scheme: API Keys and JWT</a:t>
            </a:r>
            <a:endParaRPr lang="en-US" sz="4800" dirty="0"/>
          </a:p>
        </p:txBody>
      </p:sp>
      <p:pic>
        <p:nvPicPr>
          <p:cNvPr id="5" name="Picture 4"/>
          <p:cNvPicPr>
            <a:picLocks noChangeAspect="1"/>
          </p:cNvPicPr>
          <p:nvPr/>
        </p:nvPicPr>
        <p:blipFill>
          <a:blip r:embed="rId3"/>
          <a:stretch>
            <a:fillRect/>
          </a:stretch>
        </p:blipFill>
        <p:spPr>
          <a:xfrm>
            <a:off x="2589842" y="2043845"/>
            <a:ext cx="7012316" cy="4814155"/>
          </a:xfrm>
          <a:prstGeom prst="rect">
            <a:avLst/>
          </a:prstGeom>
        </p:spPr>
      </p:pic>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Used </a:t>
            </a:r>
            <a:r>
              <a:rPr lang="en-US" sz="4000" b="1" dirty="0" smtClean="0"/>
              <a:t>in place of</a:t>
            </a:r>
            <a:r>
              <a:rPr lang="en-US" sz="4000" dirty="0" smtClean="0"/>
              <a:t> </a:t>
            </a:r>
            <a:r>
              <a:rPr lang="en-US" sz="4000" dirty="0" smtClean="0"/>
              <a:t>username/password combo</a:t>
            </a:r>
            <a:br>
              <a:rPr lang="en-US" sz="4000" dirty="0" smtClean="0"/>
            </a:br>
            <a:endParaRPr lang="en-US" sz="4000" dirty="0" smtClean="0"/>
          </a:p>
          <a:p>
            <a:r>
              <a:rPr lang="en-US" sz="4000" dirty="0" smtClean="0"/>
              <a:t>Revocable</a:t>
            </a:r>
            <a:br>
              <a:rPr lang="en-US" sz="4000" dirty="0" smtClean="0"/>
            </a:br>
            <a:endParaRPr lang="en-US" sz="4000" dirty="0" smtClean="0"/>
          </a:p>
          <a:p>
            <a:r>
              <a:rPr lang="en-US" sz="4000" dirty="0" smtClean="0"/>
              <a:t>Usually </a:t>
            </a:r>
            <a:r>
              <a:rPr lang="en-US" sz="4000" dirty="0" smtClean="0"/>
              <a:t>a </a:t>
            </a:r>
            <a:r>
              <a:rPr lang="en-US" sz="4000" dirty="0" smtClean="0"/>
              <a:t>GUID – hard to brute force</a:t>
            </a:r>
            <a:br>
              <a:rPr lang="en-US" sz="4000" dirty="0" smtClean="0"/>
            </a:br>
            <a:endParaRPr lang="en-US" sz="4000" dirty="0"/>
          </a:p>
          <a:p>
            <a:r>
              <a:rPr lang="en-US" sz="4000" dirty="0" smtClean="0"/>
              <a:t>Use as “bearer token” or to “sign” a request</a:t>
            </a:r>
          </a:p>
          <a:p>
            <a:endParaRPr lang="en-US" sz="4000" dirty="0" smtClean="0"/>
          </a:p>
          <a:p>
            <a:endParaRPr lang="en-US" sz="4000" u="sng" dirty="0" smtClean="0"/>
          </a:p>
          <a:p>
            <a:endParaRPr lang="en-US" sz="4000" dirty="0" smtClean="0"/>
          </a:p>
          <a:p>
            <a:endParaRPr lang="en-US" sz="4000" dirty="0"/>
          </a:p>
        </p:txBody>
      </p:sp>
    </p:spTree>
    <p:extLst>
      <p:ext uri="{BB962C8B-B14F-4D97-AF65-F5344CB8AC3E}">
        <p14:creationId xmlns:p14="http://schemas.microsoft.com/office/powerpoint/2010/main" val="19186817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dirty="0"/>
              <a:t>passwords (“bearer tokens“)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30,000 spammed accounts</a:t>
            </a:r>
            <a:endParaRPr lang="en-US" sz="4800"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838199" y="1825625"/>
            <a:ext cx="10938211" cy="4823148"/>
          </a:xfrm>
          <a:prstGeom prst="rect">
            <a:avLst/>
          </a:prstGeom>
        </p:spPr>
      </p:pic>
    </p:spTree>
    <p:extLst>
      <p:ext uri="{BB962C8B-B14F-4D97-AF65-F5344CB8AC3E}">
        <p14:creationId xmlns:p14="http://schemas.microsoft.com/office/powerpoint/2010/main" val="87832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passwords (“bearer tokens“)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Anyone that has the key, gets access</a:t>
            </a:r>
          </a:p>
          <a:p>
            <a:endParaRPr lang="en-US" sz="4000" dirty="0"/>
          </a:p>
          <a:p>
            <a:r>
              <a:rPr lang="en-US" sz="4000" dirty="0"/>
              <a:t>Only as secure as the TLS implementation</a:t>
            </a:r>
          </a:p>
          <a:p>
            <a:endParaRPr lang="en-US" sz="4000" dirty="0" smtClean="0"/>
          </a:p>
          <a:p>
            <a:r>
              <a:rPr lang="en-US" sz="4000" dirty="0" smtClean="0"/>
              <a:t>Should salt and hash keys for storage</a:t>
            </a:r>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dirty="0" smtClean="0"/>
              <a:t>Server ensured of message authenticity</a:t>
            </a:r>
          </a:p>
          <a:p>
            <a:endParaRPr lang="en-US" sz="4000" dirty="0"/>
          </a:p>
          <a:p>
            <a:r>
              <a:rPr lang="en-US" sz="4000" b="1" dirty="0" smtClean="0"/>
              <a:t>Does not require TLS to keep secret safe</a:t>
            </a:r>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Verifies identity w/out bearer tokens</a:t>
            </a:r>
          </a:p>
          <a:p>
            <a:endParaRPr lang="en-US" sz="4000" dirty="0" smtClean="0"/>
          </a:p>
          <a:p>
            <a:r>
              <a:rPr lang="en-US" sz="4000" dirty="0"/>
              <a:t>TLS not required</a:t>
            </a:r>
          </a:p>
          <a:p>
            <a:endParaRPr lang="en-US" sz="4000" dirty="0" smtClean="0"/>
          </a:p>
          <a:p>
            <a:r>
              <a:rPr lang="en-US" sz="4000" dirty="0" smtClean="0"/>
              <a:t>Proves request was not modified in transit</a:t>
            </a:r>
          </a:p>
          <a:p>
            <a:endParaRPr lang="en-US" sz="4000" dirty="0" smtClean="0"/>
          </a:p>
          <a:p>
            <a:r>
              <a:rPr lang="en-US" sz="4000" dirty="0" smtClean="0"/>
              <a:t>Defend against replay attacks in app code or TLS</a:t>
            </a:r>
          </a:p>
          <a:p>
            <a:pPr lvl="1"/>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20347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What to use as “secret value”?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Salted/hashed passwords won’t work</a:t>
            </a:r>
          </a:p>
          <a:p>
            <a:endParaRPr lang="en-US" sz="4000" dirty="0"/>
          </a:p>
          <a:p>
            <a:r>
              <a:rPr lang="en-US" sz="4000" dirty="0" smtClean="0"/>
              <a:t>Issue API Keys as a </a:t>
            </a:r>
            <a:r>
              <a:rPr lang="en-US" sz="4000" b="1" dirty="0" smtClean="0"/>
              <a:t>pair</a:t>
            </a:r>
            <a:r>
              <a:rPr lang="en-US" sz="4000" dirty="0" smtClean="0"/>
              <a:t>: public API Key + private key</a:t>
            </a:r>
          </a:p>
          <a:p>
            <a:endParaRPr lang="en-US" sz="4000" dirty="0" smtClean="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15255" cy="1325563"/>
          </a:xfrm>
        </p:spPr>
        <p:txBody>
          <a:bodyPr>
            <a:noAutofit/>
          </a:bodyPr>
          <a:lstStyle/>
          <a:p>
            <a:r>
              <a:rPr lang="en-US" sz="4800" dirty="0" smtClean="0"/>
              <a:t>API Keys: </a:t>
            </a:r>
            <a:r>
              <a:rPr lang="en-US" sz="4800" dirty="0" smtClean="0"/>
              <a:t>Great for server-based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773606" y="1690688"/>
            <a:ext cx="5825271" cy="5132597"/>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t>
            </a:r>
            <a:r>
              <a:rPr lang="en-US" sz="4800" dirty="0" smtClean="0"/>
              <a:t>Less great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921853" y="1690688"/>
            <a:ext cx="7956120" cy="4743363"/>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820007" y="1690688"/>
            <a:ext cx="8551985" cy="5025679"/>
          </a:xfrm>
          <a:prstGeom prst="rect">
            <a:avLst/>
          </a:prstGeom>
        </p:spPr>
      </p:pic>
    </p:spTree>
    <p:extLst>
      <p:ext uri="{BB962C8B-B14F-4D97-AF65-F5344CB8AC3E}">
        <p14:creationId xmlns:p14="http://schemas.microsoft.com/office/powerpoint/2010/main" val="337037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Nissan Leaf exploit</a:t>
            </a:r>
            <a:endParaRPr lang="en-US" sz="4800" dirty="0"/>
          </a:p>
        </p:txBody>
      </p:sp>
      <p:pic>
        <p:nvPicPr>
          <p:cNvPr id="4" name="Picture 3"/>
          <p:cNvPicPr>
            <a:picLocks noChangeAspect="1"/>
          </p:cNvPicPr>
          <p:nvPr/>
        </p:nvPicPr>
        <p:blipFill>
          <a:blip r:embed="rId3"/>
          <a:stretch>
            <a:fillRect/>
          </a:stretch>
        </p:blipFill>
        <p:spPr>
          <a:xfrm>
            <a:off x="1146247" y="1595438"/>
            <a:ext cx="9899506" cy="4811712"/>
          </a:xfrm>
          <a:prstGeom prst="rect">
            <a:avLst/>
          </a:prstGeom>
        </p:spPr>
      </p:pic>
      <p:pic>
        <p:nvPicPr>
          <p:cNvPr id="7" name="Picture 6"/>
          <p:cNvPicPr>
            <a:picLocks noChangeAspect="1"/>
          </p:cNvPicPr>
          <p:nvPr/>
        </p:nvPicPr>
        <p:blipFill>
          <a:blip r:embed="rId4"/>
          <a:stretch>
            <a:fillRect/>
          </a:stretch>
        </p:blipFill>
        <p:spPr>
          <a:xfrm>
            <a:off x="2748870" y="1690688"/>
            <a:ext cx="9172314" cy="871311"/>
          </a:xfrm>
          <a:prstGeom prst="rect">
            <a:avLst/>
          </a:prstGeom>
        </p:spPr>
      </p:pic>
    </p:spTree>
    <p:extLst>
      <p:ext uri="{BB962C8B-B14F-4D97-AF65-F5344CB8AC3E}">
        <p14:creationId xmlns:p14="http://schemas.microsoft.com/office/powerpoint/2010/main" val="13223367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Tokens contain mix of standard &amp; custom “claims”</a:t>
            </a:r>
          </a:p>
          <a:p>
            <a:endParaRPr lang="en-US" sz="4000" dirty="0" smtClean="0"/>
          </a:p>
          <a:p>
            <a:r>
              <a:rPr lang="en-US" sz="4000" dirty="0" smtClean="0"/>
              <a:t>Tokens are </a:t>
            </a:r>
            <a:r>
              <a:rPr lang="en-US" sz="4000" u="sng" dirty="0" smtClean="0"/>
              <a:t>self-contained</a:t>
            </a:r>
            <a:r>
              <a:rPr lang="en-US" sz="4000" dirty="0" smtClean="0"/>
              <a:t> and </a:t>
            </a:r>
            <a:r>
              <a:rPr lang="en-US" sz="4000" u="sng" dirty="0" smtClean="0"/>
              <a:t>stateless</a:t>
            </a:r>
          </a:p>
          <a:p>
            <a:endParaRPr lang="en-US" sz="4000" u="sng" dirty="0" smtClean="0"/>
          </a:p>
          <a:p>
            <a:r>
              <a:rPr lang="en-US" sz="4000" dirty="0" smtClean="0"/>
              <a:t>Tokens are HMAC signed; request is not. Use TLS.</a:t>
            </a:r>
          </a:p>
          <a:p>
            <a:endParaRPr lang="en-US" sz="4000" dirty="0"/>
          </a:p>
          <a:p>
            <a:r>
              <a:rPr lang="en-US" sz="4000" dirty="0" smtClean="0"/>
              <a:t>Tokens are </a:t>
            </a:r>
            <a:r>
              <a:rPr lang="en-US" sz="4000" u="sng" dirty="0" smtClean="0"/>
              <a:t>not encrypted</a:t>
            </a:r>
            <a:r>
              <a:rPr lang="en-US" sz="4000" dirty="0" smtClean="0"/>
              <a:t>, unless you also use JWE</a:t>
            </a:r>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0403095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Tokens contain mix of standard &amp; custom “claims”</a:t>
            </a:r>
          </a:p>
          <a:p>
            <a:endParaRPr lang="en-US" sz="4000" dirty="0" smtClean="0"/>
          </a:p>
          <a:p>
            <a:r>
              <a:rPr lang="en-US" sz="4000" dirty="0" smtClean="0"/>
              <a:t>Tokens are </a:t>
            </a:r>
            <a:r>
              <a:rPr lang="en-US" sz="4000" u="sng" dirty="0" smtClean="0"/>
              <a:t>self-contained</a:t>
            </a:r>
            <a:r>
              <a:rPr lang="en-US" sz="4000" dirty="0" smtClean="0"/>
              <a:t> and </a:t>
            </a:r>
            <a:r>
              <a:rPr lang="en-US" sz="4000" u="sng" dirty="0" smtClean="0"/>
              <a:t>stateless</a:t>
            </a:r>
          </a:p>
          <a:p>
            <a:endParaRPr lang="en-US" sz="4000" u="sng" dirty="0" smtClean="0"/>
          </a:p>
          <a:p>
            <a:r>
              <a:rPr lang="en-US" sz="4000" dirty="0" smtClean="0"/>
              <a:t>Tokens are HMAC signed; request is not. Use TLS.</a:t>
            </a:r>
          </a:p>
          <a:p>
            <a:endParaRPr lang="en-US" sz="4000" dirty="0"/>
          </a:p>
          <a:p>
            <a:r>
              <a:rPr lang="en-US" sz="4000" dirty="0" smtClean="0"/>
              <a:t>Tokens are </a:t>
            </a:r>
            <a:r>
              <a:rPr lang="en-US" sz="4000" u="sng" dirty="0" smtClean="0"/>
              <a:t>not encrypted</a:t>
            </a:r>
            <a:r>
              <a:rPr lang="en-US" sz="4000" dirty="0" smtClean="0"/>
              <a:t>, unless you also use JWE</a:t>
            </a:r>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870163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Uniquely identify a user (</a:t>
            </a:r>
            <a:r>
              <a:rPr lang="en-US" sz="3600" i="1" dirty="0" smtClean="0"/>
              <a:t>and optionally some perms</a:t>
            </a:r>
            <a:r>
              <a:rPr lang="en-US" sz="4000" dirty="0" smtClean="0"/>
              <a:t>)</a:t>
            </a:r>
          </a:p>
          <a:p>
            <a:endParaRPr lang="en-US" sz="4000" dirty="0"/>
          </a:p>
          <a:p>
            <a:r>
              <a:rPr lang="en-US" sz="4000" dirty="0" smtClean="0"/>
              <a:t>When used as a password:</a:t>
            </a:r>
          </a:p>
          <a:p>
            <a:pPr lvl="1"/>
            <a:r>
              <a:rPr lang="en-US" sz="3600" b="1" dirty="0"/>
              <a:t>M</a:t>
            </a:r>
            <a:r>
              <a:rPr lang="en-US" sz="3600" b="1" dirty="0" smtClean="0"/>
              <a:t>ust</a:t>
            </a:r>
            <a:r>
              <a:rPr lang="en-US" sz="3600" dirty="0" smtClean="0"/>
              <a:t> use TLS</a:t>
            </a:r>
          </a:p>
          <a:p>
            <a:pPr lvl="1"/>
            <a:r>
              <a:rPr lang="en-US" sz="3600" b="1" dirty="0" smtClean="0"/>
              <a:t>Should</a:t>
            </a:r>
            <a:r>
              <a:rPr lang="en-US" sz="3600" dirty="0" smtClean="0"/>
              <a:t> store them securely</a:t>
            </a:r>
          </a:p>
          <a:p>
            <a:pPr lvl="1"/>
            <a:r>
              <a:rPr lang="en-US" sz="3600" dirty="0" smtClean="0"/>
              <a:t>Prefer passing via header, not querystring</a:t>
            </a:r>
          </a:p>
          <a:p>
            <a:pPr lvl="1"/>
            <a:r>
              <a:rPr lang="en-US" sz="3600" dirty="0" smtClean="0"/>
              <a:t>No way to verify message integrity</a:t>
            </a:r>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423883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When used to “sign” requests (HMAC)</a:t>
            </a:r>
          </a:p>
          <a:p>
            <a:pPr lvl="1"/>
            <a:r>
              <a:rPr lang="en-US" sz="3600" dirty="0" smtClean="0"/>
              <a:t>Public API </a:t>
            </a:r>
            <a:r>
              <a:rPr lang="en-US" sz="3600" dirty="0"/>
              <a:t>Keys are </a:t>
            </a:r>
            <a:r>
              <a:rPr lang="en-US" sz="3600" dirty="0" smtClean="0"/>
              <a:t>paired w/ </a:t>
            </a:r>
            <a:r>
              <a:rPr lang="en-US" sz="3600" b="1" dirty="0" smtClean="0"/>
              <a:t>private key</a:t>
            </a:r>
            <a:br>
              <a:rPr lang="en-US" sz="3600" b="1" dirty="0" smtClean="0"/>
            </a:br>
            <a:endParaRPr lang="en-US" sz="3600" dirty="0" smtClean="0"/>
          </a:p>
          <a:p>
            <a:pPr lvl="1"/>
            <a:r>
              <a:rPr lang="en-US" sz="3600" dirty="0" smtClean="0"/>
              <a:t>Server </a:t>
            </a:r>
            <a:r>
              <a:rPr lang="en-US" sz="3600" b="1" dirty="0" smtClean="0"/>
              <a:t>cannot</a:t>
            </a:r>
            <a:r>
              <a:rPr lang="en-US" sz="3600" dirty="0" smtClean="0"/>
              <a:t> store private keys w/ 1-way encrypt.</a:t>
            </a:r>
            <a:br>
              <a:rPr lang="en-US" sz="3600" dirty="0" smtClean="0"/>
            </a:br>
            <a:endParaRPr lang="en-US" sz="3600" dirty="0" smtClean="0"/>
          </a:p>
          <a:p>
            <a:pPr lvl="1"/>
            <a:r>
              <a:rPr lang="en-US" sz="3600" dirty="0" smtClean="0"/>
              <a:t>Proof of identity [authentication] without TLS</a:t>
            </a:r>
            <a:endParaRPr lang="en-US" sz="3600" dirty="0"/>
          </a:p>
          <a:p>
            <a:pPr lvl="1"/>
            <a:endParaRPr lang="en-US" sz="3600" dirty="0" smtClean="0"/>
          </a:p>
          <a:p>
            <a:pPr lvl="1"/>
            <a:r>
              <a:rPr lang="en-US" sz="3600" dirty="0" smtClean="0"/>
              <a:t>Signing proves request wasn’t modified in transit</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9627041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 recap</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API keys are great for server to server API calls</a:t>
            </a:r>
            <a:br>
              <a:rPr lang="en-US" sz="4000" dirty="0" smtClean="0"/>
            </a:br>
            <a:endParaRPr lang="en-US" sz="4000" dirty="0" smtClean="0"/>
          </a:p>
          <a:p>
            <a:r>
              <a:rPr lang="en-US" sz="4000" dirty="0" smtClean="0"/>
              <a:t>If using API keys in lieu of </a:t>
            </a:r>
            <a:r>
              <a:rPr lang="en-US" sz="4000" dirty="0" err="1" smtClean="0"/>
              <a:t>sess</a:t>
            </a:r>
            <a:endParaRPr lang="en-US" sz="40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20079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For both 2-party and 3-party scenarios</a:t>
            </a:r>
          </a:p>
          <a:p>
            <a:endParaRPr lang="en-US" sz="4000" dirty="0" smtClean="0"/>
          </a:p>
          <a:p>
            <a:r>
              <a:rPr lang="en-US" sz="4000" dirty="0" smtClean="0"/>
              <a:t>OAuth 1.0a vs 2.0</a:t>
            </a:r>
          </a:p>
          <a:p>
            <a:endParaRPr lang="en-US" sz="4000" dirty="0" smtClean="0"/>
          </a:p>
          <a:p>
            <a:r>
              <a:rPr lang="en-US" sz="4000" dirty="0" smtClean="0"/>
              <a:t>Authorization, not authentication!</a:t>
            </a:r>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3980914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The cost of leaked data</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87% of the US population uniquely identified by</a:t>
            </a:r>
            <a:br>
              <a:rPr lang="en-US" sz="4000" dirty="0" smtClean="0"/>
            </a:br>
            <a:r>
              <a:rPr lang="en-US" sz="4000" dirty="0" smtClean="0"/>
              <a:t/>
            </a:r>
            <a:br>
              <a:rPr lang="en-US" sz="4000" dirty="0" smtClean="0"/>
            </a:br>
            <a:r>
              <a:rPr lang="en-US" sz="4000" dirty="0" smtClean="0"/>
              <a:t>{ birthdate, gender, zip code }</a:t>
            </a:r>
            <a:endParaRPr lang="en-US" sz="4000" dirty="0"/>
          </a:p>
        </p:txBody>
      </p:sp>
    </p:spTree>
    <p:extLst>
      <p:ext uri="{BB962C8B-B14F-4D97-AF65-F5344CB8AC3E}">
        <p14:creationId xmlns:p14="http://schemas.microsoft.com/office/powerpoint/2010/main" val="15853947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Rookies, </a:t>
            </a:r>
            <a:r>
              <a:rPr lang="en-US" sz="4800" dirty="0" err="1" smtClean="0"/>
              <a:t>amirite</a:t>
            </a:r>
            <a:r>
              <a:rPr lang="en-US" sz="4800" dirty="0" smtClean="0"/>
              <a:t>!?</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Access tokens ONLY mean you can access specified resource</a:t>
            </a:r>
          </a:p>
          <a:p>
            <a:endParaRPr lang="en-US" sz="4000" dirty="0" smtClean="0"/>
          </a:p>
          <a:p>
            <a:r>
              <a:rPr lang="en-US" sz="4000" dirty="0" smtClean="0"/>
              <a:t>If you implicitly treat resource access as authentication, you are vulnerable to impersonation</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Enterprisey options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SAML</a:t>
            </a:r>
          </a:p>
          <a:p>
            <a:pPr lvl="1"/>
            <a:r>
              <a:rPr lang="en-US" sz="3600" dirty="0" smtClean="0"/>
              <a:t>Ideal for SSO w/ centralized identity source</a:t>
            </a:r>
          </a:p>
          <a:p>
            <a:pPr lvl="1"/>
            <a:endParaRPr lang="en-US" sz="3600" dirty="0" smtClean="0"/>
          </a:p>
          <a:p>
            <a:r>
              <a:rPr lang="en-US" sz="4000" dirty="0" smtClean="0"/>
              <a:t>WS-Security</a:t>
            </a:r>
          </a:p>
          <a:p>
            <a:pPr lvl="1"/>
            <a:r>
              <a:rPr lang="en-US" sz="3600" dirty="0" smtClean="0"/>
              <a:t>Transports other than HTTP</a:t>
            </a:r>
          </a:p>
          <a:p>
            <a:pPr lvl="1"/>
            <a:r>
              <a:rPr lang="en-US" sz="3600" dirty="0" smtClean="0"/>
              <a:t>Multiple encryption keys in use</a:t>
            </a:r>
          </a:p>
          <a:p>
            <a:pPr lvl="1"/>
            <a:r>
              <a:rPr lang="en-US" sz="3600" dirty="0" smtClean="0"/>
              <a:t>Messaging across trust domains</a:t>
            </a:r>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9729335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You’re using IIS + Active Directory (or equivalent) to secure a private API on trusted network, or</a:t>
            </a:r>
          </a:p>
          <a:p>
            <a:endParaRPr lang="en-US" sz="3600" dirty="0"/>
          </a:p>
          <a:p>
            <a:r>
              <a:rPr lang="en-US" sz="3600" dirty="0" smtClean="0"/>
              <a:t>You want server-to-server authentication w/out passwords</a:t>
            </a:r>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endParaRPr lang="en-US" sz="4000" dirty="0"/>
          </a:p>
          <a:p>
            <a:r>
              <a:rPr lang="en-US" sz="3600" dirty="0" smtClean="0"/>
              <a:t>You </a:t>
            </a:r>
            <a:r>
              <a:rPr lang="en-US" sz="3600" dirty="0"/>
              <a:t>want to write as little code as </a:t>
            </a:r>
            <a:r>
              <a:rPr lang="en-US" sz="3600" dirty="0" smtClean="0"/>
              <a:t>possible, and</a:t>
            </a:r>
            <a:endParaRPr lang="en-US" sz="3200" dirty="0"/>
          </a:p>
          <a:p>
            <a:r>
              <a:rPr lang="en-US" sz="3600" dirty="0" smtClean="0"/>
              <a:t>You don’t care about the login UI, and</a:t>
            </a:r>
          </a:p>
          <a:p>
            <a:r>
              <a:rPr lang="en-US" sz="3600" dirty="0"/>
              <a:t>You can tolerate </a:t>
            </a:r>
            <a:r>
              <a:rPr lang="en-US" sz="3600" dirty="0" smtClean="0"/>
              <a:t>TLS on </a:t>
            </a:r>
            <a:r>
              <a:rPr lang="en-US" sz="3600" dirty="0"/>
              <a:t>all </a:t>
            </a:r>
            <a:r>
              <a:rPr lang="en-US" sz="3600" dirty="0" smtClean="0"/>
              <a:t>requests</a:t>
            </a:r>
            <a:endParaRPr lang="en-US" sz="3600" dirty="0"/>
          </a:p>
          <a:p>
            <a:endParaRPr lang="en-US" sz="3600" dirty="0"/>
          </a:p>
          <a:p>
            <a:r>
              <a:rPr lang="en-US" sz="4000" dirty="0" smtClean="0"/>
              <a:t>Best for server-to-server API calls</a:t>
            </a:r>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as </a:t>
            </a:r>
            <a:r>
              <a:rPr lang="en-US" sz="4000" b="1" u="sng" dirty="0" smtClean="0"/>
              <a:t>bearer tokens</a:t>
            </a:r>
            <a:r>
              <a:rPr lang="en-US" sz="4000" dirty="0" smtClean="0"/>
              <a:t> if…</a:t>
            </a:r>
          </a:p>
          <a:p>
            <a:endParaRPr lang="en-US" sz="4000" dirty="0"/>
          </a:p>
          <a:p>
            <a:r>
              <a:rPr lang="en-US" sz="3600" dirty="0" smtClean="0"/>
              <a:t>Your app owns the data the API cares about, and</a:t>
            </a:r>
          </a:p>
          <a:p>
            <a:endParaRPr lang="en-US" sz="3600" dirty="0" smtClean="0"/>
          </a:p>
          <a:p>
            <a:r>
              <a:rPr lang="en-US" sz="3600" dirty="0" smtClean="0"/>
              <a:t>You value simplicity over security, and</a:t>
            </a:r>
          </a:p>
          <a:p>
            <a:endParaRPr lang="en-US" sz="3600" dirty="0" smtClean="0"/>
          </a:p>
          <a:p>
            <a:r>
              <a:rPr lang="en-US" sz="3600" dirty="0" smtClean="0"/>
              <a:t>You can require TLS</a:t>
            </a:r>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and </a:t>
            </a:r>
            <a:r>
              <a:rPr lang="en-US" sz="4000" b="1" u="sng" dirty="0" smtClean="0"/>
              <a:t>signed requests</a:t>
            </a:r>
            <a:r>
              <a:rPr lang="en-US" sz="4000" dirty="0" smtClean="0"/>
              <a:t> if…</a:t>
            </a:r>
          </a:p>
          <a:p>
            <a:endParaRPr lang="en-US" sz="1200" dirty="0"/>
          </a:p>
          <a:p>
            <a:r>
              <a:rPr lang="en-US" sz="3600" dirty="0" smtClean="0"/>
              <a:t>Your app owns the data the API cares about, and</a:t>
            </a:r>
            <a:endParaRPr lang="en-US" sz="3600" dirty="0"/>
          </a:p>
          <a:p>
            <a:r>
              <a:rPr lang="en-US" sz="3600" dirty="0" smtClean="0"/>
              <a:t>You can’t/don’t want to rely on TLS</a:t>
            </a:r>
          </a:p>
          <a:p>
            <a:endParaRPr lang="en-US" sz="1600" dirty="0" smtClean="0"/>
          </a:p>
          <a:p>
            <a:r>
              <a:rPr lang="en-US" sz="3600" dirty="0" smtClean="0"/>
              <a:t>You are writing both client &amp; server</a:t>
            </a:r>
          </a:p>
          <a:p>
            <a:endParaRPr lang="en-US" sz="1600" dirty="0" smtClean="0"/>
          </a:p>
          <a:p>
            <a:r>
              <a:rPr lang="en-US" sz="3600" dirty="0" smtClean="0"/>
              <a:t>Great for server-to-server communication</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Data are owned by another party, and</a:t>
            </a:r>
          </a:p>
          <a:p>
            <a:r>
              <a:rPr lang="en-US" sz="3600" dirty="0" smtClean="0"/>
              <a:t>You’re writing a web-based app, and</a:t>
            </a:r>
          </a:p>
          <a:p>
            <a:r>
              <a:rPr lang="en-US" sz="3600" dirty="0" smtClean="0"/>
              <a:t>You can’t/don’t want to require TLS, and/or</a:t>
            </a:r>
            <a:endParaRPr lang="en-US" sz="3600" dirty="0"/>
          </a:p>
          <a:p>
            <a:r>
              <a:rPr lang="en-US" sz="3600" dirty="0" smtClean="0"/>
              <a:t>You care about client/provider interoperability</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smtClean="0"/>
              <a:t>Data are owned by another party, and</a:t>
            </a:r>
          </a:p>
          <a:p>
            <a:r>
              <a:rPr lang="en-US" sz="3600" dirty="0" smtClean="0"/>
              <a:t>You want to avoid complexity of signed requests, or</a:t>
            </a:r>
          </a:p>
          <a:p>
            <a:r>
              <a:rPr lang="en-US" sz="3600" dirty="0" smtClean="0"/>
              <a:t>You need to support a wider set of devices and “flows”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suffer endlessly in Enterprise Hell, or</a:t>
            </a:r>
            <a:endParaRPr lang="en-US" sz="3600" dirty="0"/>
          </a:p>
          <a:p>
            <a:endParaRPr lang="en-US" sz="3600" dirty="0" smtClean="0"/>
          </a:p>
          <a:p>
            <a:r>
              <a:rPr lang="en-US" sz="3600" dirty="0" smtClean="0"/>
              <a:t>You find XML to be life-affirming and joyful</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Requests must use TLS, or be signed w/ MAC</a:t>
            </a:r>
          </a:p>
          <a:p>
            <a:endParaRPr lang="en-US" sz="4000" dirty="0"/>
          </a:p>
          <a:p>
            <a:r>
              <a:rPr lang="en-US" sz="4000" dirty="0" smtClean="0"/>
              <a:t>If you are authenticating against </a:t>
            </a:r>
            <a:r>
              <a:rPr lang="en-US" sz="4000" b="1" dirty="0" smtClean="0"/>
              <a:t>your</a:t>
            </a:r>
            <a:r>
              <a:rPr lang="en-US" sz="4000" dirty="0" smtClean="0"/>
              <a:t> </a:t>
            </a:r>
            <a:r>
              <a:rPr lang="en-US" sz="4000" b="1" dirty="0" smtClean="0"/>
              <a:t>data</a:t>
            </a:r>
            <a:r>
              <a:rPr lang="en-US" sz="4000" smtClean="0"/>
              <a:t>, consider API Keys</a:t>
            </a:r>
            <a:endParaRPr lang="en-US" sz="4000" dirty="0" smtClean="0"/>
          </a:p>
          <a:p>
            <a:endParaRPr lang="en-US" sz="4000" dirty="0" smtClean="0"/>
          </a:p>
          <a:p>
            <a:r>
              <a:rPr lang="en-US" sz="4000" dirty="0" smtClean="0"/>
              <a:t>OAuth is for authorization, not authentication. Use OpenID Connect for 3</a:t>
            </a:r>
            <a:r>
              <a:rPr lang="en-US" sz="4000" baseline="30000" dirty="0" smtClean="0"/>
              <a:t>rd</a:t>
            </a:r>
            <a:r>
              <a:rPr lang="en-US" sz="4000" dirty="0" smtClean="0"/>
              <a:t> party authentication</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32042</TotalTime>
  <Words>7928</Words>
  <Application>Microsoft Office PowerPoint</Application>
  <PresentationFormat>Widescreen</PresentationFormat>
  <Paragraphs>1296</Paragraphs>
  <Slides>77</Slides>
  <Notes>77</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Calibri Light</vt:lpstr>
      <vt:lpstr>Corbel</vt:lpstr>
      <vt:lpstr>Wingdings</vt:lpstr>
      <vt:lpstr>Office Theme</vt:lpstr>
      <vt:lpstr>Securing Your API Endpoints  A practical guide to API authentication techniques</vt:lpstr>
      <vt:lpstr>3 minutes; $136 billion lost</vt:lpstr>
      <vt:lpstr>30,000 spammed accounts</vt:lpstr>
      <vt:lpstr>Nissan Leaf exploit</vt:lpstr>
      <vt:lpstr>The cost of leaked data</vt:lpstr>
      <vt:lpstr>Rookies, amirite!?</vt:lpstr>
      <vt:lpstr>Today’s goal: No more rookie mistakes!</vt:lpstr>
      <vt:lpstr>What’s on the agenda?</vt:lpstr>
      <vt:lpstr>This is not an advanced security session!</vt:lpstr>
      <vt:lpstr>This is not “getting started with &lt;foo&gt;”</vt:lpstr>
      <vt:lpstr>This is “understand the options”</vt:lpstr>
      <vt:lpstr>Identity / Authentication / Authorization</vt:lpstr>
      <vt:lpstr>Identity / Authentication / Authorization</vt:lpstr>
      <vt:lpstr>Step 1: Use OAuth</vt:lpstr>
      <vt:lpstr>Well….</vt:lpstr>
      <vt:lpstr>And the contestants are…</vt:lpstr>
      <vt:lpstr>PowerPoint Presentation</vt:lpstr>
      <vt:lpstr>SSL is broken!   Use TLS</vt:lpstr>
      <vt:lpstr>Authentication built-into the web server</vt:lpstr>
      <vt:lpstr>Client certificates</vt:lpstr>
      <vt:lpstr>HTTP Basic Authentication</vt:lpstr>
      <vt:lpstr>HTTP Basic Authentication</vt:lpstr>
      <vt:lpstr>HTTP Basic Authentication - drawbacks</vt:lpstr>
      <vt:lpstr>HTTP Digest Authentication</vt:lpstr>
      <vt:lpstr>HTTP Digest Authentication</vt:lpstr>
      <vt:lpstr>HTTP Digest Authentication - drawbacks</vt:lpstr>
      <vt:lpstr>Custom scheme: API Keys and JWT</vt:lpstr>
      <vt:lpstr>API Keys</vt:lpstr>
      <vt:lpstr>API Keys as passwords (“bearer tokens“)</vt:lpstr>
      <vt:lpstr>API Keys as passwords (“bearer tokens“)</vt:lpstr>
      <vt:lpstr>API Keys as cryptographic keys: HMAC</vt:lpstr>
      <vt:lpstr>PowerPoint Presentation</vt:lpstr>
      <vt:lpstr>Signed requests using HMAC</vt:lpstr>
      <vt:lpstr>HMAC Drawbacks</vt:lpstr>
      <vt:lpstr>Signed requests using HMAC</vt:lpstr>
      <vt:lpstr>HMAC: What to use as “secret value”?</vt:lpstr>
      <vt:lpstr>API Keys: Great for server-based clients</vt:lpstr>
      <vt:lpstr>API Keys: Less great for JS clients</vt:lpstr>
      <vt:lpstr>JWT: Secure tokens for JS clients</vt:lpstr>
      <vt:lpstr>Format of a JWT token</vt:lpstr>
      <vt:lpstr>JWT: Secure tokens for JS clients</vt:lpstr>
      <vt:lpstr>API Key recap</vt:lpstr>
      <vt:lpstr>API Key recap</vt:lpstr>
      <vt:lpstr>API Key recap</vt:lpstr>
      <vt:lpstr>OAuth</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Enterprisey options</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882</cp:revision>
  <dcterms:created xsi:type="dcterms:W3CDTF">2013-12-09T01:29:59Z</dcterms:created>
  <dcterms:modified xsi:type="dcterms:W3CDTF">2016-10-05T01:23:11Z</dcterms:modified>
</cp:coreProperties>
</file>