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86"/>
  </p:notesMasterIdLst>
  <p:sldIdLst>
    <p:sldId id="426" r:id="rId2"/>
    <p:sldId id="520" r:id="rId3"/>
    <p:sldId id="496" r:id="rId4"/>
    <p:sldId id="275" r:id="rId5"/>
    <p:sldId id="524" r:id="rId6"/>
    <p:sldId id="522" r:id="rId7"/>
    <p:sldId id="529" r:id="rId8"/>
    <p:sldId id="427" r:id="rId9"/>
    <p:sldId id="430" r:id="rId10"/>
    <p:sldId id="531" r:id="rId11"/>
    <p:sldId id="437" r:id="rId12"/>
    <p:sldId id="439" r:id="rId13"/>
    <p:sldId id="438" r:id="rId14"/>
    <p:sldId id="540" r:id="rId15"/>
    <p:sldId id="440" r:id="rId16"/>
    <p:sldId id="441" r:id="rId17"/>
    <p:sldId id="569" r:id="rId18"/>
    <p:sldId id="443" r:id="rId19"/>
    <p:sldId id="542" r:id="rId20"/>
    <p:sldId id="541" r:id="rId21"/>
    <p:sldId id="568" r:id="rId22"/>
    <p:sldId id="448" r:id="rId23"/>
    <p:sldId id="543" r:id="rId24"/>
    <p:sldId id="450" r:id="rId25"/>
    <p:sldId id="533" r:id="rId26"/>
    <p:sldId id="545" r:id="rId27"/>
    <p:sldId id="456" r:id="rId28"/>
    <p:sldId id="453" r:id="rId29"/>
    <p:sldId id="567" r:id="rId30"/>
    <p:sldId id="461" r:id="rId31"/>
    <p:sldId id="457" r:id="rId32"/>
    <p:sldId id="539" r:id="rId33"/>
    <p:sldId id="463" r:id="rId34"/>
    <p:sldId id="459" r:id="rId35"/>
    <p:sldId id="464" r:id="rId36"/>
    <p:sldId id="466" r:id="rId37"/>
    <p:sldId id="467" r:id="rId38"/>
    <p:sldId id="547" r:id="rId39"/>
    <p:sldId id="570" r:id="rId40"/>
    <p:sldId id="571" r:id="rId41"/>
    <p:sldId id="572" r:id="rId42"/>
    <p:sldId id="573" r:id="rId43"/>
    <p:sldId id="574" r:id="rId44"/>
    <p:sldId id="575" r:id="rId45"/>
    <p:sldId id="561" r:id="rId46"/>
    <p:sldId id="562" r:id="rId47"/>
    <p:sldId id="563" r:id="rId48"/>
    <p:sldId id="564" r:id="rId49"/>
    <p:sldId id="566" r:id="rId50"/>
    <p:sldId id="534" r:id="rId51"/>
    <p:sldId id="536" r:id="rId52"/>
    <p:sldId id="476" r:id="rId53"/>
    <p:sldId id="472" r:id="rId54"/>
    <p:sldId id="475" r:id="rId55"/>
    <p:sldId id="490" r:id="rId56"/>
    <p:sldId id="486" r:id="rId57"/>
    <p:sldId id="576" r:id="rId58"/>
    <p:sldId id="527" r:id="rId59"/>
    <p:sldId id="487" r:id="rId60"/>
    <p:sldId id="488" r:id="rId61"/>
    <p:sldId id="526" r:id="rId62"/>
    <p:sldId id="479" r:id="rId63"/>
    <p:sldId id="494" r:id="rId64"/>
    <p:sldId id="521" r:id="rId65"/>
    <p:sldId id="498" r:id="rId66"/>
    <p:sldId id="577" r:id="rId67"/>
    <p:sldId id="578" r:id="rId68"/>
    <p:sldId id="579" r:id="rId69"/>
    <p:sldId id="501" r:id="rId70"/>
    <p:sldId id="502" r:id="rId71"/>
    <p:sldId id="538" r:id="rId72"/>
    <p:sldId id="516" r:id="rId73"/>
    <p:sldId id="506" r:id="rId74"/>
    <p:sldId id="508" r:id="rId75"/>
    <p:sldId id="509" r:id="rId76"/>
    <p:sldId id="510" r:id="rId77"/>
    <p:sldId id="511" r:id="rId78"/>
    <p:sldId id="537" r:id="rId79"/>
    <p:sldId id="512" r:id="rId80"/>
    <p:sldId id="513" r:id="rId81"/>
    <p:sldId id="514" r:id="rId82"/>
    <p:sldId id="515" r:id="rId83"/>
    <p:sldId id="504" r:id="rId84"/>
    <p:sldId id="423"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6" autoAdjust="0"/>
    <p:restoredTop sz="52650" autoAdjust="0"/>
  </p:normalViewPr>
  <p:slideViewPr>
    <p:cSldViewPr snapToGrid="0">
      <p:cViewPr varScale="1">
        <p:scale>
          <a:sx n="56" d="100"/>
          <a:sy n="56" d="100"/>
        </p:scale>
        <p:origin x="2034" y="66"/>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12/27/2018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"Securing Your API Endpoints!"</a:t>
            </a:r>
          </a:p>
          <a:p>
            <a:endParaRPr lang="en-US" dirty="0"/>
          </a:p>
          <a:p>
            <a:r>
              <a:rPr lang="en-US" dirty="0"/>
              <a:t>This is one of my favorite talks to give and I'm excited to share it with you. Over the next hour I'm going to take you on a journey of discovery, at the conclusion of which you'll leave this room a bit wiser and a bit more knowledgeable than you are right now.</a:t>
            </a: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63686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how do you authenticate and secure your API endpoints? Here are the</a:t>
            </a:r>
            <a:r>
              <a:rPr lang="en-US" sz="1200" kern="1200" baseline="0" dirty="0">
                <a:solidFill>
                  <a:schemeClr val="tx1"/>
                </a:solidFill>
                <a:effectLst/>
                <a:latin typeface="+mn-lt"/>
                <a:ea typeface="+mn-ea"/>
                <a:cs typeface="+mn-cs"/>
              </a:rPr>
              <a:t> things I’ll be discussing today:</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 Standards-based things directly supported by your web server, require very little code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Custom implementations require more code, provide more flexibility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Different flavors of </a:t>
            </a:r>
            <a:r>
              <a:rPr lang="en-US" sz="1200" kern="1200" dirty="0" err="1">
                <a:solidFill>
                  <a:schemeClr val="tx1"/>
                </a:solidFill>
                <a:effectLst/>
                <a:latin typeface="+mn-lt"/>
                <a:ea typeface="+mn-ea"/>
                <a:cs typeface="+mn-cs"/>
              </a:rPr>
              <a:t>oAuth</a:t>
            </a:r>
            <a:r>
              <a:rPr lang="en-US" sz="1200" kern="1200" dirty="0">
                <a:solidFill>
                  <a:schemeClr val="tx1"/>
                </a:solidFill>
                <a:effectLst/>
                <a:latin typeface="+mn-lt"/>
                <a:ea typeface="+mn-ea"/>
                <a:cs typeface="+mn-cs"/>
              </a:rPr>
              <a:t> and</a:t>
            </a:r>
            <a:r>
              <a:rPr lang="en-US" sz="1200" kern="1200" baseline="0" dirty="0">
                <a:solidFill>
                  <a:schemeClr val="tx1"/>
                </a:solidFill>
                <a:effectLst/>
                <a:latin typeface="+mn-lt"/>
                <a:ea typeface="+mn-ea"/>
                <a:cs typeface="+mn-cs"/>
              </a:rPr>
              <a:t> how they relate to OpenID Connect</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Time permitting,</a:t>
            </a:r>
            <a:r>
              <a:rPr lang="en-US" sz="1200" kern="1200" baseline="0" dirty="0">
                <a:solidFill>
                  <a:schemeClr val="tx1"/>
                </a:solidFill>
                <a:effectLst/>
                <a:latin typeface="+mn-lt"/>
                <a:ea typeface="+mn-ea"/>
                <a:cs typeface="+mn-cs"/>
              </a:rPr>
              <a:t> I'll talk briefly about SAML</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dirty="0"/>
              <a:t>Again, this session is not a </a:t>
            </a:r>
            <a:r>
              <a:rPr lang="en-US" u="sng" dirty="0"/>
              <a:t>tutorial</a:t>
            </a:r>
            <a:r>
              <a:rPr lang="en-US" dirty="0"/>
              <a:t> on how to</a:t>
            </a:r>
            <a:r>
              <a:rPr lang="en-US" baseline="0" dirty="0"/>
              <a:t> integrate these into your app. I just want you to understand at a high level how each of these things works.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2196497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simplest way to secure your API is to use the authentication features built directly into your</a:t>
            </a:r>
            <a:r>
              <a:rPr lang="en-US" sz="1200" kern="1200" baseline="0" dirty="0">
                <a:solidFill>
                  <a:schemeClr val="tx1"/>
                </a:solidFill>
                <a:effectLst/>
                <a:latin typeface="+mn-lt"/>
                <a:ea typeface="+mn-ea"/>
                <a:cs typeface="+mn-cs"/>
              </a:rPr>
              <a:t> web </a:t>
            </a:r>
            <a:r>
              <a:rPr lang="en-US" sz="1200" kern="1200" dirty="0">
                <a:solidFill>
                  <a:schemeClr val="tx1"/>
                </a:solidFill>
                <a:effectLst/>
                <a:latin typeface="+mn-lt"/>
                <a:ea typeface="+mn-ea"/>
                <a:cs typeface="+mn-cs"/>
              </a:rPr>
              <a:t>server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These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3 solutions are </a:t>
            </a:r>
            <a:r>
              <a:rPr lang="en-US" sz="1200" b="1" kern="1200" dirty="0">
                <a:solidFill>
                  <a:schemeClr val="tx1"/>
                </a:solidFill>
                <a:effectLst/>
                <a:latin typeface="+mn-lt"/>
                <a:ea typeface="+mn-ea"/>
                <a:cs typeface="+mn-cs"/>
              </a:rPr>
              <a:t>standards-based, </a:t>
            </a:r>
            <a:r>
              <a:rPr lang="en-US" sz="1200" b="0" kern="1200" dirty="0">
                <a:solidFill>
                  <a:schemeClr val="tx1"/>
                </a:solidFill>
                <a:effectLst/>
                <a:latin typeface="+mn-lt"/>
                <a:ea typeface="+mn-ea"/>
                <a:cs typeface="+mn-cs"/>
              </a:rPr>
              <a:t>are </a:t>
            </a:r>
            <a:r>
              <a:rPr lang="en-US" sz="1200" b="1" kern="1200" dirty="0">
                <a:solidFill>
                  <a:schemeClr val="tx1"/>
                </a:solidFill>
                <a:effectLst/>
                <a:latin typeface="+mn-lt"/>
                <a:ea typeface="+mn-ea"/>
                <a:cs typeface="+mn-cs"/>
              </a:rPr>
              <a:t>supported </a:t>
            </a:r>
            <a:r>
              <a:rPr lang="en-US" sz="1200" b="1" kern="1200" baseline="0" dirty="0">
                <a:solidFill>
                  <a:schemeClr val="tx1"/>
                </a:solidFill>
                <a:effectLst/>
                <a:latin typeface="+mn-lt"/>
                <a:ea typeface="+mn-ea"/>
                <a:cs typeface="+mn-cs"/>
              </a:rPr>
              <a:t>by all major web servers, </a:t>
            </a:r>
            <a:r>
              <a:rPr lang="en-US" sz="1200" kern="1200" baseline="0" dirty="0">
                <a:solidFill>
                  <a:schemeClr val="tx1"/>
                </a:solidFill>
                <a:effectLst/>
                <a:latin typeface="+mn-lt"/>
                <a:ea typeface="+mn-ea"/>
                <a:cs typeface="+mn-cs"/>
              </a:rPr>
              <a:t>and using them generally requires </a:t>
            </a:r>
            <a:r>
              <a:rPr lang="en-US" sz="1200" b="1" kern="1200" baseline="0" dirty="0">
                <a:solidFill>
                  <a:schemeClr val="tx1"/>
                </a:solidFill>
                <a:effectLst/>
                <a:latin typeface="+mn-lt"/>
                <a:ea typeface="+mn-ea"/>
                <a:cs typeface="+mn-cs"/>
              </a:rPr>
              <a:t>very little custom code</a:t>
            </a:r>
            <a:r>
              <a:rPr lang="en-US" sz="1200" kern="1200" baseline="0" dirty="0">
                <a:solidFill>
                  <a:schemeClr val="tx1"/>
                </a:solidFill>
                <a:effectLst/>
                <a:latin typeface="+mn-lt"/>
                <a:ea typeface="+mn-ea"/>
                <a:cs typeface="+mn-cs"/>
              </a:rPr>
              <a:t>. If you need something quick and dirty, start here.</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1890173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1</a:t>
            </a:r>
            <a:r>
              <a:rPr lang="en-US" sz="1200" kern="1200" baseline="30000" dirty="0">
                <a:solidFill>
                  <a:schemeClr val="tx1"/>
                </a:solidFill>
                <a:effectLst/>
                <a:latin typeface="+mn-lt"/>
                <a:ea typeface="+mn-ea"/>
                <a:cs typeface="+mn-cs"/>
              </a:rPr>
              <a:t>st</a:t>
            </a:r>
            <a:r>
              <a:rPr lang="en-US" sz="1200" kern="1200" dirty="0">
                <a:solidFill>
                  <a:schemeClr val="tx1"/>
                </a:solidFill>
                <a:effectLst/>
                <a:latin typeface="+mn-lt"/>
                <a:ea typeface="+mn-ea"/>
                <a:cs typeface="+mn-cs"/>
              </a:rPr>
              <a:t> of those techniques is “client certificates” = “reverse TLS”. In TLS, cert on server proves identity</a:t>
            </a:r>
            <a:r>
              <a:rPr lang="en-US" sz="1200" kern="1200" baseline="0" dirty="0">
                <a:solidFill>
                  <a:schemeClr val="tx1"/>
                </a:solidFill>
                <a:effectLst/>
                <a:latin typeface="+mn-lt"/>
                <a:ea typeface="+mn-ea"/>
                <a:cs typeface="+mn-cs"/>
              </a:rPr>
              <a:t> to client.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Client certs do the same thing, but in reverse. You install the certificate on your </a:t>
            </a:r>
            <a:r>
              <a:rPr lang="en-US" sz="1200" i="1" kern="1200" dirty="0">
                <a:solidFill>
                  <a:schemeClr val="tx1"/>
                </a:solidFill>
                <a:effectLst/>
                <a:latin typeface="+mn-lt"/>
                <a:ea typeface="+mn-ea"/>
                <a:cs typeface="+mn-cs"/>
              </a:rPr>
              <a:t>browser</a:t>
            </a:r>
            <a:r>
              <a:rPr lang="en-US" sz="1200" kern="1200" dirty="0">
                <a:solidFill>
                  <a:schemeClr val="tx1"/>
                </a:solidFill>
                <a:effectLst/>
                <a:latin typeface="+mn-lt"/>
                <a:ea typeface="+mn-ea"/>
                <a:cs typeface="+mn-cs"/>
              </a:rPr>
              <a:t>, and it proves </a:t>
            </a:r>
            <a:r>
              <a:rPr lang="en-US" sz="1200" i="1" kern="1200" dirty="0">
                <a:solidFill>
                  <a:schemeClr val="tx1"/>
                </a:solidFill>
                <a:effectLst/>
                <a:latin typeface="+mn-lt"/>
                <a:ea typeface="+mn-ea"/>
                <a:cs typeface="+mn-cs"/>
              </a:rPr>
              <a:t>your </a:t>
            </a:r>
            <a:r>
              <a:rPr lang="en-US" sz="1200" i="0" kern="1200" dirty="0">
                <a:solidFill>
                  <a:schemeClr val="tx1"/>
                </a:solidFill>
                <a:effectLst/>
                <a:latin typeface="+mn-lt"/>
                <a:ea typeface="+mn-ea"/>
                <a:cs typeface="+mn-cs"/>
              </a:rPr>
              <a:t>identity</a:t>
            </a:r>
            <a:r>
              <a:rPr lang="en-US" sz="1200" i="0" kern="1200" baseline="0" dirty="0">
                <a:solidFill>
                  <a:schemeClr val="tx1"/>
                </a:solidFill>
                <a:effectLst/>
                <a:latin typeface="+mn-lt"/>
                <a:ea typeface="+mn-ea"/>
                <a:cs typeface="+mn-cs"/>
              </a:rPr>
              <a:t> to the </a:t>
            </a:r>
            <a:r>
              <a:rPr lang="en-US" sz="1200" i="0" kern="1200" baseline="0" dirty="0" smtClean="0">
                <a:solidFill>
                  <a:schemeClr val="tx1"/>
                </a:solidFill>
                <a:effectLst/>
                <a:latin typeface="+mn-lt"/>
                <a:ea typeface="+mn-ea"/>
                <a:cs typeface="+mn-cs"/>
              </a:rPr>
              <a:t>server and allows the server to verify that the request </a:t>
            </a:r>
            <a:r>
              <a:rPr lang="en-US" sz="1200" kern="1200" dirty="0" smtClean="0">
                <a:solidFill>
                  <a:schemeClr val="tx1"/>
                </a:solidFill>
                <a:effectLst/>
                <a:latin typeface="+mn-lt"/>
                <a:ea typeface="+mn-ea"/>
                <a:cs typeface="+mn-cs"/>
              </a:rPr>
              <a:t>hasn’t </a:t>
            </a:r>
            <a:r>
              <a:rPr lang="en-US" sz="1200" kern="1200" dirty="0">
                <a:solidFill>
                  <a:schemeClr val="tx1"/>
                </a:solidFill>
                <a:effectLst/>
                <a:latin typeface="+mn-lt"/>
                <a:ea typeface="+mn-ea"/>
                <a:cs typeface="+mn-cs"/>
              </a:rPr>
              <a:t>been modified in transit.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 login screens, no redirects, every request instantly authenticated.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Drawbacks: </a:t>
            </a:r>
          </a:p>
          <a:p>
            <a:r>
              <a:rPr lang="en-US" sz="1200" kern="1200" dirty="0">
                <a:solidFill>
                  <a:schemeClr val="tx1"/>
                </a:solidFill>
                <a:effectLst/>
                <a:latin typeface="+mn-lt"/>
                <a:ea typeface="+mn-ea"/>
                <a:cs typeface="+mn-cs"/>
              </a:rPr>
              <a:t>1) all users have to install security certs. Doesn’t scale.</a:t>
            </a:r>
          </a:p>
          <a:p>
            <a:pPr lvl="0"/>
            <a:r>
              <a:rPr lang="en-US" sz="1200" kern="1200" dirty="0">
                <a:solidFill>
                  <a:schemeClr val="tx1"/>
                </a:solidFill>
                <a:effectLst/>
                <a:latin typeface="+mn-lt"/>
                <a:ea typeface="+mn-ea"/>
                <a:cs typeface="+mn-cs"/>
              </a:rPr>
              <a:t>2) Secondly, when using IIS, this is only a “simple” approach when authenticating against Active Directory because the tooling to link a client cert to a specific identity is built into Windows. If you want to authenticate against your custom user database it’s definitely possible, it just takes some more work.</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drawbacks mean that client certs are best suited for </a:t>
            </a:r>
            <a:r>
              <a:rPr lang="en-US" sz="1200" b="1" kern="1200" dirty="0">
                <a:solidFill>
                  <a:schemeClr val="tx1"/>
                </a:solidFill>
                <a:effectLst/>
                <a:latin typeface="+mn-lt"/>
                <a:ea typeface="+mn-ea"/>
                <a:cs typeface="+mn-cs"/>
              </a:rPr>
              <a:t>internal APIs</a:t>
            </a:r>
            <a:r>
              <a:rPr lang="en-US" sz="1200" b="1" kern="1200" baseline="0" dirty="0">
                <a:solidFill>
                  <a:schemeClr val="tx1"/>
                </a:solidFill>
                <a:effectLst/>
                <a:latin typeface="+mn-lt"/>
                <a:ea typeface="+mn-ea"/>
                <a:cs typeface="+mn-cs"/>
              </a:rPr>
              <a:t> on a secure network</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3881121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 don’t want to deal with client certs, the next simplest approach is HTTP Basic Authentication.</a:t>
            </a:r>
          </a:p>
          <a:p>
            <a:r>
              <a:rPr lang="en-US" sz="1200" kern="1200" dirty="0">
                <a:solidFill>
                  <a:schemeClr val="tx1"/>
                </a:solidFill>
                <a:effectLst/>
                <a:latin typeface="+mn-lt"/>
                <a:ea typeface="+mn-ea"/>
                <a:cs typeface="+mn-cs"/>
              </a:rPr>
              <a:t>* Internet standard, supported by all major browsers, easy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Username and password </a:t>
            </a:r>
            <a:r>
              <a:rPr lang="en-US" sz="1200" kern="1200" baseline="0" dirty="0">
                <a:solidFill>
                  <a:schemeClr val="tx1"/>
                </a:solidFill>
                <a:effectLst/>
                <a:latin typeface="+mn-lt"/>
                <a:ea typeface="+mn-ea"/>
                <a:cs typeface="+mn-cs"/>
              </a:rPr>
              <a:t>are concatenated together and Base64 encoded and sent with each request as a header</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589546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the server receives the request, it Base64 </a:t>
            </a:r>
            <a:r>
              <a:rPr lang="en-US" sz="1200" i="1" kern="1200" dirty="0">
                <a:solidFill>
                  <a:schemeClr val="tx1"/>
                </a:solidFill>
                <a:effectLst/>
                <a:latin typeface="+mn-lt"/>
                <a:ea typeface="+mn-ea"/>
                <a:cs typeface="+mn-cs"/>
              </a:rPr>
              <a:t>decodes </a:t>
            </a:r>
            <a:r>
              <a:rPr lang="en-US" sz="1200" kern="1200" dirty="0">
                <a:solidFill>
                  <a:schemeClr val="tx1"/>
                </a:solidFill>
                <a:effectLst/>
                <a:latin typeface="+mn-lt"/>
                <a:ea typeface="+mn-ea"/>
                <a:cs typeface="+mn-cs"/>
              </a:rPr>
              <a:t>that string back into its original format and parses out the username and password which are then used to authenticate the request.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Remember that Base64 encoding is </a:t>
            </a:r>
            <a:r>
              <a:rPr lang="en-US" sz="1200" i="1" kern="1200" dirty="0">
                <a:solidFill>
                  <a:schemeClr val="tx1"/>
                </a:solidFill>
                <a:effectLst/>
                <a:latin typeface="+mn-lt"/>
                <a:ea typeface="+mn-ea"/>
                <a:cs typeface="+mn-cs"/>
              </a:rPr>
              <a:t>not encryption</a:t>
            </a:r>
            <a:r>
              <a:rPr lang="en-US" sz="1200" kern="1200" dirty="0">
                <a:solidFill>
                  <a:schemeClr val="tx1"/>
                </a:solidFill>
                <a:effectLst/>
                <a:latin typeface="+mn-lt"/>
                <a:ea typeface="+mn-ea"/>
                <a:cs typeface="+mn-cs"/>
              </a:rPr>
              <a:t>, so the server doesn’t need any special keys to convert this back into the account credentials. But since this header is being sent over the wire with every request, you </a:t>
            </a:r>
            <a:r>
              <a:rPr lang="en-US" sz="1200" i="1" kern="1200" dirty="0">
                <a:solidFill>
                  <a:schemeClr val="tx1"/>
                </a:solidFill>
                <a:effectLst/>
                <a:latin typeface="+mn-lt"/>
                <a:ea typeface="+mn-ea"/>
                <a:cs typeface="+mn-cs"/>
              </a:rPr>
              <a:t>must </a:t>
            </a:r>
            <a:r>
              <a:rPr lang="en-US" sz="1200" kern="1200" dirty="0">
                <a:solidFill>
                  <a:schemeClr val="tx1"/>
                </a:solidFill>
                <a:effectLst/>
                <a:latin typeface="+mn-lt"/>
                <a:ea typeface="+mn-ea"/>
                <a:cs typeface="+mn-cs"/>
              </a:rPr>
              <a:t>use TLS to secure every single connection when using Basic Auth. It also means you’re only as secure as the underlying TLS implementation; if TLS gets cracked, like SSL did before it, these credentials are at risk of being stolen.</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Note that the “Authorization” header is poorly named. This is authentication, not authorization.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322116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Setting up 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is really easy. If you’re using IIS, you get authentication against a Windows domain “for free” with a simple </a:t>
            </a:r>
            <a:r>
              <a:rPr lang="en-US" sz="1200" kern="1200" dirty="0" err="1">
                <a:solidFill>
                  <a:schemeClr val="tx1"/>
                </a:solidFill>
                <a:effectLst/>
                <a:latin typeface="+mn-lt"/>
                <a:ea typeface="+mn-ea"/>
                <a:cs typeface="+mn-cs"/>
              </a:rPr>
              <a:t>web.config</a:t>
            </a:r>
            <a:r>
              <a:rPr lang="en-US" sz="1200" kern="1200" dirty="0">
                <a:solidFill>
                  <a:schemeClr val="tx1"/>
                </a:solidFill>
                <a:effectLst/>
                <a:latin typeface="+mn-lt"/>
                <a:ea typeface="+mn-ea"/>
                <a:cs typeface="+mn-cs"/>
              </a:rPr>
              <a:t> setting.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a public-facing website you’d probably want to authenticate against your custom user database. Most platforms make that very easy to do. For example, in ASP.NET or </a:t>
            </a:r>
            <a:r>
              <a:rPr lang="en-US" sz="1200" kern="1200" dirty="0" err="1">
                <a:solidFill>
                  <a:schemeClr val="tx1"/>
                </a:solidFill>
                <a:effectLst/>
                <a:latin typeface="+mn-lt"/>
                <a:ea typeface="+mn-ea"/>
                <a:cs typeface="+mn-cs"/>
              </a:rPr>
              <a:t>WebAPI</a:t>
            </a:r>
            <a:r>
              <a:rPr lang="en-US" sz="1200" kern="1200" dirty="0">
                <a:solidFill>
                  <a:schemeClr val="tx1"/>
                </a:solidFill>
                <a:effectLst/>
                <a:latin typeface="+mn-lt"/>
                <a:ea typeface="+mn-ea"/>
                <a:cs typeface="+mn-cs"/>
              </a:rPr>
              <a:t> you can write a tiny bit of middleware and override a few methods to provide the custom database queries that are needed.</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529990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is very easy, but has two main drawbacks:</a:t>
            </a:r>
          </a:p>
          <a:p>
            <a:endParaRPr lang="en-US" sz="1200" kern="1200" dirty="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First, using the primary account password to authenticate API calls means that if</a:t>
            </a:r>
            <a:r>
              <a:rPr lang="en-US" sz="1200" kern="1200" baseline="0" dirty="0" smtClean="0">
                <a:solidFill>
                  <a:schemeClr val="tx1"/>
                </a:solidFill>
                <a:effectLst/>
                <a:latin typeface="+mn-lt"/>
                <a:ea typeface="+mn-ea"/>
                <a:cs typeface="+mn-cs"/>
              </a:rPr>
              <a:t> the user changes their password it will break all of the API clients, and there's no way to revoke access from one API client without impacting all of them. </a:t>
            </a:r>
          </a:p>
          <a:p>
            <a:pPr marL="228600" indent="-228600">
              <a:buAutoNum type="arabicParen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558888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Secondly,</a:t>
            </a:r>
            <a:r>
              <a:rPr lang="en-US" sz="1200" kern="1200" baseline="0" dirty="0" smtClean="0">
                <a:solidFill>
                  <a:schemeClr val="tx1"/>
                </a:solidFill>
                <a:effectLst/>
                <a:latin typeface="+mn-lt"/>
                <a:ea typeface="+mn-ea"/>
                <a:cs typeface="+mn-cs"/>
              </a:rPr>
              <a:t> encoding is not encryption. If you slip up and don't use TLS on a request, you've potentially leaked the primary account password.</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There's a way around this second drawback, and</a:t>
            </a:r>
            <a:r>
              <a:rPr lang="en-US" sz="1200" kern="1200" baseline="0" dirty="0" smtClean="0">
                <a:solidFill>
                  <a:schemeClr val="tx1"/>
                </a:solidFill>
                <a:effectLst/>
                <a:latin typeface="+mn-lt"/>
                <a:ea typeface="+mn-ea"/>
                <a:cs typeface="+mn-cs"/>
              </a:rPr>
              <a:t> it's called </a:t>
            </a:r>
            <a:r>
              <a:rPr lang="en-US" sz="1200" kern="1200" dirty="0" smtClean="0">
                <a:solidFill>
                  <a:schemeClr val="tx1"/>
                </a:solidFill>
                <a:effectLst/>
                <a:latin typeface="+mn-lt"/>
                <a:ea typeface="+mn-ea"/>
                <a:cs typeface="+mn-cs"/>
              </a:rPr>
              <a:t>Digest Auth. The main difference is that with Digest, the password is never sent over the wire,</a:t>
            </a:r>
            <a:r>
              <a:rPr lang="en-US" sz="1200" kern="1200" baseline="0" dirty="0" smtClean="0">
                <a:solidFill>
                  <a:schemeClr val="tx1"/>
                </a:solidFill>
                <a:effectLst/>
                <a:latin typeface="+mn-lt"/>
                <a:ea typeface="+mn-ea"/>
                <a:cs typeface="+mn-cs"/>
              </a:rPr>
              <a:t> so there’s less risk of it being compromised.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4004781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a:t>
            </a:r>
            <a:r>
              <a:rPr lang="en-US" sz="1200" kern="1200" baseline="0" dirty="0" smtClean="0">
                <a:solidFill>
                  <a:schemeClr val="tx1"/>
                </a:solidFill>
                <a:effectLst/>
                <a:latin typeface="+mn-lt"/>
                <a:ea typeface="+mn-ea"/>
                <a:cs typeface="+mn-cs"/>
              </a:rPr>
              <a:t> how Digest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works:</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Clients makes a secured</a:t>
            </a:r>
            <a:r>
              <a:rPr lang="en-US" sz="1200" kern="1200" baseline="0" dirty="0">
                <a:solidFill>
                  <a:schemeClr val="tx1"/>
                </a:solidFill>
                <a:effectLst/>
                <a:latin typeface="+mn-lt"/>
                <a:ea typeface="+mn-ea"/>
                <a:cs typeface="+mn-cs"/>
              </a:rPr>
              <a:t> request</a:t>
            </a: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Server responds “not authorized” &amp; includes a “nonce”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1858769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a:t>
            </a:r>
            <a:r>
              <a:rPr lang="en-US" sz="1200" kern="1200" baseline="0" dirty="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client then </a:t>
            </a:r>
            <a:r>
              <a:rPr lang="en-US" sz="1200" kern="1200" dirty="0" smtClean="0">
                <a:solidFill>
                  <a:schemeClr val="tx1"/>
                </a:solidFill>
                <a:effectLst/>
                <a:latin typeface="+mn-lt"/>
                <a:ea typeface="+mn-ea"/>
                <a:cs typeface="+mn-cs"/>
              </a:rPr>
              <a:t>concatenates </a:t>
            </a:r>
            <a:r>
              <a:rPr lang="en-US" sz="1200" kern="1200" dirty="0">
                <a:solidFill>
                  <a:schemeClr val="tx1"/>
                </a:solidFill>
                <a:effectLst/>
                <a:latin typeface="+mn-lt"/>
                <a:ea typeface="+mn-ea"/>
                <a:cs typeface="+mn-cs"/>
              </a:rPr>
              <a:t>the username, password, and nonce together,</a:t>
            </a:r>
            <a:r>
              <a:rPr lang="en-US" sz="1200" kern="1200" baseline="0" dirty="0">
                <a:solidFill>
                  <a:schemeClr val="tx1"/>
                </a:solidFill>
                <a:effectLst/>
                <a:latin typeface="+mn-lt"/>
                <a:ea typeface="+mn-ea"/>
                <a:cs typeface="+mn-cs"/>
              </a:rPr>
              <a:t> and creates an MD5 hash of the result.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106002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journey begins with a confession. A few years ago, I made a huge rookie mistake.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 was writing a feature and I wanted a piece of JavaScript to make an API call back to my server. Unfortunately,</a:t>
            </a:r>
            <a:r>
              <a:rPr lang="en-US" sz="1200" kern="1200" baseline="0" dirty="0">
                <a:solidFill>
                  <a:schemeClr val="tx1"/>
                </a:solidFill>
                <a:effectLst/>
                <a:latin typeface="+mn-lt"/>
                <a:ea typeface="+mn-ea"/>
                <a:cs typeface="+mn-cs"/>
              </a:rPr>
              <a:t> as it turns out RESTful APIs are normally stateless, so I couldn't rely on the server just automagically knowing which user account was attached to the API call. </a:t>
            </a:r>
            <a:r>
              <a:rPr lang="en-US" sz="1200" kern="1200" dirty="0">
                <a:solidFill>
                  <a:schemeClr val="tx1"/>
                </a:solidFill>
                <a:effectLst/>
                <a:latin typeface="+mn-lt"/>
                <a:ea typeface="+mn-ea"/>
                <a:cs typeface="+mn-cs"/>
              </a:rPr>
              <a:t>I obviously needed to do something extra in order to add authentication to that API call.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Anyone here ever google “how to authenticate</a:t>
            </a:r>
            <a:r>
              <a:rPr lang="en-US" sz="1200" kern="1200" baseline="0" dirty="0">
                <a:solidFill>
                  <a:schemeClr val="tx1"/>
                </a:solidFill>
                <a:effectLst/>
                <a:latin typeface="+mn-lt"/>
                <a:ea typeface="+mn-ea"/>
                <a:cs typeface="+mn-cs"/>
              </a:rPr>
              <a:t> an API”? </a:t>
            </a:r>
            <a:r>
              <a:rPr lang="en-US" sz="1200" kern="1200" dirty="0">
                <a:solidFill>
                  <a:schemeClr val="tx1"/>
                </a:solidFill>
                <a:effectLst/>
                <a:latin typeface="+mn-lt"/>
                <a:ea typeface="+mn-ea"/>
                <a:cs typeface="+mn-cs"/>
              </a:rPr>
              <a:t>I did and found a </a:t>
            </a:r>
            <a:r>
              <a:rPr lang="en-US" sz="1200" b="1" kern="1200" dirty="0">
                <a:solidFill>
                  <a:schemeClr val="tx1"/>
                </a:solidFill>
                <a:effectLst/>
                <a:latin typeface="+mn-lt"/>
                <a:ea typeface="+mn-ea"/>
                <a:cs typeface="+mn-cs"/>
              </a:rPr>
              <a:t>pretty confusing mess:</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Bearer</a:t>
            </a:r>
            <a:r>
              <a:rPr lang="en-US" sz="1200" b="0" kern="1200" baseline="0" dirty="0">
                <a:solidFill>
                  <a:schemeClr val="tx1"/>
                </a:solidFill>
                <a:effectLst/>
                <a:latin typeface="+mn-lt"/>
                <a:ea typeface="+mn-ea"/>
                <a:cs typeface="+mn-cs"/>
              </a:rPr>
              <a:t> tokens, </a:t>
            </a:r>
            <a:r>
              <a:rPr lang="en-US" sz="1200" b="0" kern="1200" baseline="0" dirty="0" err="1">
                <a:solidFill>
                  <a:schemeClr val="tx1"/>
                </a:solidFill>
                <a:effectLst/>
                <a:latin typeface="+mn-lt"/>
                <a:ea typeface="+mn-ea"/>
                <a:cs typeface="+mn-cs"/>
              </a:rPr>
              <a:t>nonces</a:t>
            </a:r>
            <a:r>
              <a:rPr lang="en-US" sz="1200" b="0" kern="1200" baseline="0" dirty="0">
                <a:solidFill>
                  <a:schemeClr val="tx1"/>
                </a:solidFill>
                <a:effectLst/>
                <a:latin typeface="+mn-lt"/>
                <a:ea typeface="+mn-ea"/>
                <a:cs typeface="+mn-cs"/>
              </a:rPr>
              <a:t>, federated identity</a:t>
            </a: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Correct cryptographic hash function when signing requests</a:t>
            </a: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Two different versions of this thing called </a:t>
            </a:r>
            <a:r>
              <a:rPr lang="en-US" sz="1200" b="0" kern="1200" baseline="0" dirty="0" err="1">
                <a:solidFill>
                  <a:schemeClr val="tx1"/>
                </a:solidFill>
                <a:effectLst/>
                <a:latin typeface="+mn-lt"/>
                <a:ea typeface="+mn-ea"/>
                <a:cs typeface="+mn-cs"/>
              </a:rPr>
              <a:t>Oauth</a:t>
            </a:r>
            <a:endParaRPr lang="en-US" sz="1200" b="0" kern="1200" baseline="0" dirty="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Things called web tokens that some people say are God's gift to the internet, and other people call a scourge on all mankind</a:t>
            </a:r>
          </a:p>
          <a:p>
            <a:pPr marL="171450" indent="-171450">
              <a:buFont typeface="Arial" panose="020B0604020202020204" pitchFamily="34" charset="0"/>
              <a:buChar char="•"/>
            </a:pPr>
            <a:r>
              <a:rPr lang="en-US" sz="1200" b="0" kern="1200" baseline="0" dirty="0">
                <a:solidFill>
                  <a:schemeClr val="tx1"/>
                </a:solidFill>
                <a:effectLst/>
                <a:latin typeface="+mn-lt"/>
                <a:ea typeface="+mn-ea"/>
                <a:cs typeface="+mn-cs"/>
              </a:rPr>
              <a:t>There was </a:t>
            </a:r>
            <a:r>
              <a:rPr lang="en-US" sz="1200" b="1" kern="1200" baseline="0" dirty="0">
                <a:solidFill>
                  <a:schemeClr val="tx1"/>
                </a:solidFill>
                <a:effectLst/>
                <a:latin typeface="+mn-lt"/>
                <a:ea typeface="+mn-ea"/>
                <a:cs typeface="+mn-cs"/>
              </a:rPr>
              <a:t>no “guide to choosing the right authentication for you</a:t>
            </a:r>
            <a:r>
              <a:rPr lang="en-US" sz="1200" b="0" kern="1200" baseline="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I did a bad thing. In a hurry, rolled my own,</a:t>
            </a:r>
            <a:r>
              <a:rPr lang="en-US" sz="1200" kern="1200" baseline="0" dirty="0">
                <a:solidFill>
                  <a:schemeClr val="tx1"/>
                </a:solidFill>
                <a:effectLst/>
                <a:latin typeface="+mn-lt"/>
                <a:ea typeface="+mn-ea"/>
                <a:cs typeface="+mn-cs"/>
              </a:rPr>
              <a:t> got it wrong and shipped a security defect.</a:t>
            </a:r>
          </a:p>
          <a:p>
            <a:endParaRPr lang="en-US" sz="120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2594717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Client then </a:t>
            </a:r>
            <a:r>
              <a:rPr lang="en-US" sz="1200" kern="1200" dirty="0">
                <a:solidFill>
                  <a:schemeClr val="tx1"/>
                </a:solidFill>
                <a:effectLst/>
                <a:latin typeface="+mn-lt"/>
                <a:ea typeface="+mn-ea"/>
                <a:cs typeface="+mn-cs"/>
              </a:rPr>
              <a:t>resubmits request, passing the username, the nonce, and computed hash value</a:t>
            </a:r>
            <a:r>
              <a:rPr lang="en-US" sz="1200" kern="1200" baseline="0" dirty="0">
                <a:solidFill>
                  <a:schemeClr val="tx1"/>
                </a:solidFill>
                <a:effectLst/>
                <a:latin typeface="+mn-lt"/>
                <a:ea typeface="+mn-ea"/>
                <a:cs typeface="+mn-cs"/>
              </a:rPr>
              <a:t> </a:t>
            </a:r>
            <a:r>
              <a:rPr lang="en-US" sz="1200" i="1" kern="1200" baseline="0" dirty="0">
                <a:solidFill>
                  <a:schemeClr val="tx1"/>
                </a:solidFill>
                <a:effectLst/>
                <a:latin typeface="+mn-lt"/>
                <a:ea typeface="+mn-ea"/>
                <a:cs typeface="+mn-cs"/>
              </a:rPr>
              <a:t>in clear text </a:t>
            </a:r>
            <a:r>
              <a:rPr lang="en-US" sz="1200" i="0" kern="1200" baseline="0" dirty="0" smtClean="0">
                <a:solidFill>
                  <a:schemeClr val="tx1"/>
                </a:solidFill>
                <a:effectLst/>
                <a:latin typeface="+mn-lt"/>
                <a:ea typeface="+mn-ea"/>
                <a:cs typeface="+mn-cs"/>
              </a:rPr>
              <a:t>in a header</a:t>
            </a:r>
            <a:r>
              <a:rPr lang="en-US" sz="1200" i="0" kern="1200" baseline="0" dirty="0">
                <a:solidFill>
                  <a:schemeClr val="tx1"/>
                </a:solidFill>
                <a:effectLst/>
                <a:latin typeface="+mn-lt"/>
                <a:ea typeface="+mn-ea"/>
                <a:cs typeface="+mn-cs"/>
              </a:rPr>
              <a:t>. </a:t>
            </a:r>
            <a:endParaRPr lang="en-US" sz="1200" i="0" kern="1200" baseline="0" dirty="0" smtClean="0">
              <a:solidFill>
                <a:schemeClr val="tx1"/>
              </a:solidFill>
              <a:effectLst/>
              <a:latin typeface="+mn-lt"/>
              <a:ea typeface="+mn-ea"/>
              <a:cs typeface="+mn-cs"/>
            </a:endParaRPr>
          </a:p>
          <a:p>
            <a:pPr marL="171450" lvl="0" indent="-171450">
              <a:buFont typeface="Arial" panose="020B0604020202020204" pitchFamily="34" charset="0"/>
              <a:buChar char="•"/>
            </a:pPr>
            <a:endParaRPr lang="en-US" sz="1200" b="1" i="0" kern="1200" baseline="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1" i="0" kern="1200" baseline="0" dirty="0" smtClean="0">
                <a:solidFill>
                  <a:schemeClr val="tx1"/>
                </a:solidFill>
                <a:effectLst/>
                <a:latin typeface="+mn-lt"/>
                <a:ea typeface="+mn-ea"/>
                <a:cs typeface="+mn-cs"/>
              </a:rPr>
              <a:t>The </a:t>
            </a:r>
            <a:r>
              <a:rPr lang="en-US" sz="1200" b="1" i="0" kern="1200" baseline="0" dirty="0">
                <a:solidFill>
                  <a:schemeClr val="tx1"/>
                </a:solidFill>
                <a:effectLst/>
                <a:latin typeface="+mn-lt"/>
                <a:ea typeface="+mn-ea"/>
                <a:cs typeface="+mn-cs"/>
              </a:rPr>
              <a:t>password itself is not sent over the </a:t>
            </a:r>
            <a:r>
              <a:rPr lang="en-US" sz="1200" b="1" i="0" kern="1200" baseline="0" dirty="0" smtClean="0">
                <a:solidFill>
                  <a:schemeClr val="tx1"/>
                </a:solidFill>
                <a:effectLst/>
                <a:latin typeface="+mn-lt"/>
                <a:ea typeface="+mn-ea"/>
                <a:cs typeface="+mn-cs"/>
              </a:rPr>
              <a:t>wire.</a:t>
            </a:r>
            <a:endParaRPr lang="en-US" sz="1200" b="0" i="0" kern="1200" baseline="0" dirty="0" smtClean="0">
              <a:solidFill>
                <a:schemeClr val="tx1"/>
              </a:solidFill>
              <a:effectLst/>
              <a:latin typeface="+mn-lt"/>
              <a:ea typeface="+mn-ea"/>
              <a:cs typeface="+mn-cs"/>
            </a:endParaRPr>
          </a:p>
          <a:p>
            <a:pPr marL="171450" lvl="0" indent="-171450">
              <a:buFont typeface="Arial" panose="020B0604020202020204" pitchFamily="34" charset="0"/>
              <a:buChar char="•"/>
            </a:pPr>
            <a:endParaRPr lang="en-US" sz="1200" b="0" i="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i="0" kern="1200" baseline="0" dirty="0">
                <a:solidFill>
                  <a:schemeClr val="tx1"/>
                </a:solidFill>
                <a:effectLst/>
                <a:latin typeface="+mn-lt"/>
                <a:ea typeface="+mn-ea"/>
                <a:cs typeface="+mn-cs"/>
              </a:rPr>
              <a:t/>
            </a:r>
            <a:br>
              <a:rPr lang="en-US" sz="1200" i="0" kern="1200" baseline="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2792801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then takes the username, looks up the user’s password, re-calculates the hash, compares it to what client sent</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hashes match is if client and server used same password to </a:t>
            </a:r>
            <a:r>
              <a:rPr lang="en-US" sz="1200" kern="1200" baseline="0" dirty="0" err="1" smtClean="0">
                <a:solidFill>
                  <a:schemeClr val="tx1"/>
                </a:solidFill>
                <a:effectLst/>
                <a:latin typeface="+mn-lt"/>
                <a:ea typeface="+mn-ea"/>
                <a:cs typeface="+mn-cs"/>
              </a:rPr>
              <a:t>calc</a:t>
            </a:r>
            <a:r>
              <a:rPr lang="en-US" sz="1200" kern="1200" baseline="0" dirty="0" smtClean="0">
                <a:solidFill>
                  <a:schemeClr val="tx1"/>
                </a:solidFill>
                <a:effectLst/>
                <a:latin typeface="+mn-lt"/>
                <a:ea typeface="+mn-ea"/>
                <a:cs typeface="+mn-cs"/>
              </a:rPr>
              <a:t> hash == proof of identity</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1955870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Just like with 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it’s very easy to integrate</a:t>
            </a:r>
            <a:r>
              <a:rPr lang="en-US" sz="1200" kern="1200" baseline="0" dirty="0">
                <a:solidFill>
                  <a:schemeClr val="tx1"/>
                </a:solidFill>
                <a:effectLst/>
                <a:latin typeface="+mn-lt"/>
                <a:ea typeface="+mn-ea"/>
                <a:cs typeface="+mn-cs"/>
              </a:rPr>
              <a:t> with systems that support the standard.</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since the password itself is never sent over the wire, you can safely use Digest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without a secure connection. </a:t>
            </a:r>
            <a:r>
              <a:rPr lang="en-US" sz="1200" kern="1200" dirty="0" smtClean="0">
                <a:solidFill>
                  <a:schemeClr val="tx1"/>
                </a:solidFill>
                <a:effectLst/>
                <a:latin typeface="+mn-lt"/>
                <a:ea typeface="+mn-ea"/>
                <a:cs typeface="+mn-cs"/>
              </a:rPr>
              <a:t>At worst, an attacker would see the username</a:t>
            </a:r>
            <a:r>
              <a:rPr lang="en-US" sz="1200" kern="1200" baseline="0" dirty="0" smtClean="0">
                <a:solidFill>
                  <a:schemeClr val="tx1"/>
                </a:solidFill>
                <a:effectLst/>
                <a:latin typeface="+mn-lt"/>
                <a:ea typeface="+mn-ea"/>
                <a:cs typeface="+mn-cs"/>
              </a:rPr>
              <a:t>. The nonce is garbage data, and the hash can't be reverse engineered back into its original form.</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However, there are two significant drawbacks to using Digest authentication. The first is that MD5 has been broken, so those hashes aren’t as secure as we’d like.</a:t>
            </a:r>
          </a:p>
          <a:p>
            <a:r>
              <a:rPr lang="en-US" sz="1200" kern="1200" dirty="0">
                <a:solidFill>
                  <a:schemeClr val="tx1"/>
                </a:solidFill>
                <a:effectLst/>
                <a:latin typeface="+mn-lt"/>
                <a:ea typeface="+mn-ea"/>
                <a:cs typeface="+mn-cs"/>
              </a:rPr>
              <a:t>There’s another issue too – so just to see if you’re awake, can anyone guess why Digest is not used very much any more?</a:t>
            </a:r>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967794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biggest issue with Digest authentication is that it prevents the use of strong password encryption in your database! This is because the server </a:t>
            </a:r>
            <a:r>
              <a:rPr lang="en-US" sz="1200" u="sng" kern="1200" dirty="0">
                <a:solidFill>
                  <a:schemeClr val="tx1"/>
                </a:solidFill>
                <a:effectLst/>
                <a:latin typeface="+mn-lt"/>
                <a:ea typeface="+mn-ea"/>
                <a:cs typeface="+mn-cs"/>
              </a:rPr>
              <a:t>must be able to take a username and obtain its plain text password </a:t>
            </a:r>
            <a:r>
              <a:rPr lang="en-US" sz="1200" kern="1200" dirty="0">
                <a:solidFill>
                  <a:schemeClr val="tx1"/>
                </a:solidFill>
                <a:effectLst/>
                <a:latin typeface="+mn-lt"/>
                <a:ea typeface="+mn-ea"/>
                <a:cs typeface="+mn-cs"/>
              </a:rPr>
              <a:t>in order to verify the hash.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the whole point of modern password security is to make this impossible! The use of any one-way encryption method, such as salting and hashing passwords, will prevent you from using Digest Authentication.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Because of this issue no one really uses Digest for API authentication. But it’s important to understand the concepts behind using hash values to avoid sending sensitive data over the wire because those patterns are going to come up again and again.</a:t>
            </a: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1324642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Those 3 things work great if you want the API</a:t>
            </a:r>
            <a:r>
              <a:rPr lang="en-US" sz="1200" kern="1200" baseline="0" dirty="0">
                <a:solidFill>
                  <a:schemeClr val="tx1"/>
                </a:solidFill>
                <a:effectLst/>
                <a:latin typeface="+mn-lt"/>
                <a:ea typeface="+mn-ea"/>
                <a:cs typeface="+mn-cs"/>
              </a:rPr>
              <a:t> client to present actual user credentials during authentication, and if you’re OK with the constraints those techniques include. </a:t>
            </a:r>
            <a:r>
              <a:rPr lang="en-US" sz="1200" kern="1200" dirty="0">
                <a:solidFill>
                  <a:schemeClr val="tx1"/>
                </a:solidFill>
                <a:effectLst/>
                <a:latin typeface="+mn-lt"/>
                <a:ea typeface="+mn-ea"/>
                <a:cs typeface="+mn-cs"/>
              </a:rPr>
              <a:t>But what if those constraints are too limiting?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need more flexibility,</a:t>
            </a:r>
            <a:r>
              <a:rPr lang="en-US" sz="1200" kern="1200" baseline="0" dirty="0">
                <a:solidFill>
                  <a:schemeClr val="tx1"/>
                </a:solidFill>
                <a:effectLst/>
                <a:latin typeface="+mn-lt"/>
                <a:ea typeface="+mn-ea"/>
                <a:cs typeface="+mn-cs"/>
              </a:rPr>
              <a:t> either in terms of what information you use to authenticate OR how that information is transmitted, then the next simplest approach is to implement a custom scheme using API Keys or JSON Web Tokens.</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3629986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talk about API Keys first.</a:t>
            </a:r>
          </a:p>
          <a:p>
            <a:endParaRPr lang="en-US"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idea here is that it's generally more secure and more flexible to use</a:t>
            </a:r>
            <a:r>
              <a:rPr lang="en-US" sz="1200" kern="1200" baseline="0" dirty="0" smtClean="0">
                <a:solidFill>
                  <a:schemeClr val="tx1"/>
                </a:solidFill>
                <a:effectLst/>
                <a:latin typeface="+mn-lt"/>
                <a:ea typeface="+mn-ea"/>
                <a:cs typeface="+mn-cs"/>
              </a:rPr>
              <a:t> something </a:t>
            </a:r>
            <a:r>
              <a:rPr lang="en-US" sz="1200" i="1" kern="1200" baseline="0" dirty="0" smtClean="0">
                <a:solidFill>
                  <a:schemeClr val="tx1"/>
                </a:solidFill>
                <a:effectLst/>
                <a:latin typeface="+mn-lt"/>
                <a:ea typeface="+mn-ea"/>
                <a:cs typeface="+mn-cs"/>
              </a:rPr>
              <a:t>other than </a:t>
            </a:r>
            <a:r>
              <a:rPr lang="en-US" sz="1200" i="0" kern="1200" baseline="0" dirty="0" smtClean="0">
                <a:solidFill>
                  <a:schemeClr val="tx1"/>
                </a:solidFill>
                <a:effectLst/>
                <a:latin typeface="+mn-lt"/>
                <a:ea typeface="+mn-ea"/>
                <a:cs typeface="+mn-cs"/>
              </a:rPr>
              <a:t>the primary credentials to authenticate an API call.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23629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no "standard" of what an API key should look like, but in most cases</a:t>
            </a:r>
            <a:r>
              <a:rPr lang="en-US" sz="1200" kern="1200" baseline="0" dirty="0" smtClean="0">
                <a:solidFill>
                  <a:schemeClr val="tx1"/>
                </a:solidFill>
                <a:effectLst/>
                <a:latin typeface="+mn-lt"/>
                <a:ea typeface="+mn-ea"/>
                <a:cs typeface="+mn-cs"/>
              </a:rPr>
              <a:t> they are GUIDs or some other long, random, unique string.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It's also important that these be </a:t>
            </a:r>
            <a:r>
              <a:rPr lang="en-US" sz="1200" b="1" kern="1200" dirty="0" smtClean="0">
                <a:solidFill>
                  <a:schemeClr val="tx1"/>
                </a:solidFill>
                <a:effectLst/>
                <a:latin typeface="+mn-lt"/>
                <a:ea typeface="+mn-ea"/>
                <a:cs typeface="+mn-cs"/>
              </a:rPr>
              <a:t>assigned by you,</a:t>
            </a:r>
            <a:r>
              <a:rPr lang="en-US" sz="1200" b="1" kern="1200" baseline="0" dirty="0" smtClean="0">
                <a:solidFill>
                  <a:schemeClr val="tx1"/>
                </a:solidFill>
                <a:effectLst/>
                <a:latin typeface="+mn-lt"/>
                <a:ea typeface="+mn-ea"/>
                <a:cs typeface="+mn-cs"/>
              </a:rPr>
              <a:t> rather than chosen by the client</a:t>
            </a:r>
            <a:r>
              <a:rPr lang="en-US" sz="1200" b="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By assigning the keys yourself you can ensure they are unique, and if one of those keys does get compromised there's no chance that the attacker can take it to another API and use it to authenticate as the same user.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two different ways</a:t>
            </a:r>
            <a:r>
              <a:rPr lang="en-US" sz="1200" kern="1200" baseline="0" dirty="0">
                <a:solidFill>
                  <a:schemeClr val="tx1"/>
                </a:solidFill>
                <a:effectLst/>
                <a:latin typeface="+mn-lt"/>
                <a:ea typeface="+mn-ea"/>
                <a:cs typeface="+mn-cs"/>
              </a:rPr>
              <a:t> to use API keys for authentication…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2456683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simplest approach is to treat the key like a password</a:t>
            </a:r>
            <a:r>
              <a:rPr lang="en-US" sz="1200" kern="1200" baseline="0" dirty="0">
                <a:solidFill>
                  <a:schemeClr val="tx1"/>
                </a:solidFill>
                <a:effectLst/>
                <a:latin typeface="+mn-lt"/>
                <a:ea typeface="+mn-ea"/>
                <a:cs typeface="+mn-cs"/>
              </a:rPr>
              <a:t> and pass it over the wire with every request. This is basically the same as Basic Auth, but you're passing an API Key instead of an encoded username </a:t>
            </a:r>
            <a:r>
              <a:rPr lang="en-US" sz="1200" kern="1200" baseline="0">
                <a:solidFill>
                  <a:schemeClr val="tx1"/>
                </a:solidFill>
                <a:effectLst/>
                <a:latin typeface="+mn-lt"/>
                <a:ea typeface="+mn-ea"/>
                <a:cs typeface="+mn-cs"/>
              </a:rPr>
              <a:t>and password</a:t>
            </a:r>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This is called a "bearer token" because anyone that has that API Key may use it to authenticate as a specific user; there's no additional security.</a:t>
            </a:r>
            <a:endParaRPr lang="en-US" sz="1200" kern="120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And since you're passing the raw account credential over the wire, you </a:t>
            </a:r>
            <a:r>
              <a:rPr lang="en-US" sz="1200" b="1" kern="1200" baseline="0" dirty="0">
                <a:solidFill>
                  <a:schemeClr val="tx1"/>
                </a:solidFill>
                <a:effectLst/>
                <a:latin typeface="+mn-lt"/>
                <a:ea typeface="+mn-ea"/>
                <a:cs typeface="+mn-cs"/>
              </a:rPr>
              <a:t>MUST use TLS</a:t>
            </a:r>
            <a:r>
              <a:rPr lang="en-US" sz="1200" kern="1200" baseline="0" dirty="0">
                <a:solidFill>
                  <a:schemeClr val="tx1"/>
                </a:solidFill>
                <a:effectLst/>
                <a:latin typeface="+mn-lt"/>
                <a:ea typeface="+mn-ea"/>
                <a:cs typeface="+mn-cs"/>
              </a:rPr>
              <a:t> on all requests to keep it secure.</a:t>
            </a:r>
          </a:p>
          <a:p>
            <a:endParaRPr lang="en-US" sz="1200" kern="1200" baseline="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16387836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can pass the API Key in either the querystring or an HTTP header. </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err="1">
                <a:solidFill>
                  <a:schemeClr val="tx1"/>
                </a:solidFill>
                <a:effectLst/>
                <a:latin typeface="+mn-lt"/>
                <a:ea typeface="+mn-ea"/>
                <a:cs typeface="+mn-cs"/>
              </a:rPr>
              <a:t>Querystring</a:t>
            </a:r>
            <a:r>
              <a:rPr lang="en-US" sz="1200" kern="1200" dirty="0">
                <a:solidFill>
                  <a:schemeClr val="tx1"/>
                </a:solidFill>
                <a:effectLst/>
                <a:latin typeface="+mn-lt"/>
                <a:ea typeface="+mn-ea"/>
                <a:cs typeface="+mn-cs"/>
              </a:rPr>
              <a:t> really easy to do - ideal for scripting scenarios.</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Generally</a:t>
            </a:r>
            <a:r>
              <a:rPr lang="en-US" sz="1200" kern="1200" baseline="0" dirty="0">
                <a:solidFill>
                  <a:schemeClr val="tx1"/>
                </a:solidFill>
                <a:effectLst/>
                <a:latin typeface="+mn-lt"/>
                <a:ea typeface="+mn-ea"/>
                <a:cs typeface="+mn-cs"/>
              </a:rPr>
              <a:t> headers are better</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Header</a:t>
            </a:r>
            <a:r>
              <a:rPr lang="en-US" sz="1200" kern="1200" baseline="0" dirty="0">
                <a:solidFill>
                  <a:schemeClr val="tx1"/>
                </a:solidFill>
                <a:effectLst/>
                <a:latin typeface="+mn-lt"/>
                <a:ea typeface="+mn-ea"/>
                <a:cs typeface="+mn-cs"/>
              </a:rPr>
              <a:t> is more secure – not in log files. Wouldn't want plain-text passwords to be stored in unencrypted log files</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Header can’t be leaked via copy/pasting a URL out of Fiddler or the browser's URL bar.</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455136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API Keys as bearer tokens is very easy, but there is one significant trade-off you need to think about. You can </a:t>
            </a:r>
            <a:r>
              <a:rPr lang="en-US" sz="1200" i="1" kern="1200" dirty="0">
                <a:solidFill>
                  <a:schemeClr val="tx1"/>
                </a:solidFill>
                <a:effectLst/>
                <a:latin typeface="+mn-lt"/>
                <a:ea typeface="+mn-ea"/>
                <a:cs typeface="+mn-cs"/>
              </a:rPr>
              <a:t>either </a:t>
            </a:r>
            <a:r>
              <a:rPr lang="en-US" sz="1200" i="0" kern="1200" dirty="0">
                <a:solidFill>
                  <a:schemeClr val="tx1"/>
                </a:solidFill>
                <a:effectLst/>
                <a:latin typeface="+mn-lt"/>
                <a:ea typeface="+mn-ea"/>
                <a:cs typeface="+mn-cs"/>
              </a:rPr>
              <a:t>have secure storage</a:t>
            </a:r>
            <a:r>
              <a:rPr lang="en-US" sz="1200" i="0" kern="1200" baseline="0" dirty="0">
                <a:solidFill>
                  <a:schemeClr val="tx1"/>
                </a:solidFill>
                <a:effectLst/>
                <a:latin typeface="+mn-lt"/>
                <a:ea typeface="+mn-ea"/>
                <a:cs typeface="+mn-cs"/>
              </a:rPr>
              <a:t> of API Keys </a:t>
            </a:r>
            <a:r>
              <a:rPr lang="en-US" sz="1200" i="1" kern="1200" baseline="0" dirty="0">
                <a:solidFill>
                  <a:schemeClr val="tx1"/>
                </a:solidFill>
                <a:effectLst/>
                <a:latin typeface="+mn-lt"/>
                <a:ea typeface="+mn-ea"/>
                <a:cs typeface="+mn-cs"/>
              </a:rPr>
              <a:t>or </a:t>
            </a:r>
            <a:r>
              <a:rPr lang="en-US" sz="1200" i="0" kern="1200" baseline="0" dirty="0">
                <a:solidFill>
                  <a:schemeClr val="tx1"/>
                </a:solidFill>
                <a:effectLst/>
                <a:latin typeface="+mn-lt"/>
                <a:ea typeface="+mn-ea"/>
                <a:cs typeface="+mn-cs"/>
              </a:rPr>
              <a:t>the ability to show users a list of their keys. Not both.</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Since API Keys are basically account passwords, you should consider salting and hashing them when you store them in the database. If you store them as text, and someone were to get access to your database, they would gain access to everything they need to impersonate every user in your system.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if you salt and hash the API Keys when you store them, it will prevent you from showing a user a list of their API Keys. That’s kind of the whole point; you want your system to be able to </a:t>
            </a:r>
            <a:r>
              <a:rPr lang="en-US" sz="1200" i="1" kern="1200" dirty="0">
                <a:solidFill>
                  <a:schemeClr val="tx1"/>
                </a:solidFill>
                <a:effectLst/>
                <a:latin typeface="+mn-lt"/>
                <a:ea typeface="+mn-ea"/>
                <a:cs typeface="+mn-cs"/>
              </a:rPr>
              <a:t>verify </a:t>
            </a:r>
            <a:r>
              <a:rPr lang="en-US" sz="1200" kern="1200" dirty="0">
                <a:solidFill>
                  <a:schemeClr val="tx1"/>
                </a:solidFill>
                <a:effectLst/>
                <a:latin typeface="+mn-lt"/>
                <a:ea typeface="+mn-ea"/>
                <a:cs typeface="+mn-cs"/>
              </a:rPr>
              <a:t>a bearer token API Key, but not decrypt it to plain text, just like with passwords.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decide to store these things as plain text, then you should at least implement an expiration policy to limit the vulnerability window if the database </a:t>
            </a:r>
            <a:r>
              <a:rPr lang="en-US" sz="1200" i="1" kern="1200" dirty="0">
                <a:solidFill>
                  <a:schemeClr val="tx1"/>
                </a:solidFill>
                <a:effectLst/>
                <a:latin typeface="+mn-lt"/>
                <a:ea typeface="+mn-ea"/>
                <a:cs typeface="+mn-cs"/>
              </a:rPr>
              <a:t>is </a:t>
            </a:r>
            <a:r>
              <a:rPr lang="en-US" sz="1200" kern="1200" dirty="0">
                <a:solidFill>
                  <a:schemeClr val="tx1"/>
                </a:solidFill>
                <a:effectLst/>
                <a:latin typeface="+mn-lt"/>
                <a:ea typeface="+mn-ea"/>
                <a:cs typeface="+mn-cs"/>
              </a:rPr>
              <a:t>compromised.</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219196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My goal today is to give you the coherent overview I desperately needed</a:t>
            </a:r>
            <a:r>
              <a:rPr lang="en-US" sz="1200" kern="1200" baseline="0" dirty="0">
                <a:solidFill>
                  <a:schemeClr val="tx1"/>
                </a:solidFill>
                <a:effectLst/>
                <a:latin typeface="+mn-lt"/>
                <a:ea typeface="+mn-ea"/>
                <a:cs typeface="+mn-cs"/>
              </a:rPr>
              <a:t> back then.</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I’m going to break down all of the complex terminology and compare and contrast the techniques you can choose from.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time that you need to choose how to secure an API endpoint, I want you to start from a place of knowledge so that you can make an educated decision and not a rookie mistake.</a:t>
            </a: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7367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other way to use </a:t>
            </a:r>
            <a:r>
              <a:rPr lang="en-US" sz="1200" kern="1200" dirty="0" smtClean="0">
                <a:solidFill>
                  <a:schemeClr val="tx1"/>
                </a:solidFill>
                <a:effectLst/>
                <a:latin typeface="+mn-lt"/>
                <a:ea typeface="+mn-ea"/>
                <a:cs typeface="+mn-cs"/>
              </a:rPr>
              <a:t>an API Key </a:t>
            </a:r>
            <a:r>
              <a:rPr lang="en-US" sz="1200" kern="1200" dirty="0">
                <a:solidFill>
                  <a:schemeClr val="tx1"/>
                </a:solidFill>
                <a:effectLst/>
                <a:latin typeface="+mn-lt"/>
                <a:ea typeface="+mn-ea"/>
                <a:cs typeface="+mn-cs"/>
              </a:rPr>
              <a:t>is to use </a:t>
            </a:r>
            <a:r>
              <a:rPr lang="en-US" sz="1200" kern="1200" dirty="0" smtClean="0">
                <a:solidFill>
                  <a:schemeClr val="tx1"/>
                </a:solidFill>
                <a:effectLst/>
                <a:latin typeface="+mn-lt"/>
                <a:ea typeface="+mn-ea"/>
                <a:cs typeface="+mn-cs"/>
              </a:rPr>
              <a:t>it</a:t>
            </a:r>
            <a:r>
              <a:rPr lang="en-US" sz="1200" kern="1200" baseline="0" dirty="0" smtClean="0">
                <a:solidFill>
                  <a:schemeClr val="tx1"/>
                </a:solidFill>
                <a:effectLst/>
                <a:latin typeface="+mn-lt"/>
                <a:ea typeface="+mn-ea"/>
                <a:cs typeface="+mn-cs"/>
              </a:rPr>
              <a:t> as a cryptographic key to sign the HTTP </a:t>
            </a:r>
            <a:r>
              <a:rPr lang="en-US" sz="1200" kern="1200" dirty="0" smtClean="0">
                <a:solidFill>
                  <a:schemeClr val="tx1"/>
                </a:solidFill>
                <a:effectLst/>
                <a:latin typeface="+mn-lt"/>
                <a:ea typeface="+mn-ea"/>
                <a:cs typeface="+mn-cs"/>
              </a:rPr>
              <a:t>request</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is basically a custom version</a:t>
            </a:r>
            <a:r>
              <a:rPr lang="en-US" sz="1200" kern="1200" baseline="0" dirty="0">
                <a:solidFill>
                  <a:schemeClr val="tx1"/>
                </a:solidFill>
                <a:effectLst/>
                <a:latin typeface="+mn-lt"/>
                <a:ea typeface="+mn-ea"/>
                <a:cs typeface="+mn-cs"/>
              </a:rPr>
              <a:t> of Digest </a:t>
            </a:r>
            <a:r>
              <a:rPr lang="en-US" sz="1200" kern="1200" baseline="0" dirty="0" err="1">
                <a:solidFill>
                  <a:schemeClr val="tx1"/>
                </a:solidFill>
                <a:effectLst/>
                <a:latin typeface="+mn-lt"/>
                <a:ea typeface="+mn-ea"/>
                <a:cs typeface="+mn-cs"/>
              </a:rPr>
              <a:t>Auth</a:t>
            </a:r>
            <a:r>
              <a:rPr lang="en-US" sz="1200" kern="1200" baseline="0" dirty="0">
                <a:solidFill>
                  <a:schemeClr val="tx1"/>
                </a:solidFill>
                <a:effectLst/>
                <a:latin typeface="+mn-lt"/>
                <a:ea typeface="+mn-ea"/>
                <a:cs typeface="+mn-cs"/>
              </a:rPr>
              <a:t>, but we use an API key to sign the request instead of a password. </a:t>
            </a:r>
            <a:r>
              <a:rPr lang="en-US" sz="1200" kern="1200" baseline="0" dirty="0" smtClean="0">
                <a:solidFill>
                  <a:schemeClr val="tx1"/>
                </a:solidFill>
                <a:effectLst/>
                <a:latin typeface="+mn-lt"/>
                <a:ea typeface="+mn-ea"/>
                <a:cs typeface="+mn-cs"/>
              </a:rPr>
              <a:t>This way the primary password can be properly encrypted at rest.</a:t>
            </a:r>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14973693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how signing works with API keys:</a:t>
            </a:r>
          </a:p>
          <a:p>
            <a:pPr lvl="0"/>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Client </a:t>
            </a:r>
            <a:r>
              <a:rPr lang="en-US" sz="1200" b="1" kern="1200" dirty="0">
                <a:solidFill>
                  <a:schemeClr val="tx1"/>
                </a:solidFill>
                <a:effectLst/>
                <a:latin typeface="+mn-lt"/>
                <a:ea typeface="+mn-ea"/>
                <a:cs typeface="+mn-cs"/>
              </a:rPr>
              <a:t>prepares the message</a:t>
            </a:r>
            <a:r>
              <a:rPr lang="en-US" sz="1200" b="0" kern="1200" dirty="0">
                <a:solidFill>
                  <a:schemeClr val="tx1"/>
                </a:solidFill>
                <a:effectLst/>
                <a:latin typeface="+mn-lt"/>
                <a:ea typeface="+mn-ea"/>
                <a:cs typeface="+mn-cs"/>
              </a:rPr>
              <a:t> which is either a URL or form post</a:t>
            </a:r>
          </a:p>
          <a:p>
            <a:pPr lvl="0"/>
            <a:r>
              <a:rPr lang="en-US" sz="1200" kern="1200" dirty="0">
                <a:solidFill>
                  <a:schemeClr val="tx1"/>
                </a:solidFill>
                <a:effectLst/>
                <a:latin typeface="+mn-lt"/>
                <a:ea typeface="+mn-ea"/>
                <a:cs typeface="+mn-cs"/>
              </a:rPr>
              <a:t>Client </a:t>
            </a:r>
            <a:r>
              <a:rPr lang="en-US" sz="1200" b="1" kern="1200" dirty="0">
                <a:solidFill>
                  <a:schemeClr val="tx1"/>
                </a:solidFill>
                <a:effectLst/>
                <a:latin typeface="+mn-lt"/>
                <a:ea typeface="+mn-ea"/>
                <a:cs typeface="+mn-cs"/>
              </a:rPr>
              <a:t>concatenates</a:t>
            </a:r>
            <a:r>
              <a:rPr lang="en-US" sz="1200" kern="1200" dirty="0">
                <a:solidFill>
                  <a:schemeClr val="tx1"/>
                </a:solidFill>
                <a:effectLst/>
                <a:latin typeface="+mn-lt"/>
                <a:ea typeface="+mn-ea"/>
                <a:cs typeface="+mn-cs"/>
              </a:rPr>
              <a:t> the message with the </a:t>
            </a:r>
            <a:r>
              <a:rPr lang="en-US" sz="1200" b="1" kern="1200" dirty="0">
                <a:solidFill>
                  <a:schemeClr val="tx1"/>
                </a:solidFill>
                <a:effectLst/>
                <a:latin typeface="+mn-lt"/>
                <a:ea typeface="+mn-ea"/>
                <a:cs typeface="+mn-cs"/>
              </a:rPr>
              <a:t>API Key </a:t>
            </a:r>
            <a:r>
              <a:rPr lang="en-US" sz="1200" b="0" kern="1200" dirty="0">
                <a:solidFill>
                  <a:schemeClr val="tx1"/>
                </a:solidFill>
                <a:effectLst/>
                <a:latin typeface="+mn-lt"/>
                <a:ea typeface="+mn-ea"/>
                <a:cs typeface="+mn-cs"/>
              </a:rPr>
              <a:t>&amp;</a:t>
            </a:r>
            <a:r>
              <a:rPr lang="en-US" sz="1200" b="1"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runs</a:t>
            </a:r>
            <a:r>
              <a:rPr lang="en-US" sz="1200" b="0" kern="1200" baseline="0" dirty="0">
                <a:solidFill>
                  <a:schemeClr val="tx1"/>
                </a:solidFill>
                <a:effectLst/>
                <a:latin typeface="+mn-lt"/>
                <a:ea typeface="+mn-ea"/>
                <a:cs typeface="+mn-cs"/>
              </a:rPr>
              <a:t> result through a hashing function = signature</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Client sends </a:t>
            </a:r>
            <a:r>
              <a:rPr lang="en-US" sz="1200" b="1" kern="1200" dirty="0">
                <a:solidFill>
                  <a:schemeClr val="tx1"/>
                </a:solidFill>
                <a:effectLst/>
                <a:latin typeface="+mn-lt"/>
                <a:ea typeface="+mn-ea"/>
                <a:cs typeface="+mn-cs"/>
              </a:rPr>
              <a:t>original message</a:t>
            </a:r>
            <a:r>
              <a:rPr lang="en-US" sz="1200" kern="1200" dirty="0">
                <a:solidFill>
                  <a:schemeClr val="tx1"/>
                </a:solidFill>
                <a:effectLst/>
                <a:latin typeface="+mn-lt"/>
                <a:ea typeface="+mn-ea"/>
                <a:cs typeface="+mn-cs"/>
              </a:rPr>
              <a:t> to the server, </a:t>
            </a:r>
            <a:r>
              <a:rPr lang="en-US" sz="1200" i="1" kern="1200" dirty="0">
                <a:solidFill>
                  <a:schemeClr val="tx1"/>
                </a:solidFill>
                <a:effectLst/>
                <a:latin typeface="+mn-lt"/>
                <a:ea typeface="+mn-ea"/>
                <a:cs typeface="+mn-cs"/>
              </a:rPr>
              <a:t>plus </a:t>
            </a:r>
            <a:r>
              <a:rPr lang="en-US" sz="1200" b="1" kern="1200" dirty="0">
                <a:solidFill>
                  <a:schemeClr val="tx1"/>
                </a:solidFill>
                <a:effectLst/>
                <a:latin typeface="+mn-lt"/>
                <a:ea typeface="+mn-ea"/>
                <a:cs typeface="+mn-cs"/>
              </a:rPr>
              <a:t>signature in a header</a:t>
            </a:r>
          </a:p>
          <a:p>
            <a:pPr lvl="0"/>
            <a:r>
              <a:rPr lang="en-US" sz="1200" kern="1200" dirty="0">
                <a:solidFill>
                  <a:schemeClr val="tx1"/>
                </a:solidFill>
                <a:effectLst/>
                <a:latin typeface="+mn-lt"/>
                <a:ea typeface="+mn-ea"/>
                <a:cs typeface="+mn-cs"/>
              </a:rPr>
              <a:t>Server </a:t>
            </a:r>
            <a:r>
              <a:rPr lang="en-US" sz="1200" b="1" kern="1200" dirty="0">
                <a:solidFill>
                  <a:schemeClr val="tx1"/>
                </a:solidFill>
                <a:effectLst/>
                <a:latin typeface="+mn-lt"/>
                <a:ea typeface="+mn-ea"/>
                <a:cs typeface="+mn-cs"/>
              </a:rPr>
              <a:t>looks up client's API key</a:t>
            </a:r>
            <a:r>
              <a:rPr lang="en-US" sz="1200" b="0" kern="1200" dirty="0">
                <a:solidFill>
                  <a:schemeClr val="tx1"/>
                </a:solidFill>
                <a:effectLst/>
                <a:latin typeface="+mn-lt"/>
                <a:ea typeface="+mn-ea"/>
                <a:cs typeface="+mn-cs"/>
              </a:rPr>
              <a:t> and</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repeats hashing operation</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If they match, server knows that client used same API </a:t>
            </a:r>
            <a:r>
              <a:rPr lang="en-US" sz="1200" kern="1200" dirty="0" smtClean="0">
                <a:solidFill>
                  <a:schemeClr val="tx1"/>
                </a:solidFill>
                <a:effectLst/>
                <a:latin typeface="+mn-lt"/>
                <a:ea typeface="+mn-ea"/>
                <a:cs typeface="+mn-cs"/>
              </a:rPr>
              <a:t>Key, which is proof of</a:t>
            </a:r>
            <a:r>
              <a:rPr lang="en-US" sz="1200" kern="1200" baseline="0" dirty="0" smtClean="0">
                <a:solidFill>
                  <a:schemeClr val="tx1"/>
                </a:solidFill>
                <a:effectLst/>
                <a:latin typeface="+mn-lt"/>
                <a:ea typeface="+mn-ea"/>
                <a:cs typeface="+mn-cs"/>
              </a:rPr>
              <a:t> identity.</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authorization header is type of “message authentication code”, or MAC. Since this technique uses a hash it’s called a “hash-based message authentication code”, or HMAC.</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751071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effectLst/>
                <a:latin typeface="+mn-lt"/>
                <a:ea typeface="+mn-ea"/>
                <a:cs typeface="+mn-cs"/>
              </a:rPr>
              <a:t>HMAC has a lot of benefits.</a:t>
            </a:r>
          </a:p>
          <a:p>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First, no credentials are sent over the wire, </a:t>
            </a:r>
            <a:r>
              <a:rPr lang="en-US" sz="1200" kern="1200" baseline="0" dirty="0" smtClean="0">
                <a:solidFill>
                  <a:schemeClr val="tx1"/>
                </a:solidFill>
                <a:effectLst/>
                <a:latin typeface="+mn-lt"/>
                <a:ea typeface="+mn-ea"/>
                <a:cs typeface="+mn-cs"/>
              </a:rPr>
              <a:t>so there's less risk of them being stolen. As a result, this </a:t>
            </a:r>
            <a:r>
              <a:rPr lang="en-US" sz="1200" b="1" kern="1200" baseline="0" dirty="0">
                <a:solidFill>
                  <a:schemeClr val="tx1"/>
                </a:solidFill>
                <a:effectLst/>
                <a:latin typeface="+mn-lt"/>
                <a:ea typeface="+mn-ea"/>
                <a:cs typeface="+mn-cs"/>
              </a:rPr>
              <a:t>does not require </a:t>
            </a:r>
            <a:r>
              <a:rPr lang="en-US" sz="1200" b="1" kern="1200" baseline="0" dirty="0" smtClean="0">
                <a:solidFill>
                  <a:schemeClr val="tx1"/>
                </a:solidFill>
                <a:effectLst/>
                <a:latin typeface="+mn-lt"/>
                <a:ea typeface="+mn-ea"/>
                <a:cs typeface="+mn-cs"/>
              </a:rPr>
              <a:t>TLS</a:t>
            </a:r>
            <a:r>
              <a:rPr lang="en-US" sz="1200" b="0" kern="1200" baseline="0" dirty="0" smtClean="0">
                <a:solidFill>
                  <a:schemeClr val="tx1"/>
                </a:solidFill>
                <a:effectLst/>
                <a:latin typeface="+mn-lt"/>
                <a:ea typeface="+mn-ea"/>
                <a:cs typeface="+mn-cs"/>
              </a:rPr>
              <a:t>. If the request itself is sensitive then you should still use TLS, you just don't need it to keep the </a:t>
            </a:r>
            <a:r>
              <a:rPr lang="en-US" sz="1200" b="0" i="1" kern="1200" baseline="0" dirty="0" smtClean="0">
                <a:solidFill>
                  <a:schemeClr val="tx1"/>
                </a:solidFill>
                <a:effectLst/>
                <a:latin typeface="+mn-lt"/>
                <a:ea typeface="+mn-ea"/>
                <a:cs typeface="+mn-cs"/>
              </a:rPr>
              <a:t>credentials </a:t>
            </a:r>
            <a:r>
              <a:rPr lang="en-US" sz="1200" b="0" i="0" kern="1200" baseline="0" dirty="0" smtClean="0">
                <a:solidFill>
                  <a:schemeClr val="tx1"/>
                </a:solidFill>
                <a:effectLst/>
                <a:latin typeface="+mn-lt"/>
                <a:ea typeface="+mn-ea"/>
                <a:cs typeface="+mn-cs"/>
              </a:rPr>
              <a:t>safe</a:t>
            </a:r>
            <a:r>
              <a:rPr lang="en-US" sz="1200" b="0" kern="1200" baseline="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Secondly, unlike </a:t>
            </a:r>
            <a:r>
              <a:rPr lang="en-US" sz="1200" b="0" kern="1200" baseline="0" dirty="0">
                <a:solidFill>
                  <a:schemeClr val="tx1"/>
                </a:solidFill>
                <a:effectLst/>
                <a:latin typeface="+mn-lt"/>
                <a:ea typeface="+mn-ea"/>
                <a:cs typeface="+mn-cs"/>
              </a:rPr>
              <a:t>with bearer tokens, </a:t>
            </a:r>
            <a:r>
              <a:rPr lang="en-US" sz="1200" kern="1200" baseline="0" dirty="0" smtClean="0">
                <a:solidFill>
                  <a:schemeClr val="tx1"/>
                </a:solidFill>
                <a:effectLst/>
                <a:latin typeface="+mn-lt"/>
                <a:ea typeface="+mn-ea"/>
                <a:cs typeface="+mn-cs"/>
              </a:rPr>
              <a:t>the server can guarantee that </a:t>
            </a:r>
            <a:r>
              <a:rPr lang="en-US" sz="1200" kern="1200" baseline="0" dirty="0">
                <a:solidFill>
                  <a:schemeClr val="tx1"/>
                </a:solidFill>
                <a:effectLst/>
                <a:latin typeface="+mn-lt"/>
                <a:ea typeface="+mn-ea"/>
                <a:cs typeface="+mn-cs"/>
              </a:rPr>
              <a:t>the message </a:t>
            </a:r>
            <a:r>
              <a:rPr lang="en-US" sz="1200" kern="1200" baseline="0" dirty="0" smtClean="0">
                <a:solidFill>
                  <a:schemeClr val="tx1"/>
                </a:solidFill>
                <a:effectLst/>
                <a:latin typeface="+mn-lt"/>
                <a:ea typeface="+mn-ea"/>
                <a:cs typeface="+mn-cs"/>
              </a:rPr>
              <a:t>contents themselves </a:t>
            </a:r>
            <a:r>
              <a:rPr lang="en-US" sz="1200" b="1" kern="1200" baseline="0" dirty="0">
                <a:solidFill>
                  <a:schemeClr val="tx1"/>
                </a:solidFill>
                <a:effectLst/>
                <a:latin typeface="+mn-lt"/>
                <a:ea typeface="+mn-ea"/>
                <a:cs typeface="+mn-cs"/>
              </a:rPr>
              <a:t>were not modified in transit</a:t>
            </a:r>
            <a:r>
              <a:rPr lang="en-US" sz="1200" kern="1200" baseline="0" dirty="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This is because the URL parameters and form data are used to create the signature. If </a:t>
            </a:r>
            <a:r>
              <a:rPr lang="en-US" sz="1200" kern="1200" baseline="0" dirty="0">
                <a:solidFill>
                  <a:schemeClr val="tx1"/>
                </a:solidFill>
                <a:effectLst/>
                <a:latin typeface="+mn-lt"/>
                <a:ea typeface="+mn-ea"/>
                <a:cs typeface="+mn-cs"/>
              </a:rPr>
              <a:t>a middleman manipulates </a:t>
            </a:r>
            <a:r>
              <a:rPr lang="en-US" sz="1200" kern="1200" baseline="0" dirty="0" smtClean="0">
                <a:solidFill>
                  <a:schemeClr val="tx1"/>
                </a:solidFill>
                <a:effectLst/>
                <a:latin typeface="+mn-lt"/>
                <a:ea typeface="+mn-ea"/>
                <a:cs typeface="+mn-cs"/>
              </a:rPr>
              <a:t>those values in </a:t>
            </a:r>
            <a:r>
              <a:rPr lang="en-US" sz="1200" kern="1200" baseline="0" dirty="0">
                <a:solidFill>
                  <a:schemeClr val="tx1"/>
                </a:solidFill>
                <a:effectLst/>
                <a:latin typeface="+mn-lt"/>
                <a:ea typeface="+mn-ea"/>
                <a:cs typeface="+mn-cs"/>
              </a:rPr>
              <a:t>any way, </a:t>
            </a:r>
            <a:r>
              <a:rPr lang="en-US" sz="1200" kern="1200" baseline="0" dirty="0" smtClean="0">
                <a:solidFill>
                  <a:schemeClr val="tx1"/>
                </a:solidFill>
                <a:effectLst/>
                <a:latin typeface="+mn-lt"/>
                <a:ea typeface="+mn-ea"/>
                <a:cs typeface="+mn-cs"/>
              </a:rPr>
              <a:t>then the server will calculate a different hash value then the client provided.</a:t>
            </a:r>
            <a:endParaRPr lang="en-US" sz="1200" kern="1200" baseline="0" dirty="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2448139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primary</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drawback to HMAC is complexity.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Client and server must compute the hash EXACTLY the same way. </a:t>
            </a:r>
          </a:p>
          <a:p>
            <a:r>
              <a:rPr lang="en-US" sz="1200" kern="1200" dirty="0">
                <a:solidFill>
                  <a:schemeClr val="tx1"/>
                </a:solidFill>
                <a:effectLst/>
                <a:latin typeface="+mn-lt"/>
                <a:ea typeface="+mn-ea"/>
                <a:cs typeface="+mn-cs"/>
              </a:rPr>
              <a:t>* Usually requires publishing detailed instructions that describe how to “</a:t>
            </a:r>
            <a:r>
              <a:rPr lang="en-US" sz="1200" kern="1200" dirty="0" err="1">
                <a:solidFill>
                  <a:schemeClr val="tx1"/>
                </a:solidFill>
                <a:effectLst/>
                <a:latin typeface="+mn-lt"/>
                <a:ea typeface="+mn-ea"/>
                <a:cs typeface="+mn-cs"/>
              </a:rPr>
              <a:t>canonicalize</a:t>
            </a:r>
            <a:r>
              <a:rPr lang="en-US" sz="1200" kern="1200" dirty="0">
                <a:solidFill>
                  <a:schemeClr val="tx1"/>
                </a:solidFill>
                <a:effectLst/>
                <a:latin typeface="+mn-lt"/>
                <a:ea typeface="+mn-ea"/>
                <a:cs typeface="+mn-cs"/>
              </a:rPr>
              <a:t>” the request data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image</a:t>
            </a:r>
            <a:r>
              <a:rPr lang="en-US" sz="1200" kern="1200" baseline="0" dirty="0">
                <a:solidFill>
                  <a:schemeClr val="tx1"/>
                </a:solidFill>
                <a:effectLst/>
                <a:latin typeface="+mn-lt"/>
                <a:ea typeface="+mn-ea"/>
                <a:cs typeface="+mn-cs"/>
              </a:rPr>
              <a:t> is a tiny piece of just one portion of instructions for </a:t>
            </a:r>
            <a:r>
              <a:rPr lang="en-US" sz="1200" kern="1200" baseline="0" dirty="0" err="1">
                <a:solidFill>
                  <a:schemeClr val="tx1"/>
                </a:solidFill>
                <a:effectLst/>
                <a:latin typeface="+mn-lt"/>
                <a:ea typeface="+mn-ea"/>
                <a:cs typeface="+mn-cs"/>
              </a:rPr>
              <a:t>canonicalizing</a:t>
            </a:r>
            <a:r>
              <a:rPr lang="en-US" sz="1200" kern="1200" baseline="0" dirty="0">
                <a:solidFill>
                  <a:schemeClr val="tx1"/>
                </a:solidFill>
                <a:effectLst/>
                <a:latin typeface="+mn-lt"/>
                <a:ea typeface="+mn-ea"/>
                <a:cs typeface="+mn-cs"/>
              </a:rPr>
              <a:t> an AWS API call.</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Client and server must agree on which headers to include. If middleware network component adds a header to the request, server will calculate different signature.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complexity is a necessary part of using HMAC. It’s the price you pay for the increased security that signed requests provide.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13849790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order for signing to work, the request must include at least two things: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signature</a:t>
            </a:r>
            <a:r>
              <a:rPr lang="en-US" sz="1200" kern="1200" dirty="0">
                <a:solidFill>
                  <a:schemeClr val="tx1"/>
                </a:solidFill>
                <a:effectLst/>
                <a:latin typeface="+mn-lt"/>
                <a:ea typeface="+mn-ea"/>
                <a:cs typeface="+mn-cs"/>
              </a:rPr>
              <a:t> created with the API Key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pointer to the </a:t>
            </a:r>
            <a:r>
              <a:rPr lang="en-US" sz="1200" b="1" kern="1200" dirty="0">
                <a:solidFill>
                  <a:schemeClr val="tx1"/>
                </a:solidFill>
                <a:effectLst/>
                <a:latin typeface="+mn-lt"/>
                <a:ea typeface="+mn-ea"/>
                <a:cs typeface="+mn-cs"/>
              </a:rPr>
              <a:t>identity </a:t>
            </a:r>
            <a:r>
              <a:rPr lang="en-US" sz="1200" b="0" kern="1200" dirty="0">
                <a:solidFill>
                  <a:schemeClr val="tx1"/>
                </a:solidFill>
                <a:effectLst/>
                <a:latin typeface="+mn-lt"/>
                <a:ea typeface="+mn-ea"/>
                <a:cs typeface="+mn-cs"/>
              </a:rPr>
              <a:t>that</a:t>
            </a:r>
            <a:r>
              <a:rPr lang="en-US" sz="1200" b="0" kern="1200" baseline="0" dirty="0">
                <a:solidFill>
                  <a:schemeClr val="tx1"/>
                </a:solidFill>
                <a:effectLst/>
                <a:latin typeface="+mn-lt"/>
                <a:ea typeface="+mn-ea"/>
                <a:cs typeface="+mn-cs"/>
              </a:rPr>
              <a:t> </a:t>
            </a:r>
            <a:r>
              <a:rPr lang="en-US" sz="1200" b="0" kern="1200" baseline="0" dirty="0" smtClean="0">
                <a:solidFill>
                  <a:schemeClr val="tx1"/>
                </a:solidFill>
                <a:effectLst/>
                <a:latin typeface="+mn-lt"/>
                <a:ea typeface="+mn-ea"/>
                <a:cs typeface="+mn-cs"/>
              </a:rPr>
              <a:t>owns the API Key used to create the </a:t>
            </a:r>
            <a:r>
              <a:rPr lang="en-US" sz="1200" b="0" kern="1200" baseline="0" dirty="0">
                <a:solidFill>
                  <a:schemeClr val="tx1"/>
                </a:solidFill>
                <a:effectLst/>
                <a:latin typeface="+mn-lt"/>
                <a:ea typeface="+mn-ea"/>
                <a:cs typeface="+mn-cs"/>
              </a:rPr>
              <a:t>signature</a:t>
            </a:r>
          </a:p>
          <a:p>
            <a:pPr marL="171450" lvl="0" indent="-171450">
              <a:buFont typeface="Arial" panose="020B0604020202020204" pitchFamily="34" charset="0"/>
              <a:buChar char="•"/>
            </a:pPr>
            <a:endParaRPr lang="en-US" sz="1200" b="0" kern="1200" baseline="0" dirty="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a:solidFill>
                  <a:schemeClr val="tx1"/>
                </a:solidFill>
                <a:effectLst/>
                <a:latin typeface="+mn-lt"/>
                <a:ea typeface="+mn-ea"/>
                <a:cs typeface="+mn-cs"/>
              </a:rPr>
              <a:t>Identity indicator is required so server can look up the API Key that it needs to verify the signature.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This means that if you build an HMAC system you’ll have to choose what to use as the identifier and what to use as the secret value.</a:t>
            </a:r>
          </a:p>
          <a:p>
            <a:pPr marL="0" lvl="0" indent="0">
              <a:buFont typeface="Arial" panose="020B0604020202020204" pitchFamily="34" charset="0"/>
              <a:buNone/>
            </a:pPr>
            <a:endParaRPr lang="en-US" sz="1200" b="0" kern="1200" baseline="0" dirty="0">
              <a:solidFill>
                <a:schemeClr val="tx1"/>
              </a:solidFill>
              <a:effectLst/>
              <a:latin typeface="+mn-lt"/>
              <a:ea typeface="+mn-ea"/>
              <a:cs typeface="+mn-cs"/>
            </a:endParaRPr>
          </a:p>
          <a:p>
            <a:pPr marL="0" lvl="0" indent="0">
              <a:buFont typeface="Arial" panose="020B0604020202020204" pitchFamily="34" charset="0"/>
              <a:buNone/>
            </a:pPr>
            <a:r>
              <a:rPr lang="en-US" sz="1200" kern="1200" dirty="0">
                <a:solidFill>
                  <a:schemeClr val="tx1"/>
                </a:solidFill>
                <a:effectLst/>
                <a:latin typeface="+mn-lt"/>
                <a:ea typeface="+mn-ea"/>
                <a:cs typeface="+mn-cs"/>
              </a:rPr>
              <a:t>You </a:t>
            </a:r>
            <a:r>
              <a:rPr lang="en-US" sz="1200" i="1" kern="1200" dirty="0">
                <a:solidFill>
                  <a:schemeClr val="tx1"/>
                </a:solidFill>
                <a:effectLst/>
                <a:latin typeface="+mn-lt"/>
                <a:ea typeface="+mn-ea"/>
                <a:cs typeface="+mn-cs"/>
              </a:rPr>
              <a:t>could </a:t>
            </a:r>
            <a:r>
              <a:rPr lang="en-US" sz="1200" i="0" kern="1200" dirty="0">
                <a:solidFill>
                  <a:schemeClr val="tx1"/>
                </a:solidFill>
                <a:effectLst/>
                <a:latin typeface="+mn-lt"/>
                <a:ea typeface="+mn-ea"/>
                <a:cs typeface="+mn-cs"/>
              </a:rPr>
              <a:t>use the user's ID or email address as the identifier, but that makes</a:t>
            </a:r>
            <a:r>
              <a:rPr lang="en-US" sz="1200" i="0" kern="1200" baseline="0" dirty="0">
                <a:solidFill>
                  <a:schemeClr val="tx1"/>
                </a:solidFill>
                <a:effectLst/>
                <a:latin typeface="+mn-lt"/>
                <a:ea typeface="+mn-ea"/>
                <a:cs typeface="+mn-cs"/>
              </a:rPr>
              <a:t> it harder to support multiple API keys for a single user. The server needs a way to determine the specific API key the client used to sign the request. If you pass the user ID as this identifier, and that user is associated with </a:t>
            </a:r>
            <a:r>
              <a:rPr lang="en-US" sz="1200" i="1" kern="1200" baseline="0" dirty="0">
                <a:solidFill>
                  <a:schemeClr val="tx1"/>
                </a:solidFill>
                <a:effectLst/>
                <a:latin typeface="+mn-lt"/>
                <a:ea typeface="+mn-ea"/>
                <a:cs typeface="+mn-cs"/>
              </a:rPr>
              <a:t>multiple </a:t>
            </a:r>
            <a:r>
              <a:rPr lang="en-US" sz="1200" i="0" kern="1200" baseline="0" dirty="0">
                <a:solidFill>
                  <a:schemeClr val="tx1"/>
                </a:solidFill>
                <a:effectLst/>
                <a:latin typeface="+mn-lt"/>
                <a:ea typeface="+mn-ea"/>
                <a:cs typeface="+mn-cs"/>
              </a:rPr>
              <a:t>API keys, then you'll have to compute multiple hashes to verify the request.</a:t>
            </a:r>
          </a:p>
          <a:p>
            <a:pPr marL="0" lvl="0" indent="0">
              <a:buFont typeface="Arial" panose="020B0604020202020204" pitchFamily="34" charset="0"/>
              <a:buNone/>
            </a:pPr>
            <a:endParaRPr lang="en-US" sz="1200" i="0" kern="1200" baseline="0" dirty="0">
              <a:solidFill>
                <a:schemeClr val="tx1"/>
              </a:solidFill>
              <a:effectLst/>
              <a:latin typeface="+mn-lt"/>
              <a:ea typeface="+mn-ea"/>
              <a:cs typeface="+mn-cs"/>
            </a:endParaRPr>
          </a:p>
          <a:p>
            <a:pPr marL="0" lvl="0" indent="0">
              <a:buFont typeface="Arial" panose="020B0604020202020204" pitchFamily="34" charset="0"/>
              <a:buNone/>
            </a:pPr>
            <a:r>
              <a:rPr lang="en-US" sz="1200" i="0" kern="1200" baseline="0" dirty="0">
                <a:solidFill>
                  <a:schemeClr val="tx1"/>
                </a:solidFill>
                <a:effectLst/>
                <a:latin typeface="+mn-lt"/>
                <a:ea typeface="+mn-ea"/>
                <a:cs typeface="+mn-cs"/>
              </a:rPr>
              <a:t>A better approach is to issue API Keys </a:t>
            </a:r>
            <a:r>
              <a:rPr lang="en-US" sz="1200" b="1" i="0" kern="1200" baseline="0" dirty="0">
                <a:solidFill>
                  <a:schemeClr val="tx1"/>
                </a:solidFill>
                <a:effectLst/>
                <a:latin typeface="+mn-lt"/>
                <a:ea typeface="+mn-ea"/>
                <a:cs typeface="+mn-cs"/>
              </a:rPr>
              <a:t>as a pair</a:t>
            </a:r>
            <a:r>
              <a:rPr lang="en-US" sz="1200" b="0" i="0" kern="1200" baseline="0" dirty="0">
                <a:solidFill>
                  <a:schemeClr val="tx1"/>
                </a:solidFill>
                <a:effectLst/>
                <a:latin typeface="+mn-lt"/>
                <a:ea typeface="+mn-ea"/>
                <a:cs typeface="+mn-cs"/>
              </a:rPr>
              <a:t> – one public key, that's sent over the wire in plain text as the identifier, and a private key that's used in hashing.</a:t>
            </a:r>
            <a:endParaRPr lang="en-US" sz="120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3677845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Remember that to do request signing, </a:t>
            </a:r>
            <a:r>
              <a:rPr lang="en-US" sz="1200" b="0" kern="1200" dirty="0">
                <a:solidFill>
                  <a:schemeClr val="tx1"/>
                </a:solidFill>
                <a:effectLst/>
                <a:latin typeface="+mn-lt"/>
                <a:ea typeface="+mn-ea"/>
                <a:cs typeface="+mn-cs"/>
              </a:rPr>
              <a:t>API</a:t>
            </a:r>
            <a:r>
              <a:rPr lang="en-US" sz="1200" b="0" kern="1200" baseline="0" dirty="0">
                <a:solidFill>
                  <a:schemeClr val="tx1"/>
                </a:solidFill>
                <a:effectLst/>
                <a:latin typeface="+mn-lt"/>
                <a:ea typeface="+mn-ea"/>
                <a:cs typeface="+mn-cs"/>
              </a:rPr>
              <a:t> Keys must be </a:t>
            </a:r>
            <a:r>
              <a:rPr lang="en-US" sz="1200" kern="1200" dirty="0">
                <a:solidFill>
                  <a:schemeClr val="tx1"/>
                </a:solidFill>
                <a:effectLst/>
                <a:latin typeface="+mn-lt"/>
                <a:ea typeface="+mn-ea"/>
                <a:cs typeface="+mn-cs"/>
              </a:rPr>
              <a:t>stored in </a:t>
            </a:r>
            <a:r>
              <a:rPr lang="en-US" sz="1200" b="1" kern="1200" dirty="0">
                <a:solidFill>
                  <a:schemeClr val="tx1"/>
                </a:solidFill>
                <a:effectLst/>
                <a:latin typeface="+mn-lt"/>
                <a:ea typeface="+mn-ea"/>
                <a:cs typeface="+mn-cs"/>
              </a:rPr>
              <a:t>plain text or using reversible encryption</a:t>
            </a:r>
            <a:r>
              <a:rPr lang="en-US" sz="1200" kern="1200" dirty="0">
                <a:solidFill>
                  <a:schemeClr val="tx1"/>
                </a:solidFill>
                <a:effectLst/>
                <a:latin typeface="+mn-lt"/>
                <a:ea typeface="+mn-ea"/>
                <a:cs typeface="+mn-cs"/>
              </a:rPr>
              <a:t>. App needs it</a:t>
            </a:r>
            <a:r>
              <a:rPr lang="en-US" sz="1200" kern="1200" baseline="0" dirty="0">
                <a:solidFill>
                  <a:schemeClr val="tx1"/>
                </a:solidFill>
                <a:effectLst/>
                <a:latin typeface="+mn-lt"/>
                <a:ea typeface="+mn-ea"/>
                <a:cs typeface="+mn-cs"/>
              </a:rPr>
              <a:t> to verify sig.</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Storing in text </a:t>
            </a:r>
            <a:r>
              <a:rPr lang="en-US" sz="1200" b="1" kern="1200" dirty="0">
                <a:solidFill>
                  <a:schemeClr val="tx1"/>
                </a:solidFill>
                <a:effectLst/>
                <a:latin typeface="+mn-lt"/>
                <a:ea typeface="+mn-ea"/>
                <a:cs typeface="+mn-cs"/>
              </a:rPr>
              <a:t>means it can be compromised</a:t>
            </a:r>
            <a:r>
              <a:rPr lang="en-US" sz="1200" b="0" kern="1200" baseline="0" dirty="0">
                <a:solidFill>
                  <a:schemeClr val="tx1"/>
                </a:solidFill>
                <a:effectLst/>
                <a:latin typeface="+mn-lt"/>
                <a:ea typeface="+mn-ea"/>
                <a:cs typeface="+mn-cs"/>
              </a:rPr>
              <a:t> if an attacker gains access to your database. To combat this, implement an expiration policy for your API Keys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3211571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last detail of an API</a:t>
            </a:r>
            <a:r>
              <a:rPr lang="en-US" sz="1200" kern="1200" baseline="0" dirty="0">
                <a:solidFill>
                  <a:schemeClr val="tx1"/>
                </a:solidFill>
                <a:effectLst/>
                <a:latin typeface="+mn-lt"/>
                <a:ea typeface="+mn-ea"/>
                <a:cs typeface="+mn-cs"/>
              </a:rPr>
              <a:t> Key </a:t>
            </a:r>
            <a:r>
              <a:rPr lang="en-US" sz="1200" kern="1200" dirty="0">
                <a:solidFill>
                  <a:schemeClr val="tx1"/>
                </a:solidFill>
                <a:effectLst/>
                <a:latin typeface="+mn-lt"/>
                <a:ea typeface="+mn-ea"/>
                <a:cs typeface="+mn-cs"/>
              </a:rPr>
              <a:t>implementation that you need to think about: </a:t>
            </a:r>
            <a:r>
              <a:rPr lang="en-US" sz="1200" b="1" kern="1200" dirty="0">
                <a:solidFill>
                  <a:schemeClr val="tx1"/>
                </a:solidFill>
                <a:effectLst/>
                <a:latin typeface="+mn-lt"/>
                <a:ea typeface="+mn-ea"/>
                <a:cs typeface="+mn-cs"/>
              </a:rPr>
              <a:t>how does the client come to</a:t>
            </a:r>
            <a:r>
              <a:rPr lang="en-US" sz="1200" b="1" kern="1200" baseline="0" dirty="0">
                <a:solidFill>
                  <a:schemeClr val="tx1"/>
                </a:solidFill>
                <a:effectLst/>
                <a:latin typeface="+mn-lt"/>
                <a:ea typeface="+mn-ea"/>
                <a:cs typeface="+mn-cs"/>
              </a:rPr>
              <a:t> know the key</a:t>
            </a:r>
            <a:r>
              <a:rPr lang="en-US" sz="1200" b="0" kern="1200" baseline="0" dirty="0">
                <a:solidFill>
                  <a:schemeClr val="tx1"/>
                </a:solidFill>
                <a:effectLst/>
                <a:latin typeface="+mn-lt"/>
                <a:ea typeface="+mn-ea"/>
                <a:cs typeface="+mn-cs"/>
              </a:rPr>
              <a:t> in the first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Regardless of whether you’re using bearer</a:t>
            </a:r>
            <a:r>
              <a:rPr lang="en-US" sz="1200" kern="1200" baseline="0" dirty="0">
                <a:solidFill>
                  <a:schemeClr val="tx1"/>
                </a:solidFill>
                <a:effectLst/>
                <a:latin typeface="+mn-lt"/>
                <a:ea typeface="+mn-ea"/>
                <a:cs typeface="+mn-cs"/>
              </a:rPr>
              <a:t> tokens or HMAC, the client must know the secret value. That knowledge is the key to authentication taking place.</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you’re writing a </a:t>
            </a:r>
            <a:r>
              <a:rPr lang="en-US" sz="1200" b="1" kern="1200" dirty="0">
                <a:solidFill>
                  <a:schemeClr val="tx1"/>
                </a:solidFill>
                <a:effectLst/>
                <a:latin typeface="+mn-lt"/>
                <a:ea typeface="+mn-ea"/>
                <a:cs typeface="+mn-cs"/>
              </a:rPr>
              <a:t>server-based client</a:t>
            </a:r>
            <a:r>
              <a:rPr lang="en-US" sz="1200" kern="1200" dirty="0">
                <a:solidFill>
                  <a:schemeClr val="tx1"/>
                </a:solidFill>
                <a:effectLst/>
                <a:latin typeface="+mn-lt"/>
                <a:ea typeface="+mn-ea"/>
                <a:cs typeface="+mn-cs"/>
              </a:rPr>
              <a:t> it’s easy.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Programmer obtains the secret value using some secure mechanism</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Puts it into the source code or </a:t>
            </a:r>
            <a:r>
              <a:rPr lang="en-US" sz="1200" kern="1200" dirty="0" err="1">
                <a:solidFill>
                  <a:schemeClr val="tx1"/>
                </a:solidFill>
                <a:effectLst/>
                <a:latin typeface="+mn-lt"/>
                <a:ea typeface="+mn-ea"/>
                <a:cs typeface="+mn-cs"/>
              </a:rPr>
              <a:t>config</a:t>
            </a:r>
            <a:r>
              <a:rPr lang="en-US" sz="1200" kern="1200" dirty="0">
                <a:solidFill>
                  <a:schemeClr val="tx1"/>
                </a:solidFill>
                <a:effectLst/>
                <a:latin typeface="+mn-lt"/>
                <a:ea typeface="+mn-ea"/>
                <a:cs typeface="+mn-cs"/>
              </a:rPr>
              <a:t> file for the client.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client</a:t>
            </a:r>
            <a:r>
              <a:rPr lang="en-US" sz="1200" kern="1200" baseline="0" dirty="0">
                <a:solidFill>
                  <a:schemeClr val="tx1"/>
                </a:solidFill>
                <a:effectLst/>
                <a:latin typeface="+mn-lt"/>
                <a:ea typeface="+mn-ea"/>
                <a:cs typeface="+mn-cs"/>
              </a:rPr>
              <a:t> is secure, so as long as you’re either using bearer tokens and TLS or HMAC, the key itself is never exposed.</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20659507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More complicated</a:t>
            </a:r>
            <a:r>
              <a:rPr lang="en-US" sz="1200" kern="1200" baseline="0" dirty="0">
                <a:solidFill>
                  <a:schemeClr val="tx1"/>
                </a:solidFill>
                <a:effectLst/>
                <a:latin typeface="+mn-lt"/>
                <a:ea typeface="+mn-ea"/>
                <a:cs typeface="+mn-cs"/>
              </a:rPr>
              <a:t> for a JS client. </a:t>
            </a:r>
            <a:r>
              <a:rPr lang="en-US" sz="1200" b="1" kern="1200" baseline="0" dirty="0">
                <a:solidFill>
                  <a:schemeClr val="tx1"/>
                </a:solidFill>
                <a:effectLst/>
                <a:latin typeface="+mn-lt"/>
                <a:ea typeface="+mn-ea"/>
                <a:cs typeface="+mn-cs"/>
              </a:rPr>
              <a:t>No way to pre-load key up front</a:t>
            </a:r>
            <a:r>
              <a:rPr lang="en-US" sz="1200" b="0" kern="1200" baseline="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users can log in from any browser</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You could require user to </a:t>
            </a:r>
            <a:r>
              <a:rPr lang="en-US" sz="1200" b="1" kern="1200" baseline="0" dirty="0">
                <a:solidFill>
                  <a:schemeClr val="tx1"/>
                </a:solidFill>
                <a:effectLst/>
                <a:latin typeface="+mn-lt"/>
                <a:ea typeface="+mn-ea"/>
                <a:cs typeface="+mn-cs"/>
              </a:rPr>
              <a:t>actively authenticate</a:t>
            </a:r>
            <a:r>
              <a:rPr lang="en-US" sz="1200" kern="1200" baseline="0" dirty="0">
                <a:solidFill>
                  <a:schemeClr val="tx1"/>
                </a:solidFill>
                <a:effectLst/>
                <a:latin typeface="+mn-lt"/>
                <a:ea typeface="+mn-ea"/>
                <a:cs typeface="+mn-cs"/>
              </a:rPr>
              <a:t> </a:t>
            </a:r>
            <a:r>
              <a:rPr lang="en-US" sz="1200" b="1" kern="1200" baseline="0" dirty="0">
                <a:solidFill>
                  <a:schemeClr val="tx1"/>
                </a:solidFill>
                <a:effectLst/>
                <a:latin typeface="+mn-lt"/>
                <a:ea typeface="+mn-ea"/>
                <a:cs typeface="+mn-cs"/>
              </a:rPr>
              <a:t>by logging in</a:t>
            </a:r>
            <a:r>
              <a:rPr lang="en-US" sz="1200" b="0" kern="1200" baseline="0" dirty="0">
                <a:solidFill>
                  <a:schemeClr val="tx1"/>
                </a:solidFill>
                <a:effectLst/>
                <a:latin typeface="+mn-lt"/>
                <a:ea typeface="+mn-ea"/>
                <a:cs typeface="+mn-cs"/>
              </a:rPr>
              <a:t>. Then, send API key back to client</a:t>
            </a:r>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Problem is </a:t>
            </a:r>
            <a:r>
              <a:rPr lang="en-US" sz="1200" b="1" kern="1200" baseline="0" dirty="0">
                <a:solidFill>
                  <a:schemeClr val="tx1"/>
                </a:solidFill>
                <a:effectLst/>
                <a:latin typeface="+mn-lt"/>
                <a:ea typeface="+mn-ea"/>
                <a:cs typeface="+mn-cs"/>
              </a:rPr>
              <a:t>client cannot securely store the key</a:t>
            </a:r>
            <a:r>
              <a:rPr lang="en-US" sz="1200" b="0" kern="1200" baseline="0" dirty="0">
                <a:solidFill>
                  <a:schemeClr val="tx1"/>
                </a:solidFill>
                <a:effectLst/>
                <a:latin typeface="+mn-lt"/>
                <a:ea typeface="+mn-ea"/>
                <a:cs typeface="+mn-cs"/>
              </a:rPr>
              <a:t> – JS is not secure </a:t>
            </a:r>
            <a:r>
              <a:rPr lang="en-US" sz="1200" b="0" kern="1200" baseline="0" dirty="0" err="1">
                <a:solidFill>
                  <a:schemeClr val="tx1"/>
                </a:solidFill>
                <a:effectLst/>
                <a:latin typeface="+mn-lt"/>
                <a:ea typeface="+mn-ea"/>
                <a:cs typeface="+mn-cs"/>
              </a:rPr>
              <a:t>env</a:t>
            </a:r>
            <a:r>
              <a:rPr lang="en-US" sz="1200" b="0" kern="1200" baseline="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Crypto functions can be monkey patched, local storage  susceptible to XSS</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Assume that </a:t>
            </a:r>
            <a:r>
              <a:rPr lang="en-US" sz="1200" b="1" kern="1200" baseline="0" dirty="0">
                <a:solidFill>
                  <a:schemeClr val="tx1"/>
                </a:solidFill>
                <a:effectLst/>
                <a:latin typeface="+mn-lt"/>
                <a:ea typeface="+mn-ea"/>
                <a:cs typeface="+mn-cs"/>
              </a:rPr>
              <a:t>anything you expose to JS</a:t>
            </a:r>
            <a:r>
              <a:rPr lang="en-US" sz="1200" kern="1200" baseline="0" dirty="0">
                <a:solidFill>
                  <a:schemeClr val="tx1"/>
                </a:solidFill>
                <a:effectLst/>
                <a:latin typeface="+mn-lt"/>
                <a:ea typeface="+mn-ea"/>
                <a:cs typeface="+mn-cs"/>
              </a:rPr>
              <a:t> is open for inspection</a:t>
            </a:r>
          </a:p>
          <a:p>
            <a:endParaRPr lang="en-US" sz="1200" kern="1200" dirty="0">
              <a:solidFill>
                <a:schemeClr val="tx1"/>
              </a:solidFill>
              <a:effectLst/>
              <a:latin typeface="+mn-lt"/>
              <a:ea typeface="+mn-ea"/>
              <a:cs typeface="+mn-cs"/>
            </a:endParaRPr>
          </a:p>
          <a:p>
            <a:r>
              <a:rPr lang="en-US" dirty="0"/>
              <a:t>So</a:t>
            </a:r>
            <a:r>
              <a:rPr lang="en-US" baseline="0" dirty="0"/>
              <a:t> if we can’t store the API keys in JS, how do we secure an API for a JS client?</a:t>
            </a:r>
          </a:p>
          <a:p>
            <a:endParaRPr lang="en-US" baseline="0" dirty="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37694646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One answer is JSON Web Tokens, pronounced “JOT”.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JSON Web Tokens are an open, industry standard method for securely representing claims between two parties.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“Claims” are nothing more than pieces of data; they might be demographic such as a name, they might be user preferences, or they might be statements about what the user is allowed to do in the system. And since this standard is called “JSON” Web Tokens, the claims are obviously expressed using JSON.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Once those claims are generated, the server cryptographically signs the claims just like we saw with HMAC and creates a token. It gives that token to the browser, and the browser resends the token back to the server with each request. The server then validates the token and then uses the claims as needed, for instance to perform authorization.</a:t>
            </a: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33493469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walk through that again in a little more detail.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JWT, the user still needs to securely authenticate themselves by logging in. We still need some way to securely authenticate the user behind the JS client.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934339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Here’s the basic structure of this talk.</a:t>
            </a:r>
          </a:p>
          <a:p>
            <a:pPr lvl="0"/>
            <a:r>
              <a:rPr lang="en-US" sz="1200" kern="1200" dirty="0">
                <a:solidFill>
                  <a:schemeClr val="tx1"/>
                </a:solidFill>
                <a:effectLst/>
                <a:latin typeface="+mn-lt"/>
                <a:ea typeface="+mn-ea"/>
                <a:cs typeface="+mn-cs"/>
              </a:rPr>
              <a:t>First, we’re going to talk about three different concepts</a:t>
            </a:r>
            <a:r>
              <a:rPr lang="en-US" sz="1200" kern="1200" baseline="0" dirty="0">
                <a:solidFill>
                  <a:schemeClr val="tx1"/>
                </a:solidFill>
                <a:effectLst/>
                <a:latin typeface="+mn-lt"/>
                <a:ea typeface="+mn-ea"/>
                <a:cs typeface="+mn-cs"/>
              </a:rPr>
              <a:t> that </a:t>
            </a:r>
            <a:r>
              <a:rPr lang="en-US" sz="1200" kern="1200" dirty="0">
                <a:solidFill>
                  <a:schemeClr val="tx1"/>
                </a:solidFill>
                <a:effectLst/>
                <a:latin typeface="+mn-lt"/>
                <a:ea typeface="+mn-ea"/>
                <a:cs typeface="+mn-cs"/>
              </a:rPr>
              <a:t>you, as an API author, should be thinking about</a:t>
            </a:r>
            <a:r>
              <a:rPr lang="en-US" sz="1200" kern="1200" baseline="0" dirty="0">
                <a:solidFill>
                  <a:schemeClr val="tx1"/>
                </a:solidFill>
                <a:effectLst/>
                <a:latin typeface="+mn-lt"/>
                <a:ea typeface="+mn-ea"/>
                <a:cs typeface="+mn-cs"/>
              </a:rPr>
              <a:t> when choosing an authentication solution.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Then we’ll use those concepts to compare and contrast all of the techniques you can choose from when authenticating your API calls. We’ll cover everything from HTTP Basic </a:t>
            </a:r>
            <a:r>
              <a:rPr lang="en-US" sz="1200" kern="1200" dirty="0" err="1">
                <a:solidFill>
                  <a:schemeClr val="tx1"/>
                </a:solidFill>
                <a:effectLst/>
                <a:latin typeface="+mn-lt"/>
                <a:ea typeface="+mn-ea"/>
                <a:cs typeface="+mn-cs"/>
              </a:rPr>
              <a:t>Auth</a:t>
            </a:r>
            <a:r>
              <a:rPr lang="en-US" sz="1200" kern="1200" dirty="0">
                <a:solidFill>
                  <a:schemeClr val="tx1"/>
                </a:solidFill>
                <a:effectLst/>
                <a:latin typeface="+mn-lt"/>
                <a:ea typeface="+mn-ea"/>
                <a:cs typeface="+mn-cs"/>
              </a:rPr>
              <a:t> to OpenID Connect.</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Finally, we’ll wrap up with some suggestions for selecting a technology to match your use case.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the server validates the credentials, it creates a JSON document indicating that the user has authenticated and specifying the permissions they have in the system.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Those claims</a:t>
            </a:r>
            <a:r>
              <a:rPr lang="en-US" sz="1200" kern="1200" baseline="0" dirty="0" smtClean="0">
                <a:solidFill>
                  <a:schemeClr val="tx1"/>
                </a:solidFill>
                <a:effectLst/>
                <a:latin typeface="+mn-lt"/>
                <a:ea typeface="+mn-ea"/>
                <a:cs typeface="+mn-cs"/>
              </a:rPr>
              <a:t> are encoded as JSON.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4234964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a secret key known only to the server, the claims are hashed to create a signature.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2434018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a token is created that contains both the claims (in plain text) and the signature. This signature is sent back to</a:t>
            </a:r>
            <a:r>
              <a:rPr lang="en-US" sz="1200" kern="1200" baseline="0" dirty="0" smtClean="0">
                <a:solidFill>
                  <a:schemeClr val="tx1"/>
                </a:solidFill>
                <a:effectLst/>
                <a:latin typeface="+mn-lt"/>
                <a:ea typeface="+mn-ea"/>
                <a:cs typeface="+mn-cs"/>
              </a:rPr>
              <a:t> the client.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24665220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From there, the client re-submits the token with every subsequent request.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39974482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Upon receiving a request that contains a token, the server extracts the claims and then re-computes the signature.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calculated signature matches the signature in the token, then the server knows the claims are valid; they could only have been signed by someone in possession of that private key. If the claims in the token had been modified in any way the signature wouldn’t match.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Again, this is very similar to signing API keys, except in this case </a:t>
            </a:r>
            <a:r>
              <a:rPr lang="en-US" sz="1200" i="1" kern="1200" dirty="0" smtClean="0">
                <a:solidFill>
                  <a:schemeClr val="tx1"/>
                </a:solidFill>
                <a:effectLst/>
                <a:latin typeface="+mn-lt"/>
                <a:ea typeface="+mn-ea"/>
                <a:cs typeface="+mn-cs"/>
              </a:rPr>
              <a:t>only the server knows the secret key</a:t>
            </a:r>
            <a:r>
              <a:rPr lang="en-US" sz="1200" kern="1200" dirty="0" smtClean="0">
                <a:solidFill>
                  <a:schemeClr val="tx1"/>
                </a:solidFill>
                <a:effectLst/>
                <a:latin typeface="+mn-lt"/>
                <a:ea typeface="+mn-ea"/>
                <a:cs typeface="+mn-cs"/>
              </a:rPr>
              <a:t>. The client’s job is just to store and re-submit the token.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if the token passes validation, the server knows it can trust</a:t>
            </a:r>
            <a:r>
              <a:rPr lang="en-US" sz="1200" kern="1200" baseline="0" dirty="0" smtClean="0">
                <a:solidFill>
                  <a:schemeClr val="tx1"/>
                </a:solidFill>
                <a:effectLst/>
                <a:latin typeface="+mn-lt"/>
                <a:ea typeface="+mn-ea"/>
                <a:cs typeface="+mn-cs"/>
              </a:rPr>
              <a:t> the claims.</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9272945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JWT tokens consist of 3 pieces of data, separated by a period.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is a standard header that typically indicates the type of token and the hashing algorithm being used. In this example we’re using HMAC SHA256, but other options exist.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fact, the ability for the client to choose which hashing</a:t>
            </a:r>
            <a:r>
              <a:rPr lang="en-US" sz="1200" kern="1200" baseline="0" dirty="0">
                <a:solidFill>
                  <a:schemeClr val="tx1"/>
                </a:solidFill>
                <a:effectLst/>
                <a:latin typeface="+mn-lt"/>
                <a:ea typeface="+mn-ea"/>
                <a:cs typeface="+mn-cs"/>
              </a:rPr>
              <a:t> algorithm should be used is a core piece of the JSON Web Token standard. It's also one of the reasons that some security experts don't like JWT, although a discussion of those concerns is out of scope for this talk.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15420507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second piece of data is the payload, which contains the actual claims you’re making.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JWT spec defines a handful of predefined claims called “registered claims”. These are optional but are recommended if you want your tokens to be more easily used between disparate systems. For instance, in this example here I’m using the “subject” claim to represent the ID of the user that logged in.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addition to those predefined claims you can also create private claims to fit your own needs. In this example “name” and the “</a:t>
            </a:r>
            <a:r>
              <a:rPr lang="en-US" sz="1200" kern="1200" dirty="0" err="1">
                <a:solidFill>
                  <a:schemeClr val="tx1"/>
                </a:solidFill>
                <a:effectLst/>
                <a:latin typeface="+mn-lt"/>
                <a:ea typeface="+mn-ea"/>
                <a:cs typeface="+mn-cs"/>
              </a:rPr>
              <a:t>is_admin</a:t>
            </a:r>
            <a:r>
              <a:rPr lang="en-US" sz="1200" kern="1200" dirty="0">
                <a:solidFill>
                  <a:schemeClr val="tx1"/>
                </a:solidFill>
                <a:effectLst/>
                <a:latin typeface="+mn-lt"/>
                <a:ea typeface="+mn-ea"/>
                <a:cs typeface="+mn-cs"/>
              </a:rPr>
              <a:t>” flag are private claims.</a:t>
            </a:r>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41365401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third piece of data is the signature, which is calculated by combining the header and payload together and then running them through the hashing function.</a:t>
            </a: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24966261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Finally, the base64-encoded header, the base64-encoded payload, and the signature are all concatenated together with periods, resulting in the final token.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string right here is what gets sent back to the browser, and is then echoed back to the server on subsequent requests, usually in an Authorization header.</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really cool thing about this is that these claims make JWT tokens self-contained and stateless; rather than just saying “the user ID is 12” and relying on the server to figure out what permissions user 12 has, the JWT token itself can state those permissions. This can really help with performance because everything the server needs for authentication </a:t>
            </a:r>
            <a:r>
              <a:rPr lang="en-US" sz="1200" i="1" kern="1200" dirty="0">
                <a:solidFill>
                  <a:schemeClr val="tx1"/>
                </a:solidFill>
                <a:effectLst/>
                <a:latin typeface="+mn-lt"/>
                <a:ea typeface="+mn-ea"/>
                <a:cs typeface="+mn-cs"/>
              </a:rPr>
              <a:t>and </a:t>
            </a:r>
            <a:r>
              <a:rPr lang="en-US" sz="1200" kern="1200" dirty="0">
                <a:solidFill>
                  <a:schemeClr val="tx1"/>
                </a:solidFill>
                <a:effectLst/>
                <a:latin typeface="+mn-lt"/>
                <a:ea typeface="+mn-ea"/>
                <a:cs typeface="+mn-cs"/>
              </a:rPr>
              <a:t>authorization can be contained directly in the token, avoiding the need for additional database lookups to authorize a request.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41392976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It’s important to note that even though the token looks like gibberish, the header and payload are encoded but not encrypted. This means that anyone that gets access to that token will be able to read the claims that it contains.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brings up some interesting trade-offs regarding where you store the token between requests, and what sort of access your JS code has to it.</a:t>
            </a: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1888685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Also, I want to be clear about what this session is NOT.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I am not a security expert</a:t>
            </a:r>
            <a:r>
              <a:rPr lang="en-US" sz="1200" kern="1200" baseline="0" dirty="0">
                <a:solidFill>
                  <a:schemeClr val="tx1"/>
                </a:solidFill>
                <a:effectLst/>
                <a:latin typeface="+mn-lt"/>
                <a:ea typeface="+mn-ea"/>
                <a:cs typeface="+mn-cs"/>
              </a:rPr>
              <a:t> and </a:t>
            </a:r>
            <a:r>
              <a:rPr lang="en-US" sz="1200" kern="1200" dirty="0">
                <a:solidFill>
                  <a:schemeClr val="tx1"/>
                </a:solidFill>
                <a:effectLst/>
                <a:latin typeface="+mn-lt"/>
                <a:ea typeface="+mn-ea"/>
                <a:cs typeface="+mn-cs"/>
              </a:rPr>
              <a:t>this is not an advanced security session. If you already know the difference between OAuth 1 and 2, how to sign a request using HMAC, or how to use JSON Web Tokens to replace server-side sessions, then you’re probably in the wrong place. My intended audience is people who DON’T know those things, or even that those are the things they need to know about in the first place.</a:t>
            </a: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13012854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Once the server sends your JS client a JWT token, you can either store it in </a:t>
            </a:r>
            <a:r>
              <a:rPr lang="en-US" sz="1200" kern="1200" dirty="0" err="1">
                <a:solidFill>
                  <a:schemeClr val="tx1"/>
                </a:solidFill>
                <a:effectLst/>
                <a:latin typeface="+mn-lt"/>
                <a:ea typeface="+mn-ea"/>
                <a:cs typeface="+mn-cs"/>
              </a:rPr>
              <a:t>LocalStorage</a:t>
            </a:r>
            <a:r>
              <a:rPr lang="en-US" sz="1200" kern="1200" dirty="0">
                <a:solidFill>
                  <a:schemeClr val="tx1"/>
                </a:solidFill>
                <a:effectLst/>
                <a:latin typeface="+mn-lt"/>
                <a:ea typeface="+mn-ea"/>
                <a:cs typeface="+mn-cs"/>
              </a:rPr>
              <a:t> or in a cookie.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advantage of </a:t>
            </a:r>
            <a:r>
              <a:rPr lang="en-US" sz="1200" kern="1200" dirty="0" err="1">
                <a:solidFill>
                  <a:schemeClr val="tx1"/>
                </a:solidFill>
                <a:effectLst/>
                <a:latin typeface="+mn-lt"/>
                <a:ea typeface="+mn-ea"/>
                <a:cs typeface="+mn-cs"/>
              </a:rPr>
              <a:t>LocalStorage</a:t>
            </a:r>
            <a:r>
              <a:rPr lang="en-US" sz="1200" kern="1200" dirty="0">
                <a:solidFill>
                  <a:schemeClr val="tx1"/>
                </a:solidFill>
                <a:effectLst/>
                <a:latin typeface="+mn-lt"/>
                <a:ea typeface="+mn-ea"/>
                <a:cs typeface="+mn-cs"/>
              </a:rPr>
              <a:t> is that your JS code can access the claims. This is useful if </a:t>
            </a:r>
            <a:r>
              <a:rPr lang="en-US" sz="1200" kern="1200" dirty="0" smtClean="0">
                <a:solidFill>
                  <a:schemeClr val="tx1"/>
                </a:solidFill>
                <a:effectLst/>
                <a:latin typeface="+mn-lt"/>
                <a:ea typeface="+mn-ea"/>
                <a:cs typeface="+mn-cs"/>
              </a:rPr>
              <a:t>those claims contain </a:t>
            </a:r>
            <a:r>
              <a:rPr lang="en-US" sz="1200" kern="1200" dirty="0">
                <a:solidFill>
                  <a:schemeClr val="tx1"/>
                </a:solidFill>
                <a:effectLst/>
                <a:latin typeface="+mn-lt"/>
                <a:ea typeface="+mn-ea"/>
                <a:cs typeface="+mn-cs"/>
              </a:rPr>
              <a:t>data that you need </a:t>
            </a:r>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app itself to have access to</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The downside is that information stored in </a:t>
            </a:r>
            <a:r>
              <a:rPr lang="en-US" sz="1200" kern="1200" dirty="0" err="1">
                <a:solidFill>
                  <a:schemeClr val="tx1"/>
                </a:solidFill>
                <a:effectLst/>
                <a:latin typeface="+mn-lt"/>
                <a:ea typeface="+mn-ea"/>
                <a:cs typeface="+mn-cs"/>
              </a:rPr>
              <a:t>LocalStorage</a:t>
            </a:r>
            <a:r>
              <a:rPr lang="en-US" sz="1200" kern="1200" dirty="0">
                <a:solidFill>
                  <a:schemeClr val="tx1"/>
                </a:solidFill>
                <a:effectLst/>
                <a:latin typeface="+mn-lt"/>
                <a:ea typeface="+mn-ea"/>
                <a:cs typeface="+mn-cs"/>
              </a:rPr>
              <a:t> is vulnerable to cross-site scripting attacks, so you should only store tokens there if the payload doesn’t contain sensitive values.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Alternatively, you could put the token into an </a:t>
            </a:r>
            <a:r>
              <a:rPr lang="en-US" sz="1200" kern="1200" dirty="0" err="1">
                <a:solidFill>
                  <a:schemeClr val="tx1"/>
                </a:solidFill>
                <a:effectLst/>
                <a:latin typeface="+mn-lt"/>
                <a:ea typeface="+mn-ea"/>
                <a:cs typeface="+mn-cs"/>
              </a:rPr>
              <a:t>httpOnly</a:t>
            </a:r>
            <a:r>
              <a:rPr lang="en-US" sz="1200" kern="1200" dirty="0">
                <a:solidFill>
                  <a:schemeClr val="tx1"/>
                </a:solidFill>
                <a:effectLst/>
                <a:latin typeface="+mn-lt"/>
                <a:ea typeface="+mn-ea"/>
                <a:cs typeface="+mn-cs"/>
              </a:rPr>
              <a:t> secure cookie. This way, the token is protected in transit by TLS, and </a:t>
            </a:r>
            <a:r>
              <a:rPr lang="en-US" sz="1200" kern="1200" dirty="0" smtClean="0">
                <a:solidFill>
                  <a:schemeClr val="tx1"/>
                </a:solidFill>
                <a:effectLst/>
                <a:latin typeface="+mn-lt"/>
                <a:ea typeface="+mn-ea"/>
                <a:cs typeface="+mn-cs"/>
              </a:rPr>
              <a:t>is also protected against XSS. However, the claims themselves will NOT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be visible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to </a:t>
            </a:r>
            <a:r>
              <a:rPr lang="en-US" sz="1200" kern="1200" dirty="0" err="1">
                <a:solidFill>
                  <a:schemeClr val="tx1"/>
                </a:solidFill>
                <a:effectLst/>
                <a:latin typeface="+mn-lt"/>
                <a:ea typeface="+mn-ea"/>
                <a:cs typeface="+mn-cs"/>
              </a:rPr>
              <a:t>Javascript</a:t>
            </a:r>
            <a:r>
              <a:rPr lang="en-US" sz="1200" kern="1200" dirty="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That </a:t>
            </a:r>
            <a:r>
              <a:rPr lang="en-US" sz="1200" kern="1200" dirty="0">
                <a:solidFill>
                  <a:schemeClr val="tx1"/>
                </a:solidFill>
                <a:effectLst/>
                <a:latin typeface="+mn-lt"/>
                <a:ea typeface="+mn-ea"/>
                <a:cs typeface="+mn-cs"/>
              </a:rPr>
              <a:t>means that the token can </a:t>
            </a:r>
            <a:r>
              <a:rPr lang="en-US" sz="1200" i="1" kern="1200" dirty="0">
                <a:solidFill>
                  <a:schemeClr val="tx1"/>
                </a:solidFill>
                <a:effectLst/>
                <a:latin typeface="+mn-lt"/>
                <a:ea typeface="+mn-ea"/>
                <a:cs typeface="+mn-cs"/>
              </a:rPr>
              <a:t>only </a:t>
            </a:r>
            <a:r>
              <a:rPr lang="en-US" sz="1200" kern="1200" dirty="0">
                <a:solidFill>
                  <a:schemeClr val="tx1"/>
                </a:solidFill>
                <a:effectLst/>
                <a:latin typeface="+mn-lt"/>
                <a:ea typeface="+mn-ea"/>
                <a:cs typeface="+mn-cs"/>
              </a:rPr>
              <a:t>be used for server-side authentication and </a:t>
            </a:r>
            <a:r>
              <a:rPr lang="en-US" sz="1200" kern="1200" dirty="0" smtClean="0">
                <a:solidFill>
                  <a:schemeClr val="tx1"/>
                </a:solidFill>
                <a:effectLst/>
                <a:latin typeface="+mn-lt"/>
                <a:ea typeface="+mn-ea"/>
                <a:cs typeface="+mn-cs"/>
              </a:rPr>
              <a:t>authorization.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23649383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At this point we’ve discussed some </a:t>
            </a:r>
            <a:r>
              <a:rPr lang="en-US" sz="1200" kern="1200" dirty="0" smtClean="0">
                <a:solidFill>
                  <a:schemeClr val="tx1"/>
                </a:solidFill>
                <a:effectLst/>
                <a:latin typeface="+mn-lt"/>
                <a:ea typeface="+mn-ea"/>
                <a:cs typeface="+mn-cs"/>
              </a:rPr>
              <a:t>simple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authentication </a:t>
            </a:r>
            <a:r>
              <a:rPr lang="en-US" sz="1200" kern="1200" dirty="0">
                <a:solidFill>
                  <a:schemeClr val="tx1"/>
                </a:solidFill>
                <a:effectLst/>
                <a:latin typeface="+mn-lt"/>
                <a:ea typeface="+mn-ea"/>
                <a:cs typeface="+mn-cs"/>
              </a:rPr>
              <a:t>schemes </a:t>
            </a:r>
            <a:r>
              <a:rPr lang="en-US" sz="1200" kern="1200" dirty="0" smtClean="0">
                <a:solidFill>
                  <a:schemeClr val="tx1"/>
                </a:solidFill>
                <a:effectLst/>
                <a:latin typeface="+mn-lt"/>
                <a:ea typeface="+mn-ea"/>
                <a:cs typeface="+mn-cs"/>
              </a:rPr>
              <a:t>supported </a:t>
            </a:r>
            <a:r>
              <a:rPr lang="en-US" sz="1200" kern="1200" dirty="0">
                <a:solidFill>
                  <a:schemeClr val="tx1"/>
                </a:solidFill>
                <a:effectLst/>
                <a:latin typeface="+mn-lt"/>
                <a:ea typeface="+mn-ea"/>
                <a:cs typeface="+mn-cs"/>
              </a:rPr>
              <a:t>natively by the web server itself and we’ve discussed </a:t>
            </a:r>
            <a:r>
              <a:rPr lang="en-US" sz="1200" kern="1200" dirty="0" smtClean="0">
                <a:solidFill>
                  <a:schemeClr val="tx1"/>
                </a:solidFill>
                <a:effectLst/>
                <a:latin typeface="+mn-lt"/>
                <a:ea typeface="+mn-ea"/>
                <a:cs typeface="+mn-cs"/>
              </a:rPr>
              <a:t>custom </a:t>
            </a:r>
            <a:r>
              <a:rPr lang="en-US" sz="1200" kern="1200" dirty="0">
                <a:solidFill>
                  <a:schemeClr val="tx1"/>
                </a:solidFill>
                <a:effectLst/>
                <a:latin typeface="+mn-lt"/>
                <a:ea typeface="+mn-ea"/>
                <a:cs typeface="+mn-cs"/>
              </a:rPr>
              <a:t>systems based around API </a:t>
            </a:r>
            <a:r>
              <a:rPr lang="en-US" sz="1200" kern="1200" dirty="0" smtClean="0">
                <a:solidFill>
                  <a:schemeClr val="tx1"/>
                </a:solidFill>
                <a:effectLst/>
                <a:latin typeface="+mn-lt"/>
                <a:ea typeface="+mn-ea"/>
                <a:cs typeface="+mn-cs"/>
              </a:rPr>
              <a:t>Keys and web tokens. </a:t>
            </a:r>
            <a:r>
              <a:rPr lang="en-US" sz="1200" kern="1200" dirty="0">
                <a:solidFill>
                  <a:schemeClr val="tx1"/>
                </a:solidFill>
                <a:effectLst/>
                <a:latin typeface="+mn-lt"/>
                <a:ea typeface="+mn-ea"/>
                <a:cs typeface="+mn-cs"/>
              </a:rPr>
              <a:t>Next on the agenda is </a:t>
            </a:r>
            <a:r>
              <a:rPr lang="en-US" sz="1200" kern="1200" dirty="0" err="1">
                <a:solidFill>
                  <a:schemeClr val="tx1"/>
                </a:solidFill>
                <a:effectLst/>
                <a:latin typeface="+mn-lt"/>
                <a:ea typeface="+mn-ea"/>
                <a:cs typeface="+mn-cs"/>
              </a:rPr>
              <a:t>Oauth</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OAuth builds on many of the concepts we just saw,</a:t>
            </a:r>
            <a:r>
              <a:rPr lang="en-US" sz="1200" kern="1200" baseline="0" dirty="0">
                <a:solidFill>
                  <a:schemeClr val="tx1"/>
                </a:solidFill>
                <a:effectLst/>
                <a:latin typeface="+mn-lt"/>
                <a:ea typeface="+mn-ea"/>
                <a:cs typeface="+mn-cs"/>
              </a:rPr>
              <a:t> but it’s a definite step up in complexity.</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We’re going to discuss a few different things: the difference between 2- and 3-party authorization, the differences between OAuth versions 1.0 and 2.0, and what it means for OAuth to be an </a:t>
            </a:r>
            <a:r>
              <a:rPr lang="en-US" sz="1200" u="sng" kern="1200" dirty="0">
                <a:solidFill>
                  <a:schemeClr val="tx1"/>
                </a:solidFill>
                <a:effectLst/>
                <a:latin typeface="+mn-lt"/>
                <a:ea typeface="+mn-ea"/>
                <a:cs typeface="+mn-cs"/>
              </a:rPr>
              <a:t>authorization</a:t>
            </a:r>
            <a:r>
              <a:rPr lang="en-US" sz="1200" kern="1200" dirty="0">
                <a:solidFill>
                  <a:schemeClr val="tx1"/>
                </a:solidFill>
                <a:effectLst/>
                <a:latin typeface="+mn-lt"/>
                <a:ea typeface="+mn-ea"/>
                <a:cs typeface="+mn-cs"/>
              </a:rPr>
              <a:t> framework, not an authentication one.</a:t>
            </a:r>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10795574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OAuth was originally designed to solve the problem of “delegated authorization” in a 3-party scenario.</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explain that, let’s first review the traditional 2-party scenario you see here.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Client uses ITS credentials to access ITS resources on the server. In OAuth parlance, this is a “2-legged” model because there are two entities involved. One scenario that uses this model is server-to-server communication.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11939850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other cases, the client is acting ON BEHALF OF another </a:t>
            </a:r>
            <a:r>
              <a:rPr lang="en-US" sz="1200" kern="1200" dirty="0" smtClean="0">
                <a:solidFill>
                  <a:schemeClr val="tx1"/>
                </a:solidFill>
                <a:effectLst/>
                <a:latin typeface="+mn-lt"/>
                <a:ea typeface="+mn-ea"/>
                <a:cs typeface="+mn-cs"/>
              </a:rPr>
              <a:t>entity.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those cases, client is not accessing its own resources but those of the </a:t>
            </a:r>
            <a:r>
              <a:rPr lang="en-US" sz="1200" kern="1200" dirty="0" smtClean="0">
                <a:solidFill>
                  <a:schemeClr val="tx1"/>
                </a:solidFill>
                <a:effectLst/>
                <a:latin typeface="+mn-lt"/>
                <a:ea typeface="+mn-ea"/>
                <a:cs typeface="+mn-cs"/>
              </a:rPr>
              <a:t>end user</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way to </a:t>
            </a:r>
            <a:r>
              <a:rPr lang="en-US" sz="1200" kern="1200" dirty="0">
                <a:solidFill>
                  <a:schemeClr val="tx1"/>
                </a:solidFill>
                <a:effectLst/>
                <a:latin typeface="+mn-lt"/>
                <a:ea typeface="+mn-ea"/>
                <a:cs typeface="+mn-cs"/>
              </a:rPr>
              <a:t>do </a:t>
            </a:r>
            <a:r>
              <a:rPr lang="en-US" sz="1200" kern="1200" dirty="0" smtClean="0">
                <a:solidFill>
                  <a:schemeClr val="tx1"/>
                </a:solidFill>
                <a:effectLst/>
                <a:latin typeface="+mn-lt"/>
                <a:ea typeface="+mn-ea"/>
                <a:cs typeface="+mn-cs"/>
              </a:rPr>
              <a:t>this is for the user</a:t>
            </a:r>
            <a:r>
              <a:rPr lang="en-US" sz="1200" kern="1200" baseline="0" dirty="0" smtClean="0">
                <a:solidFill>
                  <a:schemeClr val="tx1"/>
                </a:solidFill>
                <a:effectLst/>
                <a:latin typeface="+mn-lt"/>
                <a:ea typeface="+mn-ea"/>
                <a:cs typeface="+mn-cs"/>
              </a:rPr>
              <a:t> to </a:t>
            </a:r>
            <a:r>
              <a:rPr lang="en-US" sz="1200" b="1" kern="1200" dirty="0" smtClean="0">
                <a:solidFill>
                  <a:schemeClr val="tx1"/>
                </a:solidFill>
                <a:effectLst/>
                <a:latin typeface="+mn-lt"/>
                <a:ea typeface="+mn-ea"/>
                <a:cs typeface="+mn-cs"/>
              </a:rPr>
              <a:t>share</a:t>
            </a:r>
            <a:r>
              <a:rPr lang="en-US" sz="1200" kern="1200" dirty="0" smtClean="0">
                <a:solidFill>
                  <a:schemeClr val="tx1"/>
                </a:solidFill>
                <a:effectLst/>
                <a:latin typeface="+mn-lt"/>
                <a:ea typeface="+mn-ea"/>
                <a:cs typeface="+mn-cs"/>
              </a:rPr>
              <a:t> </a:t>
            </a:r>
            <a:r>
              <a:rPr lang="en-US" sz="1200" kern="1200" dirty="0">
                <a:solidFill>
                  <a:schemeClr val="tx1"/>
                </a:solidFill>
                <a:effectLst/>
                <a:latin typeface="+mn-lt"/>
                <a:ea typeface="+mn-ea"/>
                <a:cs typeface="+mn-cs"/>
              </a:rPr>
              <a:t>their credentials with the client so that the client can use them to make the authenticated request.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That’s fine if </a:t>
            </a:r>
            <a:r>
              <a:rPr lang="en-US" sz="1200" kern="1200" dirty="0" smtClean="0">
                <a:solidFill>
                  <a:schemeClr val="tx1"/>
                </a:solidFill>
                <a:effectLst/>
                <a:latin typeface="+mn-lt"/>
                <a:ea typeface="+mn-ea"/>
                <a:cs typeface="+mn-cs"/>
              </a:rPr>
              <a:t>I trust </a:t>
            </a:r>
            <a:r>
              <a:rPr lang="en-US" sz="1200" kern="1200" dirty="0">
                <a:solidFill>
                  <a:schemeClr val="tx1"/>
                </a:solidFill>
                <a:effectLst/>
                <a:latin typeface="+mn-lt"/>
                <a:ea typeface="+mn-ea"/>
                <a:cs typeface="+mn-cs"/>
              </a:rPr>
              <a:t>the client,</a:t>
            </a:r>
            <a:r>
              <a:rPr lang="en-US" sz="1200" kern="1200" baseline="0" dirty="0">
                <a:solidFill>
                  <a:schemeClr val="tx1"/>
                </a:solidFill>
                <a:effectLst/>
                <a:latin typeface="+mn-lt"/>
                <a:ea typeface="+mn-ea"/>
                <a:cs typeface="+mn-cs"/>
              </a:rPr>
              <a:t> and </a:t>
            </a:r>
            <a:r>
              <a:rPr lang="en-US" sz="1200" kern="1200" baseline="0" dirty="0" smtClean="0">
                <a:solidFill>
                  <a:schemeClr val="tx1"/>
                </a:solidFill>
                <a:effectLst/>
                <a:latin typeface="+mn-lt"/>
                <a:ea typeface="+mn-ea"/>
                <a:cs typeface="+mn-cs"/>
              </a:rPr>
              <a:t>I don’t </a:t>
            </a:r>
            <a:r>
              <a:rPr lang="en-US" sz="1200" kern="1200" baseline="0" dirty="0">
                <a:solidFill>
                  <a:schemeClr val="tx1"/>
                </a:solidFill>
                <a:effectLst/>
                <a:latin typeface="+mn-lt"/>
                <a:ea typeface="+mn-ea"/>
                <a:cs typeface="+mn-cs"/>
              </a:rPr>
              <a:t>mind the client impersonating </a:t>
            </a:r>
            <a:r>
              <a:rPr lang="en-US" sz="1200" kern="1200" baseline="0" dirty="0" smtClean="0">
                <a:solidFill>
                  <a:schemeClr val="tx1"/>
                </a:solidFill>
                <a:effectLst/>
                <a:latin typeface="+mn-lt"/>
                <a:ea typeface="+mn-ea"/>
                <a:cs typeface="+mn-cs"/>
              </a:rPr>
              <a:t>me when </a:t>
            </a:r>
            <a:r>
              <a:rPr lang="en-US" sz="1200" kern="1200" baseline="0" dirty="0">
                <a:solidFill>
                  <a:schemeClr val="tx1"/>
                </a:solidFill>
                <a:effectLst/>
                <a:latin typeface="+mn-lt"/>
                <a:ea typeface="+mn-ea"/>
                <a:cs typeface="+mn-cs"/>
              </a:rPr>
              <a:t>it talks to the server.</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20805293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But what if </a:t>
            </a:r>
            <a:r>
              <a:rPr lang="en-US" sz="1200" kern="1200" dirty="0" smtClean="0">
                <a:solidFill>
                  <a:schemeClr val="tx1"/>
                </a:solidFill>
                <a:effectLst/>
                <a:latin typeface="+mn-lt"/>
                <a:ea typeface="+mn-ea"/>
                <a:cs typeface="+mn-cs"/>
              </a:rPr>
              <a:t>I DON’T </a:t>
            </a:r>
            <a:r>
              <a:rPr lang="en-US" sz="1200" kern="1200" dirty="0">
                <a:solidFill>
                  <a:schemeClr val="tx1"/>
                </a:solidFill>
                <a:effectLst/>
                <a:latin typeface="+mn-lt"/>
                <a:ea typeface="+mn-ea"/>
                <a:cs typeface="+mn-cs"/>
              </a:rPr>
              <a:t>trust the client with </a:t>
            </a:r>
            <a:r>
              <a:rPr lang="en-US" sz="1200" kern="1200" dirty="0" smtClean="0">
                <a:solidFill>
                  <a:schemeClr val="tx1"/>
                </a:solidFill>
                <a:effectLst/>
                <a:latin typeface="+mn-lt"/>
                <a:ea typeface="+mn-ea"/>
                <a:cs typeface="+mn-cs"/>
              </a:rPr>
              <a:t>my credentials</a:t>
            </a:r>
            <a:r>
              <a:rPr lang="en-US" sz="1200" kern="120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say </a:t>
            </a:r>
            <a:r>
              <a:rPr lang="en-US" sz="1200" kern="1200" dirty="0" smtClean="0">
                <a:solidFill>
                  <a:schemeClr val="tx1"/>
                </a:solidFill>
                <a:effectLst/>
                <a:latin typeface="+mn-lt"/>
                <a:ea typeface="+mn-ea"/>
                <a:cs typeface="+mn-cs"/>
              </a:rPr>
              <a:t>I have </a:t>
            </a:r>
            <a:r>
              <a:rPr lang="en-US" sz="1200" kern="1200" dirty="0">
                <a:solidFill>
                  <a:schemeClr val="tx1"/>
                </a:solidFill>
                <a:effectLst/>
                <a:latin typeface="+mn-lt"/>
                <a:ea typeface="+mn-ea"/>
                <a:cs typeface="+mn-cs"/>
              </a:rPr>
              <a:t>some photos that </a:t>
            </a:r>
            <a:r>
              <a:rPr lang="en-US" sz="1200" kern="1200" dirty="0" smtClean="0">
                <a:solidFill>
                  <a:schemeClr val="tx1"/>
                </a:solidFill>
                <a:effectLst/>
                <a:latin typeface="+mn-lt"/>
                <a:ea typeface="+mn-ea"/>
                <a:cs typeface="+mn-cs"/>
              </a:rPr>
              <a:t>I've uploaded </a:t>
            </a:r>
            <a:r>
              <a:rPr lang="en-US" sz="1200" kern="1200" dirty="0">
                <a:solidFill>
                  <a:schemeClr val="tx1"/>
                </a:solidFill>
                <a:effectLst/>
                <a:latin typeface="+mn-lt"/>
                <a:ea typeface="+mn-ea"/>
                <a:cs typeface="+mn-cs"/>
              </a:rPr>
              <a:t>to Facebook and </a:t>
            </a:r>
            <a:r>
              <a:rPr lang="en-US" sz="1200" kern="1200" dirty="0" smtClean="0">
                <a:solidFill>
                  <a:schemeClr val="tx1"/>
                </a:solidFill>
                <a:effectLst/>
                <a:latin typeface="+mn-lt"/>
                <a:ea typeface="+mn-ea"/>
                <a:cs typeface="+mn-cs"/>
              </a:rPr>
              <a:t>I want </a:t>
            </a:r>
            <a:r>
              <a:rPr lang="en-US" sz="1200" kern="1200" dirty="0">
                <a:solidFill>
                  <a:schemeClr val="tx1"/>
                </a:solidFill>
                <a:effectLst/>
                <a:latin typeface="+mn-lt"/>
                <a:ea typeface="+mn-ea"/>
                <a:cs typeface="+mn-cs"/>
              </a:rPr>
              <a:t>to use </a:t>
            </a:r>
            <a:r>
              <a:rPr lang="en-US" sz="1200" kern="1200" dirty="0" smtClean="0">
                <a:solidFill>
                  <a:schemeClr val="tx1"/>
                </a:solidFill>
                <a:effectLst/>
                <a:latin typeface="+mn-lt"/>
                <a:ea typeface="+mn-ea"/>
                <a:cs typeface="+mn-cs"/>
              </a:rPr>
              <a:t>the ACME Photo Printing website to </a:t>
            </a:r>
            <a:r>
              <a:rPr lang="en-US" sz="1200" kern="1200" dirty="0">
                <a:solidFill>
                  <a:schemeClr val="tx1"/>
                </a:solidFill>
                <a:effectLst/>
                <a:latin typeface="+mn-lt"/>
                <a:ea typeface="+mn-ea"/>
                <a:cs typeface="+mn-cs"/>
              </a:rPr>
              <a:t>create greeting cards using those photos.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really </a:t>
            </a:r>
            <a:r>
              <a:rPr lang="en-US" sz="1200" kern="1200" dirty="0">
                <a:solidFill>
                  <a:schemeClr val="tx1"/>
                </a:solidFill>
                <a:effectLst/>
                <a:latin typeface="+mn-lt"/>
                <a:ea typeface="+mn-ea"/>
                <a:cs typeface="+mn-cs"/>
              </a:rPr>
              <a:t>don’t want to give ACME </a:t>
            </a:r>
            <a:r>
              <a:rPr lang="en-US" sz="1200" kern="1200" dirty="0" smtClean="0">
                <a:solidFill>
                  <a:schemeClr val="tx1"/>
                </a:solidFill>
                <a:effectLst/>
                <a:latin typeface="+mn-lt"/>
                <a:ea typeface="+mn-ea"/>
                <a:cs typeface="+mn-cs"/>
              </a:rPr>
              <a:t>my Facebook password</a:t>
            </a: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but how else does </a:t>
            </a:r>
            <a:r>
              <a:rPr lang="en-US" sz="1200" kern="1200" baseline="0" dirty="0" smtClean="0">
                <a:solidFill>
                  <a:schemeClr val="tx1"/>
                </a:solidFill>
                <a:effectLst/>
                <a:latin typeface="+mn-lt"/>
                <a:ea typeface="+mn-ea"/>
                <a:cs typeface="+mn-cs"/>
              </a:rPr>
              <a:t>is it supposed to get access to my photos?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4344201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the exact scenario that OAuth was designed for.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“3-legged” model because there are 3 parties involved: the Resource Owner that owns the </a:t>
            </a:r>
            <a:r>
              <a:rPr lang="en-US" sz="1200" kern="1200" dirty="0" smtClean="0">
                <a:solidFill>
                  <a:schemeClr val="tx1"/>
                </a:solidFill>
                <a:effectLst/>
                <a:latin typeface="+mn-lt"/>
                <a:ea typeface="+mn-ea"/>
                <a:cs typeface="+mn-cs"/>
              </a:rPr>
              <a:t>content (me), </a:t>
            </a:r>
            <a:r>
              <a:rPr lang="en-US" sz="1200" kern="1200" dirty="0">
                <a:solidFill>
                  <a:schemeClr val="tx1"/>
                </a:solidFill>
                <a:effectLst/>
                <a:latin typeface="+mn-lt"/>
                <a:ea typeface="+mn-ea"/>
                <a:cs typeface="+mn-cs"/>
              </a:rPr>
              <a:t>the Service Provider that hosts the </a:t>
            </a:r>
            <a:r>
              <a:rPr lang="en-US" sz="1200" kern="1200" dirty="0" smtClean="0">
                <a:solidFill>
                  <a:schemeClr val="tx1"/>
                </a:solidFill>
                <a:effectLst/>
                <a:latin typeface="+mn-lt"/>
                <a:ea typeface="+mn-ea"/>
                <a:cs typeface="+mn-cs"/>
              </a:rPr>
              <a:t>content (FB), </a:t>
            </a:r>
            <a:r>
              <a:rPr lang="en-US" sz="1200" kern="1200" dirty="0">
                <a:solidFill>
                  <a:schemeClr val="tx1"/>
                </a:solidFill>
                <a:effectLst/>
                <a:latin typeface="+mn-lt"/>
                <a:ea typeface="+mn-ea"/>
                <a:cs typeface="+mn-cs"/>
              </a:rPr>
              <a:t>and the Client that accesses the content.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OAuth</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allows me to </a:t>
            </a:r>
            <a:r>
              <a:rPr lang="en-US" sz="1200" u="sng" kern="1200" dirty="0">
                <a:solidFill>
                  <a:schemeClr val="tx1"/>
                </a:solidFill>
                <a:effectLst/>
                <a:latin typeface="+mn-lt"/>
                <a:ea typeface="+mn-ea"/>
                <a:cs typeface="+mn-cs"/>
              </a:rPr>
              <a:t>authorize</a:t>
            </a:r>
            <a:r>
              <a:rPr lang="en-US" sz="1200" kern="1200" dirty="0">
                <a:solidFill>
                  <a:schemeClr val="tx1"/>
                </a:solidFill>
                <a:effectLst/>
                <a:latin typeface="+mn-lt"/>
                <a:ea typeface="+mn-ea"/>
                <a:cs typeface="+mn-cs"/>
              </a:rPr>
              <a:t> ACME to access my FB photos, but without sharing my actual credentials.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I do this, ACME is no</a:t>
            </a:r>
            <a:r>
              <a:rPr lang="en-US" sz="1200" kern="1200" baseline="0" dirty="0">
                <a:solidFill>
                  <a:schemeClr val="tx1"/>
                </a:solidFill>
                <a:effectLst/>
                <a:latin typeface="+mn-lt"/>
                <a:ea typeface="+mn-ea"/>
                <a:cs typeface="+mn-cs"/>
              </a:rPr>
              <a:t> longer making an AUTHENTICATED request, its making an AUTHORIZED request. We’ll talk about this in a minute.</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104795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it works. The user starts out on the client’s website, ACME photos. ACME redirects </a:t>
            </a:r>
            <a:r>
              <a:rPr lang="en-US" baseline="0" dirty="0"/>
              <a:t>the user to the provider (Facebook)</a:t>
            </a:r>
          </a:p>
          <a:p>
            <a:endParaRPr lang="en-US" baseline="0" dirty="0"/>
          </a:p>
          <a:p>
            <a:r>
              <a:rPr lang="en-US" baseline="0" dirty="0"/>
              <a:t>The user first </a:t>
            </a:r>
            <a:r>
              <a:rPr lang="en-US" b="1" baseline="0" dirty="0"/>
              <a:t>authenticates</a:t>
            </a:r>
            <a:r>
              <a:rPr lang="en-US" b="0" baseline="0" dirty="0"/>
              <a:t> themselves to Facebook</a:t>
            </a:r>
          </a:p>
          <a:p>
            <a:endParaRPr lang="en-US" baseline="0" dirty="0"/>
          </a:p>
          <a:p>
            <a:r>
              <a:rPr lang="en-US" baseline="0" dirty="0"/>
              <a:t>Facebook displays a page to the user to collect </a:t>
            </a:r>
            <a:r>
              <a:rPr lang="en-US" b="1" baseline="0" dirty="0"/>
              <a:t>authorization</a:t>
            </a:r>
            <a:r>
              <a:rPr lang="en-US" baseline="0" dirty="0"/>
              <a:t>, which looks like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12305920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page is hosted by the </a:t>
            </a:r>
            <a:r>
              <a:rPr lang="en-US" sz="1200" b="1" kern="1200" dirty="0">
                <a:solidFill>
                  <a:schemeClr val="tx1"/>
                </a:solidFill>
                <a:effectLst/>
                <a:latin typeface="+mn-lt"/>
                <a:ea typeface="+mn-ea"/>
                <a:cs typeface="+mn-cs"/>
              </a:rPr>
              <a:t>authorization server</a:t>
            </a:r>
            <a:r>
              <a:rPr lang="en-US" sz="1200" b="0" kern="1200" dirty="0">
                <a:solidFill>
                  <a:schemeClr val="tx1"/>
                </a:solidFill>
                <a:effectLst/>
                <a:latin typeface="+mn-lt"/>
                <a:ea typeface="+mn-ea"/>
                <a:cs typeface="+mn-cs"/>
              </a:rPr>
              <a:t>, which presumably</a:t>
            </a:r>
            <a:r>
              <a:rPr lang="en-US" sz="1200" b="0" kern="1200" baseline="0" dirty="0">
                <a:solidFill>
                  <a:schemeClr val="tx1"/>
                </a:solidFill>
                <a:effectLst/>
                <a:latin typeface="+mn-lt"/>
                <a:ea typeface="+mn-ea"/>
                <a:cs typeface="+mn-cs"/>
              </a:rPr>
              <a:t> you trust. It explains the sorts of access that you are authorizing.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If you choose to authorize the access, the OAuth flow continues.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20895524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authorizes the access </a:t>
            </a:r>
            <a:r>
              <a:rPr lang="en-US" dirty="0">
                <a:sym typeface="Wingdings" panose="05000000000000000000" pitchFamily="2" charset="2"/>
              </a:rPr>
              <a:t> redirects </a:t>
            </a:r>
            <a:r>
              <a:rPr lang="en-US" baseline="0" dirty="0"/>
              <a:t>back to the client with an “authorization grant”. </a:t>
            </a:r>
          </a:p>
          <a:p>
            <a:endParaRPr lang="en-US" baseline="0" dirty="0"/>
          </a:p>
          <a:p>
            <a:r>
              <a:rPr lang="en-US" baseline="0" dirty="0"/>
              <a:t>Client makes another call to service and trades </a:t>
            </a:r>
            <a:r>
              <a:rPr lang="en-US" baseline="0" dirty="0" err="1"/>
              <a:t>auth</a:t>
            </a:r>
            <a:r>
              <a:rPr lang="en-US" baseline="0" dirty="0"/>
              <a:t> grant for an access token</a:t>
            </a:r>
          </a:p>
          <a:p>
            <a:endParaRPr lang="en-US" baseline="0" dirty="0"/>
          </a:p>
          <a:p>
            <a:r>
              <a:rPr lang="en-US" b="1" baseline="0" dirty="0"/>
              <a:t>transition</a:t>
            </a:r>
          </a:p>
          <a:p>
            <a:endParaRPr lang="en-US" baseline="0" dirty="0"/>
          </a:p>
          <a:p>
            <a:r>
              <a:rPr lang="en-US" baseline="0" dirty="0"/>
              <a:t>* There are </a:t>
            </a:r>
            <a:r>
              <a:rPr lang="en-US" b="1" baseline="0" dirty="0"/>
              <a:t>2 versions </a:t>
            </a:r>
            <a:r>
              <a:rPr lang="en-US" baseline="0" dirty="0"/>
              <a:t>of OAuth and they solve this problem in very different ways</a:t>
            </a:r>
          </a:p>
          <a:p>
            <a:r>
              <a:rPr lang="en-US" baseline="0" dirty="0"/>
              <a:t>* </a:t>
            </a:r>
            <a:r>
              <a:rPr lang="en-US" b="1" baseline="0" dirty="0"/>
              <a:t>Not universally accepted</a:t>
            </a:r>
            <a:r>
              <a:rPr lang="en-US" baseline="0" dirty="0"/>
              <a:t> that the newer version is best</a:t>
            </a:r>
          </a:p>
          <a:p>
            <a:endParaRPr lang="en-US" baseline="0"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22185939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OAuth </a:t>
            </a:r>
            <a:r>
              <a:rPr lang="en-US" baseline="0" dirty="0" smtClean="0"/>
              <a:t>1.0 uses </a:t>
            </a:r>
            <a:r>
              <a:rPr lang="en-US" sz="1200" kern="1200" dirty="0" smtClean="0">
                <a:solidFill>
                  <a:schemeClr val="tx1"/>
                </a:solidFill>
                <a:effectLst/>
                <a:latin typeface="+mn-lt"/>
                <a:ea typeface="+mn-ea"/>
                <a:cs typeface="+mn-cs"/>
              </a:rPr>
              <a:t> </a:t>
            </a:r>
            <a:r>
              <a:rPr lang="en-US" sz="1200" b="1" kern="1200" dirty="0">
                <a:solidFill>
                  <a:schemeClr val="tx1"/>
                </a:solidFill>
                <a:effectLst/>
                <a:latin typeface="+mn-lt"/>
                <a:ea typeface="+mn-ea"/>
                <a:cs typeface="+mn-cs"/>
              </a:rPr>
              <a:t>signed requests</a:t>
            </a:r>
            <a:r>
              <a:rPr lang="en-US"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Does not require TLS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Message integrity is guaranteed</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Works</a:t>
            </a:r>
            <a:r>
              <a:rPr lang="en-US" sz="1200" kern="1200" baseline="0" dirty="0">
                <a:solidFill>
                  <a:schemeClr val="tx1"/>
                </a:solidFill>
                <a:effectLst/>
                <a:latin typeface="+mn-lt"/>
                <a:ea typeface="+mn-ea"/>
                <a:cs typeface="+mn-cs"/>
              </a:rPr>
              <a:t> best w/ </a:t>
            </a:r>
            <a:r>
              <a:rPr lang="en-US" sz="1200" b="1" kern="1200" baseline="0" dirty="0">
                <a:solidFill>
                  <a:schemeClr val="tx1"/>
                </a:solidFill>
                <a:effectLst/>
                <a:latin typeface="+mn-lt"/>
                <a:ea typeface="+mn-ea"/>
                <a:cs typeface="+mn-cs"/>
              </a:rPr>
              <a:t>web-based clients</a:t>
            </a:r>
            <a:r>
              <a:rPr lang="en-US" sz="1200" kern="1200" baseline="0" dirty="0">
                <a:solidFill>
                  <a:schemeClr val="tx1"/>
                </a:solidFill>
                <a:effectLst/>
                <a:latin typeface="+mn-lt"/>
                <a:ea typeface="+mn-ea"/>
                <a:cs typeface="+mn-cs"/>
              </a:rPr>
              <a:t> b/c user must be sent to a website to do the </a:t>
            </a:r>
            <a:r>
              <a:rPr lang="en-US" sz="1200" kern="1200" baseline="0" dirty="0" err="1">
                <a:solidFill>
                  <a:schemeClr val="tx1"/>
                </a:solidFill>
                <a:effectLst/>
                <a:latin typeface="+mn-lt"/>
                <a:ea typeface="+mn-ea"/>
                <a:cs typeface="+mn-cs"/>
              </a:rPr>
              <a:t>auth</a:t>
            </a:r>
            <a:endParaRPr lang="en-US" sz="1200" kern="1200" baseline="0" dirty="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a:solidFill>
                <a:schemeClr val="tx1"/>
              </a:solidFill>
              <a:effectLst/>
              <a:latin typeface="+mn-lt"/>
              <a:ea typeface="+mn-ea"/>
              <a:cs typeface="+mn-cs"/>
            </a:endParaRPr>
          </a:p>
          <a:p>
            <a:pPr marL="0" indent="0">
              <a:buFont typeface="Arial" panose="020B0604020202020204" pitchFamily="34" charset="0"/>
              <a:buNone/>
            </a:pPr>
            <a:r>
              <a:rPr lang="en-US" sz="1200" kern="1200" baseline="0" dirty="0">
                <a:solidFill>
                  <a:schemeClr val="tx1"/>
                </a:solidFill>
                <a:effectLst/>
                <a:latin typeface="+mn-lt"/>
                <a:ea typeface="+mn-ea"/>
                <a:cs typeface="+mn-cs"/>
              </a:rPr>
              <a:t>Primary drawback </a:t>
            </a:r>
            <a:r>
              <a:rPr lang="en-US" sz="1200" b="1" kern="1200" dirty="0">
                <a:solidFill>
                  <a:schemeClr val="tx1"/>
                </a:solidFill>
                <a:effectLst/>
                <a:latin typeface="+mn-lt"/>
                <a:ea typeface="+mn-ea"/>
                <a:cs typeface="+mn-cs"/>
              </a:rPr>
              <a:t>complexity</a:t>
            </a:r>
            <a:r>
              <a:rPr lang="en-US" sz="1200" kern="1200" dirty="0">
                <a:solidFill>
                  <a:schemeClr val="tx1"/>
                </a:solidFill>
                <a:effectLst/>
                <a:latin typeface="+mn-lt"/>
                <a:ea typeface="+mn-ea"/>
                <a:cs typeface="+mn-cs"/>
              </a:rPr>
              <a:t> from signing</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Mitigated a little by libraries, but still a lot of work</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3354480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Second, this is not a “getting started with foo” style talk. In fact, there are things</a:t>
            </a:r>
            <a:r>
              <a:rPr lang="en-US" sz="1200" kern="1200" baseline="0" dirty="0">
                <a:solidFill>
                  <a:schemeClr val="tx1"/>
                </a:solidFill>
                <a:effectLst/>
                <a:latin typeface="+mn-lt"/>
                <a:ea typeface="+mn-ea"/>
                <a:cs typeface="+mn-cs"/>
              </a:rPr>
              <a:t> in this talk that </a:t>
            </a:r>
            <a:r>
              <a:rPr lang="en-US" sz="1200" kern="1200" dirty="0">
                <a:solidFill>
                  <a:schemeClr val="tx1"/>
                </a:solidFill>
                <a:effectLst/>
                <a:latin typeface="+mn-lt"/>
                <a:ea typeface="+mn-ea"/>
                <a:cs typeface="+mn-cs"/>
              </a:rPr>
              <a:t>I have no direct hands on experience with. I’ve never written any </a:t>
            </a:r>
            <a:r>
              <a:rPr lang="en-US" sz="1200" kern="1200" dirty="0" err="1">
                <a:solidFill>
                  <a:schemeClr val="tx1"/>
                </a:solidFill>
                <a:effectLst/>
                <a:latin typeface="+mn-lt"/>
                <a:ea typeface="+mn-ea"/>
                <a:cs typeface="+mn-cs"/>
              </a:rPr>
              <a:t>oAuth</a:t>
            </a:r>
            <a:r>
              <a:rPr lang="en-US" sz="1200" kern="1200" dirty="0">
                <a:solidFill>
                  <a:schemeClr val="tx1"/>
                </a:solidFill>
                <a:effectLst/>
                <a:latin typeface="+mn-lt"/>
                <a:ea typeface="+mn-ea"/>
                <a:cs typeface="+mn-cs"/>
              </a:rPr>
              <a:t> code myself,</a:t>
            </a:r>
            <a:r>
              <a:rPr lang="en-US" sz="1200" kern="1200" baseline="0" dirty="0">
                <a:solidFill>
                  <a:schemeClr val="tx1"/>
                </a:solidFill>
                <a:effectLst/>
                <a:latin typeface="+mn-lt"/>
                <a:ea typeface="+mn-ea"/>
                <a:cs typeface="+mn-cs"/>
              </a:rPr>
              <a:t> so I couldn’t tell you what Step 0 was even if I wanted to.</a:t>
            </a:r>
          </a:p>
          <a:p>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8427910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OAuth 2.0 was designed to </a:t>
            </a:r>
            <a:r>
              <a:rPr lang="en-US" sz="1200" kern="1200" dirty="0" smtClean="0">
                <a:solidFill>
                  <a:schemeClr val="tx1"/>
                </a:solidFill>
                <a:effectLst/>
                <a:latin typeface="+mn-lt"/>
                <a:ea typeface="+mn-ea"/>
                <a:cs typeface="+mn-cs"/>
              </a:rPr>
              <a:t>be simpler and to better support non-web clients. It </a:t>
            </a:r>
            <a:r>
              <a:rPr lang="en-US" sz="1200" kern="1200" dirty="0">
                <a:solidFill>
                  <a:schemeClr val="tx1"/>
                </a:solidFill>
                <a:effectLst/>
                <a:latin typeface="+mn-lt"/>
                <a:ea typeface="+mn-ea"/>
                <a:cs typeface="+mn-cs"/>
              </a:rPr>
              <a:t>is an </a:t>
            </a:r>
            <a:r>
              <a:rPr lang="en-US" sz="1200" b="1" kern="1200" dirty="0">
                <a:solidFill>
                  <a:schemeClr val="tx1"/>
                </a:solidFill>
                <a:effectLst/>
                <a:latin typeface="+mn-lt"/>
                <a:ea typeface="+mn-ea"/>
                <a:cs typeface="+mn-cs"/>
              </a:rPr>
              <a:t>entirely different</a:t>
            </a:r>
            <a:r>
              <a:rPr lang="en-US" sz="1200" kern="1200" dirty="0">
                <a:solidFill>
                  <a:schemeClr val="tx1"/>
                </a:solidFill>
                <a:effectLst/>
                <a:latin typeface="+mn-lt"/>
                <a:ea typeface="+mn-ea"/>
                <a:cs typeface="+mn-cs"/>
              </a:rPr>
              <a:t> implementation and the two are not compatible. </a:t>
            </a:r>
          </a:p>
          <a:p>
            <a:endParaRPr lang="en-US"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technical terms,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 2 uses bearer</a:t>
            </a:r>
            <a:r>
              <a:rPr lang="en-US" sz="1200" kern="1200" baseline="0" dirty="0" smtClean="0">
                <a:solidFill>
                  <a:schemeClr val="tx1"/>
                </a:solidFill>
                <a:effectLst/>
                <a:latin typeface="+mn-lt"/>
                <a:ea typeface="+mn-ea"/>
                <a:cs typeface="+mn-cs"/>
              </a:rPr>
              <a:t> tokens instead of request signing. This makes it easier to implement, but you must use TLS and you lose the ability to guarantee that a message wasn't modified in transit. </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a:t>
            </a:r>
            <a:r>
              <a:rPr lang="en-US" sz="1200" kern="1200" dirty="0">
                <a:solidFill>
                  <a:schemeClr val="tx1"/>
                </a:solidFill>
                <a:effectLst/>
                <a:latin typeface="+mn-lt"/>
                <a:ea typeface="+mn-ea"/>
                <a:cs typeface="+mn-cs"/>
              </a:rPr>
              <a:t>2.0 also </a:t>
            </a:r>
            <a:r>
              <a:rPr lang="en-US" sz="1200" kern="1200" dirty="0" smtClean="0">
                <a:solidFill>
                  <a:schemeClr val="tx1"/>
                </a:solidFill>
                <a:effectLst/>
                <a:latin typeface="+mn-lt"/>
                <a:ea typeface="+mn-ea"/>
                <a:cs typeface="+mn-cs"/>
              </a:rPr>
              <a:t>supports more "flows" than 1.0 which makes it a better fit for some enterprise use cases.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2237890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It’s important to note that the 2.0 spec is considered a </a:t>
            </a:r>
            <a:r>
              <a:rPr lang="en-US" sz="1200" i="1" kern="1200" dirty="0">
                <a:solidFill>
                  <a:schemeClr val="tx1"/>
                </a:solidFill>
                <a:effectLst/>
                <a:latin typeface="+mn-lt"/>
                <a:ea typeface="+mn-ea"/>
                <a:cs typeface="+mn-cs"/>
              </a:rPr>
              <a:t>framework </a:t>
            </a:r>
            <a:r>
              <a:rPr lang="en-US" sz="1200" kern="1200" dirty="0">
                <a:solidFill>
                  <a:schemeClr val="tx1"/>
                </a:solidFill>
                <a:effectLst/>
                <a:latin typeface="+mn-lt"/>
                <a:ea typeface="+mn-ea"/>
                <a:cs typeface="+mn-cs"/>
              </a:rPr>
              <a:t>rather than a </a:t>
            </a:r>
            <a:r>
              <a:rPr lang="en-US" sz="1200" i="1" kern="1200" dirty="0">
                <a:solidFill>
                  <a:schemeClr val="tx1"/>
                </a:solidFill>
                <a:effectLst/>
                <a:latin typeface="+mn-lt"/>
                <a:ea typeface="+mn-ea"/>
                <a:cs typeface="+mn-cs"/>
              </a:rPr>
              <a:t>protocol</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order to support the wider range of authorization</a:t>
            </a:r>
            <a:r>
              <a:rPr lang="en-US" sz="1200" kern="1200" baseline="0" dirty="0">
                <a:solidFill>
                  <a:schemeClr val="tx1"/>
                </a:solidFill>
                <a:effectLst/>
                <a:latin typeface="+mn-lt"/>
                <a:ea typeface="+mn-ea"/>
                <a:cs typeface="+mn-cs"/>
              </a:rPr>
              <a:t> workflows, many </a:t>
            </a:r>
            <a:r>
              <a:rPr lang="en-US" sz="1200" kern="1200" dirty="0">
                <a:solidFill>
                  <a:schemeClr val="tx1"/>
                </a:solidFill>
                <a:effectLst/>
                <a:latin typeface="+mn-lt"/>
                <a:ea typeface="+mn-ea"/>
                <a:cs typeface="+mn-cs"/>
              </a:rPr>
              <a:t>decisions are </a:t>
            </a:r>
            <a:r>
              <a:rPr lang="en-US" sz="1200" b="1" kern="1200" dirty="0">
                <a:solidFill>
                  <a:schemeClr val="tx1"/>
                </a:solidFill>
                <a:effectLst/>
                <a:latin typeface="+mn-lt"/>
                <a:ea typeface="+mn-ea"/>
                <a:cs typeface="+mn-cs"/>
              </a:rPr>
              <a:t>left to implementers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a:t>
            </a:r>
            <a:r>
              <a:rPr lang="en-US" sz="1200" kern="1200" baseline="0" dirty="0">
                <a:solidFill>
                  <a:schemeClr val="tx1"/>
                </a:solidFill>
                <a:effectLst/>
                <a:latin typeface="+mn-lt"/>
                <a:ea typeface="+mn-ea"/>
                <a:cs typeface="+mn-cs"/>
              </a:rPr>
              <a:t> hurts interoperability. </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Two providers may say they are OAuth 2 compliant, and have very different actual implementations</a:t>
            </a:r>
          </a:p>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Code you write for one provider may require a lot of work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3081242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There’s some controversy around 2.</a:t>
            </a:r>
            <a:r>
              <a:rPr lang="en-US" sz="1200" kern="1200" baseline="0" dirty="0">
                <a:solidFill>
                  <a:schemeClr val="tx1"/>
                </a:solidFill>
                <a:effectLst/>
                <a:latin typeface="+mn-lt"/>
                <a:ea typeface="+mn-ea"/>
                <a:cs typeface="+mn-cs"/>
              </a:rPr>
              <a:t>0 as well</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a:solidFill>
                  <a:schemeClr val="tx1"/>
                </a:solidFill>
                <a:effectLst/>
                <a:latin typeface="+mn-lt"/>
                <a:ea typeface="+mn-ea"/>
                <a:cs typeface="+mn-cs"/>
              </a:rPr>
              <a:t>Eran</a:t>
            </a:r>
            <a:r>
              <a:rPr lang="en-US" sz="1200" kern="1200" dirty="0">
                <a:solidFill>
                  <a:schemeClr val="tx1"/>
                </a:solidFill>
                <a:effectLst/>
                <a:latin typeface="+mn-lt"/>
                <a:ea typeface="+mn-ea"/>
                <a:cs typeface="+mn-cs"/>
              </a:rPr>
              <a:t> Hammer was the </a:t>
            </a:r>
            <a:r>
              <a:rPr lang="en-US" sz="1200" b="1" kern="1200" dirty="0">
                <a:solidFill>
                  <a:schemeClr val="tx1"/>
                </a:solidFill>
                <a:effectLst/>
                <a:latin typeface="+mn-lt"/>
                <a:ea typeface="+mn-ea"/>
                <a:cs typeface="+mn-cs"/>
              </a:rPr>
              <a:t>lead author</a:t>
            </a:r>
            <a:r>
              <a:rPr lang="en-US" sz="1200" kern="1200" dirty="0">
                <a:solidFill>
                  <a:schemeClr val="tx1"/>
                </a:solidFill>
                <a:effectLst/>
                <a:latin typeface="+mn-lt"/>
                <a:ea typeface="+mn-ea"/>
                <a:cs typeface="+mn-cs"/>
              </a:rPr>
              <a:t> for the OAuth working group</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withdrew his name from the 2.0 specification prior to publishing</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“OAuth 2.0 and the Road to Hell”</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29177258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 goes on to say “If you consider yourself a security expert, use 2.0 after careful examination of its features. If you are not an expert, copy the implementation of a provider you trust to get it right or make sure you have some security experts on site to figure it out for you”.</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might just be sour grapes or a difference in vision for OAuth.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Make sure you research </a:t>
            </a:r>
            <a:r>
              <a:rPr lang="en-US" sz="1200" b="0" kern="1200" dirty="0">
                <a:solidFill>
                  <a:schemeClr val="tx1"/>
                </a:solidFill>
                <a:effectLst/>
                <a:latin typeface="+mn-lt"/>
                <a:ea typeface="+mn-ea"/>
                <a:cs typeface="+mn-cs"/>
              </a:rPr>
              <a:t>before</a:t>
            </a:r>
            <a:r>
              <a:rPr lang="en-US" sz="1200" b="0" kern="1200" baseline="0" dirty="0">
                <a:solidFill>
                  <a:schemeClr val="tx1"/>
                </a:solidFill>
                <a:effectLst/>
                <a:latin typeface="+mn-lt"/>
                <a:ea typeface="+mn-ea"/>
                <a:cs typeface="+mn-cs"/>
              </a:rPr>
              <a:t> choosing OAuth 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17022535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talk about authentication vs authorization again.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OAuth is a standard for </a:t>
            </a:r>
            <a:r>
              <a:rPr lang="en-US" sz="1200" u="sng" kern="1200" dirty="0">
                <a:solidFill>
                  <a:schemeClr val="tx1"/>
                </a:solidFill>
                <a:effectLst/>
                <a:latin typeface="+mn-lt"/>
                <a:ea typeface="+mn-ea"/>
                <a:cs typeface="+mn-cs"/>
              </a:rPr>
              <a:t>delegating authorization</a:t>
            </a:r>
            <a:r>
              <a:rPr lang="en-US" sz="1200" kern="1200" dirty="0">
                <a:solidFill>
                  <a:schemeClr val="tx1"/>
                </a:solidFill>
                <a:effectLst/>
                <a:latin typeface="+mn-lt"/>
                <a:ea typeface="+mn-ea"/>
                <a:cs typeface="+mn-cs"/>
              </a:rPr>
              <a:t> to an API.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About you, as a Resource Owner, </a:t>
            </a:r>
            <a:r>
              <a:rPr lang="en-US" sz="1200" b="1" u="sng" kern="1200" dirty="0">
                <a:solidFill>
                  <a:schemeClr val="tx1"/>
                </a:solidFill>
                <a:effectLst/>
                <a:latin typeface="+mn-lt"/>
                <a:ea typeface="+mn-ea"/>
                <a:cs typeface="+mn-cs"/>
              </a:rPr>
              <a:t>authorizing</a:t>
            </a:r>
            <a:r>
              <a:rPr lang="en-US" sz="1200" u="sng"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one application to access your data from another application.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a:t>
            </a:r>
            <a:r>
              <a:rPr lang="en-US" sz="1200" u="sng" kern="1200" dirty="0">
                <a:solidFill>
                  <a:schemeClr val="tx1"/>
                </a:solidFill>
                <a:effectLst/>
                <a:latin typeface="+mn-lt"/>
                <a:ea typeface="+mn-ea"/>
                <a:cs typeface="+mn-cs"/>
              </a:rPr>
              <a:t> is not an authentication protocol</a:t>
            </a:r>
            <a:r>
              <a:rPr lang="en-US" sz="1200" kern="1200" dirty="0">
                <a:solidFill>
                  <a:schemeClr val="tx1"/>
                </a:solidFill>
                <a:effectLst/>
                <a:latin typeface="+mn-lt"/>
                <a:ea typeface="+mn-ea"/>
                <a:cs typeface="+mn-cs"/>
              </a:rPr>
              <a:t> and should not be used as one, for two reasons.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14401169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First, whole point of </a:t>
            </a:r>
            <a:r>
              <a:rPr lang="en-US" sz="1200" kern="1200" baseline="0" dirty="0">
                <a:solidFill>
                  <a:schemeClr val="tx1"/>
                </a:solidFill>
                <a:effectLst/>
                <a:latin typeface="+mn-lt"/>
                <a:ea typeface="+mn-ea"/>
                <a:cs typeface="+mn-cs"/>
              </a:rPr>
              <a:t>authentication is to </a:t>
            </a:r>
            <a:r>
              <a:rPr lang="en-US" sz="1200" b="1" kern="1200" baseline="0" dirty="0">
                <a:solidFill>
                  <a:schemeClr val="tx1"/>
                </a:solidFill>
                <a:effectLst/>
                <a:latin typeface="+mn-lt"/>
                <a:ea typeface="+mn-ea"/>
                <a:cs typeface="+mn-cs"/>
              </a:rPr>
              <a:t>securely </a:t>
            </a:r>
            <a:r>
              <a:rPr lang="en-US" sz="1200" b="1" kern="1200" baseline="0" dirty="0" smtClean="0">
                <a:solidFill>
                  <a:schemeClr val="tx1"/>
                </a:solidFill>
                <a:effectLst/>
                <a:latin typeface="+mn-lt"/>
                <a:ea typeface="+mn-ea"/>
                <a:cs typeface="+mn-cs"/>
              </a:rPr>
              <a:t>associate a request to an identity</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OAuth access tokens </a:t>
            </a:r>
            <a:r>
              <a:rPr lang="en-US" sz="1200" b="1" kern="1200" baseline="0" dirty="0">
                <a:solidFill>
                  <a:schemeClr val="tx1"/>
                </a:solidFill>
                <a:effectLst/>
                <a:latin typeface="+mn-lt"/>
                <a:ea typeface="+mn-ea"/>
                <a:cs typeface="+mn-cs"/>
              </a:rPr>
              <a:t>don’t tell the client</a:t>
            </a:r>
            <a:r>
              <a:rPr lang="en-US" sz="1200" kern="1200" baseline="0" dirty="0">
                <a:solidFill>
                  <a:schemeClr val="tx1"/>
                </a:solidFill>
                <a:effectLst/>
                <a:latin typeface="+mn-lt"/>
                <a:ea typeface="+mn-ea"/>
                <a:cs typeface="+mn-cs"/>
              </a:rPr>
              <a:t> anything about user identity. </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By definition, access tokens are </a:t>
            </a:r>
            <a:r>
              <a:rPr lang="en-US" sz="1200" b="1" kern="1200" baseline="0" dirty="0">
                <a:solidFill>
                  <a:schemeClr val="tx1"/>
                </a:solidFill>
                <a:effectLst/>
                <a:latin typeface="+mn-lt"/>
                <a:ea typeface="+mn-ea"/>
                <a:cs typeface="+mn-cs"/>
              </a:rPr>
              <a:t>opaque</a:t>
            </a:r>
            <a:r>
              <a:rPr lang="en-US" sz="1200" kern="1200" baseline="0" dirty="0">
                <a:solidFill>
                  <a:schemeClr val="tx1"/>
                </a:solidFill>
                <a:effectLst/>
                <a:latin typeface="+mn-lt"/>
                <a:ea typeface="+mn-ea"/>
                <a:cs typeface="+mn-cs"/>
              </a:rPr>
              <a:t> to the client. </a:t>
            </a:r>
            <a:r>
              <a:rPr lang="en-US" sz="1200" kern="1200" baseline="0" dirty="0" smtClean="0">
                <a:solidFill>
                  <a:schemeClr val="tx1"/>
                </a:solidFill>
                <a:effectLst/>
                <a:latin typeface="+mn-lt"/>
                <a:ea typeface="+mn-ea"/>
                <a:cs typeface="+mn-cs"/>
              </a:rPr>
              <a:t>The client gets a token from the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provider, and it uses the token to make API calls, but the token itself is a </a:t>
            </a:r>
            <a:r>
              <a:rPr lang="en-US" sz="1200" b="1" kern="1200" baseline="0" dirty="0" smtClean="0">
                <a:solidFill>
                  <a:schemeClr val="tx1"/>
                </a:solidFill>
                <a:effectLst/>
                <a:latin typeface="+mn-lt"/>
                <a:ea typeface="+mn-ea"/>
                <a:cs typeface="+mn-cs"/>
              </a:rPr>
              <a:t>black box</a:t>
            </a:r>
            <a:r>
              <a:rPr lang="en-US" sz="1200" b="0" kern="1200" baseline="0" dirty="0" smtClean="0">
                <a:solidFill>
                  <a:schemeClr val="tx1"/>
                </a:solidFill>
                <a:effectLst/>
                <a:latin typeface="+mn-lt"/>
                <a:ea typeface="+mn-ea"/>
                <a:cs typeface="+mn-cs"/>
              </a:rPr>
              <a:t> - </a:t>
            </a:r>
            <a:r>
              <a:rPr lang="en-US" sz="1200" kern="1200" baseline="0" dirty="0" smtClean="0">
                <a:solidFill>
                  <a:schemeClr val="tx1"/>
                </a:solidFill>
                <a:effectLst/>
                <a:latin typeface="+mn-lt"/>
                <a:ea typeface="+mn-ea"/>
                <a:cs typeface="+mn-cs"/>
              </a:rPr>
              <a:t>client </a:t>
            </a:r>
            <a:r>
              <a:rPr lang="en-US" sz="1200" kern="1200" baseline="0" dirty="0">
                <a:solidFill>
                  <a:schemeClr val="tx1"/>
                </a:solidFill>
                <a:effectLst/>
                <a:latin typeface="+mn-lt"/>
                <a:ea typeface="+mn-ea"/>
                <a:cs typeface="+mn-cs"/>
              </a:rPr>
              <a:t>can’t parse it or extract data </a:t>
            </a:r>
          </a:p>
          <a:p>
            <a:endParaRPr lang="en-US" sz="1200" kern="1200" baseline="0" dirty="0">
              <a:solidFill>
                <a:schemeClr val="tx1"/>
              </a:solidFill>
              <a:effectLst/>
              <a:latin typeface="+mn-lt"/>
              <a:ea typeface="+mn-ea"/>
              <a:cs typeface="+mn-cs"/>
            </a:endParaRPr>
          </a:p>
          <a:p>
            <a:r>
              <a:rPr lang="en-US" dirty="0"/>
              <a:t>Therefore,</a:t>
            </a:r>
            <a:r>
              <a:rPr lang="en-US" baseline="0" dirty="0"/>
              <a:t> the access token </a:t>
            </a:r>
            <a:r>
              <a:rPr lang="en-US" baseline="0" dirty="0" smtClean="0"/>
              <a:t>can only tell us that the request is </a:t>
            </a:r>
            <a:r>
              <a:rPr lang="en-US" i="1" baseline="0" dirty="0" smtClean="0"/>
              <a:t>allowed</a:t>
            </a:r>
            <a:r>
              <a:rPr lang="en-US" i="0" baseline="0" dirty="0" smtClean="0"/>
              <a:t>. The token alone</a:t>
            </a:r>
            <a:r>
              <a:rPr lang="en-US" baseline="0" dirty="0" smtClean="0"/>
              <a:t> </a:t>
            </a:r>
            <a:r>
              <a:rPr lang="en-US" baseline="0" dirty="0"/>
              <a:t>cannot tell us </a:t>
            </a:r>
            <a:r>
              <a:rPr lang="en-US" b="1" baseline="0" dirty="0"/>
              <a:t>WHO</a:t>
            </a:r>
            <a:r>
              <a:rPr lang="en-US" b="0" baseline="0" dirty="0"/>
              <a:t> is making the request, and there is no authentication without a “who”</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17163854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But what if the access token authorizes you to </a:t>
            </a:r>
            <a:r>
              <a:rPr lang="en-US" sz="1200" b="1" kern="1200" dirty="0">
                <a:solidFill>
                  <a:schemeClr val="tx1"/>
                </a:solidFill>
                <a:effectLst/>
                <a:latin typeface="+mn-lt"/>
                <a:ea typeface="+mn-ea"/>
                <a:cs typeface="+mn-cs"/>
              </a:rPr>
              <a:t>call an API</a:t>
            </a:r>
            <a:r>
              <a:rPr lang="en-US" sz="1200" kern="1200" dirty="0">
                <a:solidFill>
                  <a:schemeClr val="tx1"/>
                </a:solidFill>
                <a:effectLst/>
                <a:latin typeface="+mn-lt"/>
                <a:ea typeface="+mn-ea"/>
                <a:cs typeface="+mn-cs"/>
              </a:rPr>
              <a:t> that will provide user </a:t>
            </a:r>
            <a:r>
              <a:rPr lang="en-US" sz="1200" kern="1200" baseline="0" dirty="0" smtClean="0">
                <a:solidFill>
                  <a:schemeClr val="tx1"/>
                </a:solidFill>
                <a:effectLst/>
                <a:latin typeface="+mn-lt"/>
                <a:ea typeface="+mn-ea"/>
                <a:cs typeface="+mn-cs"/>
              </a:rPr>
              <a:t>information associated with that token? </a:t>
            </a:r>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Let's say you call the authorization server and you get a token. And that token lets you call an API, which will return the email address associated with that token. Is </a:t>
            </a:r>
            <a:r>
              <a:rPr lang="en-US" sz="1200" i="1" kern="1200" baseline="0" dirty="0" smtClean="0">
                <a:solidFill>
                  <a:schemeClr val="tx1"/>
                </a:solidFill>
                <a:effectLst/>
                <a:latin typeface="+mn-lt"/>
                <a:ea typeface="+mn-ea"/>
                <a:cs typeface="+mn-cs"/>
              </a:rPr>
              <a:t>that </a:t>
            </a:r>
            <a:r>
              <a:rPr lang="en-US" sz="1200" i="0" kern="1200" baseline="0" dirty="0">
                <a:solidFill>
                  <a:schemeClr val="tx1"/>
                </a:solidFill>
                <a:effectLst/>
                <a:latin typeface="+mn-lt"/>
                <a:ea typeface="+mn-ea"/>
                <a:cs typeface="+mn-cs"/>
              </a:rPr>
              <a:t>sufficient for authentication?</a:t>
            </a:r>
          </a:p>
          <a:p>
            <a:endParaRPr lang="en-US" sz="1200"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NO</a:t>
            </a:r>
            <a:r>
              <a:rPr lang="en-US" sz="1200" i="0" kern="1200" baseline="0" dirty="0">
                <a:solidFill>
                  <a:schemeClr val="tx1"/>
                </a:solidFill>
                <a:effectLst/>
                <a:latin typeface="+mn-lt"/>
                <a:ea typeface="+mn-ea"/>
                <a:cs typeface="+mn-cs"/>
              </a:rPr>
              <a:t>, because no guarantee that </a:t>
            </a:r>
            <a:r>
              <a:rPr lang="en-US" sz="1200" b="1" i="0" kern="1200" baseline="0" dirty="0">
                <a:solidFill>
                  <a:schemeClr val="tx1"/>
                </a:solidFill>
                <a:effectLst/>
                <a:latin typeface="+mn-lt"/>
                <a:ea typeface="+mn-ea"/>
                <a:cs typeface="+mn-cs"/>
              </a:rPr>
              <a:t>only that user</a:t>
            </a:r>
            <a:r>
              <a:rPr lang="en-US" sz="1200" i="0" kern="1200" baseline="0" dirty="0">
                <a:solidFill>
                  <a:schemeClr val="tx1"/>
                </a:solidFill>
                <a:effectLst/>
                <a:latin typeface="+mn-lt"/>
                <a:ea typeface="+mn-ea"/>
                <a:cs typeface="+mn-cs"/>
              </a:rPr>
              <a:t> was able to authorize that access. If more than one entity can delegate access to that identity API, then you can’t assume that your </a:t>
            </a:r>
            <a:r>
              <a:rPr lang="en-US" sz="1200" b="1" i="0" kern="1200" baseline="0" dirty="0">
                <a:solidFill>
                  <a:schemeClr val="tx1"/>
                </a:solidFill>
                <a:effectLst/>
                <a:latin typeface="+mn-lt"/>
                <a:ea typeface="+mn-ea"/>
                <a:cs typeface="+mn-cs"/>
              </a:rPr>
              <a:t>authorization</a:t>
            </a:r>
            <a:r>
              <a:rPr lang="en-US" sz="1200" b="0" i="0" kern="1200" baseline="0" dirty="0">
                <a:solidFill>
                  <a:schemeClr val="tx1"/>
                </a:solidFill>
                <a:effectLst/>
                <a:latin typeface="+mn-lt"/>
                <a:ea typeface="+mn-ea"/>
                <a:cs typeface="+mn-cs"/>
              </a:rPr>
              <a:t> is sufficient for </a:t>
            </a:r>
            <a:r>
              <a:rPr lang="en-US" sz="1200" b="1" i="0" kern="1200" baseline="0" dirty="0">
                <a:solidFill>
                  <a:schemeClr val="tx1"/>
                </a:solidFill>
                <a:effectLst/>
                <a:latin typeface="+mn-lt"/>
                <a:ea typeface="+mn-ea"/>
                <a:cs typeface="+mn-cs"/>
              </a:rPr>
              <a:t>authentication</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might</a:t>
            </a:r>
            <a:r>
              <a:rPr lang="en-US" sz="1200" kern="1200" baseline="0" dirty="0">
                <a:solidFill>
                  <a:schemeClr val="tx1"/>
                </a:solidFill>
                <a:effectLst/>
                <a:latin typeface="+mn-lt"/>
                <a:ea typeface="+mn-ea"/>
                <a:cs typeface="+mn-cs"/>
              </a:rPr>
              <a:t> be easier to understand with an example.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33260988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say there is a website </a:t>
            </a:r>
            <a:r>
              <a:rPr lang="en-US" sz="1200" kern="1200" dirty="0" smtClean="0">
                <a:solidFill>
                  <a:schemeClr val="tx1"/>
                </a:solidFill>
                <a:effectLst/>
                <a:latin typeface="+mn-lt"/>
                <a:ea typeface="+mn-ea"/>
                <a:cs typeface="+mn-cs"/>
              </a:rPr>
              <a:t>called BadGuy.com</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that </a:t>
            </a:r>
            <a:r>
              <a:rPr lang="en-US" sz="1200" kern="1200" dirty="0">
                <a:solidFill>
                  <a:schemeClr val="tx1"/>
                </a:solidFill>
                <a:effectLst/>
                <a:latin typeface="+mn-lt"/>
                <a:ea typeface="+mn-ea"/>
                <a:cs typeface="+mn-cs"/>
              </a:rPr>
              <a:t>lets people “log in with Facebook”. </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 go to </a:t>
            </a:r>
            <a:r>
              <a:rPr lang="en-US" sz="1200" kern="1200" dirty="0" smtClean="0">
                <a:solidFill>
                  <a:schemeClr val="tx1"/>
                </a:solidFill>
                <a:effectLst/>
                <a:latin typeface="+mn-lt"/>
                <a:ea typeface="+mn-ea"/>
                <a:cs typeface="+mn-cs"/>
              </a:rPr>
              <a:t>BadGuy.com and, using the normal OAuth</a:t>
            </a:r>
            <a:r>
              <a:rPr lang="en-US" sz="1200" kern="1200" baseline="0" dirty="0" smtClean="0">
                <a:solidFill>
                  <a:schemeClr val="tx1"/>
                </a:solidFill>
                <a:effectLst/>
                <a:latin typeface="+mn-lt"/>
                <a:ea typeface="+mn-ea"/>
                <a:cs typeface="+mn-cs"/>
              </a:rPr>
              <a:t> flow, I </a:t>
            </a:r>
            <a:r>
              <a:rPr lang="en-US" sz="1200" b="1" kern="1200" dirty="0" smtClean="0">
                <a:solidFill>
                  <a:schemeClr val="tx1"/>
                </a:solidFill>
                <a:effectLst/>
                <a:latin typeface="+mn-lt"/>
                <a:ea typeface="+mn-ea"/>
                <a:cs typeface="+mn-cs"/>
              </a:rPr>
              <a:t>authenticate </a:t>
            </a:r>
            <a:r>
              <a:rPr lang="en-US" sz="1200" b="1" kern="1200" dirty="0">
                <a:solidFill>
                  <a:schemeClr val="tx1"/>
                </a:solidFill>
                <a:effectLst/>
                <a:latin typeface="+mn-lt"/>
                <a:ea typeface="+mn-ea"/>
                <a:cs typeface="+mn-cs"/>
              </a:rPr>
              <a:t>against </a:t>
            </a:r>
            <a:r>
              <a:rPr lang="en-US" sz="1200" b="1" kern="1200" dirty="0" smtClean="0">
                <a:solidFill>
                  <a:schemeClr val="tx1"/>
                </a:solidFill>
                <a:effectLst/>
                <a:latin typeface="+mn-lt"/>
                <a:ea typeface="+mn-ea"/>
                <a:cs typeface="+mn-cs"/>
              </a:rPr>
              <a:t>Facebook</a:t>
            </a:r>
            <a:r>
              <a:rPr lang="en-US" sz="1200" b="0" kern="1200" baseline="0" dirty="0" smtClean="0">
                <a:solidFill>
                  <a:schemeClr val="tx1"/>
                </a:solidFill>
                <a:effectLst/>
                <a:latin typeface="+mn-lt"/>
                <a:ea typeface="+mn-ea"/>
                <a:cs typeface="+mn-cs"/>
              </a:rPr>
              <a:t> and then </a:t>
            </a:r>
            <a:r>
              <a:rPr lang="en-US" sz="1200" b="1" kern="1200" baseline="0" dirty="0" smtClean="0">
                <a:solidFill>
                  <a:schemeClr val="tx1"/>
                </a:solidFill>
                <a:effectLst/>
                <a:latin typeface="+mn-lt"/>
                <a:ea typeface="+mn-ea"/>
                <a:cs typeface="+mn-cs"/>
              </a:rPr>
              <a:t>authorize Facebook</a:t>
            </a:r>
            <a:r>
              <a:rPr lang="en-US" sz="1200" b="0" kern="1200" baseline="0" dirty="0" smtClean="0">
                <a:solidFill>
                  <a:schemeClr val="tx1"/>
                </a:solidFill>
                <a:effectLst/>
                <a:latin typeface="+mn-lt"/>
                <a:ea typeface="+mn-ea"/>
                <a:cs typeface="+mn-cs"/>
              </a:rPr>
              <a:t> to give my profile data to BadGuy.com</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BadGuy.com</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uses </a:t>
            </a:r>
            <a:r>
              <a:rPr lang="en-US" sz="1200" b="1" kern="1200" dirty="0">
                <a:solidFill>
                  <a:schemeClr val="tx1"/>
                </a:solidFill>
                <a:effectLst/>
                <a:latin typeface="+mn-lt"/>
                <a:ea typeface="+mn-ea"/>
                <a:cs typeface="+mn-cs"/>
              </a:rPr>
              <a:t>token</a:t>
            </a:r>
            <a:r>
              <a:rPr lang="en-US" sz="1200" kern="1200" dirty="0">
                <a:solidFill>
                  <a:schemeClr val="tx1"/>
                </a:solidFill>
                <a:effectLst/>
                <a:latin typeface="+mn-lt"/>
                <a:ea typeface="+mn-ea"/>
                <a:cs typeface="+mn-cs"/>
              </a:rPr>
              <a:t> to call Facebook’s API, gets my email address, and </a:t>
            </a:r>
            <a:r>
              <a:rPr lang="en-US" sz="1200" kern="1200" dirty="0" smtClean="0">
                <a:solidFill>
                  <a:schemeClr val="tx1"/>
                </a:solidFill>
                <a:effectLst/>
                <a:latin typeface="+mn-lt"/>
                <a:ea typeface="+mn-ea"/>
                <a:cs typeface="+mn-cs"/>
              </a:rPr>
              <a:t>now considers </a:t>
            </a:r>
            <a:r>
              <a:rPr lang="en-US" sz="1200" kern="1200" dirty="0">
                <a:solidFill>
                  <a:schemeClr val="tx1"/>
                </a:solidFill>
                <a:effectLst/>
                <a:latin typeface="+mn-lt"/>
                <a:ea typeface="+mn-ea"/>
                <a:cs typeface="+mn-cs"/>
              </a:rPr>
              <a:t>me </a:t>
            </a:r>
            <a:r>
              <a:rPr lang="en-US" sz="1200" b="1" kern="1200" dirty="0">
                <a:solidFill>
                  <a:schemeClr val="tx1"/>
                </a:solidFill>
                <a:effectLst/>
                <a:latin typeface="+mn-lt"/>
                <a:ea typeface="+mn-ea"/>
                <a:cs typeface="+mn-cs"/>
              </a:rPr>
              <a:t>logged </a:t>
            </a:r>
            <a:r>
              <a:rPr lang="en-US" sz="1200" b="1" kern="1200" dirty="0" smtClean="0">
                <a:solidFill>
                  <a:schemeClr val="tx1"/>
                </a:solidFill>
                <a:effectLst/>
                <a:latin typeface="+mn-lt"/>
                <a:ea typeface="+mn-ea"/>
                <a:cs typeface="+mn-cs"/>
              </a:rPr>
              <a:t>in</a:t>
            </a:r>
          </a:p>
          <a:p>
            <a:endParaRPr lang="en-US" dirty="0" smtClean="0"/>
          </a:p>
          <a:p>
            <a:r>
              <a:rPr lang="en-US" dirty="0" smtClean="0"/>
              <a:t>At </a:t>
            </a:r>
            <a:r>
              <a:rPr lang="en-US" dirty="0"/>
              <a:t>this point, </a:t>
            </a:r>
            <a:r>
              <a:rPr lang="en-US" baseline="0" dirty="0" err="1" smtClean="0"/>
              <a:t>BadGuy</a:t>
            </a:r>
            <a:r>
              <a:rPr lang="en-US" baseline="0" dirty="0" smtClean="0"/>
              <a:t> has access to the email address associated with my FB account, and I have full access to my account at </a:t>
            </a:r>
            <a:r>
              <a:rPr lang="en-US" baseline="0" dirty="0" err="1" smtClean="0"/>
              <a:t>BadGuy</a:t>
            </a:r>
            <a:r>
              <a:rPr lang="en-US" baseline="0" dirty="0" smtClean="0"/>
              <a:t>.</a:t>
            </a:r>
          </a:p>
          <a:p>
            <a:endParaRPr lang="en-US" baseline="0" dirty="0" smtClean="0"/>
          </a:p>
          <a:p>
            <a:r>
              <a:rPr lang="en-US" baseline="0" dirty="0" smtClean="0"/>
              <a:t>So far, so good.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18337711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shocker, it</a:t>
            </a:r>
            <a:r>
              <a:rPr lang="en-US" sz="1200" kern="1200" baseline="0" dirty="0" smtClean="0">
                <a:solidFill>
                  <a:schemeClr val="tx1"/>
                </a:solidFill>
                <a:effectLst/>
                <a:latin typeface="+mn-lt"/>
                <a:ea typeface="+mn-ea"/>
                <a:cs typeface="+mn-cs"/>
              </a:rPr>
              <a:t> turns out that BadGuy.com isn't trustworthy. </a:t>
            </a:r>
            <a:r>
              <a:rPr lang="en-US" sz="1200" kern="1200" dirty="0" smtClean="0">
                <a:solidFill>
                  <a:schemeClr val="tx1"/>
                </a:solidFill>
                <a:effectLst/>
                <a:latin typeface="+mn-lt"/>
                <a:ea typeface="+mn-ea"/>
                <a:cs typeface="+mn-cs"/>
              </a:rPr>
              <a:t>It </a:t>
            </a:r>
            <a:r>
              <a:rPr lang="en-US" sz="1200" kern="1200" dirty="0">
                <a:solidFill>
                  <a:schemeClr val="tx1"/>
                </a:solidFill>
                <a:effectLst/>
                <a:latin typeface="+mn-lt"/>
                <a:ea typeface="+mn-ea"/>
                <a:cs typeface="+mn-cs"/>
              </a:rPr>
              <a:t>turns around and </a:t>
            </a:r>
            <a:r>
              <a:rPr lang="en-US" sz="1200" kern="1200" dirty="0" smtClean="0">
                <a:solidFill>
                  <a:schemeClr val="tx1"/>
                </a:solidFill>
                <a:effectLst/>
                <a:latin typeface="+mn-lt"/>
                <a:ea typeface="+mn-ea"/>
                <a:cs typeface="+mn-cs"/>
              </a:rPr>
              <a:t>tries to log in </a:t>
            </a:r>
            <a:r>
              <a:rPr lang="en-US" sz="1200" u="sng" kern="1200" dirty="0" smtClean="0">
                <a:solidFill>
                  <a:schemeClr val="tx1"/>
                </a:solidFill>
                <a:effectLst/>
                <a:latin typeface="+mn-lt"/>
                <a:ea typeface="+mn-ea"/>
                <a:cs typeface="+mn-cs"/>
              </a:rPr>
              <a:t>as me</a:t>
            </a:r>
            <a:r>
              <a:rPr lang="en-US" sz="1200" kern="1200" dirty="0" smtClean="0">
                <a:solidFill>
                  <a:schemeClr val="tx1"/>
                </a:solidFill>
                <a:effectLst/>
                <a:latin typeface="+mn-lt"/>
                <a:ea typeface="+mn-ea"/>
                <a:cs typeface="+mn-cs"/>
              </a:rPr>
              <a:t> to Victim.com, </a:t>
            </a:r>
            <a:r>
              <a:rPr lang="en-US" sz="1200" kern="1200" dirty="0">
                <a:solidFill>
                  <a:schemeClr val="tx1"/>
                </a:solidFill>
                <a:effectLst/>
                <a:latin typeface="+mn-lt"/>
                <a:ea typeface="+mn-ea"/>
                <a:cs typeface="+mn-cs"/>
              </a:rPr>
              <a:t>which also allows Facebook logins.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instead of going through the </a:t>
            </a:r>
            <a:r>
              <a:rPr lang="en-US" sz="1200" kern="120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process, BadGuy.com </a:t>
            </a:r>
            <a:r>
              <a:rPr lang="en-US" sz="1200" b="1" kern="1200" baseline="0" dirty="0" smtClean="0">
                <a:solidFill>
                  <a:schemeClr val="tx1"/>
                </a:solidFill>
                <a:effectLst/>
                <a:latin typeface="+mn-lt"/>
                <a:ea typeface="+mn-ea"/>
                <a:cs typeface="+mn-cs"/>
              </a:rPr>
              <a:t>reuses the </a:t>
            </a:r>
            <a:r>
              <a:rPr lang="en-US" sz="1200" b="1" kern="1200" baseline="0" dirty="0">
                <a:solidFill>
                  <a:schemeClr val="tx1"/>
                </a:solidFill>
                <a:effectLst/>
                <a:latin typeface="+mn-lt"/>
                <a:ea typeface="+mn-ea"/>
                <a:cs typeface="+mn-cs"/>
              </a:rPr>
              <a:t>access token </a:t>
            </a:r>
            <a:r>
              <a:rPr lang="en-US" sz="1200" b="0" kern="1200" baseline="0" dirty="0">
                <a:solidFill>
                  <a:schemeClr val="tx1"/>
                </a:solidFill>
                <a:effectLst/>
                <a:latin typeface="+mn-lt"/>
                <a:ea typeface="+mn-ea"/>
                <a:cs typeface="+mn-cs"/>
              </a:rPr>
              <a:t>they obtained </a:t>
            </a:r>
            <a:r>
              <a:rPr lang="en-US" sz="1200" b="0" kern="1200" baseline="0" dirty="0" smtClean="0">
                <a:solidFill>
                  <a:schemeClr val="tx1"/>
                </a:solidFill>
                <a:effectLst/>
                <a:latin typeface="+mn-lt"/>
                <a:ea typeface="+mn-ea"/>
                <a:cs typeface="+mn-cs"/>
              </a:rPr>
              <a:t>earlier, when I logged in.</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So now, when Victim.com calls the API to get the related user data, they </a:t>
            </a:r>
            <a:r>
              <a:rPr lang="en-US" sz="1200" b="0" i="1" kern="1200" baseline="0" dirty="0" smtClean="0">
                <a:solidFill>
                  <a:schemeClr val="tx1"/>
                </a:solidFill>
                <a:effectLst/>
                <a:latin typeface="+mn-lt"/>
                <a:ea typeface="+mn-ea"/>
                <a:cs typeface="+mn-cs"/>
              </a:rPr>
              <a:t>also </a:t>
            </a:r>
            <a:r>
              <a:rPr lang="en-US" sz="1200" b="0" i="0" kern="1200" baseline="0" dirty="0" smtClean="0">
                <a:solidFill>
                  <a:schemeClr val="tx1"/>
                </a:solidFill>
                <a:effectLst/>
                <a:latin typeface="+mn-lt"/>
                <a:ea typeface="+mn-ea"/>
                <a:cs typeface="+mn-cs"/>
              </a:rPr>
              <a:t>get my email address back.</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If Victim uses that as proof of authentication, then it will now have allowed </a:t>
            </a:r>
            <a:r>
              <a:rPr lang="en-US" sz="1200" b="0" i="0" kern="1200" baseline="0" dirty="0" err="1" smtClean="0">
                <a:solidFill>
                  <a:schemeClr val="tx1"/>
                </a:solidFill>
                <a:effectLst/>
                <a:latin typeface="+mn-lt"/>
                <a:ea typeface="+mn-ea"/>
                <a:cs typeface="+mn-cs"/>
              </a:rPr>
              <a:t>BadGuy</a:t>
            </a:r>
            <a:r>
              <a:rPr lang="en-US" sz="1200" b="0" i="0" kern="1200" baseline="0" dirty="0" smtClean="0">
                <a:solidFill>
                  <a:schemeClr val="tx1"/>
                </a:solidFill>
                <a:effectLst/>
                <a:latin typeface="+mn-lt"/>
                <a:ea typeface="+mn-ea"/>
                <a:cs typeface="+mn-cs"/>
              </a:rPr>
              <a:t> to log into my account. </a:t>
            </a:r>
          </a:p>
          <a:p>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smtClean="0">
                <a:solidFill>
                  <a:schemeClr val="tx1"/>
                </a:solidFill>
                <a:effectLst/>
                <a:latin typeface="+mn-lt"/>
                <a:ea typeface="+mn-ea"/>
                <a:cs typeface="+mn-cs"/>
              </a:rPr>
              <a:t>Neither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BadGuy</a:t>
            </a:r>
            <a:r>
              <a:rPr lang="en-US" sz="1200" kern="1200" baseline="0" dirty="0" smtClean="0">
                <a:solidFill>
                  <a:schemeClr val="tx1"/>
                </a:solidFill>
                <a:effectLst/>
                <a:latin typeface="+mn-lt"/>
                <a:ea typeface="+mn-ea"/>
                <a:cs typeface="+mn-cs"/>
              </a:rPr>
              <a:t> nor Victim have </a:t>
            </a:r>
            <a:r>
              <a:rPr lang="en-US" sz="1200" kern="1200" baseline="0" dirty="0">
                <a:solidFill>
                  <a:schemeClr val="tx1"/>
                </a:solidFill>
                <a:effectLst/>
                <a:latin typeface="+mn-lt"/>
                <a:ea typeface="+mn-ea"/>
                <a:cs typeface="+mn-cs"/>
              </a:rPr>
              <a:t>more access to </a:t>
            </a:r>
            <a:r>
              <a:rPr lang="en-US" sz="1200" b="1" kern="1200" baseline="0" dirty="0">
                <a:solidFill>
                  <a:schemeClr val="tx1"/>
                </a:solidFill>
                <a:effectLst/>
                <a:latin typeface="+mn-lt"/>
                <a:ea typeface="+mn-ea"/>
                <a:cs typeface="+mn-cs"/>
              </a:rPr>
              <a:t>FB data </a:t>
            </a:r>
            <a:r>
              <a:rPr lang="en-US" sz="1200" b="0" kern="1200" baseline="0" dirty="0">
                <a:solidFill>
                  <a:schemeClr val="tx1"/>
                </a:solidFill>
                <a:effectLst/>
                <a:latin typeface="+mn-lt"/>
                <a:ea typeface="+mn-ea"/>
                <a:cs typeface="+mn-cs"/>
              </a:rPr>
              <a:t>than was </a:t>
            </a:r>
            <a:r>
              <a:rPr lang="en-US" sz="1200" b="0" kern="1200" baseline="0" dirty="0" smtClean="0">
                <a:solidFill>
                  <a:schemeClr val="tx1"/>
                </a:solidFill>
                <a:effectLst/>
                <a:latin typeface="+mn-lt"/>
                <a:ea typeface="+mn-ea"/>
                <a:cs typeface="+mn-cs"/>
              </a:rPr>
              <a:t>authorized, but </a:t>
            </a:r>
            <a:r>
              <a:rPr lang="en-US" sz="1200" b="0" kern="1200" baseline="0" dirty="0" err="1" smtClean="0">
                <a:solidFill>
                  <a:schemeClr val="tx1"/>
                </a:solidFill>
                <a:effectLst/>
                <a:latin typeface="+mn-lt"/>
                <a:ea typeface="+mn-ea"/>
                <a:cs typeface="+mn-cs"/>
              </a:rPr>
              <a:t>BadGuy</a:t>
            </a:r>
            <a:r>
              <a:rPr lang="en-US" sz="1200" b="0" kern="1200" baseline="0" dirty="0" smtClean="0">
                <a:solidFill>
                  <a:schemeClr val="tx1"/>
                </a:solidFill>
                <a:effectLst/>
                <a:latin typeface="+mn-lt"/>
                <a:ea typeface="+mn-ea"/>
                <a:cs typeface="+mn-cs"/>
              </a:rPr>
              <a:t> now </a:t>
            </a:r>
            <a:r>
              <a:rPr lang="en-US" sz="1200" b="0" i="1" kern="1200" baseline="0" dirty="0" smtClean="0">
                <a:solidFill>
                  <a:schemeClr val="tx1"/>
                </a:solidFill>
                <a:effectLst/>
                <a:latin typeface="+mn-lt"/>
                <a:ea typeface="+mn-ea"/>
                <a:cs typeface="+mn-cs"/>
              </a:rPr>
              <a:t>also </a:t>
            </a:r>
            <a:r>
              <a:rPr lang="en-US" sz="1200" b="0" i="0" kern="1200" baseline="0" dirty="0" smtClean="0">
                <a:solidFill>
                  <a:schemeClr val="tx1"/>
                </a:solidFill>
                <a:effectLst/>
                <a:latin typeface="+mn-lt"/>
                <a:ea typeface="+mn-ea"/>
                <a:cs typeface="+mn-cs"/>
              </a:rPr>
              <a:t>has access to my data at Victim.</a:t>
            </a:r>
            <a:endParaRPr lang="en-US" sz="1200" b="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a:t>
            </a:r>
            <a:r>
              <a:rPr lang="en-US" sz="1200" kern="1200" baseline="0" dirty="0">
                <a:solidFill>
                  <a:schemeClr val="tx1"/>
                </a:solidFill>
                <a:effectLst/>
                <a:latin typeface="+mn-lt"/>
                <a:ea typeface="+mn-ea"/>
                <a:cs typeface="+mn-cs"/>
              </a:rPr>
              <a:t>ossible because OAuth access tokens do not have </a:t>
            </a:r>
            <a:r>
              <a:rPr lang="en-US" sz="1200" b="1" kern="1200" baseline="0" dirty="0">
                <a:solidFill>
                  <a:schemeClr val="tx1"/>
                </a:solidFill>
                <a:effectLst/>
                <a:latin typeface="+mn-lt"/>
                <a:ea typeface="+mn-ea"/>
                <a:cs typeface="+mn-cs"/>
              </a:rPr>
              <a:t>audience restriction</a:t>
            </a:r>
            <a:r>
              <a:rPr lang="en-US" sz="1200" kern="1200" baseline="0" dirty="0">
                <a:solidFill>
                  <a:schemeClr val="tx1"/>
                </a:solidFill>
                <a:effectLst/>
                <a:latin typeface="+mn-lt"/>
                <a:ea typeface="+mn-ea"/>
                <a:cs typeface="+mn-cs"/>
              </a:rPr>
              <a:t>. This is a problem with bearer </a:t>
            </a:r>
            <a:r>
              <a:rPr lang="en-US" sz="1200" kern="1200" baseline="0" dirty="0" smtClean="0">
                <a:solidFill>
                  <a:schemeClr val="tx1"/>
                </a:solidFill>
                <a:effectLst/>
                <a:latin typeface="+mn-lt"/>
                <a:ea typeface="+mn-ea"/>
                <a:cs typeface="+mn-cs"/>
              </a:rPr>
              <a:t>tokens in general; Victim has no way to know that it's being compromised.</a:t>
            </a:r>
            <a:endParaRPr lang="en-US" sz="120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39983743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avoid that problem, ONLY use access tokens</a:t>
            </a:r>
            <a:r>
              <a:rPr lang="en-US" sz="1200" kern="1200" baseline="0" dirty="0">
                <a:solidFill>
                  <a:schemeClr val="tx1"/>
                </a:solidFill>
                <a:effectLst/>
                <a:latin typeface="+mn-lt"/>
                <a:ea typeface="+mn-ea"/>
                <a:cs typeface="+mn-cs"/>
              </a:rPr>
              <a:t> to access the authorized resource. </a:t>
            </a:r>
          </a:p>
          <a:p>
            <a:endParaRPr lang="en-US"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 use possession of an access token as proof of authentication, you are vulnerable.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solve this problem, the access token would</a:t>
            </a:r>
            <a:r>
              <a:rPr lang="en-US" sz="1200" kern="1200" baseline="0" dirty="0">
                <a:solidFill>
                  <a:schemeClr val="tx1"/>
                </a:solidFill>
                <a:effectLst/>
                <a:latin typeface="+mn-lt"/>
                <a:ea typeface="+mn-ea"/>
                <a:cs typeface="+mn-cs"/>
              </a:rPr>
              <a:t> need to </a:t>
            </a:r>
            <a:r>
              <a:rPr lang="en-US" sz="1200" kern="1200" baseline="0" dirty="0" smtClean="0">
                <a:solidFill>
                  <a:schemeClr val="tx1"/>
                </a:solidFill>
                <a:effectLst/>
                <a:latin typeface="+mn-lt"/>
                <a:ea typeface="+mn-ea"/>
                <a:cs typeface="+mn-cs"/>
              </a:rPr>
              <a:t>include some additional stuff:</a:t>
            </a:r>
            <a:endParaRPr lang="en-US" sz="1200" kern="1200" baseline="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assert </a:t>
            </a:r>
            <a:r>
              <a:rPr lang="en-US" sz="1200" b="1" u="sng" kern="1200" dirty="0">
                <a:solidFill>
                  <a:schemeClr val="tx1"/>
                </a:solidFill>
                <a:effectLst/>
                <a:latin typeface="+mn-lt"/>
                <a:ea typeface="+mn-ea"/>
                <a:cs typeface="+mn-cs"/>
              </a:rPr>
              <a:t>which client</a:t>
            </a:r>
            <a:r>
              <a:rPr lang="en-US" sz="1200" kern="1200" dirty="0">
                <a:solidFill>
                  <a:schemeClr val="tx1"/>
                </a:solidFill>
                <a:effectLst/>
                <a:latin typeface="+mn-lt"/>
                <a:ea typeface="+mn-ea"/>
                <a:cs typeface="+mn-cs"/>
              </a:rPr>
              <a:t> it was granted to and </a:t>
            </a:r>
          </a:p>
          <a:p>
            <a:pPr marL="171450" indent="-171450">
              <a:buFont typeface="Arial" panose="020B0604020202020204" pitchFamily="34" charset="0"/>
              <a:buChar char="•"/>
            </a:pPr>
            <a:r>
              <a:rPr lang="en-US" sz="1200" b="1" u="sng" kern="1200" dirty="0">
                <a:solidFill>
                  <a:schemeClr val="tx1"/>
                </a:solidFill>
                <a:effectLst/>
                <a:latin typeface="+mn-lt"/>
                <a:ea typeface="+mn-ea"/>
                <a:cs typeface="+mn-cs"/>
              </a:rPr>
              <a:t>which authenticated</a:t>
            </a:r>
            <a:r>
              <a:rPr lang="en-US" sz="1200" b="1" u="sng" kern="1200" baseline="0" dirty="0">
                <a:solidFill>
                  <a:schemeClr val="tx1"/>
                </a:solidFill>
                <a:effectLst/>
                <a:latin typeface="+mn-lt"/>
                <a:ea typeface="+mn-ea"/>
                <a:cs typeface="+mn-cs"/>
              </a:rPr>
              <a:t> </a:t>
            </a:r>
            <a:r>
              <a:rPr lang="en-US" sz="1200" b="1" u="sng" kern="1200" dirty="0">
                <a:solidFill>
                  <a:schemeClr val="tx1"/>
                </a:solidFill>
                <a:effectLst/>
                <a:latin typeface="+mn-lt"/>
                <a:ea typeface="+mn-ea"/>
                <a:cs typeface="+mn-cs"/>
              </a:rPr>
              <a:t>identity</a:t>
            </a:r>
            <a:r>
              <a:rPr lang="en-US" sz="1200" kern="1200" dirty="0">
                <a:solidFill>
                  <a:schemeClr val="tx1"/>
                </a:solidFill>
                <a:effectLst/>
                <a:latin typeface="+mn-lt"/>
                <a:ea typeface="+mn-ea"/>
                <a:cs typeface="+mn-cs"/>
              </a:rPr>
              <a:t> authorized it</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dirty="0">
                <a:solidFill>
                  <a:schemeClr val="tx1"/>
                </a:solidFill>
                <a:effectLst/>
                <a:latin typeface="+mn-lt"/>
                <a:ea typeface="+mn-ea"/>
                <a:cs typeface="+mn-cs"/>
              </a:rPr>
              <a:t>That way, </a:t>
            </a:r>
            <a:r>
              <a:rPr lang="en-US" sz="1200" kern="1200" dirty="0" smtClean="0">
                <a:solidFill>
                  <a:schemeClr val="tx1"/>
                </a:solidFill>
                <a:effectLst/>
                <a:latin typeface="+mn-lt"/>
                <a:ea typeface="+mn-ea"/>
                <a:cs typeface="+mn-cs"/>
              </a:rPr>
              <a:t>only </a:t>
            </a:r>
            <a:r>
              <a:rPr lang="en-US" sz="1200" kern="1200" dirty="0" err="1" smtClean="0">
                <a:solidFill>
                  <a:schemeClr val="tx1"/>
                </a:solidFill>
                <a:effectLst/>
                <a:latin typeface="+mn-lt"/>
                <a:ea typeface="+mn-ea"/>
                <a:cs typeface="+mn-cs"/>
              </a:rPr>
              <a:t>BadGuy</a:t>
            </a:r>
            <a:r>
              <a:rPr lang="en-US" sz="1200" kern="1200" dirty="0" smtClean="0">
                <a:solidFill>
                  <a:schemeClr val="tx1"/>
                </a:solidFill>
                <a:effectLst/>
                <a:latin typeface="+mn-lt"/>
                <a:ea typeface="+mn-ea"/>
                <a:cs typeface="+mn-cs"/>
              </a:rPr>
              <a:t> would be able to use the token that I authorized, and the</a:t>
            </a:r>
            <a:r>
              <a:rPr lang="en-US" sz="1200" kern="1200" baseline="0" dirty="0" smtClean="0">
                <a:solidFill>
                  <a:schemeClr val="tx1"/>
                </a:solidFill>
                <a:effectLst/>
                <a:latin typeface="+mn-lt"/>
                <a:ea typeface="+mn-ea"/>
                <a:cs typeface="+mn-cs"/>
              </a:rPr>
              <a:t> token could also serve as proof of identity to that authorized client only.</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2700233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However, I </a:t>
            </a:r>
            <a:r>
              <a:rPr lang="en-US" sz="1200" i="1" kern="1200" dirty="0">
                <a:solidFill>
                  <a:schemeClr val="tx1"/>
                </a:solidFill>
                <a:effectLst/>
                <a:latin typeface="+mn-lt"/>
                <a:ea typeface="+mn-ea"/>
                <a:cs typeface="+mn-cs"/>
              </a:rPr>
              <a:t>have </a:t>
            </a:r>
            <a:r>
              <a:rPr lang="en-US" sz="1200" i="0" kern="1200" dirty="0">
                <a:solidFill>
                  <a:schemeClr val="tx1"/>
                </a:solidFill>
                <a:effectLst/>
                <a:latin typeface="+mn-lt"/>
                <a:ea typeface="+mn-ea"/>
                <a:cs typeface="+mn-cs"/>
              </a:rPr>
              <a:t>Googled the crap out of OAuth. More specifically, I've Googled the crap out of OAuth </a:t>
            </a:r>
            <a:r>
              <a:rPr lang="en-US" sz="1200" kern="1200" dirty="0">
                <a:solidFill>
                  <a:schemeClr val="tx1"/>
                </a:solidFill>
                <a:effectLst/>
                <a:latin typeface="+mn-lt"/>
                <a:ea typeface="+mn-ea"/>
                <a:cs typeface="+mn-cs"/>
              </a:rPr>
              <a:t>and how it compares to everything </a:t>
            </a:r>
            <a:r>
              <a:rPr lang="en-US" sz="1200" i="1" kern="1200" dirty="0">
                <a:solidFill>
                  <a:schemeClr val="tx1"/>
                </a:solidFill>
                <a:effectLst/>
                <a:latin typeface="+mn-lt"/>
                <a:ea typeface="+mn-ea"/>
                <a:cs typeface="+mn-cs"/>
              </a:rPr>
              <a:t>else </a:t>
            </a:r>
            <a:r>
              <a:rPr lang="en-US" sz="1200" i="0" kern="1200" dirty="0">
                <a:solidFill>
                  <a:schemeClr val="tx1"/>
                </a:solidFill>
                <a:effectLst/>
                <a:latin typeface="+mn-lt"/>
                <a:ea typeface="+mn-ea"/>
                <a:cs typeface="+mn-cs"/>
              </a:rPr>
              <a:t>you could do</a:t>
            </a:r>
            <a:r>
              <a:rPr lang="en-US" sz="1200" kern="1200" dirty="0">
                <a:solidFill>
                  <a:schemeClr val="tx1"/>
                </a:solidFill>
                <a:effectLst/>
                <a:latin typeface="+mn-lt"/>
                <a:ea typeface="+mn-ea"/>
                <a:cs typeface="+mn-cs"/>
              </a:rPr>
              <a:t>, and that’s what this session is about.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I’ve packaged up all of that research and distilled it into the most coherent format I could create. I want to strip away all the confusing jargon and show you how these things work at a fundamental level.</a:t>
            </a:r>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2106350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That’s the basic concept behind OpenID Connect. </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Open standard that defines an </a:t>
            </a:r>
            <a:r>
              <a:rPr lang="en-US" sz="1200" b="1" kern="1200" dirty="0">
                <a:solidFill>
                  <a:schemeClr val="tx1"/>
                </a:solidFill>
                <a:effectLst/>
                <a:latin typeface="+mn-lt"/>
                <a:ea typeface="+mn-ea"/>
                <a:cs typeface="+mn-cs"/>
              </a:rPr>
              <a:t>interoperable identity layer</a:t>
            </a:r>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rPr>
              <a:t>on top of</a:t>
            </a:r>
            <a:r>
              <a:rPr lang="en-US" sz="1200" kern="1200" dirty="0">
                <a:solidFill>
                  <a:schemeClr val="tx1"/>
                </a:solidFill>
                <a:effectLst/>
                <a:latin typeface="+mn-lt"/>
                <a:ea typeface="+mn-ea"/>
                <a:cs typeface="+mn-cs"/>
              </a:rPr>
              <a:t> OAuth 2.0.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Allows authentication against </a:t>
            </a:r>
            <a:r>
              <a:rPr lang="en-US" sz="1200" b="1" kern="1200" dirty="0">
                <a:solidFill>
                  <a:schemeClr val="tx1"/>
                </a:solidFill>
                <a:effectLst/>
                <a:latin typeface="+mn-lt"/>
                <a:ea typeface="+mn-ea"/>
                <a:cs typeface="+mn-cs"/>
              </a:rPr>
              <a:t>3</a:t>
            </a:r>
            <a:r>
              <a:rPr lang="en-US" sz="1200" b="1" kern="1200" baseline="30000" dirty="0">
                <a:solidFill>
                  <a:schemeClr val="tx1"/>
                </a:solidFill>
                <a:effectLst/>
                <a:latin typeface="+mn-lt"/>
                <a:ea typeface="+mn-ea"/>
                <a:cs typeface="+mn-cs"/>
              </a:rPr>
              <a:t>rd</a:t>
            </a:r>
            <a:r>
              <a:rPr lang="en-US" sz="1200" b="1" kern="1200" dirty="0">
                <a:solidFill>
                  <a:schemeClr val="tx1"/>
                </a:solidFill>
                <a:effectLst/>
                <a:latin typeface="+mn-lt"/>
                <a:ea typeface="+mn-ea"/>
                <a:cs typeface="+mn-cs"/>
              </a:rPr>
              <a:t> party identity providers </a:t>
            </a:r>
            <a:r>
              <a:rPr lang="en-US" sz="1200" kern="1200" dirty="0">
                <a:solidFill>
                  <a:schemeClr val="tx1"/>
                </a:solidFill>
                <a:effectLst/>
                <a:latin typeface="+mn-lt"/>
                <a:ea typeface="+mn-ea"/>
                <a:cs typeface="+mn-cs"/>
              </a:rPr>
              <a:t>by closing some of the gaps we just mentioned.</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ID Connect adds extra</a:t>
            </a:r>
            <a:r>
              <a:rPr lang="en-US" sz="1200" kern="1200" baseline="0" dirty="0">
                <a:solidFill>
                  <a:schemeClr val="tx1"/>
                </a:solidFill>
                <a:effectLst/>
                <a:latin typeface="+mn-lt"/>
                <a:ea typeface="+mn-ea"/>
                <a:cs typeface="+mn-cs"/>
              </a:rPr>
              <a:t> tokens</a:t>
            </a:r>
            <a:r>
              <a:rPr lang="en-US" sz="1200" kern="1200" dirty="0">
                <a:solidFill>
                  <a:schemeClr val="tx1"/>
                </a:solidFill>
                <a:effectLst/>
                <a:latin typeface="+mn-lt"/>
                <a:ea typeface="+mn-ea"/>
                <a:cs typeface="+mn-cs"/>
              </a:rPr>
              <a:t> which are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given to</a:t>
            </a:r>
            <a:r>
              <a:rPr lang="en-US" sz="1200" kern="1200" baseline="0" dirty="0">
                <a:solidFill>
                  <a:schemeClr val="tx1"/>
                </a:solidFill>
                <a:effectLst/>
                <a:latin typeface="+mn-lt"/>
                <a:ea typeface="+mn-ea"/>
                <a:cs typeface="+mn-cs"/>
              </a:rPr>
              <a:t> client </a:t>
            </a:r>
            <a:r>
              <a:rPr lang="en-US" sz="1200" b="1" u="sng" kern="1200" dirty="0">
                <a:solidFill>
                  <a:schemeClr val="tx1"/>
                </a:solidFill>
                <a:effectLst/>
                <a:latin typeface="+mn-lt"/>
                <a:ea typeface="+mn-ea"/>
                <a:cs typeface="+mn-cs"/>
              </a:rPr>
              <a:t>in addition to</a:t>
            </a:r>
            <a:r>
              <a:rPr lang="en-US" sz="1200" kern="1200" dirty="0">
                <a:solidFill>
                  <a:schemeClr val="tx1"/>
                </a:solidFill>
                <a:effectLst/>
                <a:latin typeface="+mn-lt"/>
                <a:ea typeface="+mn-ea"/>
                <a:cs typeface="+mn-cs"/>
              </a:rPr>
              <a:t> regular OAuth access token. </a:t>
            </a:r>
          </a:p>
          <a:p>
            <a:pPr lvl="0"/>
            <a:r>
              <a:rPr lang="en-US" sz="1200" kern="1200" dirty="0">
                <a:solidFill>
                  <a:schemeClr val="tx1"/>
                </a:solidFill>
                <a:effectLst/>
                <a:latin typeface="+mn-lt"/>
                <a:ea typeface="+mn-ea"/>
                <a:cs typeface="+mn-cs"/>
              </a:rPr>
              <a:t>These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have</a:t>
            </a:r>
            <a:r>
              <a:rPr lang="en-US" sz="1200" kern="1200" baseline="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well-known format</a:t>
            </a:r>
            <a:r>
              <a:rPr lang="en-US" sz="1200" kern="1200" baseline="0" dirty="0">
                <a:solidFill>
                  <a:schemeClr val="tx1"/>
                </a:solidFill>
                <a:effectLst/>
                <a:latin typeface="+mn-lt"/>
                <a:ea typeface="+mn-ea"/>
                <a:cs typeface="+mn-cs"/>
              </a:rPr>
              <a:t> so the client can extract identity claims and audience restrictions directly from the token. </a:t>
            </a:r>
          </a:p>
          <a:p>
            <a:pPr lvl="0"/>
            <a:endParaRPr lang="en-US" sz="1200" kern="1200" baseline="0" dirty="0">
              <a:solidFill>
                <a:schemeClr val="tx1"/>
              </a:solidFill>
              <a:effectLst/>
              <a:latin typeface="+mn-lt"/>
              <a:ea typeface="+mn-ea"/>
              <a:cs typeface="+mn-cs"/>
            </a:endParaRPr>
          </a:p>
          <a:p>
            <a:pPr lvl="0"/>
            <a:r>
              <a:rPr lang="en-US" sz="1200" kern="1200" baseline="0" dirty="0">
                <a:solidFill>
                  <a:schemeClr val="tx1"/>
                </a:solidFill>
                <a:effectLst/>
                <a:latin typeface="+mn-lt"/>
                <a:ea typeface="+mn-ea"/>
                <a:cs typeface="+mn-cs"/>
              </a:rPr>
              <a:t>OpenID Connect </a:t>
            </a:r>
            <a:r>
              <a:rPr lang="en-US" sz="1200" b="1" kern="1200" baseline="0" dirty="0">
                <a:solidFill>
                  <a:schemeClr val="tx1"/>
                </a:solidFill>
                <a:effectLst/>
                <a:latin typeface="+mn-lt"/>
                <a:ea typeface="+mn-ea"/>
                <a:cs typeface="+mn-cs"/>
              </a:rPr>
              <a:t>replaces OpenID 2.0</a:t>
            </a:r>
            <a:r>
              <a:rPr lang="en-US" sz="1200" b="0" kern="1200" baseline="0" dirty="0">
                <a:solidFill>
                  <a:schemeClr val="tx1"/>
                </a:solidFill>
                <a:effectLst/>
                <a:latin typeface="+mn-lt"/>
                <a:ea typeface="+mn-ea"/>
                <a:cs typeface="+mn-cs"/>
              </a:rPr>
              <a:t> and is the best way to implement something like “Log in with Google” on your app</a:t>
            </a:r>
            <a:r>
              <a:rPr lang="en-US" sz="1200" kern="1200" baseline="0" dirty="0">
                <a:solidFill>
                  <a:schemeClr val="tx1"/>
                </a:solidFill>
                <a:effectLst/>
                <a:latin typeface="+mn-lt"/>
                <a:ea typeface="+mn-ea"/>
                <a:cs typeface="+mn-cs"/>
              </a:rPr>
              <a:t>.</a:t>
            </a:r>
          </a:p>
          <a:p>
            <a:pPr lvl="0"/>
            <a:endParaRPr lang="en-US" sz="1200" u="sng" kern="1200" baseline="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7959491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wrap up our review of authentication options I want to touch very briefly on two additional techniques that you might want to be aware of.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first is SAML, which stands for “Security Assertion Markup Language”. </a:t>
            </a:r>
            <a:r>
              <a:rPr lang="en-US" sz="1200" kern="1200" dirty="0" smtClean="0">
                <a:solidFill>
                  <a:schemeClr val="tx1"/>
                </a:solidFill>
                <a:effectLst/>
                <a:latin typeface="+mn-lt"/>
                <a:ea typeface="+mn-ea"/>
                <a:cs typeface="+mn-cs"/>
              </a:rPr>
              <a:t>It basically does the same thing as JSON </a:t>
            </a:r>
            <a:r>
              <a:rPr lang="en-US" sz="1200" kern="1200" dirty="0">
                <a:solidFill>
                  <a:schemeClr val="tx1"/>
                </a:solidFill>
                <a:effectLst/>
                <a:latin typeface="+mn-lt"/>
                <a:ea typeface="+mn-ea"/>
                <a:cs typeface="+mn-cs"/>
              </a:rPr>
              <a:t>Web </a:t>
            </a:r>
            <a:r>
              <a:rPr lang="en-US" sz="1200" kern="1200" dirty="0" smtClean="0">
                <a:solidFill>
                  <a:schemeClr val="tx1"/>
                </a:solidFill>
                <a:effectLst/>
                <a:latin typeface="+mn-lt"/>
                <a:ea typeface="+mn-ea"/>
                <a:cs typeface="+mn-cs"/>
              </a:rPr>
              <a:t>Tokens, but uses SOAP </a:t>
            </a:r>
            <a:r>
              <a:rPr lang="en-US" sz="1200" kern="1200" dirty="0">
                <a:solidFill>
                  <a:schemeClr val="tx1"/>
                </a:solidFill>
                <a:effectLst/>
                <a:latin typeface="+mn-lt"/>
                <a:ea typeface="+mn-ea"/>
                <a:cs typeface="+mn-cs"/>
              </a:rPr>
              <a:t>and XML rather than JSON over HTTP. SAML is </a:t>
            </a:r>
            <a:r>
              <a:rPr lang="en-US" sz="1200" kern="1200" dirty="0" smtClean="0">
                <a:solidFill>
                  <a:schemeClr val="tx1"/>
                </a:solidFill>
                <a:effectLst/>
                <a:latin typeface="+mn-lt"/>
                <a:ea typeface="+mn-ea"/>
                <a:cs typeface="+mn-cs"/>
              </a:rPr>
              <a:t>older </a:t>
            </a:r>
            <a:r>
              <a:rPr lang="en-US" sz="1200" kern="1200" dirty="0">
                <a:solidFill>
                  <a:schemeClr val="tx1"/>
                </a:solidFill>
                <a:effectLst/>
                <a:latin typeface="+mn-lt"/>
                <a:ea typeface="+mn-ea"/>
                <a:cs typeface="+mn-cs"/>
              </a:rPr>
              <a:t>and more complex than JWT, but it does offer some additional </a:t>
            </a:r>
            <a:r>
              <a:rPr lang="en-US" sz="1200" kern="1200" dirty="0" smtClean="0">
                <a:solidFill>
                  <a:schemeClr val="tx1"/>
                </a:solidFill>
                <a:effectLst/>
                <a:latin typeface="+mn-lt"/>
                <a:ea typeface="+mn-ea"/>
                <a:cs typeface="+mn-cs"/>
              </a:rPr>
              <a:t>functionality. </a:t>
            </a:r>
            <a:r>
              <a:rPr lang="en-US" sz="1200" kern="1200" dirty="0">
                <a:solidFill>
                  <a:schemeClr val="tx1"/>
                </a:solidFill>
                <a:effectLst/>
                <a:latin typeface="+mn-lt"/>
                <a:ea typeface="+mn-ea"/>
                <a:cs typeface="+mn-cs"/>
              </a:rPr>
              <a:t>SAML is very commonly used for enterprise single-sign-on scenarios, although JWT is starting to see some adoption in this area.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second is WS-Security, and honestly I don’t know much about it. If you’re dealing with very complex, enterprise-grade authentication scenarios then you might want to hire a security expert to help. It’s probably safe to say that nobody attending my 101-level intro to authentication systems has any business implementing WS-Security in PROD without a little help.</a:t>
            </a:r>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229861272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OK, so I just threw a metric </a:t>
            </a:r>
            <a:r>
              <a:rPr lang="en-US" sz="1200" kern="1200" dirty="0" err="1">
                <a:solidFill>
                  <a:schemeClr val="tx1"/>
                </a:solidFill>
                <a:effectLst/>
                <a:latin typeface="+mn-lt"/>
                <a:ea typeface="+mn-ea"/>
                <a:cs typeface="+mn-cs"/>
              </a:rPr>
              <a:t>crapton</a:t>
            </a:r>
            <a:r>
              <a:rPr lang="en-US" sz="1200" kern="1200" dirty="0">
                <a:solidFill>
                  <a:schemeClr val="tx1"/>
                </a:solidFill>
                <a:effectLst/>
                <a:latin typeface="+mn-lt"/>
                <a:ea typeface="+mn-ea"/>
                <a:cs typeface="+mn-cs"/>
              </a:rPr>
              <a:t> of information at you. We talked about a lot of different authentication choices with a lot of different trade-offs. Like most things in this industry, the correct answer to this question is “it depends”.</a:t>
            </a: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4659378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Client certificates are pretty easy to use, </a:t>
            </a:r>
            <a:r>
              <a:rPr lang="en-US" sz="1200" b="1" kern="1200" dirty="0">
                <a:solidFill>
                  <a:schemeClr val="tx1"/>
                </a:solidFill>
                <a:effectLst/>
                <a:latin typeface="+mn-lt"/>
                <a:ea typeface="+mn-ea"/>
                <a:cs typeface="+mn-cs"/>
              </a:rPr>
              <a:t>IF you can get your users to install them</a:t>
            </a:r>
            <a:r>
              <a:rPr lang="en-US" sz="1200" kern="1200" dirty="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They aren't a good fit for the public internet.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worth considering</a:t>
            </a:r>
            <a:r>
              <a:rPr lang="en-US" sz="1200" kern="1200" baseline="0" dirty="0" smtClean="0">
                <a:solidFill>
                  <a:schemeClr val="tx1"/>
                </a:solidFill>
                <a:effectLst/>
                <a:latin typeface="+mn-lt"/>
                <a:ea typeface="+mn-ea"/>
                <a:cs typeface="+mn-cs"/>
              </a:rPr>
              <a:t> if you're securing a private API against Active Directory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35592530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might</a:t>
            </a:r>
            <a:r>
              <a:rPr lang="en-US" sz="1200" kern="1200" baseline="0" dirty="0" smtClean="0">
                <a:solidFill>
                  <a:schemeClr val="tx1"/>
                </a:solidFill>
                <a:effectLst/>
                <a:latin typeface="+mn-lt"/>
                <a:ea typeface="+mn-ea"/>
                <a:cs typeface="+mn-cs"/>
              </a:rPr>
              <a:t> be a good fit for </a:t>
            </a:r>
            <a:r>
              <a:rPr lang="en-US" sz="1200" kern="1200" dirty="0" smtClean="0">
                <a:solidFill>
                  <a:schemeClr val="tx1"/>
                </a:solidFill>
                <a:effectLst/>
                <a:latin typeface="+mn-lt"/>
                <a:ea typeface="+mn-ea"/>
                <a:cs typeface="+mn-cs"/>
              </a:rPr>
              <a:t>server-to-server</a:t>
            </a:r>
            <a:r>
              <a:rPr lang="en-US" sz="1200" kern="1200" baseline="0" dirty="0" smtClean="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API calls against a standard user database such as </a:t>
            </a:r>
            <a:r>
              <a:rPr lang="en-US" sz="1200" kern="1200" dirty="0" err="1" smtClean="0">
                <a:solidFill>
                  <a:schemeClr val="tx1"/>
                </a:solidFill>
                <a:effectLst/>
                <a:latin typeface="+mn-lt"/>
                <a:ea typeface="+mn-ea"/>
                <a:cs typeface="+mn-cs"/>
              </a:rPr>
              <a:t>ActiveDirectory</a:t>
            </a:r>
            <a:r>
              <a:rPr lang="en-US" sz="1200" kern="1200" dirty="0" smtClean="0">
                <a:solidFill>
                  <a:schemeClr val="tx1"/>
                </a:solidFill>
                <a:effectLst/>
                <a:latin typeface="+mn-lt"/>
                <a:ea typeface="+mn-ea"/>
                <a:cs typeface="+mn-cs"/>
              </a:rPr>
              <a:t>. Just remember that you're passing the primary</a:t>
            </a:r>
            <a:r>
              <a:rPr lang="en-US" sz="1200" kern="1200" baseline="0" dirty="0" smtClean="0">
                <a:solidFill>
                  <a:schemeClr val="tx1"/>
                </a:solidFill>
                <a:effectLst/>
                <a:latin typeface="+mn-lt"/>
                <a:ea typeface="+mn-ea"/>
                <a:cs typeface="+mn-cs"/>
              </a:rPr>
              <a:t> account credentials over the wire in plain text.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98086512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There’s no good reason to use Digest Auth. Anyone that tells you to do this is about 15 years out of date.</a:t>
            </a: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17409928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API Keys as “bearer tokens”, where you pass the key itself with each request, is really easy to implement so it’s great for rapidly standing up a new API when you don’t need top-notch security</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remember to use TLS for all requests.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274344659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 want more security than you get with bearer tokens, then use API Keys to sign requests.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Remember that creating the signature can be complex and requires that the client and server create the hash in exactly the same way. </a:t>
            </a:r>
            <a:r>
              <a:rPr lang="en-US" sz="1200" kern="1200" dirty="0" smtClean="0">
                <a:solidFill>
                  <a:schemeClr val="tx1"/>
                </a:solidFill>
                <a:effectLst/>
                <a:latin typeface="+mn-lt"/>
                <a:ea typeface="+mn-ea"/>
                <a:cs typeface="+mn-cs"/>
              </a:rPr>
              <a:t>The need to document and support the </a:t>
            </a:r>
            <a:r>
              <a:rPr lang="en-US" sz="1200" kern="1200" dirty="0">
                <a:solidFill>
                  <a:schemeClr val="tx1"/>
                </a:solidFill>
                <a:effectLst/>
                <a:latin typeface="+mn-lt"/>
                <a:ea typeface="+mn-ea"/>
                <a:cs typeface="+mn-cs"/>
              </a:rPr>
              <a:t>canonicalization process </a:t>
            </a:r>
            <a:r>
              <a:rPr lang="en-US" sz="1200" kern="1200" dirty="0" smtClean="0">
                <a:solidFill>
                  <a:schemeClr val="tx1"/>
                </a:solidFill>
                <a:effectLst/>
                <a:latin typeface="+mn-lt"/>
                <a:ea typeface="+mn-ea"/>
                <a:cs typeface="+mn-cs"/>
              </a:rPr>
              <a:t>may make</a:t>
            </a:r>
            <a:r>
              <a:rPr lang="en-US" sz="1200" kern="1200" baseline="0" dirty="0" smtClean="0">
                <a:solidFill>
                  <a:schemeClr val="tx1"/>
                </a:solidFill>
                <a:effectLst/>
                <a:latin typeface="+mn-lt"/>
                <a:ea typeface="+mn-ea"/>
                <a:cs typeface="+mn-cs"/>
              </a:rPr>
              <a:t> supporting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party clients a pain, so this might be best when </a:t>
            </a:r>
            <a:r>
              <a:rPr lang="en-US" sz="1200" kern="1200" dirty="0" smtClean="0">
                <a:solidFill>
                  <a:schemeClr val="tx1"/>
                </a:solidFill>
                <a:effectLst/>
                <a:latin typeface="+mn-lt"/>
                <a:ea typeface="+mn-ea"/>
                <a:cs typeface="+mn-cs"/>
              </a:rPr>
              <a:t>you’re </a:t>
            </a:r>
            <a:r>
              <a:rPr lang="en-US" sz="1200" kern="1200" dirty="0">
                <a:solidFill>
                  <a:schemeClr val="tx1"/>
                </a:solidFill>
                <a:effectLst/>
                <a:latin typeface="+mn-lt"/>
                <a:ea typeface="+mn-ea"/>
                <a:cs typeface="+mn-cs"/>
              </a:rPr>
              <a:t>writing </a:t>
            </a:r>
            <a:r>
              <a:rPr lang="en-US" sz="1200" i="1" kern="1200" dirty="0">
                <a:solidFill>
                  <a:schemeClr val="tx1"/>
                </a:solidFill>
                <a:effectLst/>
                <a:latin typeface="+mn-lt"/>
                <a:ea typeface="+mn-ea"/>
                <a:cs typeface="+mn-cs"/>
              </a:rPr>
              <a:t>both </a:t>
            </a:r>
            <a:r>
              <a:rPr lang="en-US" sz="1200" kern="1200" dirty="0">
                <a:solidFill>
                  <a:schemeClr val="tx1"/>
                </a:solidFill>
                <a:effectLst/>
                <a:latin typeface="+mn-lt"/>
                <a:ea typeface="+mn-ea"/>
                <a:cs typeface="+mn-cs"/>
              </a:rPr>
              <a:t>the client and server yourself.</a:t>
            </a: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7860827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JSON Web Tokens </a:t>
            </a:r>
            <a:r>
              <a:rPr lang="en-US" sz="1200" kern="1200" dirty="0" smtClean="0">
                <a:solidFill>
                  <a:schemeClr val="tx1"/>
                </a:solidFill>
                <a:effectLst/>
                <a:latin typeface="+mn-lt"/>
                <a:ea typeface="+mn-ea"/>
                <a:cs typeface="+mn-cs"/>
              </a:rPr>
              <a:t>are definitely</a:t>
            </a:r>
            <a:r>
              <a:rPr lang="en-US" sz="1200" kern="1200" baseline="0" dirty="0" smtClean="0">
                <a:solidFill>
                  <a:schemeClr val="tx1"/>
                </a:solidFill>
                <a:effectLst/>
                <a:latin typeface="+mn-lt"/>
                <a:ea typeface="+mn-ea"/>
                <a:cs typeface="+mn-cs"/>
              </a:rPr>
              <a:t> worth a look if you're writing a JS client.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These can also be useful for tracking state without "sessions" in server memory and for implementing lightweight SSO integrations. </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Remember that this does require a secure login with user-entered credentials to initialize the token, so JWT isn’t a good fit for automated, server-to-server interaction. (Or more accurately, JWT is a fine way to handle </a:t>
            </a:r>
            <a:r>
              <a:rPr lang="en-US" sz="1200" i="1" kern="1200" dirty="0">
                <a:solidFill>
                  <a:schemeClr val="tx1"/>
                </a:solidFill>
                <a:effectLst/>
                <a:latin typeface="+mn-lt"/>
                <a:ea typeface="+mn-ea"/>
                <a:cs typeface="+mn-cs"/>
              </a:rPr>
              <a:t>authorization </a:t>
            </a:r>
            <a:r>
              <a:rPr lang="en-US" sz="1200" kern="1200" dirty="0">
                <a:solidFill>
                  <a:schemeClr val="tx1"/>
                </a:solidFill>
                <a:effectLst/>
                <a:latin typeface="+mn-lt"/>
                <a:ea typeface="+mn-ea"/>
                <a:cs typeface="+mn-cs"/>
              </a:rPr>
              <a:t>in a server-to-server model, but it relies on something else to handle the initial </a:t>
            </a:r>
            <a:r>
              <a:rPr lang="en-US" sz="1200" i="1" kern="1200" dirty="0">
                <a:solidFill>
                  <a:schemeClr val="tx1"/>
                </a:solidFill>
                <a:effectLst/>
                <a:latin typeface="+mn-lt"/>
                <a:ea typeface="+mn-ea"/>
                <a:cs typeface="+mn-cs"/>
              </a:rPr>
              <a:t>authentication</a:t>
            </a: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79043745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OAuth is a good fit if you need to support delegated access to user data.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should consider the 1.0 version if you </a:t>
            </a:r>
            <a:r>
              <a:rPr lang="en-US" sz="1200" kern="1200" dirty="0" smtClean="0">
                <a:solidFill>
                  <a:schemeClr val="tx1"/>
                </a:solidFill>
                <a:effectLst/>
                <a:latin typeface="+mn-lt"/>
                <a:ea typeface="+mn-ea"/>
                <a:cs typeface="+mn-cs"/>
              </a:rPr>
              <a:t>only need to support web-based clients and want maximum security.</a:t>
            </a:r>
          </a:p>
          <a:p>
            <a:endParaRPr lang="en-US" sz="1200" kern="1200" dirty="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 that the primary drawbacks </a:t>
            </a:r>
            <a:r>
              <a:rPr lang="en-US" sz="1200" kern="1200" dirty="0">
                <a:solidFill>
                  <a:schemeClr val="tx1"/>
                </a:solidFill>
                <a:effectLst/>
                <a:latin typeface="+mn-lt"/>
                <a:ea typeface="+mn-ea"/>
                <a:cs typeface="+mn-cs"/>
              </a:rPr>
              <a:t>with OAuth 1.0 are the complexity involved in making signed requests and limited support for non-browser clients, so make sure you’re prepared to deal </a:t>
            </a:r>
            <a:r>
              <a:rPr lang="en-US" sz="1200" kern="1200" dirty="0" smtClean="0">
                <a:solidFill>
                  <a:schemeClr val="tx1"/>
                </a:solidFill>
                <a:effectLst/>
                <a:latin typeface="+mn-lt"/>
                <a:ea typeface="+mn-ea"/>
                <a:cs typeface="+mn-cs"/>
              </a:rPr>
              <a:t>with those things.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1968691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baseline="0" dirty="0">
                <a:solidFill>
                  <a:schemeClr val="tx1"/>
                </a:solidFill>
                <a:effectLst/>
                <a:latin typeface="+mn-lt"/>
                <a:ea typeface="+mn-ea"/>
                <a:cs typeface="+mn-cs"/>
              </a:rPr>
              <a:t>Subtitle </a:t>
            </a:r>
            <a:r>
              <a:rPr lang="en-US" sz="1200" kern="1200" dirty="0">
                <a:solidFill>
                  <a:schemeClr val="tx1"/>
                </a:solidFill>
                <a:effectLst/>
                <a:latin typeface="+mn-lt"/>
                <a:ea typeface="+mn-ea"/>
                <a:cs typeface="+mn-cs"/>
              </a:rPr>
              <a:t>is “A practical guide to API authentication” but actually talk about three different concepts: “identity”, “authentication”, and “authorization”.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Related but different – need to consider separately</a:t>
            </a:r>
            <a:r>
              <a:rPr lang="en-US" sz="1200" kern="1200" baseline="0" dirty="0">
                <a:solidFill>
                  <a:schemeClr val="tx1"/>
                </a:solidFill>
                <a:effectLst/>
                <a:latin typeface="+mn-lt"/>
                <a:ea typeface="+mn-ea"/>
                <a:cs typeface="+mn-cs"/>
              </a:rPr>
              <a:t> when making security decision</a:t>
            </a:r>
            <a:r>
              <a:rPr lang="en-US" sz="1200" kern="1200" dirty="0">
                <a:solidFill>
                  <a:schemeClr val="tx1"/>
                </a:solidFill>
                <a:effectLst/>
                <a:latin typeface="+mn-lt"/>
                <a:ea typeface="+mn-ea"/>
                <a:cs typeface="+mn-cs"/>
              </a:rPr>
              <a:t>.</a:t>
            </a:r>
          </a:p>
          <a:p>
            <a:endParaRPr lang="en-US" sz="1200" u="sng"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Identity</a:t>
            </a:r>
            <a:r>
              <a:rPr lang="en-US" sz="1200" kern="1200" dirty="0">
                <a:solidFill>
                  <a:schemeClr val="tx1"/>
                </a:solidFill>
                <a:effectLst/>
                <a:latin typeface="+mn-lt"/>
                <a:ea typeface="+mn-ea"/>
                <a:cs typeface="+mn-cs"/>
              </a:rPr>
              <a:t> is your app’s concept of a user (Alice)</a:t>
            </a:r>
          </a:p>
          <a:p>
            <a:r>
              <a:rPr lang="en-US" sz="1200" u="sng" kern="1200" dirty="0">
                <a:solidFill>
                  <a:schemeClr val="tx1"/>
                </a:solidFill>
                <a:effectLst/>
                <a:latin typeface="+mn-lt"/>
                <a:ea typeface="+mn-ea"/>
                <a:cs typeface="+mn-cs"/>
              </a:rPr>
              <a:t>Authentication</a:t>
            </a:r>
            <a:r>
              <a:rPr lang="en-US" sz="1200" kern="1200" dirty="0">
                <a:solidFill>
                  <a:schemeClr val="tx1"/>
                </a:solidFill>
                <a:effectLst/>
                <a:latin typeface="+mn-lt"/>
                <a:ea typeface="+mn-ea"/>
                <a:cs typeface="+mn-cs"/>
              </a:rPr>
              <a:t> is process through which we securely associate identity w/ request (is it really Alice?</a:t>
            </a:r>
            <a:r>
              <a:rPr lang="en-US" sz="1200" kern="1200" baseline="0" dirty="0">
                <a:solidFill>
                  <a:schemeClr val="tx1"/>
                </a:solidFill>
                <a:effectLst/>
                <a:latin typeface="+mn-lt"/>
                <a:ea typeface="+mn-ea"/>
                <a:cs typeface="+mn-cs"/>
              </a:rPr>
              <a:t> Someone working on her behalf?)</a:t>
            </a:r>
            <a:endParaRPr lang="en-US"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Authorization</a:t>
            </a:r>
            <a:r>
              <a:rPr lang="en-US" sz="1200" kern="1200" dirty="0">
                <a:solidFill>
                  <a:schemeClr val="tx1"/>
                </a:solidFill>
                <a:effectLst/>
                <a:latin typeface="+mn-lt"/>
                <a:ea typeface="+mn-ea"/>
                <a:cs typeface="+mn-cs"/>
              </a:rPr>
              <a:t> is process through which we validate IDENTITY’s PERMISSION to perform</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Just because a request is authenticated doesn’t mean its authorized, and just because a request is authorized doesn’t mean its authenticated. We’ll talk about that when</a:t>
            </a:r>
            <a:r>
              <a:rPr lang="en-US" sz="1200" kern="1200" baseline="0" dirty="0">
                <a:solidFill>
                  <a:schemeClr val="tx1"/>
                </a:solidFill>
                <a:effectLst/>
                <a:latin typeface="+mn-lt"/>
                <a:ea typeface="+mn-ea"/>
                <a:cs typeface="+mn-cs"/>
              </a:rPr>
              <a:t> we get to </a:t>
            </a:r>
            <a:r>
              <a:rPr lang="en-US" sz="1200" kern="1200" baseline="0" dirty="0" err="1">
                <a:solidFill>
                  <a:schemeClr val="tx1"/>
                </a:solidFill>
                <a:effectLst/>
                <a:latin typeface="+mn-lt"/>
                <a:ea typeface="+mn-ea"/>
                <a:cs typeface="+mn-cs"/>
              </a:rPr>
              <a:t>oAuth</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67176952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need to support a wider</a:t>
            </a:r>
            <a:r>
              <a:rPr lang="en-US" sz="1200" kern="1200" baseline="0" dirty="0" smtClean="0">
                <a:solidFill>
                  <a:schemeClr val="tx1"/>
                </a:solidFill>
                <a:effectLst/>
                <a:latin typeface="+mn-lt"/>
                <a:ea typeface="+mn-ea"/>
                <a:cs typeface="+mn-cs"/>
              </a:rPr>
              <a:t> set of devices and authentication flows, or if you care more about </a:t>
            </a:r>
            <a:r>
              <a:rPr lang="en-US" sz="1200" kern="1200" dirty="0" smtClean="0">
                <a:solidFill>
                  <a:schemeClr val="tx1"/>
                </a:solidFill>
                <a:effectLst/>
                <a:latin typeface="+mn-lt"/>
                <a:ea typeface="+mn-ea"/>
                <a:cs typeface="+mn-cs"/>
              </a:rPr>
              <a:t>flexibility </a:t>
            </a:r>
            <a:r>
              <a:rPr lang="en-US" sz="1200" kern="1200" dirty="0">
                <a:solidFill>
                  <a:schemeClr val="tx1"/>
                </a:solidFill>
                <a:effectLst/>
                <a:latin typeface="+mn-lt"/>
                <a:ea typeface="+mn-ea"/>
                <a:cs typeface="+mn-cs"/>
              </a:rPr>
              <a:t>and simplicity than </a:t>
            </a:r>
            <a:r>
              <a:rPr lang="en-US" sz="1200" kern="1200" dirty="0" smtClean="0">
                <a:solidFill>
                  <a:schemeClr val="tx1"/>
                </a:solidFill>
                <a:effectLst/>
                <a:latin typeface="+mn-lt"/>
                <a:ea typeface="+mn-ea"/>
                <a:cs typeface="+mn-cs"/>
              </a:rPr>
              <a:t>security, then </a:t>
            </a:r>
            <a:r>
              <a:rPr lang="en-US" sz="1200" kern="1200" dirty="0">
                <a:solidFill>
                  <a:schemeClr val="tx1"/>
                </a:solidFill>
                <a:effectLst/>
                <a:latin typeface="+mn-lt"/>
                <a:ea typeface="+mn-ea"/>
                <a:cs typeface="+mn-cs"/>
              </a:rPr>
              <a:t>OAuth 2.0 is a better fit than 1.0.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remember that OAuth 2 is a framework, not a protocol, and there may be big</a:t>
            </a:r>
            <a:r>
              <a:rPr lang="en-US" sz="1200" kern="1200" baseline="0" dirty="0" smtClean="0">
                <a:solidFill>
                  <a:schemeClr val="tx1"/>
                </a:solidFill>
                <a:effectLst/>
                <a:latin typeface="+mn-lt"/>
                <a:ea typeface="+mn-ea"/>
                <a:cs typeface="+mn-cs"/>
              </a:rPr>
              <a:t> differences between different provider implementations.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105652980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Remember that OAuth by itself is for </a:t>
            </a:r>
            <a:r>
              <a:rPr lang="en-US" sz="1200" b="1" kern="1200" dirty="0">
                <a:solidFill>
                  <a:schemeClr val="tx1"/>
                </a:solidFill>
                <a:effectLst/>
                <a:latin typeface="+mn-lt"/>
                <a:ea typeface="+mn-ea"/>
                <a:cs typeface="+mn-cs"/>
              </a:rPr>
              <a:t>authorization only</a:t>
            </a:r>
            <a:r>
              <a:rPr lang="en-US" sz="1200" kern="120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 want to </a:t>
            </a:r>
            <a:r>
              <a:rPr lang="en-US" sz="1200" b="1" kern="1200" dirty="0">
                <a:solidFill>
                  <a:schemeClr val="tx1"/>
                </a:solidFill>
                <a:effectLst/>
                <a:latin typeface="+mn-lt"/>
                <a:ea typeface="+mn-ea"/>
                <a:cs typeface="+mn-cs"/>
              </a:rPr>
              <a:t>authenticate</a:t>
            </a:r>
            <a:r>
              <a:rPr lang="en-US" sz="1200" b="0" kern="1200" dirty="0">
                <a:solidFill>
                  <a:schemeClr val="tx1"/>
                </a:solidFill>
                <a:effectLst/>
                <a:latin typeface="+mn-lt"/>
                <a:ea typeface="+mn-ea"/>
                <a:cs typeface="+mn-cs"/>
              </a:rPr>
              <a:t> against </a:t>
            </a:r>
            <a:r>
              <a:rPr lang="en-US" sz="1200" b="1" kern="1200" dirty="0">
                <a:solidFill>
                  <a:schemeClr val="tx1"/>
                </a:solidFill>
                <a:effectLst/>
                <a:latin typeface="+mn-lt"/>
                <a:ea typeface="+mn-ea"/>
                <a:cs typeface="+mn-cs"/>
              </a:rPr>
              <a:t>3</a:t>
            </a:r>
            <a:r>
              <a:rPr lang="en-US" sz="1200" b="1" kern="1200" baseline="30000" dirty="0">
                <a:solidFill>
                  <a:schemeClr val="tx1"/>
                </a:solidFill>
                <a:effectLst/>
                <a:latin typeface="+mn-lt"/>
                <a:ea typeface="+mn-ea"/>
                <a:cs typeface="+mn-cs"/>
              </a:rPr>
              <a:t>rd</a:t>
            </a:r>
            <a:r>
              <a:rPr lang="en-US" sz="1200" b="1" kern="1200" dirty="0">
                <a:solidFill>
                  <a:schemeClr val="tx1"/>
                </a:solidFill>
                <a:effectLst/>
                <a:latin typeface="+mn-lt"/>
                <a:ea typeface="+mn-ea"/>
                <a:cs typeface="+mn-cs"/>
              </a:rPr>
              <a:t> party data</a:t>
            </a:r>
            <a:r>
              <a:rPr lang="en-US" sz="1200" b="0" kern="1200" dirty="0">
                <a:solidFill>
                  <a:schemeClr val="tx1"/>
                </a:solidFill>
                <a:effectLst/>
                <a:latin typeface="+mn-lt"/>
                <a:ea typeface="+mn-ea"/>
                <a:cs typeface="+mn-cs"/>
              </a:rPr>
              <a:t> then use OpenID</a:t>
            </a:r>
            <a:r>
              <a:rPr lang="en-US" sz="1200" b="0" kern="1200" baseline="0" dirty="0">
                <a:solidFill>
                  <a:schemeClr val="tx1"/>
                </a:solidFill>
                <a:effectLst/>
                <a:latin typeface="+mn-lt"/>
                <a:ea typeface="+mn-ea"/>
                <a:cs typeface="+mn-cs"/>
              </a:rPr>
              <a:t> Connect on top of OAuth 2.0. </a:t>
            </a:r>
            <a:endParaRPr lang="en-US" sz="1200" b="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87631943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Lastly, you should use SAML or WS-Security if you have a sick love affair with XML, or if you have one of the very complex scenarios that </a:t>
            </a:r>
            <a:r>
              <a:rPr lang="en-US" sz="1200" i="1" kern="1200" dirty="0">
                <a:solidFill>
                  <a:schemeClr val="tx1"/>
                </a:solidFill>
                <a:effectLst/>
                <a:latin typeface="+mn-lt"/>
                <a:ea typeface="+mn-ea"/>
                <a:cs typeface="+mn-cs"/>
              </a:rPr>
              <a:t>needs </a:t>
            </a:r>
            <a:r>
              <a:rPr lang="en-US" sz="1200" kern="1200" dirty="0">
                <a:solidFill>
                  <a:schemeClr val="tx1"/>
                </a:solidFill>
                <a:effectLst/>
                <a:latin typeface="+mn-lt"/>
                <a:ea typeface="+mn-ea"/>
                <a:cs typeface="+mn-cs"/>
              </a:rPr>
              <a:t>the extra complexity they entail.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you’re creating an API for your own internal use, or for public use on the open internet, these things are overkill and you should stick to something simpler.</a:t>
            </a:r>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77746478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Research shows that attendees of a talk such as this will only remember 3 things. That means that most of the information I just shared with you will vanish quickly if you don’t act on it.</a:t>
            </a:r>
          </a:p>
          <a:p>
            <a:r>
              <a:rPr lang="en-US" sz="1200" kern="1200" dirty="0">
                <a:solidFill>
                  <a:schemeClr val="tx1"/>
                </a:solidFill>
                <a:effectLst/>
                <a:latin typeface="+mn-lt"/>
                <a:ea typeface="+mn-ea"/>
                <a:cs typeface="+mn-cs"/>
              </a:rPr>
              <a:t>So here are the 3 most important things I want you to remember:</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You can use custom API keys as bearer tokens </a:t>
            </a:r>
            <a:r>
              <a:rPr lang="en-US" sz="1200" kern="1200" dirty="0" smtClean="0">
                <a:solidFill>
                  <a:schemeClr val="tx1"/>
                </a:solidFill>
                <a:effectLst/>
                <a:latin typeface="+mn-lt"/>
                <a:ea typeface="+mn-ea"/>
                <a:cs typeface="+mn-cs"/>
              </a:rPr>
              <a:t>for </a:t>
            </a:r>
            <a:r>
              <a:rPr lang="en-US" sz="1200" kern="1200" dirty="0">
                <a:solidFill>
                  <a:schemeClr val="tx1"/>
                </a:solidFill>
                <a:effectLst/>
                <a:latin typeface="+mn-lt"/>
                <a:ea typeface="+mn-ea"/>
                <a:cs typeface="+mn-cs"/>
              </a:rPr>
              <a:t>a quick and easy approach, or you can use API Keys to sign request using HMAC </a:t>
            </a:r>
            <a:r>
              <a:rPr lang="en-US" sz="1200" kern="1200" dirty="0" smtClean="0">
                <a:solidFill>
                  <a:schemeClr val="tx1"/>
                </a:solidFill>
                <a:effectLst/>
                <a:latin typeface="+mn-lt"/>
                <a:ea typeface="+mn-ea"/>
                <a:cs typeface="+mn-cs"/>
              </a:rPr>
              <a:t>for additional </a:t>
            </a:r>
            <a:r>
              <a:rPr lang="en-US" sz="1200" kern="1200" dirty="0">
                <a:solidFill>
                  <a:schemeClr val="tx1"/>
                </a:solidFill>
                <a:effectLst/>
                <a:latin typeface="+mn-lt"/>
                <a:ea typeface="+mn-ea"/>
                <a:cs typeface="+mn-cs"/>
              </a:rPr>
              <a:t>security.</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JSON Web Tokens are a secure, stateless way to share non-sensitive data. </a:t>
            </a:r>
            <a:r>
              <a:rPr lang="en-US" sz="1200" kern="1200" dirty="0" smtClean="0">
                <a:solidFill>
                  <a:schemeClr val="tx1"/>
                </a:solidFill>
                <a:effectLst/>
                <a:latin typeface="+mn-lt"/>
                <a:ea typeface="+mn-ea"/>
                <a:cs typeface="+mn-cs"/>
              </a:rPr>
              <a:t>Be careful about cross-site </a:t>
            </a:r>
            <a:r>
              <a:rPr lang="en-US" sz="1200" kern="1200" dirty="0">
                <a:solidFill>
                  <a:schemeClr val="tx1"/>
                </a:solidFill>
                <a:effectLst/>
                <a:latin typeface="+mn-lt"/>
                <a:ea typeface="+mn-ea"/>
                <a:cs typeface="+mn-cs"/>
              </a:rPr>
              <a:t>scripting or cross-site request forgery.</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Lastly, OAuth is for authorization, not authentication. Use OpenID Connect if you need both.</a:t>
            </a: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277868734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Actually, you all look like smart people, so I want you to try really hard to remember a 4</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thing, and that’s my GitHub</a:t>
            </a:r>
            <a:r>
              <a:rPr lang="en-US" sz="1200" kern="1200" baseline="0" dirty="0">
                <a:solidFill>
                  <a:schemeClr val="tx1"/>
                </a:solidFill>
                <a:effectLst/>
                <a:latin typeface="+mn-lt"/>
                <a:ea typeface="+mn-ea"/>
                <a:cs typeface="+mn-cs"/>
              </a:rPr>
              <a:t> link</a:t>
            </a:r>
            <a:r>
              <a:rPr lang="en-US" sz="1200" kern="1200" dirty="0">
                <a:solidFill>
                  <a:schemeClr val="tx1"/>
                </a:solidFill>
                <a:effectLst/>
                <a:latin typeface="+mn-lt"/>
                <a:ea typeface="+mn-ea"/>
                <a:cs typeface="+mn-cs"/>
              </a:rPr>
              <a:t>. That's where these slides are kept along</a:t>
            </a:r>
            <a:r>
              <a:rPr lang="en-US" sz="1200" kern="1200" baseline="0" dirty="0">
                <a:solidFill>
                  <a:schemeClr val="tx1"/>
                </a:solidFill>
                <a:effectLst/>
                <a:latin typeface="+mn-lt"/>
                <a:ea typeface="+mn-ea"/>
                <a:cs typeface="+mn-cs"/>
              </a:rPr>
              <a:t> with all of my speaker notes</a:t>
            </a:r>
            <a:r>
              <a:rPr lang="en-US" sz="1200" kern="1200" baseline="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Please feel free to reach out with feedback, questions, comments, etc. I’d love to hear from you.</a:t>
            </a:r>
          </a:p>
          <a:p>
            <a:r>
              <a:rPr lang="en-US" sz="1200" kern="1200" dirty="0">
                <a:solidFill>
                  <a:schemeClr val="tx1"/>
                </a:solidFill>
                <a:effectLst/>
                <a:latin typeface="+mn-lt"/>
                <a:ea typeface="+mn-ea"/>
                <a:cs typeface="+mn-cs"/>
              </a:rPr>
              <a:t>THANK YOU!</a:t>
            </a:r>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1492457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Not all APIs care about all of these things.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Google API key for IDENTITY = rate limiting</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Twitter cares about all 3</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Point is that before you can pick an authentication strategy, you need to understand what problems it needs to solve.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Lastly, no matter how you authenticate, your app will still be responsible for some amount of access control.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Your custom business rules are the only thing that can know for sure if Alice is allowed to view data for Foo #42.</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50533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5AA6396-395E-4ADA-8EE5-F328BC863A04}" type="datetimeFigureOut">
              <a:rPr lang="en-US" smtClean="0"/>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A6396-395E-4ADA-8EE5-F328BC863A04}" type="datetimeFigureOut">
              <a:rPr lang="en-US" smtClean="0"/>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A6396-395E-4ADA-8EE5-F328BC863A04}" type="datetimeFigureOut">
              <a:rPr lang="en-US" smtClean="0"/>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5AA6396-395E-4ADA-8EE5-F328BC863A04}" type="datetimeFigureOut">
              <a:rPr lang="en-US" smtClean="0"/>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AA6396-395E-4ADA-8EE5-F328BC863A04}" type="datetimeFigureOut">
              <a:rPr lang="en-US" smtClean="0"/>
              <a:t>12/27/2018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A6396-395E-4ADA-8EE5-F328BC863A04}" type="datetimeFigureOut">
              <a:rPr lang="en-US" smtClean="0"/>
              <a:t>12/27/2018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AA6396-395E-4ADA-8EE5-F328BC863A04}" type="datetimeFigureOut">
              <a:rPr lang="en-US" smtClean="0"/>
              <a:t>12/27/2018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12/27/2018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12/27/2018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emf"/></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www.petry-johnson.com/" TargetMode="External"/><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hyperlink" Target="https://github.com/spetryjohnson/Talk-Patterns_of_Effective_Test_Setup/"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5400" dirty="0"/>
              <a:t>Securing Your API Endpoints</a:t>
            </a:r>
            <a:r>
              <a:rPr lang="en-US" dirty="0"/>
              <a:t/>
            </a:r>
            <a:br>
              <a:rPr lang="en-US" dirty="0"/>
            </a:br>
            <a:r>
              <a:rPr lang="en-US" sz="1100" dirty="0"/>
              <a:t/>
            </a:r>
            <a:br>
              <a:rPr lang="en-US" sz="1100" dirty="0"/>
            </a:br>
            <a:r>
              <a:rPr lang="en-US" sz="4000" dirty="0">
                <a:solidFill>
                  <a:schemeClr val="bg1">
                    <a:lumMod val="65000"/>
                  </a:schemeClr>
                </a:solidFill>
              </a:rPr>
              <a:t>A practical guide to API authentication</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87739" y="2144123"/>
            <a:ext cx="7735712" cy="4351338"/>
          </a:xfrm>
        </p:spPr>
      </p:pic>
      <p:sp>
        <p:nvSpPr>
          <p:cNvPr id="5" name="TextBox 4"/>
          <p:cNvSpPr txBox="1"/>
          <p:nvPr/>
        </p:nvSpPr>
        <p:spPr>
          <a:xfrm>
            <a:off x="4799106" y="5972241"/>
            <a:ext cx="3185231" cy="646331"/>
          </a:xfrm>
          <a:prstGeom prst="rect">
            <a:avLst/>
          </a:prstGeom>
          <a:noFill/>
        </p:spPr>
        <p:txBody>
          <a:bodyPr wrap="none" rtlCol="0">
            <a:spAutoFit/>
          </a:bodyPr>
          <a:lstStyle/>
          <a:p>
            <a:r>
              <a:rPr lang="en-US" sz="2800" dirty="0">
                <a:solidFill>
                  <a:srgbClr val="FD7D00"/>
                </a:solidFill>
              </a:rPr>
              <a:t>@</a:t>
            </a:r>
            <a:r>
              <a:rPr lang="en-US" sz="3600" dirty="0">
                <a:solidFill>
                  <a:srgbClr val="FD7D00"/>
                </a:solidFill>
              </a:rPr>
              <a:t>spetryjohnson</a:t>
            </a:r>
            <a:endParaRPr lang="en-US" sz="2800" dirty="0">
              <a:solidFill>
                <a:srgbClr val="FD7D00"/>
              </a:solidFill>
            </a:endParaRPr>
          </a:p>
        </p:txBody>
      </p:sp>
    </p:spTree>
    <p:extLst>
      <p:ext uri="{BB962C8B-B14F-4D97-AF65-F5344CB8AC3E}">
        <p14:creationId xmlns:p14="http://schemas.microsoft.com/office/powerpoint/2010/main" val="217952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866292" y="333830"/>
            <a:ext cx="6051730" cy="6524170"/>
          </a:xfrm>
          <a:prstGeom prst="rect">
            <a:avLst/>
          </a:prstGeom>
        </p:spPr>
      </p:pic>
    </p:spTree>
    <p:extLst>
      <p:ext uri="{BB962C8B-B14F-4D97-AF65-F5344CB8AC3E}">
        <p14:creationId xmlns:p14="http://schemas.microsoft.com/office/powerpoint/2010/main" val="2029024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958303" y="545124"/>
            <a:ext cx="8626171" cy="5959900"/>
          </a:xfrm>
          <a:prstGeom prst="rect">
            <a:avLst/>
          </a:prstGeom>
        </p:spPr>
      </p:pic>
    </p:spTree>
    <p:extLst>
      <p:ext uri="{BB962C8B-B14F-4D97-AF65-F5344CB8AC3E}">
        <p14:creationId xmlns:p14="http://schemas.microsoft.com/office/powerpoint/2010/main" val="1996947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Client certificates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“Reverse TLS” – proves client identity to server</a:t>
            </a:r>
          </a:p>
          <a:p>
            <a:endParaRPr lang="en-US" sz="4000" dirty="0"/>
          </a:p>
          <a:p>
            <a:r>
              <a:rPr lang="en-US" sz="4000" dirty="0"/>
              <a:t>No usernames or passwords</a:t>
            </a:r>
          </a:p>
          <a:p>
            <a:endParaRPr lang="en-US" sz="4000" dirty="0"/>
          </a:p>
          <a:p>
            <a:r>
              <a:rPr lang="en-US" sz="4000" dirty="0"/>
              <a:t>Ideal for internal apps, not public facing</a:t>
            </a:r>
          </a:p>
          <a:p>
            <a:endParaRPr lang="en-US" sz="4000" dirty="0"/>
          </a:p>
          <a:p>
            <a:r>
              <a:rPr lang="en-US" sz="4000" dirty="0"/>
              <a:t>On IIS, only “simple” w/ Active Directory</a:t>
            </a:r>
          </a:p>
          <a:p>
            <a:endParaRPr lang="en-US" sz="4000" dirty="0"/>
          </a:p>
          <a:p>
            <a:endParaRPr lang="en-US" sz="4000" dirty="0"/>
          </a:p>
          <a:p>
            <a:endParaRPr lang="en-US" sz="4000" dirty="0"/>
          </a:p>
          <a:p>
            <a:pPr>
              <a:buFont typeface="Corbel" panose="020B0503020204020204" pitchFamily="34" charset="0"/>
              <a:buChar char="+"/>
            </a:pPr>
            <a:endParaRPr lang="en-US" sz="4000" dirty="0"/>
          </a:p>
          <a:p>
            <a:pPr marL="0" indent="0">
              <a:buNone/>
            </a:pPr>
            <a:endParaRPr lang="en-US" sz="4000" dirty="0"/>
          </a:p>
        </p:txBody>
      </p:sp>
    </p:spTree>
    <p:extLst>
      <p:ext uri="{BB962C8B-B14F-4D97-AF65-F5344CB8AC3E}">
        <p14:creationId xmlns:p14="http://schemas.microsoft.com/office/powerpoint/2010/main" val="1439171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a:t>
            </a:r>
          </a:p>
        </p:txBody>
      </p:sp>
      <p:pic>
        <p:nvPicPr>
          <p:cNvPr id="3" name="Picture 2"/>
          <p:cNvPicPr>
            <a:picLocks noChangeAspect="1"/>
          </p:cNvPicPr>
          <p:nvPr/>
        </p:nvPicPr>
        <p:blipFill>
          <a:blip r:embed="rId3"/>
          <a:stretch>
            <a:fillRect/>
          </a:stretch>
        </p:blipFill>
        <p:spPr>
          <a:xfrm>
            <a:off x="838200" y="2846954"/>
            <a:ext cx="10480098" cy="1618366"/>
          </a:xfrm>
          <a:prstGeom prst="rect">
            <a:avLst/>
          </a:prstGeom>
        </p:spPr>
      </p:pic>
    </p:spTree>
    <p:extLst>
      <p:ext uri="{BB962C8B-B14F-4D97-AF65-F5344CB8AC3E}">
        <p14:creationId xmlns:p14="http://schemas.microsoft.com/office/powerpoint/2010/main" val="4097246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a:t>
            </a:r>
          </a:p>
        </p:txBody>
      </p:sp>
      <p:pic>
        <p:nvPicPr>
          <p:cNvPr id="3" name="Picture 2"/>
          <p:cNvPicPr>
            <a:picLocks noChangeAspect="1"/>
          </p:cNvPicPr>
          <p:nvPr/>
        </p:nvPicPr>
        <p:blipFill>
          <a:blip r:embed="rId3"/>
          <a:stretch>
            <a:fillRect/>
          </a:stretch>
        </p:blipFill>
        <p:spPr>
          <a:xfrm>
            <a:off x="838200" y="2846954"/>
            <a:ext cx="10480098" cy="1618366"/>
          </a:xfrm>
          <a:prstGeom prst="rect">
            <a:avLst/>
          </a:prstGeom>
        </p:spPr>
      </p:pic>
      <p:pic>
        <p:nvPicPr>
          <p:cNvPr id="4" name="Picture 3"/>
          <p:cNvPicPr>
            <a:picLocks noChangeAspect="1"/>
          </p:cNvPicPr>
          <p:nvPr/>
        </p:nvPicPr>
        <p:blipFill>
          <a:blip r:embed="rId4"/>
          <a:stretch>
            <a:fillRect/>
          </a:stretch>
        </p:blipFill>
        <p:spPr>
          <a:xfrm>
            <a:off x="655320" y="5415369"/>
            <a:ext cx="11377462" cy="412433"/>
          </a:xfrm>
          <a:prstGeom prst="rect">
            <a:avLst/>
          </a:prstGeom>
        </p:spPr>
      </p:pic>
      <p:pic>
        <p:nvPicPr>
          <p:cNvPr id="5" name="Picture 4"/>
          <p:cNvPicPr>
            <a:picLocks noChangeAspect="1"/>
          </p:cNvPicPr>
          <p:nvPr/>
        </p:nvPicPr>
        <p:blipFill>
          <a:blip r:embed="rId5"/>
          <a:stretch>
            <a:fillRect/>
          </a:stretch>
        </p:blipFill>
        <p:spPr>
          <a:xfrm>
            <a:off x="92739" y="5325085"/>
            <a:ext cx="590550" cy="581025"/>
          </a:xfrm>
          <a:prstGeom prst="rect">
            <a:avLst/>
          </a:prstGeom>
        </p:spPr>
      </p:pic>
    </p:spTree>
    <p:extLst>
      <p:ext uri="{BB962C8B-B14F-4D97-AF65-F5344CB8AC3E}">
        <p14:creationId xmlns:p14="http://schemas.microsoft.com/office/powerpoint/2010/main" val="6987182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Active Directory supported “out of the box” on IIS</a:t>
            </a:r>
          </a:p>
          <a:p>
            <a:endParaRPr lang="en-US" sz="4000" dirty="0"/>
          </a:p>
          <a:p>
            <a:endParaRPr lang="en-US" sz="4000" dirty="0"/>
          </a:p>
          <a:p>
            <a:endParaRPr lang="en-US" sz="4000" dirty="0"/>
          </a:p>
          <a:p>
            <a:endParaRPr lang="en-US" sz="4000" dirty="0"/>
          </a:p>
          <a:p>
            <a:r>
              <a:rPr lang="en-US" sz="4000" dirty="0"/>
              <a:t>Easily authenticate against custom database (ASP.NET, </a:t>
            </a:r>
            <a:r>
              <a:rPr lang="en-US" sz="4000" dirty="0" err="1"/>
              <a:t>WebAPI</a:t>
            </a:r>
            <a:r>
              <a:rPr lang="en-US" sz="4000" dirty="0"/>
              <a:t>, OWIN)</a:t>
            </a:r>
          </a:p>
        </p:txBody>
      </p:sp>
      <p:pic>
        <p:nvPicPr>
          <p:cNvPr id="4" name="Picture 3"/>
          <p:cNvPicPr>
            <a:picLocks noChangeAspect="1"/>
          </p:cNvPicPr>
          <p:nvPr/>
        </p:nvPicPr>
        <p:blipFill>
          <a:blip r:embed="rId3"/>
          <a:stretch>
            <a:fillRect/>
          </a:stretch>
        </p:blipFill>
        <p:spPr>
          <a:xfrm>
            <a:off x="1162050" y="2762510"/>
            <a:ext cx="8946226" cy="2055214"/>
          </a:xfrm>
          <a:prstGeom prst="rect">
            <a:avLst/>
          </a:prstGeom>
        </p:spPr>
      </p:pic>
    </p:spTree>
    <p:extLst>
      <p:ext uri="{BB962C8B-B14F-4D97-AF65-F5344CB8AC3E}">
        <p14:creationId xmlns:p14="http://schemas.microsoft.com/office/powerpoint/2010/main" val="15603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 - drawbacks</a:t>
            </a:r>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Couples API calls to primary account password</a:t>
            </a:r>
            <a:endParaRPr lang="en-US" sz="4000" dirty="0"/>
          </a:p>
          <a:p>
            <a:endParaRPr lang="en-US" sz="4000" dirty="0"/>
          </a:p>
          <a:p>
            <a:pPr>
              <a:buFont typeface="Corbel" panose="020B0503020204020204" pitchFamily="34" charset="0"/>
              <a:buChar char="-"/>
            </a:pPr>
            <a:endParaRPr lang="en-US" sz="4000" dirty="0"/>
          </a:p>
          <a:p>
            <a:pPr>
              <a:buFont typeface="Corbel" panose="020B0503020204020204" pitchFamily="34" charset="0"/>
              <a:buChar char="-"/>
            </a:pPr>
            <a:endParaRPr lang="en-US" sz="4000" dirty="0"/>
          </a:p>
          <a:p>
            <a:pPr>
              <a:buFont typeface="Corbel" panose="020B0503020204020204" pitchFamily="34" charset="0"/>
              <a:buChar char="-"/>
            </a:pPr>
            <a:endParaRPr lang="en-US" sz="4000" dirty="0"/>
          </a:p>
          <a:p>
            <a:pPr marL="0" indent="0">
              <a:buNone/>
            </a:pPr>
            <a:r>
              <a:rPr lang="en-US" sz="4000" dirty="0"/>
              <a:t> </a:t>
            </a:r>
          </a:p>
        </p:txBody>
      </p:sp>
    </p:spTree>
    <p:extLst>
      <p:ext uri="{BB962C8B-B14F-4D97-AF65-F5344CB8AC3E}">
        <p14:creationId xmlns:p14="http://schemas.microsoft.com/office/powerpoint/2010/main" val="1795961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Basic Authentication - drawbacks</a:t>
            </a:r>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Couples API calls to primary account password</a:t>
            </a:r>
            <a:endParaRPr lang="en-US" sz="4000" dirty="0"/>
          </a:p>
          <a:p>
            <a:endParaRPr lang="en-US" sz="4000" dirty="0"/>
          </a:p>
          <a:p>
            <a:r>
              <a:rPr lang="en-US" sz="4000" dirty="0"/>
              <a:t>Credentials passed as clear text – </a:t>
            </a:r>
            <a:r>
              <a:rPr lang="en-US" sz="4000" b="1" dirty="0"/>
              <a:t>requires TLS</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a:p>
          <a:p>
            <a:pPr>
              <a:buFont typeface="Corbel" panose="020B0503020204020204" pitchFamily="34" charset="0"/>
              <a:buChar char="-"/>
            </a:pPr>
            <a:endParaRPr lang="en-US" sz="4000" dirty="0"/>
          </a:p>
          <a:p>
            <a:pPr marL="0" indent="0">
              <a:buNone/>
            </a:pPr>
            <a:r>
              <a:rPr lang="en-US" sz="4000" dirty="0"/>
              <a:t> </a:t>
            </a:r>
          </a:p>
        </p:txBody>
      </p:sp>
    </p:spTree>
    <p:extLst>
      <p:ext uri="{BB962C8B-B14F-4D97-AF65-F5344CB8AC3E}">
        <p14:creationId xmlns:p14="http://schemas.microsoft.com/office/powerpoint/2010/main" val="2139018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5" name="Picture 4"/>
          <p:cNvPicPr>
            <a:picLocks noChangeAspect="1"/>
          </p:cNvPicPr>
          <p:nvPr/>
        </p:nvPicPr>
        <p:blipFill>
          <a:blip r:embed="rId4"/>
          <a:stretch>
            <a:fillRect/>
          </a:stretch>
        </p:blipFill>
        <p:spPr>
          <a:xfrm>
            <a:off x="2596515" y="3674268"/>
            <a:ext cx="7322010" cy="1979771"/>
          </a:xfrm>
          <a:prstGeom prst="rect">
            <a:avLst/>
          </a:prstGeom>
        </p:spPr>
      </p:pic>
      <p:pic>
        <p:nvPicPr>
          <p:cNvPr id="6" name="Picture 5"/>
          <p:cNvPicPr>
            <a:picLocks noChangeAspect="1"/>
          </p:cNvPicPr>
          <p:nvPr/>
        </p:nvPicPr>
        <p:blipFill>
          <a:blip r:embed="rId4"/>
          <a:stretch>
            <a:fillRect/>
          </a:stretch>
        </p:blipFill>
        <p:spPr>
          <a:xfrm>
            <a:off x="2596515" y="4878229"/>
            <a:ext cx="7322010" cy="1979771"/>
          </a:xfrm>
          <a:prstGeom prst="rect">
            <a:avLst/>
          </a:prstGeom>
        </p:spPr>
      </p:pic>
      <p:pic>
        <p:nvPicPr>
          <p:cNvPr id="7" name="Picture 6"/>
          <p:cNvPicPr>
            <a:picLocks noChangeAspect="1"/>
          </p:cNvPicPr>
          <p:nvPr/>
        </p:nvPicPr>
        <p:blipFill>
          <a:blip r:embed="rId4"/>
          <a:stretch>
            <a:fillRect/>
          </a:stretch>
        </p:blipFill>
        <p:spPr>
          <a:xfrm>
            <a:off x="3648075" y="4276248"/>
            <a:ext cx="7322010" cy="1979771"/>
          </a:xfrm>
          <a:prstGeom prst="rect">
            <a:avLst/>
          </a:prstGeom>
        </p:spPr>
      </p:pic>
    </p:spTree>
    <p:extLst>
      <p:ext uri="{BB962C8B-B14F-4D97-AF65-F5344CB8AC3E}">
        <p14:creationId xmlns:p14="http://schemas.microsoft.com/office/powerpoint/2010/main" val="4101110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5" name="Picture 4"/>
          <p:cNvPicPr>
            <a:picLocks noChangeAspect="1"/>
          </p:cNvPicPr>
          <p:nvPr/>
        </p:nvPicPr>
        <p:blipFill>
          <a:blip r:embed="rId4"/>
          <a:stretch>
            <a:fillRect/>
          </a:stretch>
        </p:blipFill>
        <p:spPr>
          <a:xfrm>
            <a:off x="2596515" y="3674268"/>
            <a:ext cx="7322010" cy="1979771"/>
          </a:xfrm>
          <a:prstGeom prst="rect">
            <a:avLst/>
          </a:prstGeom>
        </p:spPr>
      </p:pic>
      <p:pic>
        <p:nvPicPr>
          <p:cNvPr id="6" name="Picture 5"/>
          <p:cNvPicPr>
            <a:picLocks noChangeAspect="1"/>
          </p:cNvPicPr>
          <p:nvPr/>
        </p:nvPicPr>
        <p:blipFill>
          <a:blip r:embed="rId4"/>
          <a:stretch>
            <a:fillRect/>
          </a:stretch>
        </p:blipFill>
        <p:spPr>
          <a:xfrm>
            <a:off x="2596515" y="4878229"/>
            <a:ext cx="7322010" cy="1979771"/>
          </a:xfrm>
          <a:prstGeom prst="rect">
            <a:avLst/>
          </a:prstGeom>
        </p:spPr>
      </p:pic>
      <p:pic>
        <p:nvPicPr>
          <p:cNvPr id="7" name="Picture 6"/>
          <p:cNvPicPr>
            <a:picLocks noChangeAspect="1"/>
          </p:cNvPicPr>
          <p:nvPr/>
        </p:nvPicPr>
        <p:blipFill>
          <a:blip r:embed="rId4"/>
          <a:stretch>
            <a:fillRect/>
          </a:stretch>
        </p:blipFill>
        <p:spPr>
          <a:xfrm>
            <a:off x="3648075" y="4276248"/>
            <a:ext cx="7322010" cy="1979771"/>
          </a:xfrm>
          <a:prstGeom prst="rect">
            <a:avLst/>
          </a:prstGeom>
        </p:spPr>
      </p:pic>
      <p:pic>
        <p:nvPicPr>
          <p:cNvPr id="3" name="Picture 2"/>
          <p:cNvPicPr>
            <a:picLocks noChangeAspect="1"/>
          </p:cNvPicPr>
          <p:nvPr/>
        </p:nvPicPr>
        <p:blipFill>
          <a:blip r:embed="rId5"/>
          <a:stretch>
            <a:fillRect/>
          </a:stretch>
        </p:blipFill>
        <p:spPr>
          <a:xfrm>
            <a:off x="1050228" y="4992169"/>
            <a:ext cx="10457546" cy="661870"/>
          </a:xfrm>
          <a:prstGeom prst="rect">
            <a:avLst/>
          </a:prstGeom>
        </p:spPr>
      </p:pic>
    </p:spTree>
    <p:extLst>
      <p:ext uri="{BB962C8B-B14F-4D97-AF65-F5344CB8AC3E}">
        <p14:creationId xmlns:p14="http://schemas.microsoft.com/office/powerpoint/2010/main" val="2210227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My rookie mistake</a:t>
            </a:r>
          </a:p>
        </p:txBody>
      </p:sp>
      <p:pic>
        <p:nvPicPr>
          <p:cNvPr id="4" name="Content Placeholder 3"/>
          <p:cNvPicPr>
            <a:picLocks noGrp="1" noChangeAspect="1"/>
          </p:cNvPicPr>
          <p:nvPr>
            <p:ph idx="1"/>
          </p:nvPr>
        </p:nvPicPr>
        <p:blipFill>
          <a:blip r:embed="rId3"/>
          <a:stretch>
            <a:fillRect/>
          </a:stretch>
        </p:blipFill>
        <p:spPr>
          <a:xfrm>
            <a:off x="2183323" y="1690688"/>
            <a:ext cx="7825353" cy="5053657"/>
          </a:xfrm>
          <a:prstGeom prst="rect">
            <a:avLst/>
          </a:prstGeom>
        </p:spPr>
      </p:pic>
    </p:spTree>
    <p:extLst>
      <p:ext uri="{BB962C8B-B14F-4D97-AF65-F5344CB8AC3E}">
        <p14:creationId xmlns:p14="http://schemas.microsoft.com/office/powerpoint/2010/main" val="4220888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3" name="Picture 2"/>
          <p:cNvPicPr>
            <a:picLocks noChangeAspect="1"/>
          </p:cNvPicPr>
          <p:nvPr/>
        </p:nvPicPr>
        <p:blipFill>
          <a:blip r:embed="rId4"/>
          <a:stretch>
            <a:fillRect/>
          </a:stretch>
        </p:blipFill>
        <p:spPr>
          <a:xfrm>
            <a:off x="2579913" y="6042931"/>
            <a:ext cx="7882467" cy="815069"/>
          </a:xfrm>
          <a:prstGeom prst="rect">
            <a:avLst/>
          </a:prstGeom>
        </p:spPr>
      </p:pic>
    </p:spTree>
    <p:extLst>
      <p:ext uri="{BB962C8B-B14F-4D97-AF65-F5344CB8AC3E}">
        <p14:creationId xmlns:p14="http://schemas.microsoft.com/office/powerpoint/2010/main" val="341322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pic>
        <p:nvPicPr>
          <p:cNvPr id="3" name="Picture 2"/>
          <p:cNvPicPr>
            <a:picLocks noChangeAspect="1"/>
          </p:cNvPicPr>
          <p:nvPr/>
        </p:nvPicPr>
        <p:blipFill>
          <a:blip r:embed="rId4"/>
          <a:stretch>
            <a:fillRect/>
          </a:stretch>
        </p:blipFill>
        <p:spPr>
          <a:xfrm>
            <a:off x="608450" y="6191249"/>
            <a:ext cx="11334747" cy="666751"/>
          </a:xfrm>
          <a:prstGeom prst="rect">
            <a:avLst/>
          </a:prstGeom>
        </p:spPr>
      </p:pic>
    </p:spTree>
    <p:extLst>
      <p:ext uri="{BB962C8B-B14F-4D97-AF65-F5344CB8AC3E}">
        <p14:creationId xmlns:p14="http://schemas.microsoft.com/office/powerpoint/2010/main" val="19743649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Easily integrates w/ other standards-based systems</a:t>
            </a:r>
          </a:p>
          <a:p>
            <a:endParaRPr lang="en-US" sz="4000" dirty="0"/>
          </a:p>
          <a:p>
            <a:r>
              <a:rPr lang="en-US" sz="4000" dirty="0"/>
              <a:t>TLS not required</a:t>
            </a:r>
          </a:p>
          <a:p>
            <a:endParaRPr lang="en-US" sz="4000" dirty="0"/>
          </a:p>
          <a:p>
            <a:endParaRPr lang="en-US" sz="4000" dirty="0"/>
          </a:p>
        </p:txBody>
      </p:sp>
    </p:spTree>
    <p:extLst>
      <p:ext uri="{BB962C8B-B14F-4D97-AF65-F5344CB8AC3E}">
        <p14:creationId xmlns:p14="http://schemas.microsoft.com/office/powerpoint/2010/main" val="26762986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HTTP Digest 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Easily integrates w/ other standards-based systems</a:t>
            </a:r>
          </a:p>
          <a:p>
            <a:endParaRPr lang="en-US" sz="4000" dirty="0"/>
          </a:p>
          <a:p>
            <a:r>
              <a:rPr lang="en-US" sz="4000" dirty="0"/>
              <a:t>TLS not required</a:t>
            </a:r>
          </a:p>
          <a:p>
            <a:endParaRPr lang="en-US" sz="4000" dirty="0"/>
          </a:p>
          <a:p>
            <a:r>
              <a:rPr lang="en-US" sz="4000" dirty="0">
                <a:solidFill>
                  <a:srgbClr val="C00000"/>
                </a:solidFill>
              </a:rPr>
              <a:t>Prevents storing passwords with strong encryption!</a:t>
            </a:r>
          </a:p>
          <a:p>
            <a:endParaRPr lang="en-US" sz="4000" dirty="0"/>
          </a:p>
        </p:txBody>
      </p:sp>
    </p:spTree>
    <p:extLst>
      <p:ext uri="{BB962C8B-B14F-4D97-AF65-F5344CB8AC3E}">
        <p14:creationId xmlns:p14="http://schemas.microsoft.com/office/powerpoint/2010/main" val="297362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09550" y="562707"/>
            <a:ext cx="8862380" cy="6084277"/>
          </a:xfrm>
          <a:prstGeom prst="rect">
            <a:avLst/>
          </a:prstGeom>
        </p:spPr>
      </p:pic>
    </p:spTree>
    <p:extLst>
      <p:ext uri="{BB962C8B-B14F-4D97-AF65-F5344CB8AC3E}">
        <p14:creationId xmlns:p14="http://schemas.microsoft.com/office/powerpoint/2010/main" val="23425293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Use something </a:t>
            </a:r>
            <a:r>
              <a:rPr lang="en-US" sz="4000" u="sng" dirty="0"/>
              <a:t>other than primary account credentials</a:t>
            </a:r>
            <a:r>
              <a:rPr lang="en-US" sz="4000" i="1" dirty="0"/>
              <a:t> </a:t>
            </a:r>
            <a:r>
              <a:rPr lang="en-US" sz="4000" dirty="0"/>
              <a:t>as proof of identity</a:t>
            </a:r>
          </a:p>
          <a:p>
            <a:endParaRPr lang="en-US" sz="4000" dirty="0"/>
          </a:p>
          <a:p>
            <a:endParaRPr lang="en-US" sz="4000" u="sng" dirty="0"/>
          </a:p>
          <a:p>
            <a:endParaRPr lang="en-US" sz="4000" dirty="0"/>
          </a:p>
          <a:p>
            <a:endParaRPr lang="en-US" sz="4000" dirty="0"/>
          </a:p>
        </p:txBody>
      </p:sp>
    </p:spTree>
    <p:extLst>
      <p:ext uri="{BB962C8B-B14F-4D97-AF65-F5344CB8AC3E}">
        <p14:creationId xmlns:p14="http://schemas.microsoft.com/office/powerpoint/2010/main" val="19186817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Use something </a:t>
            </a:r>
            <a:r>
              <a:rPr lang="en-US" sz="4000" u="sng" dirty="0"/>
              <a:t>other than primary account credentials</a:t>
            </a:r>
            <a:r>
              <a:rPr lang="en-US" sz="4000" i="1" dirty="0"/>
              <a:t> </a:t>
            </a:r>
            <a:r>
              <a:rPr lang="en-US" sz="4000" dirty="0"/>
              <a:t>as proof of identity</a:t>
            </a:r>
          </a:p>
          <a:p>
            <a:endParaRPr lang="en-US" sz="4000" dirty="0"/>
          </a:p>
          <a:p>
            <a:r>
              <a:rPr lang="en-US" sz="4000" dirty="0" smtClean="0"/>
              <a:t>Unique, random, site-assigned</a:t>
            </a:r>
            <a:endParaRPr lang="en-US" sz="4000" dirty="0"/>
          </a:p>
          <a:p>
            <a:endParaRPr lang="en-US" sz="4000" dirty="0"/>
          </a:p>
        </p:txBody>
      </p:sp>
    </p:spTree>
    <p:extLst>
      <p:ext uri="{BB962C8B-B14F-4D97-AF65-F5344CB8AC3E}">
        <p14:creationId xmlns:p14="http://schemas.microsoft.com/office/powerpoint/2010/main" val="1660217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a:t>
            </a:r>
            <a:r>
              <a:rPr lang="en-US" sz="4800" b="1" dirty="0"/>
              <a:t>bearer tokens</a:t>
            </a:r>
            <a:r>
              <a:rPr lang="en-US" sz="4800" dirty="0"/>
              <a:t>“</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Pass the key in </a:t>
            </a:r>
            <a:r>
              <a:rPr lang="en-US" sz="4000" b="1" dirty="0"/>
              <a:t>plain text</a:t>
            </a:r>
            <a:r>
              <a:rPr lang="en-US" sz="4000" dirty="0"/>
              <a:t> with each request</a:t>
            </a:r>
            <a:br>
              <a:rPr lang="en-US" sz="4000" dirty="0"/>
            </a:br>
            <a:endParaRPr lang="en-US" sz="4000" dirty="0"/>
          </a:p>
          <a:p>
            <a:r>
              <a:rPr lang="en-US" sz="4000" dirty="0"/>
              <a:t>Anyone that has the key, gets access; </a:t>
            </a:r>
            <a:r>
              <a:rPr lang="en-US" sz="4000" b="1" dirty="0"/>
              <a:t>requires TLS to keep safe!</a:t>
            </a:r>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8939844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a:t>
            </a:r>
            <a:r>
              <a:rPr lang="en-US" sz="4800" b="1" dirty="0"/>
              <a:t>bearer tokens</a:t>
            </a:r>
            <a:r>
              <a:rPr lang="en-US" sz="4800" dirty="0"/>
              <a:t>“</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Via querystring (</a:t>
            </a:r>
            <a:r>
              <a:rPr lang="en-US" sz="4000" b="1" dirty="0"/>
              <a:t>using TLS</a:t>
            </a:r>
            <a:r>
              <a:rPr lang="en-US" sz="4000" dirty="0"/>
              <a:t>)</a:t>
            </a:r>
          </a:p>
          <a:p>
            <a:endParaRPr lang="en-US" sz="4000" dirty="0"/>
          </a:p>
          <a:p>
            <a:endParaRPr lang="en-US" sz="4000" dirty="0"/>
          </a:p>
          <a:p>
            <a:endParaRPr lang="en-US" sz="4000" dirty="0"/>
          </a:p>
          <a:p>
            <a:r>
              <a:rPr lang="en-US" sz="4000" dirty="0"/>
              <a:t>Via header (</a:t>
            </a:r>
            <a:r>
              <a:rPr lang="en-US" sz="4000" b="1" dirty="0"/>
              <a:t>using TLS</a:t>
            </a:r>
            <a:r>
              <a:rPr lang="en-US" sz="4000" dirty="0"/>
              <a:t>)</a:t>
            </a:r>
          </a:p>
          <a:p>
            <a:endParaRPr lang="en-US" sz="4000" dirty="0"/>
          </a:p>
          <a:p>
            <a:endParaRPr lang="en-US" sz="4000" dirty="0"/>
          </a:p>
        </p:txBody>
      </p:sp>
      <p:pic>
        <p:nvPicPr>
          <p:cNvPr id="4" name="Picture 3"/>
          <p:cNvPicPr>
            <a:picLocks noChangeAspect="1"/>
          </p:cNvPicPr>
          <p:nvPr/>
        </p:nvPicPr>
        <p:blipFill>
          <a:blip r:embed="rId3"/>
          <a:stretch>
            <a:fillRect/>
          </a:stretch>
        </p:blipFill>
        <p:spPr>
          <a:xfrm>
            <a:off x="971203" y="2633576"/>
            <a:ext cx="10949247" cy="1547726"/>
          </a:xfrm>
          <a:prstGeom prst="rect">
            <a:avLst/>
          </a:prstGeom>
        </p:spPr>
      </p:pic>
      <p:pic>
        <p:nvPicPr>
          <p:cNvPr id="5" name="Picture 4"/>
          <p:cNvPicPr>
            <a:picLocks noChangeAspect="1"/>
          </p:cNvPicPr>
          <p:nvPr/>
        </p:nvPicPr>
        <p:blipFill>
          <a:blip r:embed="rId4"/>
          <a:stretch>
            <a:fillRect/>
          </a:stretch>
        </p:blipFill>
        <p:spPr>
          <a:xfrm>
            <a:off x="535506" y="5225892"/>
            <a:ext cx="11384944" cy="1632108"/>
          </a:xfrm>
          <a:prstGeom prst="rect">
            <a:avLst/>
          </a:prstGeom>
        </p:spPr>
      </p:pic>
    </p:spTree>
    <p:extLst>
      <p:ext uri="{BB962C8B-B14F-4D97-AF65-F5344CB8AC3E}">
        <p14:creationId xmlns:p14="http://schemas.microsoft.com/office/powerpoint/2010/main" val="34722860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Trade-offs when storing bearer tokens</a:t>
            </a:r>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r>
              <a:rPr lang="en-US" sz="4000" dirty="0"/>
              <a:t>You can have secure storage of API Keys </a:t>
            </a:r>
          </a:p>
          <a:p>
            <a:pPr marL="0" indent="0">
              <a:buNone/>
            </a:pPr>
            <a:r>
              <a:rPr lang="en-US" sz="4000" i="1" dirty="0"/>
              <a:t>–or – </a:t>
            </a:r>
          </a:p>
          <a:p>
            <a:pPr marL="0" indent="0">
              <a:buNone/>
            </a:pPr>
            <a:r>
              <a:rPr lang="en-US" sz="4000" dirty="0"/>
              <a:t>the ability to show users a list of their keys. </a:t>
            </a:r>
          </a:p>
          <a:p>
            <a:pPr marL="0" indent="0">
              <a:buNone/>
            </a:pPr>
            <a:endParaRPr lang="en-US" sz="4000" b="1" dirty="0"/>
          </a:p>
          <a:p>
            <a:pPr marL="0" indent="0">
              <a:buNone/>
            </a:pPr>
            <a:r>
              <a:rPr lang="en-US" sz="4000" b="1" dirty="0"/>
              <a:t>Not both!</a:t>
            </a:r>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639229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Today’s goal: No more rookie mistakes!</a:t>
            </a:r>
          </a:p>
        </p:txBody>
      </p:sp>
    </p:spTree>
    <p:extLst>
      <p:ext uri="{BB962C8B-B14F-4D97-AF65-F5344CB8AC3E}">
        <p14:creationId xmlns:p14="http://schemas.microsoft.com/office/powerpoint/2010/main" val="522147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a:t>
            </a:r>
            <a:r>
              <a:rPr lang="en-US" sz="4800" b="1" dirty="0"/>
              <a:t>cryptographic keys</a:t>
            </a:r>
            <a:r>
              <a:rPr lang="en-US" sz="4800" dirty="0"/>
              <a:t>: HMAC</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Custom version of Digest </a:t>
            </a:r>
            <a:r>
              <a:rPr lang="en-US" sz="4000" dirty="0" err="1"/>
              <a:t>Auth</a:t>
            </a:r>
            <a:r>
              <a:rPr lang="en-US" sz="4000" dirty="0"/>
              <a:t>, using API Key instead of password</a:t>
            </a:r>
            <a:br>
              <a:rPr lang="en-US" sz="4000" dirty="0"/>
            </a:br>
            <a:endParaRPr lang="en-US" sz="4000" dirty="0"/>
          </a:p>
          <a:p>
            <a:r>
              <a:rPr lang="en-US" sz="4000" dirty="0"/>
              <a:t>Does not prevent secure password storage</a:t>
            </a:r>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26175246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572192" y="238344"/>
            <a:ext cx="10693868" cy="6312085"/>
          </a:xfrm>
          <a:prstGeom prst="rect">
            <a:avLst/>
          </a:prstGeom>
        </p:spPr>
      </p:pic>
    </p:spTree>
    <p:extLst>
      <p:ext uri="{BB962C8B-B14F-4D97-AF65-F5344CB8AC3E}">
        <p14:creationId xmlns:p14="http://schemas.microsoft.com/office/powerpoint/2010/main" val="34478967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as cryptographic keys: HMAC</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Credentials not sent over the wire </a:t>
            </a:r>
            <a:endParaRPr lang="en-US" sz="4000" dirty="0"/>
          </a:p>
          <a:p>
            <a:endParaRPr lang="en-US" sz="4000" dirty="0"/>
          </a:p>
          <a:p>
            <a:r>
              <a:rPr lang="en-US" sz="4000" dirty="0" smtClean="0"/>
              <a:t>Server knows message wasn't changed in transit</a:t>
            </a: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40792340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HMAC Drawbacks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Client and server must compute hash </a:t>
            </a:r>
            <a:r>
              <a:rPr lang="en-US" sz="4000" b="1" dirty="0"/>
              <a:t>exactly same</a:t>
            </a:r>
          </a:p>
          <a:p>
            <a:endParaRPr lang="en-US" sz="4000" b="1" dirty="0"/>
          </a:p>
          <a:p>
            <a:endParaRPr lang="en-US" sz="36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1046240" y="2537547"/>
            <a:ext cx="11145760" cy="4320453"/>
          </a:xfrm>
          <a:prstGeom prst="rect">
            <a:avLst/>
          </a:prstGeom>
        </p:spPr>
      </p:pic>
    </p:spTree>
    <p:extLst>
      <p:ext uri="{BB962C8B-B14F-4D97-AF65-F5344CB8AC3E}">
        <p14:creationId xmlns:p14="http://schemas.microsoft.com/office/powerpoint/2010/main" val="233664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Signed requests using HMAC</a:t>
            </a:r>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8" name="Picture 7"/>
          <p:cNvPicPr>
            <a:picLocks noChangeAspect="1"/>
          </p:cNvPicPr>
          <p:nvPr/>
        </p:nvPicPr>
        <p:blipFill>
          <a:blip r:embed="rId3"/>
          <a:stretch>
            <a:fillRect/>
          </a:stretch>
        </p:blipFill>
        <p:spPr>
          <a:xfrm>
            <a:off x="338142" y="2746750"/>
            <a:ext cx="11515715" cy="2869103"/>
          </a:xfrm>
          <a:prstGeom prst="rect">
            <a:avLst/>
          </a:prstGeom>
        </p:spPr>
      </p:pic>
    </p:spTree>
    <p:extLst>
      <p:ext uri="{BB962C8B-B14F-4D97-AF65-F5344CB8AC3E}">
        <p14:creationId xmlns:p14="http://schemas.microsoft.com/office/powerpoint/2010/main" val="34228121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HMAC: API Key storage</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Must be something app can retrieve in clear text</a:t>
            </a:r>
          </a:p>
          <a:p>
            <a:endParaRPr lang="en-US" sz="4000" dirty="0"/>
          </a:p>
          <a:p>
            <a:r>
              <a:rPr lang="en-US" sz="4000" dirty="0"/>
              <a:t>Add expiration timeout if necessary</a:t>
            </a:r>
            <a:endParaRPr lang="en-US" sz="36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2842135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15255" cy="1325563"/>
          </a:xfrm>
        </p:spPr>
        <p:txBody>
          <a:bodyPr>
            <a:noAutofit/>
          </a:bodyPr>
          <a:lstStyle/>
          <a:p>
            <a:r>
              <a:rPr lang="en-US" sz="4800" dirty="0"/>
              <a:t>API Keys: Great for server-based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5" name="Picture 4"/>
          <p:cNvPicPr>
            <a:picLocks noChangeAspect="1"/>
          </p:cNvPicPr>
          <p:nvPr/>
        </p:nvPicPr>
        <p:blipFill>
          <a:blip r:embed="rId3"/>
          <a:stretch>
            <a:fillRect/>
          </a:stretch>
        </p:blipFill>
        <p:spPr>
          <a:xfrm>
            <a:off x="2773606" y="1690688"/>
            <a:ext cx="5825271" cy="5132597"/>
          </a:xfrm>
          <a:prstGeom prst="rect">
            <a:avLst/>
          </a:prstGeom>
        </p:spPr>
      </p:pic>
    </p:spTree>
    <p:extLst>
      <p:ext uri="{BB962C8B-B14F-4D97-AF65-F5344CB8AC3E}">
        <p14:creationId xmlns:p14="http://schemas.microsoft.com/office/powerpoint/2010/main" val="41967984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API Keys: Less great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1921853" y="1690688"/>
            <a:ext cx="7956120" cy="4743363"/>
          </a:xfrm>
          <a:prstGeom prst="rect">
            <a:avLst/>
          </a:prstGeom>
        </p:spPr>
      </p:pic>
    </p:spTree>
    <p:extLst>
      <p:ext uri="{BB962C8B-B14F-4D97-AF65-F5344CB8AC3E}">
        <p14:creationId xmlns:p14="http://schemas.microsoft.com/office/powerpoint/2010/main" val="28224204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Open, industry standard method for securely representing </a:t>
            </a:r>
            <a:r>
              <a:rPr lang="en-US" sz="4000" u="sng" dirty="0"/>
              <a:t>claims</a:t>
            </a:r>
            <a:r>
              <a:rPr lang="en-US" sz="4000" dirty="0"/>
              <a:t> between two parties</a:t>
            </a:r>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1005840" y="3528060"/>
            <a:ext cx="5501640" cy="2461260"/>
          </a:xfrm>
          <a:prstGeom prst="rect">
            <a:avLst/>
          </a:prstGeom>
        </p:spPr>
      </p:pic>
    </p:spTree>
    <p:extLst>
      <p:ext uri="{BB962C8B-B14F-4D97-AF65-F5344CB8AC3E}">
        <p14:creationId xmlns:p14="http://schemas.microsoft.com/office/powerpoint/2010/main" val="33869565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2708128"/>
            <a:ext cx="6152337" cy="4149872"/>
          </a:xfrm>
          <a:prstGeom prst="rect">
            <a:avLst/>
          </a:prstGeom>
        </p:spPr>
      </p:pic>
      <p:pic>
        <p:nvPicPr>
          <p:cNvPr id="7" name="Picture 6"/>
          <p:cNvPicPr>
            <a:picLocks noChangeAspect="1"/>
          </p:cNvPicPr>
          <p:nvPr/>
        </p:nvPicPr>
        <p:blipFill>
          <a:blip r:embed="rId4"/>
          <a:stretch>
            <a:fillRect/>
          </a:stretch>
        </p:blipFill>
        <p:spPr>
          <a:xfrm>
            <a:off x="9425336" y="4120282"/>
            <a:ext cx="1969817" cy="2737718"/>
          </a:xfrm>
          <a:prstGeom prst="rect">
            <a:avLst/>
          </a:prstGeom>
        </p:spPr>
      </p:pic>
      <p:pic>
        <p:nvPicPr>
          <p:cNvPr id="8" name="Picture 7"/>
          <p:cNvPicPr>
            <a:picLocks noChangeAspect="1"/>
          </p:cNvPicPr>
          <p:nvPr/>
        </p:nvPicPr>
        <p:blipFill>
          <a:blip r:embed="rId4"/>
          <a:stretch>
            <a:fillRect/>
          </a:stretch>
        </p:blipFill>
        <p:spPr>
          <a:xfrm>
            <a:off x="1497399" y="5270501"/>
            <a:ext cx="2606250" cy="1587500"/>
          </a:xfrm>
          <a:prstGeom prst="rect">
            <a:avLst/>
          </a:prstGeom>
        </p:spPr>
      </p:pic>
    </p:spTree>
    <p:extLst>
      <p:ext uri="{BB962C8B-B14F-4D97-AF65-F5344CB8AC3E}">
        <p14:creationId xmlns:p14="http://schemas.microsoft.com/office/powerpoint/2010/main" val="1884049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p:txBody>
          <a:bodyPr>
            <a:normAutofit/>
          </a:bodyPr>
          <a:lstStyle/>
          <a:p>
            <a:r>
              <a:rPr lang="en-US" sz="4000" dirty="0"/>
              <a:t>Identity </a:t>
            </a:r>
            <a:r>
              <a:rPr lang="en-US" sz="4000" i="1" dirty="0">
                <a:solidFill>
                  <a:schemeClr val="bg1">
                    <a:lumMod val="65000"/>
                  </a:schemeClr>
                </a:solidFill>
              </a:rPr>
              <a:t>vs</a:t>
            </a:r>
            <a:r>
              <a:rPr lang="en-US" sz="4000" dirty="0"/>
              <a:t> Authentication </a:t>
            </a:r>
            <a:r>
              <a:rPr lang="en-US" sz="4000" i="1" dirty="0">
                <a:solidFill>
                  <a:schemeClr val="bg1">
                    <a:lumMod val="65000"/>
                  </a:schemeClr>
                </a:solidFill>
              </a:rPr>
              <a:t>vs</a:t>
            </a:r>
            <a:r>
              <a:rPr lang="en-US" sz="4000" dirty="0"/>
              <a:t> Authorization</a:t>
            </a:r>
            <a:br>
              <a:rPr lang="en-US" sz="4000" dirty="0"/>
            </a:br>
            <a:endParaRPr lang="en-US" sz="4000" dirty="0"/>
          </a:p>
          <a:p>
            <a:r>
              <a:rPr lang="en-US" sz="4000" dirty="0"/>
              <a:t>Compare/contrast security techniques</a:t>
            </a:r>
            <a:br>
              <a:rPr lang="en-US" sz="4000" dirty="0"/>
            </a:br>
            <a:endParaRPr lang="en-US" sz="4000" dirty="0"/>
          </a:p>
          <a:p>
            <a:r>
              <a:rPr lang="en-US" sz="4000" dirty="0"/>
              <a:t>Finding the best one for YOU</a:t>
            </a:r>
          </a:p>
          <a:p>
            <a:endParaRPr lang="en-US" dirty="0"/>
          </a:p>
          <a:p>
            <a:endParaRPr lang="en-US" dirty="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3215148"/>
            <a:ext cx="6152337" cy="3642852"/>
          </a:xfrm>
          <a:prstGeom prst="rect">
            <a:avLst/>
          </a:prstGeom>
        </p:spPr>
      </p:pic>
      <p:pic>
        <p:nvPicPr>
          <p:cNvPr id="7" name="Picture 6"/>
          <p:cNvPicPr>
            <a:picLocks noChangeAspect="1"/>
          </p:cNvPicPr>
          <p:nvPr/>
        </p:nvPicPr>
        <p:blipFill>
          <a:blip r:embed="rId4"/>
          <a:stretch>
            <a:fillRect/>
          </a:stretch>
        </p:blipFill>
        <p:spPr>
          <a:xfrm>
            <a:off x="9425336" y="4120282"/>
            <a:ext cx="1969817" cy="2737718"/>
          </a:xfrm>
          <a:prstGeom prst="rect">
            <a:avLst/>
          </a:prstGeom>
        </p:spPr>
      </p:pic>
      <p:pic>
        <p:nvPicPr>
          <p:cNvPr id="8" name="Picture 7"/>
          <p:cNvPicPr>
            <a:picLocks noChangeAspect="1"/>
          </p:cNvPicPr>
          <p:nvPr/>
        </p:nvPicPr>
        <p:blipFill>
          <a:blip r:embed="rId4"/>
          <a:stretch>
            <a:fillRect/>
          </a:stretch>
        </p:blipFill>
        <p:spPr>
          <a:xfrm>
            <a:off x="1497399" y="5270501"/>
            <a:ext cx="2606250" cy="1587500"/>
          </a:xfrm>
          <a:prstGeom prst="rect">
            <a:avLst/>
          </a:prstGeom>
        </p:spPr>
      </p:pic>
    </p:spTree>
    <p:extLst>
      <p:ext uri="{BB962C8B-B14F-4D97-AF65-F5344CB8AC3E}">
        <p14:creationId xmlns:p14="http://schemas.microsoft.com/office/powerpoint/2010/main" val="35193615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3716594"/>
            <a:ext cx="6152337" cy="3141406"/>
          </a:xfrm>
          <a:prstGeom prst="rect">
            <a:avLst/>
          </a:prstGeom>
        </p:spPr>
      </p:pic>
      <p:pic>
        <p:nvPicPr>
          <p:cNvPr id="7" name="Picture 6"/>
          <p:cNvPicPr>
            <a:picLocks noChangeAspect="1"/>
          </p:cNvPicPr>
          <p:nvPr/>
        </p:nvPicPr>
        <p:blipFill>
          <a:blip r:embed="rId4"/>
          <a:stretch>
            <a:fillRect/>
          </a:stretch>
        </p:blipFill>
        <p:spPr>
          <a:xfrm>
            <a:off x="9425336" y="4120282"/>
            <a:ext cx="1969817" cy="2737718"/>
          </a:xfrm>
          <a:prstGeom prst="rect">
            <a:avLst/>
          </a:prstGeom>
        </p:spPr>
      </p:pic>
      <p:pic>
        <p:nvPicPr>
          <p:cNvPr id="8" name="Picture 7"/>
          <p:cNvPicPr>
            <a:picLocks noChangeAspect="1"/>
          </p:cNvPicPr>
          <p:nvPr/>
        </p:nvPicPr>
        <p:blipFill>
          <a:blip r:embed="rId4"/>
          <a:stretch>
            <a:fillRect/>
          </a:stretch>
        </p:blipFill>
        <p:spPr>
          <a:xfrm>
            <a:off x="1497399" y="5270501"/>
            <a:ext cx="2606250" cy="1587500"/>
          </a:xfrm>
          <a:prstGeom prst="rect">
            <a:avLst/>
          </a:prstGeom>
        </p:spPr>
      </p:pic>
    </p:spTree>
    <p:extLst>
      <p:ext uri="{BB962C8B-B14F-4D97-AF65-F5344CB8AC3E}">
        <p14:creationId xmlns:p14="http://schemas.microsoft.com/office/powerpoint/2010/main" val="15841995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5032636"/>
            <a:ext cx="6152337" cy="1825364"/>
          </a:xfrm>
          <a:prstGeom prst="rect">
            <a:avLst/>
          </a:prstGeom>
        </p:spPr>
      </p:pic>
      <p:pic>
        <p:nvPicPr>
          <p:cNvPr id="7" name="Picture 6"/>
          <p:cNvPicPr>
            <a:picLocks noChangeAspect="1"/>
          </p:cNvPicPr>
          <p:nvPr/>
        </p:nvPicPr>
        <p:blipFill>
          <a:blip r:embed="rId4"/>
          <a:stretch>
            <a:fillRect/>
          </a:stretch>
        </p:blipFill>
        <p:spPr>
          <a:xfrm>
            <a:off x="9425336" y="4120282"/>
            <a:ext cx="1969817" cy="2737718"/>
          </a:xfrm>
          <a:prstGeom prst="rect">
            <a:avLst/>
          </a:prstGeom>
        </p:spPr>
      </p:pic>
      <p:pic>
        <p:nvPicPr>
          <p:cNvPr id="8" name="Picture 7"/>
          <p:cNvPicPr>
            <a:picLocks noChangeAspect="1"/>
          </p:cNvPicPr>
          <p:nvPr/>
        </p:nvPicPr>
        <p:blipFill>
          <a:blip r:embed="rId4"/>
          <a:stretch>
            <a:fillRect/>
          </a:stretch>
        </p:blipFill>
        <p:spPr>
          <a:xfrm>
            <a:off x="1497399" y="5270501"/>
            <a:ext cx="2606250" cy="1587500"/>
          </a:xfrm>
          <a:prstGeom prst="rect">
            <a:avLst/>
          </a:prstGeom>
        </p:spPr>
      </p:pic>
    </p:spTree>
    <p:extLst>
      <p:ext uri="{BB962C8B-B14F-4D97-AF65-F5344CB8AC3E}">
        <p14:creationId xmlns:p14="http://schemas.microsoft.com/office/powerpoint/2010/main" val="36794851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pic>
        <p:nvPicPr>
          <p:cNvPr id="6" name="Picture 5"/>
          <p:cNvPicPr>
            <a:picLocks noChangeAspect="1"/>
          </p:cNvPicPr>
          <p:nvPr/>
        </p:nvPicPr>
        <p:blipFill>
          <a:blip r:embed="rId4"/>
          <a:stretch>
            <a:fillRect/>
          </a:stretch>
        </p:blipFill>
        <p:spPr>
          <a:xfrm>
            <a:off x="3549224" y="6076334"/>
            <a:ext cx="6152337" cy="781665"/>
          </a:xfrm>
          <a:prstGeom prst="rect">
            <a:avLst/>
          </a:prstGeom>
        </p:spPr>
      </p:pic>
      <p:pic>
        <p:nvPicPr>
          <p:cNvPr id="8" name="Picture 7"/>
          <p:cNvPicPr>
            <a:picLocks noChangeAspect="1"/>
          </p:cNvPicPr>
          <p:nvPr/>
        </p:nvPicPr>
        <p:blipFill>
          <a:blip r:embed="rId4"/>
          <a:stretch>
            <a:fillRect/>
          </a:stretch>
        </p:blipFill>
        <p:spPr>
          <a:xfrm>
            <a:off x="1497399" y="6076333"/>
            <a:ext cx="2606250" cy="781668"/>
          </a:xfrm>
          <a:prstGeom prst="rect">
            <a:avLst/>
          </a:prstGeom>
        </p:spPr>
      </p:pic>
    </p:spTree>
    <p:extLst>
      <p:ext uri="{BB962C8B-B14F-4D97-AF65-F5344CB8AC3E}">
        <p14:creationId xmlns:p14="http://schemas.microsoft.com/office/powerpoint/2010/main" val="14180685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JWT: Secure tokens for JS clients</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638871" y="1382565"/>
            <a:ext cx="10556953" cy="5475435"/>
          </a:xfrm>
          <a:prstGeom prst="rect">
            <a:avLst/>
          </a:prstGeom>
        </p:spPr>
      </p:pic>
    </p:spTree>
    <p:extLst>
      <p:ext uri="{BB962C8B-B14F-4D97-AF65-F5344CB8AC3E}">
        <p14:creationId xmlns:p14="http://schemas.microsoft.com/office/powerpoint/2010/main" val="22342447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3397567" y="2326957"/>
            <a:ext cx="8589571" cy="2153603"/>
          </a:xfrm>
          <a:prstGeom prst="rect">
            <a:avLst/>
          </a:prstGeom>
        </p:spPr>
      </p:pic>
      <p:pic>
        <p:nvPicPr>
          <p:cNvPr id="6" name="Picture 5"/>
          <p:cNvPicPr>
            <a:picLocks noChangeAspect="1"/>
          </p:cNvPicPr>
          <p:nvPr/>
        </p:nvPicPr>
        <p:blipFill>
          <a:blip r:embed="rId5"/>
          <a:stretch>
            <a:fillRect/>
          </a:stretch>
        </p:blipFill>
        <p:spPr>
          <a:xfrm>
            <a:off x="239517" y="1705928"/>
            <a:ext cx="11789166" cy="623746"/>
          </a:xfrm>
          <a:prstGeom prst="rect">
            <a:avLst/>
          </a:prstGeom>
        </p:spPr>
      </p:pic>
    </p:spTree>
    <p:extLst>
      <p:ext uri="{BB962C8B-B14F-4D97-AF65-F5344CB8AC3E}">
        <p14:creationId xmlns:p14="http://schemas.microsoft.com/office/powerpoint/2010/main" val="5761754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7299960" y="2326957"/>
            <a:ext cx="4687178" cy="2153603"/>
          </a:xfrm>
          <a:prstGeom prst="rect">
            <a:avLst/>
          </a:prstGeom>
        </p:spPr>
      </p:pic>
      <p:pic>
        <p:nvPicPr>
          <p:cNvPr id="6" name="Picture 5"/>
          <p:cNvPicPr>
            <a:picLocks noChangeAspect="1"/>
          </p:cNvPicPr>
          <p:nvPr/>
        </p:nvPicPr>
        <p:blipFill>
          <a:blip r:embed="rId5"/>
          <a:stretch>
            <a:fillRect/>
          </a:stretch>
        </p:blipFill>
        <p:spPr>
          <a:xfrm>
            <a:off x="239517" y="1705928"/>
            <a:ext cx="11789166" cy="623746"/>
          </a:xfrm>
          <a:prstGeom prst="rect">
            <a:avLst/>
          </a:prstGeom>
        </p:spPr>
      </p:pic>
    </p:spTree>
    <p:extLst>
      <p:ext uri="{BB962C8B-B14F-4D97-AF65-F5344CB8AC3E}">
        <p14:creationId xmlns:p14="http://schemas.microsoft.com/office/powerpoint/2010/main" val="16329802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6" name="Picture 5"/>
          <p:cNvPicPr>
            <a:picLocks noChangeAspect="1"/>
          </p:cNvPicPr>
          <p:nvPr/>
        </p:nvPicPr>
        <p:blipFill>
          <a:blip r:embed="rId4"/>
          <a:stretch>
            <a:fillRect/>
          </a:stretch>
        </p:blipFill>
        <p:spPr>
          <a:xfrm>
            <a:off x="239517" y="1705928"/>
            <a:ext cx="11789166" cy="623746"/>
          </a:xfrm>
          <a:prstGeom prst="rect">
            <a:avLst/>
          </a:prstGeom>
        </p:spPr>
      </p:pic>
    </p:spTree>
    <p:extLst>
      <p:ext uri="{BB962C8B-B14F-4D97-AF65-F5344CB8AC3E}">
        <p14:creationId xmlns:p14="http://schemas.microsoft.com/office/powerpoint/2010/main" val="32138196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239517" y="1705928"/>
            <a:ext cx="11789166" cy="623746"/>
          </a:xfrm>
          <a:prstGeom prst="rect">
            <a:avLst/>
          </a:prstGeom>
        </p:spPr>
      </p:pic>
      <p:pic>
        <p:nvPicPr>
          <p:cNvPr id="5" name="Picture 4"/>
          <p:cNvPicPr>
            <a:picLocks noChangeAspect="1"/>
          </p:cNvPicPr>
          <p:nvPr/>
        </p:nvPicPr>
        <p:blipFill>
          <a:blip r:embed="rId5"/>
          <a:stretch>
            <a:fillRect/>
          </a:stretch>
        </p:blipFill>
        <p:spPr>
          <a:xfrm>
            <a:off x="163317" y="4596505"/>
            <a:ext cx="11683959" cy="1101020"/>
          </a:xfrm>
          <a:prstGeom prst="rect">
            <a:avLst/>
          </a:prstGeom>
        </p:spPr>
      </p:pic>
    </p:spTree>
    <p:extLst>
      <p:ext uri="{BB962C8B-B14F-4D97-AF65-F5344CB8AC3E}">
        <p14:creationId xmlns:p14="http://schemas.microsoft.com/office/powerpoint/2010/main" val="30129911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endParaRPr lang="en-US" sz="4000" dirty="0"/>
          </a:p>
          <a:p>
            <a:endParaRPr lang="en-US" sz="4000" dirty="0"/>
          </a:p>
          <a:p>
            <a:pPr marL="0" indent="0">
              <a:buNone/>
            </a:pPr>
            <a:r>
              <a:rPr lang="en-US" sz="4000" dirty="0"/>
              <a:t>        Claims are visible to client!</a:t>
            </a:r>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3317" y="1690688"/>
            <a:ext cx="11865366" cy="2667952"/>
          </a:xfrm>
          <a:prstGeom prst="rect">
            <a:avLst/>
          </a:prstGeom>
        </p:spPr>
      </p:pic>
      <p:pic>
        <p:nvPicPr>
          <p:cNvPr id="4" name="Picture 3"/>
          <p:cNvPicPr>
            <a:picLocks noChangeAspect="1"/>
          </p:cNvPicPr>
          <p:nvPr/>
        </p:nvPicPr>
        <p:blipFill>
          <a:blip r:embed="rId4"/>
          <a:stretch>
            <a:fillRect/>
          </a:stretch>
        </p:blipFill>
        <p:spPr>
          <a:xfrm>
            <a:off x="239517" y="1705928"/>
            <a:ext cx="11789166" cy="623746"/>
          </a:xfrm>
          <a:prstGeom prst="rect">
            <a:avLst/>
          </a:prstGeom>
        </p:spPr>
      </p:pic>
      <p:pic>
        <p:nvPicPr>
          <p:cNvPr id="5" name="Picture 4"/>
          <p:cNvPicPr>
            <a:picLocks noChangeAspect="1"/>
          </p:cNvPicPr>
          <p:nvPr/>
        </p:nvPicPr>
        <p:blipFill>
          <a:blip r:embed="rId5"/>
          <a:stretch>
            <a:fillRect/>
          </a:stretch>
        </p:blipFill>
        <p:spPr>
          <a:xfrm>
            <a:off x="163317" y="4596505"/>
            <a:ext cx="11683959" cy="1101020"/>
          </a:xfrm>
          <a:prstGeom prst="rect">
            <a:avLst/>
          </a:prstGeom>
        </p:spPr>
      </p:pic>
      <p:pic>
        <p:nvPicPr>
          <p:cNvPr id="8" name="Picture 2" descr="Image result for exclamation icon triang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238" y="5854354"/>
            <a:ext cx="914564" cy="80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698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This is not an advanced security session!</a:t>
            </a:r>
          </a:p>
        </p:txBody>
      </p:sp>
    </p:spTree>
    <p:extLst>
      <p:ext uri="{BB962C8B-B14F-4D97-AF65-F5344CB8AC3E}">
        <p14:creationId xmlns:p14="http://schemas.microsoft.com/office/powerpoint/2010/main" val="14927004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Storing JWT on the JS client</a:t>
            </a:r>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r>
              <a:rPr lang="en-US" sz="4000" dirty="0"/>
              <a:t>Don’t put tokens w/ sensitive data into LocalStorage!</a:t>
            </a:r>
          </a:p>
          <a:p>
            <a:endParaRPr lang="en-US" sz="4000" dirty="0"/>
          </a:p>
          <a:p>
            <a:pPr lvl="1"/>
            <a:endParaRPr lang="en-US" sz="3600" dirty="0"/>
          </a:p>
          <a:p>
            <a:endParaRPr lang="en-US" sz="4000" dirty="0"/>
          </a:p>
        </p:txBody>
      </p:sp>
      <p:graphicFrame>
        <p:nvGraphicFramePr>
          <p:cNvPr id="4" name="Table 3"/>
          <p:cNvGraphicFramePr>
            <a:graphicFrameLocks noGrp="1"/>
          </p:cNvGraphicFramePr>
          <p:nvPr>
            <p:extLst>
              <p:ext uri="{D42A27DB-BD31-4B8C-83A1-F6EECF244321}">
                <p14:modId xmlns:p14="http://schemas.microsoft.com/office/powerpoint/2010/main" val="3808495261"/>
              </p:ext>
            </p:extLst>
          </p:nvPr>
        </p:nvGraphicFramePr>
        <p:xfrm>
          <a:off x="994508" y="2092569"/>
          <a:ext cx="10359292" cy="2791906"/>
        </p:xfrm>
        <a:graphic>
          <a:graphicData uri="http://schemas.openxmlformats.org/drawingml/2006/table">
            <a:tbl>
              <a:tblPr firstRow="1" bandRow="1">
                <a:tableStyleId>{5C22544A-7EE6-4342-B048-85BDC9FD1C3A}</a:tableStyleId>
              </a:tblPr>
              <a:tblGrid>
                <a:gridCol w="2589823">
                  <a:extLst>
                    <a:ext uri="{9D8B030D-6E8A-4147-A177-3AD203B41FA5}">
                      <a16:colId xmlns="" xmlns:a16="http://schemas.microsoft.com/office/drawing/2014/main" val="20000"/>
                    </a:ext>
                  </a:extLst>
                </a:gridCol>
                <a:gridCol w="2589823">
                  <a:extLst>
                    <a:ext uri="{9D8B030D-6E8A-4147-A177-3AD203B41FA5}">
                      <a16:colId xmlns="" xmlns:a16="http://schemas.microsoft.com/office/drawing/2014/main" val="20001"/>
                    </a:ext>
                  </a:extLst>
                </a:gridCol>
                <a:gridCol w="2589823">
                  <a:extLst>
                    <a:ext uri="{9D8B030D-6E8A-4147-A177-3AD203B41FA5}">
                      <a16:colId xmlns="" xmlns:a16="http://schemas.microsoft.com/office/drawing/2014/main" val="20002"/>
                    </a:ext>
                  </a:extLst>
                </a:gridCol>
                <a:gridCol w="2589823">
                  <a:extLst>
                    <a:ext uri="{9D8B030D-6E8A-4147-A177-3AD203B41FA5}">
                      <a16:colId xmlns="" xmlns:a16="http://schemas.microsoft.com/office/drawing/2014/main" val="20003"/>
                    </a:ext>
                  </a:extLst>
                </a:gridCol>
              </a:tblGrid>
              <a:tr h="524021">
                <a:tc>
                  <a:txBody>
                    <a:bodyPr/>
                    <a:lstStyle/>
                    <a:p>
                      <a:endParaRPr lang="en-US" dirty="0"/>
                    </a:p>
                  </a:txBody>
                  <a:tcPr/>
                </a:tc>
                <a:tc>
                  <a:txBody>
                    <a:bodyPr/>
                    <a:lstStyle/>
                    <a:p>
                      <a:pPr algn="ctr"/>
                      <a:r>
                        <a:rPr lang="en-US" sz="2400" dirty="0"/>
                        <a:t>Safe from</a:t>
                      </a:r>
                    </a:p>
                    <a:p>
                      <a:pPr algn="ctr"/>
                      <a:r>
                        <a:rPr lang="en-US" sz="2400" dirty="0"/>
                        <a:t>XSS?</a:t>
                      </a:r>
                    </a:p>
                  </a:txBody>
                  <a:tcPr anchor="ctr"/>
                </a:tc>
                <a:tc>
                  <a:txBody>
                    <a:bodyPr/>
                    <a:lstStyle/>
                    <a:p>
                      <a:pPr algn="ctr"/>
                      <a:r>
                        <a:rPr lang="en-US" sz="2400" dirty="0"/>
                        <a:t>Safe from</a:t>
                      </a:r>
                    </a:p>
                    <a:p>
                      <a:pPr algn="ctr"/>
                      <a:r>
                        <a:rPr lang="en-US" sz="2400" dirty="0"/>
                        <a:t>CSRF?</a:t>
                      </a:r>
                      <a:endParaRPr lang="en-US" dirty="0"/>
                    </a:p>
                  </a:txBody>
                  <a:tcPr anchor="ctr"/>
                </a:tc>
                <a:tc>
                  <a:txBody>
                    <a:bodyPr/>
                    <a:lstStyle/>
                    <a:p>
                      <a:pPr algn="ctr"/>
                      <a:r>
                        <a:rPr lang="en-US" sz="2400" dirty="0"/>
                        <a:t>App can access token payload?</a:t>
                      </a:r>
                    </a:p>
                  </a:txBody>
                  <a:tcPr anchor="ctr"/>
                </a:tc>
                <a:extLst>
                  <a:ext uri="{0D108BD9-81ED-4DB2-BD59-A6C34878D82A}">
                    <a16:rowId xmlns="" xmlns:a16="http://schemas.microsoft.com/office/drawing/2014/main" val="10000"/>
                  </a:ext>
                </a:extLst>
              </a:tr>
              <a:tr h="841186">
                <a:tc>
                  <a:txBody>
                    <a:bodyPr/>
                    <a:lstStyle/>
                    <a:p>
                      <a:r>
                        <a:rPr lang="en-US" sz="3200" dirty="0"/>
                        <a:t>LocalStorage</a:t>
                      </a:r>
                    </a:p>
                  </a:txBody>
                  <a:tcPr/>
                </a:tc>
                <a:tc>
                  <a:txBody>
                    <a:bodyPr/>
                    <a:lstStyle/>
                    <a:p>
                      <a:pPr algn="ctr"/>
                      <a:r>
                        <a:rPr lang="en-US" sz="4800" dirty="0">
                          <a:solidFill>
                            <a:srgbClr val="FF0000"/>
                          </a:solidFill>
                          <a:sym typeface="Wingdings" panose="05000000000000000000" pitchFamily="2" charset="2"/>
                        </a:rPr>
                        <a:t></a:t>
                      </a:r>
                      <a:endParaRPr lang="en-US" dirty="0"/>
                    </a:p>
                  </a:txBody>
                  <a:tcPr anchor="ctr"/>
                </a:tc>
                <a:tc>
                  <a:txBody>
                    <a:bodyPr/>
                    <a:lstStyle/>
                    <a:p>
                      <a:pPr algn="ctr"/>
                      <a:r>
                        <a:rPr lang="en-US" sz="4800" dirty="0">
                          <a:solidFill>
                            <a:schemeClr val="accent6">
                              <a:lumMod val="75000"/>
                            </a:schemeClr>
                          </a:solidFill>
                          <a:sym typeface="Wingdings" panose="05000000000000000000" pitchFamily="2" charset="2"/>
                        </a:rPr>
                        <a:t></a:t>
                      </a:r>
                      <a:endParaRPr lang="en-US" dirty="0"/>
                    </a:p>
                  </a:txBody>
                  <a:tcPr anchor="ctr"/>
                </a:tc>
                <a:tc>
                  <a:txBody>
                    <a:bodyPr/>
                    <a:lstStyle/>
                    <a:p>
                      <a:pPr algn="ctr"/>
                      <a:r>
                        <a:rPr lang="en-US" sz="4800" dirty="0">
                          <a:solidFill>
                            <a:schemeClr val="tx1">
                              <a:lumMod val="65000"/>
                              <a:lumOff val="35000"/>
                            </a:schemeClr>
                          </a:solidFill>
                          <a:sym typeface="Wingdings" panose="05000000000000000000" pitchFamily="2" charset="2"/>
                        </a:rPr>
                        <a:t>Yes</a:t>
                      </a:r>
                      <a:endParaRPr lang="en-US" dirty="0">
                        <a:solidFill>
                          <a:schemeClr val="tx1">
                            <a:lumMod val="65000"/>
                            <a:lumOff val="35000"/>
                          </a:schemeClr>
                        </a:solidFill>
                      </a:endParaRPr>
                    </a:p>
                  </a:txBody>
                  <a:tcPr anchor="ctr"/>
                </a:tc>
                <a:extLst>
                  <a:ext uri="{0D108BD9-81ED-4DB2-BD59-A6C34878D82A}">
                    <a16:rowId xmlns="" xmlns:a16="http://schemas.microsoft.com/office/drawing/2014/main" val="10001"/>
                  </a:ext>
                </a:extLst>
              </a:tr>
              <a:tr h="841186">
                <a:tc>
                  <a:txBody>
                    <a:bodyPr/>
                    <a:lstStyle/>
                    <a:p>
                      <a:r>
                        <a:rPr lang="en-US" sz="3200" dirty="0"/>
                        <a:t>httpOnly secure cookie</a:t>
                      </a:r>
                    </a:p>
                  </a:txBody>
                  <a:tcPr/>
                </a:tc>
                <a:tc>
                  <a:txBody>
                    <a:bodyPr/>
                    <a:lstStyle/>
                    <a:p>
                      <a:pPr algn="ctr"/>
                      <a:r>
                        <a:rPr lang="en-US" sz="4800" dirty="0">
                          <a:solidFill>
                            <a:schemeClr val="accent6">
                              <a:lumMod val="75000"/>
                            </a:schemeClr>
                          </a:solidFill>
                          <a:sym typeface="Wingdings" panose="05000000000000000000" pitchFamily="2" charset="2"/>
                        </a:rPr>
                        <a:t></a:t>
                      </a:r>
                      <a:endParaRPr lang="en-US" dirty="0">
                        <a:solidFill>
                          <a:schemeClr val="accent6">
                            <a:lumMod val="75000"/>
                          </a:schemeClr>
                        </a:solidFill>
                      </a:endParaRPr>
                    </a:p>
                  </a:txBody>
                  <a:tcPr anchor="ctr"/>
                </a:tc>
                <a:tc>
                  <a:txBody>
                    <a:bodyPr/>
                    <a:lstStyle/>
                    <a:p>
                      <a:pPr algn="ctr"/>
                      <a:r>
                        <a:rPr lang="en-US" sz="4800" dirty="0">
                          <a:solidFill>
                            <a:srgbClr val="FF0000"/>
                          </a:solidFill>
                          <a:sym typeface="Wingdings" panose="05000000000000000000" pitchFamily="2" charset="2"/>
                        </a:rPr>
                        <a:t></a:t>
                      </a:r>
                    </a:p>
                    <a:p>
                      <a:pPr algn="ctr"/>
                      <a:r>
                        <a:rPr lang="en-US" sz="2000" dirty="0">
                          <a:solidFill>
                            <a:srgbClr val="FF0000"/>
                          </a:solidFill>
                          <a:sym typeface="Wingdings" panose="05000000000000000000" pitchFamily="2" charset="2"/>
                        </a:rPr>
                        <a:t>(easy</a:t>
                      </a:r>
                      <a:r>
                        <a:rPr lang="en-US" sz="2000" baseline="0" dirty="0">
                          <a:solidFill>
                            <a:srgbClr val="FF0000"/>
                          </a:solidFill>
                          <a:sym typeface="Wingdings" panose="05000000000000000000" pitchFamily="2" charset="2"/>
                        </a:rPr>
                        <a:t> to address)</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a:solidFill>
                            <a:schemeClr val="tx1">
                              <a:lumMod val="65000"/>
                              <a:lumOff val="35000"/>
                            </a:schemeClr>
                          </a:solidFill>
                          <a:sym typeface="Wingdings" panose="05000000000000000000" pitchFamily="2" charset="2"/>
                        </a:rPr>
                        <a:t>No</a:t>
                      </a:r>
                      <a:endParaRPr lang="en-US" sz="4800" dirty="0"/>
                    </a:p>
                  </a:txBody>
                  <a:tcPr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6870163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51935" y="703385"/>
            <a:ext cx="8941611" cy="6154615"/>
          </a:xfrm>
          <a:prstGeom prst="rect">
            <a:avLst/>
          </a:prstGeom>
        </p:spPr>
      </p:pic>
    </p:spTree>
    <p:extLst>
      <p:ext uri="{BB962C8B-B14F-4D97-AF65-F5344CB8AC3E}">
        <p14:creationId xmlns:p14="http://schemas.microsoft.com/office/powerpoint/2010/main" val="36890639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Client/server authentication (2-legged)</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Client is resource owner; access </a:t>
            </a:r>
            <a:r>
              <a:rPr lang="en-US" sz="4000" b="1" dirty="0"/>
              <a:t>its own</a:t>
            </a:r>
            <a:r>
              <a:rPr lang="en-US" sz="4000" dirty="0"/>
              <a:t> data</a:t>
            </a:r>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1565474" y="3589886"/>
            <a:ext cx="8975065" cy="2638125"/>
          </a:xfrm>
          <a:prstGeom prst="rect">
            <a:avLst/>
          </a:prstGeom>
        </p:spPr>
      </p:pic>
    </p:spTree>
    <p:extLst>
      <p:ext uri="{BB962C8B-B14F-4D97-AF65-F5344CB8AC3E}">
        <p14:creationId xmlns:p14="http://schemas.microsoft.com/office/powerpoint/2010/main" val="21315836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Delegated authorization (3-legged)</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Client acts </a:t>
            </a:r>
            <a:r>
              <a:rPr lang="en-US" sz="4000" b="1" dirty="0"/>
              <a:t>on behalf of</a:t>
            </a:r>
            <a:r>
              <a:rPr lang="en-US" sz="4000" dirty="0"/>
              <a:t> the resource owner</a:t>
            </a:r>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7" name="Picture 6"/>
          <p:cNvPicPr>
            <a:picLocks noChangeAspect="1"/>
          </p:cNvPicPr>
          <p:nvPr/>
        </p:nvPicPr>
        <p:blipFill>
          <a:blip r:embed="rId3"/>
          <a:stretch>
            <a:fillRect/>
          </a:stretch>
        </p:blipFill>
        <p:spPr>
          <a:xfrm>
            <a:off x="1694756" y="3198928"/>
            <a:ext cx="8401719" cy="3472988"/>
          </a:xfrm>
          <a:prstGeom prst="rect">
            <a:avLst/>
          </a:prstGeom>
        </p:spPr>
      </p:pic>
    </p:spTree>
    <p:extLst>
      <p:ext uri="{BB962C8B-B14F-4D97-AF65-F5344CB8AC3E}">
        <p14:creationId xmlns:p14="http://schemas.microsoft.com/office/powerpoint/2010/main" val="996702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Delegated authorization (3-legged)</a:t>
            </a:r>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1354667" y="1577923"/>
            <a:ext cx="8882871" cy="5221688"/>
          </a:xfrm>
          <a:prstGeom prst="rect">
            <a:avLst/>
          </a:prstGeom>
        </p:spPr>
      </p:pic>
    </p:spTree>
    <p:extLst>
      <p:ext uri="{BB962C8B-B14F-4D97-AF65-F5344CB8AC3E}">
        <p14:creationId xmlns:p14="http://schemas.microsoft.com/office/powerpoint/2010/main" val="18878572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Delegated authorization (3-legged)</a:t>
            </a:r>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5" name="Picture 4"/>
          <p:cNvPicPr>
            <a:picLocks noChangeAspect="1"/>
          </p:cNvPicPr>
          <p:nvPr/>
        </p:nvPicPr>
        <p:blipFill>
          <a:blip r:embed="rId3"/>
          <a:stretch>
            <a:fillRect/>
          </a:stretch>
        </p:blipFill>
        <p:spPr>
          <a:xfrm>
            <a:off x="1405467" y="1808583"/>
            <a:ext cx="8890188" cy="4745438"/>
          </a:xfrm>
          <a:prstGeom prst="rect">
            <a:avLst/>
          </a:prstGeom>
        </p:spPr>
      </p:pic>
    </p:spTree>
    <p:extLst>
      <p:ext uri="{BB962C8B-B14F-4D97-AF65-F5344CB8AC3E}">
        <p14:creationId xmlns:p14="http://schemas.microsoft.com/office/powerpoint/2010/main" val="8393753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pic>
        <p:nvPicPr>
          <p:cNvPr id="2" name="Picture 1"/>
          <p:cNvPicPr>
            <a:picLocks noChangeAspect="1"/>
          </p:cNvPicPr>
          <p:nvPr/>
        </p:nvPicPr>
        <p:blipFill>
          <a:blip r:embed="rId5"/>
          <a:stretch>
            <a:fillRect/>
          </a:stretch>
        </p:blipFill>
        <p:spPr>
          <a:xfrm>
            <a:off x="1314450" y="2811514"/>
            <a:ext cx="10338785" cy="4046486"/>
          </a:xfrm>
          <a:prstGeom prst="rect">
            <a:avLst/>
          </a:prstGeom>
        </p:spPr>
      </p:pic>
      <p:pic>
        <p:nvPicPr>
          <p:cNvPr id="4" name="Picture 3"/>
          <p:cNvPicPr>
            <a:picLocks noChangeAspect="1"/>
          </p:cNvPicPr>
          <p:nvPr/>
        </p:nvPicPr>
        <p:blipFill>
          <a:blip r:embed="rId5"/>
          <a:stretch>
            <a:fillRect/>
          </a:stretch>
        </p:blipFill>
        <p:spPr>
          <a:xfrm>
            <a:off x="7585482" y="2678943"/>
            <a:ext cx="855663" cy="228600"/>
          </a:xfrm>
          <a:prstGeom prst="rect">
            <a:avLst/>
          </a:prstGeom>
        </p:spPr>
      </p:pic>
      <p:pic>
        <p:nvPicPr>
          <p:cNvPr id="8" name="Picture 2" descr="Image result for facebook oauth"/>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5482" y="3003572"/>
            <a:ext cx="3619500" cy="235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1482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1026" name="Picture 2" descr="Image result for facebook oau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2227"/>
            <a:ext cx="10304379" cy="6705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0096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31038450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OAuth 1.0a</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a:t>Uses signed requests (</a:t>
            </a:r>
            <a:r>
              <a:rPr lang="en-US" sz="3200" dirty="0"/>
              <a:t>TLS not req. / integrity guaranteed</a:t>
            </a:r>
            <a:r>
              <a:rPr lang="en-US" sz="4000" dirty="0"/>
              <a:t>)</a:t>
            </a:r>
          </a:p>
          <a:p>
            <a:endParaRPr lang="en-US" sz="4000" dirty="0"/>
          </a:p>
          <a:p>
            <a:r>
              <a:rPr lang="en-US" sz="4000" dirty="0" smtClean="0"/>
              <a:t>Best </a:t>
            </a:r>
            <a:r>
              <a:rPr lang="en-US" sz="4000" dirty="0"/>
              <a:t>with web-based clients </a:t>
            </a:r>
          </a:p>
          <a:p>
            <a:endParaRPr lang="en-US" sz="4000" dirty="0"/>
          </a:p>
          <a:p>
            <a:r>
              <a:rPr lang="en-US" sz="4000" dirty="0"/>
              <a:t>Complex to implement – use libraries!</a:t>
            </a:r>
          </a:p>
          <a:p>
            <a:endParaRPr lang="en-US" sz="4000" dirty="0"/>
          </a:p>
          <a:p>
            <a:endParaRPr lang="en-US" sz="40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90115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This is not “getting started with &lt;foo&gt;”</a:t>
            </a:r>
          </a:p>
        </p:txBody>
      </p:sp>
    </p:spTree>
    <p:extLst>
      <p:ext uri="{BB962C8B-B14F-4D97-AF65-F5344CB8AC3E}">
        <p14:creationId xmlns:p14="http://schemas.microsoft.com/office/powerpoint/2010/main" val="18210558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OAuth 2.0</a:t>
            </a:r>
          </a:p>
        </p:txBody>
      </p:sp>
      <p:sp>
        <p:nvSpPr>
          <p:cNvPr id="3" name="Content Placeholder 2"/>
          <p:cNvSpPr>
            <a:spLocks noGrp="1"/>
          </p:cNvSpPr>
          <p:nvPr>
            <p:ph idx="1"/>
          </p:nvPr>
        </p:nvSpPr>
        <p:spPr>
          <a:xfrm>
            <a:off x="838200" y="1894687"/>
            <a:ext cx="11215255" cy="4505498"/>
          </a:xfrm>
        </p:spPr>
        <p:txBody>
          <a:bodyPr>
            <a:noAutofit/>
          </a:bodyPr>
          <a:lstStyle/>
          <a:p>
            <a:r>
              <a:rPr lang="en-US" sz="4000" dirty="0"/>
              <a:t>No HMAC signatures == simpler to implement</a:t>
            </a:r>
          </a:p>
          <a:p>
            <a:endParaRPr lang="en-US" sz="4000" dirty="0" smtClean="0"/>
          </a:p>
          <a:p>
            <a:r>
              <a:rPr lang="en-US" sz="4000" dirty="0" smtClean="0"/>
              <a:t>Better </a:t>
            </a:r>
            <a:r>
              <a:rPr lang="en-US" sz="4000" dirty="0"/>
              <a:t>support for enterprise &amp; non-web clients</a:t>
            </a:r>
          </a:p>
          <a:p>
            <a:endParaRPr lang="en-US" sz="4000" dirty="0" smtClean="0"/>
          </a:p>
          <a:p>
            <a:r>
              <a:rPr lang="en-US" sz="4000" dirty="0" smtClean="0"/>
              <a:t>Not </a:t>
            </a:r>
            <a:r>
              <a:rPr lang="en-US" sz="4000" dirty="0"/>
              <a:t>backwards compatible with 1.0/1.0a</a:t>
            </a:r>
          </a:p>
          <a:p>
            <a:endParaRPr lang="en-US" sz="4000" dirty="0"/>
          </a:p>
          <a:p>
            <a:endParaRPr lang="en-US" sz="4000" dirty="0"/>
          </a:p>
          <a:p>
            <a:endParaRPr lang="en-US" sz="4000" dirty="0"/>
          </a:p>
          <a:p>
            <a:endParaRPr lang="en-US" sz="40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5054007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OAuth 2.0 – drawbacks</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a:t>OAuth 2.0 is a </a:t>
            </a:r>
            <a:r>
              <a:rPr lang="en-US" sz="4000" b="1" dirty="0"/>
              <a:t>framework</a:t>
            </a:r>
            <a:r>
              <a:rPr lang="en-US" sz="4000" dirty="0"/>
              <a:t>, not a </a:t>
            </a:r>
            <a:r>
              <a:rPr lang="en-US" sz="4000" b="1" dirty="0"/>
              <a:t>protocol</a:t>
            </a:r>
            <a:r>
              <a:rPr lang="en-US" sz="4000" dirty="0"/>
              <a:t>; less interoperable than 1.0a</a:t>
            </a:r>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428347981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OAuth 2.0 – drawbacks</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a:p>
          <a:p>
            <a:pPr lvl="1"/>
            <a:endParaRPr lang="en-US" sz="3600" dirty="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a:p>
          <a:p>
            <a:pPr lvl="1"/>
            <a:endParaRPr lang="en-US" sz="3600" dirty="0"/>
          </a:p>
          <a:p>
            <a:endParaRPr lang="en-US" sz="4000" dirty="0"/>
          </a:p>
        </p:txBody>
      </p:sp>
      <p:sp>
        <p:nvSpPr>
          <p:cNvPr id="4" name="TextBox 3"/>
          <p:cNvSpPr txBox="1"/>
          <p:nvPr/>
        </p:nvSpPr>
        <p:spPr>
          <a:xfrm>
            <a:off x="524932" y="1911620"/>
            <a:ext cx="11226801" cy="3970318"/>
          </a:xfrm>
          <a:prstGeom prst="rect">
            <a:avLst/>
          </a:prstGeom>
          <a:noFill/>
          <a:ln>
            <a:solidFill>
              <a:schemeClr val="accent1"/>
            </a:solidFill>
            <a:prstDash val="sysDash"/>
          </a:ln>
        </p:spPr>
        <p:txBody>
          <a:bodyPr wrap="square" rtlCol="0">
            <a:spAutoFit/>
          </a:bodyPr>
          <a:lstStyle/>
          <a:p>
            <a:r>
              <a:rPr lang="en-US" sz="3200" b="1" dirty="0"/>
              <a:t>OAuth 2.0 and the road to Hell</a:t>
            </a:r>
          </a:p>
          <a:p>
            <a:endParaRPr lang="en-US" sz="3200" b="1" dirty="0"/>
          </a:p>
          <a:p>
            <a:pPr lvl="1"/>
            <a:r>
              <a:rPr lang="en-US" sz="3200" dirty="0"/>
              <a:t>“When compared with OAuth 1.0, the 2.0 specification is </a:t>
            </a:r>
            <a:r>
              <a:rPr lang="en-US" sz="3200" b="1" dirty="0"/>
              <a:t>more complex</a:t>
            </a:r>
            <a:r>
              <a:rPr lang="en-US" sz="3200" dirty="0"/>
              <a:t>, </a:t>
            </a:r>
            <a:r>
              <a:rPr lang="en-US" sz="3200" b="1" dirty="0"/>
              <a:t>less interoperable</a:t>
            </a:r>
            <a:r>
              <a:rPr lang="en-US" sz="3200" dirty="0"/>
              <a:t>, </a:t>
            </a:r>
            <a:r>
              <a:rPr lang="en-US" sz="3200" b="1" dirty="0"/>
              <a:t>less useful</a:t>
            </a:r>
            <a:r>
              <a:rPr lang="en-US" sz="3200" dirty="0"/>
              <a:t>, </a:t>
            </a:r>
            <a:r>
              <a:rPr lang="en-US" sz="3200" b="1" dirty="0"/>
              <a:t>more incomplete</a:t>
            </a:r>
            <a:r>
              <a:rPr lang="en-US" sz="3200" dirty="0"/>
              <a:t> and, most importantly, </a:t>
            </a:r>
            <a:r>
              <a:rPr lang="en-US" sz="3200" b="1" dirty="0"/>
              <a:t>less secure</a:t>
            </a:r>
            <a:r>
              <a:rPr lang="en-US" sz="3200" dirty="0"/>
              <a:t>.”</a:t>
            </a:r>
          </a:p>
          <a:p>
            <a:endParaRPr lang="en-US" sz="3200" dirty="0"/>
          </a:p>
          <a:p>
            <a:r>
              <a:rPr lang="en-US" sz="3200" dirty="0" err="1"/>
              <a:t>Eran</a:t>
            </a:r>
            <a:r>
              <a:rPr lang="en-US" sz="3200" dirty="0"/>
              <a:t> Hammer, former lead author of OAuth working group</a:t>
            </a:r>
          </a:p>
          <a:p>
            <a:r>
              <a:rPr lang="en-US" sz="2800" u="sng" dirty="0">
                <a:hlinkClick r:id="rId3"/>
              </a:rPr>
              <a:t>http://hueniverse.com/2012/07/26/oauth-2-0-and-the-road-to-hell/</a:t>
            </a:r>
            <a:endParaRPr lang="en-US" sz="2800" dirty="0"/>
          </a:p>
        </p:txBody>
      </p:sp>
    </p:spTree>
    <p:extLst>
      <p:ext uri="{BB962C8B-B14F-4D97-AF65-F5344CB8AC3E}">
        <p14:creationId xmlns:p14="http://schemas.microsoft.com/office/powerpoint/2010/main" val="390059706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Use OAuth 2.0 if…</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a:p>
          <a:p>
            <a:pPr lvl="1"/>
            <a:endParaRPr lang="en-US" sz="3600" dirty="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a:p>
          <a:p>
            <a:pPr lvl="1"/>
            <a:endParaRPr lang="en-US" sz="3600" dirty="0"/>
          </a:p>
          <a:p>
            <a:endParaRPr lang="en-US" sz="4000" dirty="0"/>
          </a:p>
        </p:txBody>
      </p:sp>
      <p:sp>
        <p:nvSpPr>
          <p:cNvPr id="4" name="TextBox 3"/>
          <p:cNvSpPr txBox="1"/>
          <p:nvPr/>
        </p:nvSpPr>
        <p:spPr>
          <a:xfrm>
            <a:off x="524932" y="1911620"/>
            <a:ext cx="11226801" cy="4462760"/>
          </a:xfrm>
          <a:prstGeom prst="rect">
            <a:avLst/>
          </a:prstGeom>
          <a:noFill/>
          <a:ln>
            <a:solidFill>
              <a:schemeClr val="accent1"/>
            </a:solidFill>
            <a:prstDash val="sysDash"/>
          </a:ln>
        </p:spPr>
        <p:txBody>
          <a:bodyPr wrap="square" rtlCol="0">
            <a:spAutoFit/>
          </a:bodyPr>
          <a:lstStyle/>
          <a:p>
            <a:r>
              <a:rPr lang="en-US" sz="3200" b="1" dirty="0"/>
              <a:t>OAuth 2.0 and the road to Hell</a:t>
            </a:r>
          </a:p>
          <a:p>
            <a:endParaRPr lang="en-US" sz="3200" b="1" dirty="0"/>
          </a:p>
          <a:p>
            <a:pPr lvl="1"/>
            <a:r>
              <a:rPr lang="en-US" sz="3200" dirty="0"/>
              <a:t>“If you consider yourself a security expert, use 2.0 after careful examination of its features. If you are not an expert, </a:t>
            </a:r>
            <a:r>
              <a:rPr lang="en-US" sz="3200" b="1" dirty="0"/>
              <a:t>copy an implementation of a provider you trust… or make sure you have some security experts on site to figure it out for you</a:t>
            </a:r>
            <a:r>
              <a:rPr lang="en-US" sz="3200" dirty="0"/>
              <a:t>.”</a:t>
            </a:r>
          </a:p>
          <a:p>
            <a:endParaRPr lang="en-US" sz="3200" dirty="0"/>
          </a:p>
          <a:p>
            <a:r>
              <a:rPr lang="en-US" sz="3200" dirty="0" err="1"/>
              <a:t>Eran</a:t>
            </a:r>
            <a:r>
              <a:rPr lang="en-US" sz="3200" dirty="0"/>
              <a:t> Hammer, former lead author of OAuth working group</a:t>
            </a:r>
          </a:p>
          <a:p>
            <a:r>
              <a:rPr lang="en-US" sz="2800" u="sng" dirty="0">
                <a:hlinkClick r:id="rId3"/>
              </a:rPr>
              <a:t>http://hueniverse.com/2012/07/26/oauth-2-0-and-the-road-to-hell/</a:t>
            </a:r>
            <a:endParaRPr lang="en-US" sz="2800" dirty="0"/>
          </a:p>
        </p:txBody>
      </p:sp>
    </p:spTree>
    <p:extLst>
      <p:ext uri="{BB962C8B-B14F-4D97-AF65-F5344CB8AC3E}">
        <p14:creationId xmlns:p14="http://schemas.microsoft.com/office/powerpoint/2010/main" val="33010646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fontScale="90000"/>
          </a:bodyPr>
          <a:lstStyle/>
          <a:p>
            <a:pPr algn="ctr"/>
            <a:r>
              <a:rPr lang="en-US" sz="4800" dirty="0"/>
              <a:t>OAuth is not an </a:t>
            </a:r>
            <a:r>
              <a:rPr lang="en-US" sz="4800" b="1" dirty="0"/>
              <a:t>authentication</a:t>
            </a:r>
            <a:r>
              <a:rPr lang="en-US" sz="4800" dirty="0"/>
              <a:t> protocol!</a:t>
            </a:r>
          </a:p>
        </p:txBody>
      </p:sp>
    </p:spTree>
    <p:extLst>
      <p:ext uri="{BB962C8B-B14F-4D97-AF65-F5344CB8AC3E}">
        <p14:creationId xmlns:p14="http://schemas.microsoft.com/office/powerpoint/2010/main" val="7027782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US" sz="4800" dirty="0"/>
              <a:t>Access tokens are opaque - don’t provide ID</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endParaRPr lang="en-US" sz="40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5" name="Picture 4"/>
          <p:cNvPicPr>
            <a:picLocks noChangeAspect="1"/>
          </p:cNvPicPr>
          <p:nvPr/>
        </p:nvPicPr>
        <p:blipFill>
          <a:blip r:embed="rId3"/>
          <a:stretch>
            <a:fillRect/>
          </a:stretch>
        </p:blipFill>
        <p:spPr>
          <a:xfrm>
            <a:off x="3085454" y="1690688"/>
            <a:ext cx="6363636" cy="5156739"/>
          </a:xfrm>
          <a:prstGeom prst="rect">
            <a:avLst/>
          </a:prstGeom>
        </p:spPr>
      </p:pic>
    </p:spTree>
    <p:extLst>
      <p:ext uri="{BB962C8B-B14F-4D97-AF65-F5344CB8AC3E}">
        <p14:creationId xmlns:p14="http://schemas.microsoft.com/office/powerpoint/2010/main" val="30753890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Access to identity API != authentication</a:t>
            </a:r>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4" name="Picture 3"/>
          <p:cNvPicPr>
            <a:picLocks noChangeAspect="1"/>
          </p:cNvPicPr>
          <p:nvPr/>
        </p:nvPicPr>
        <p:blipFill>
          <a:blip r:embed="rId3"/>
          <a:stretch>
            <a:fillRect/>
          </a:stretch>
        </p:blipFill>
        <p:spPr>
          <a:xfrm>
            <a:off x="2776320" y="1544588"/>
            <a:ext cx="6920130" cy="4872530"/>
          </a:xfrm>
          <a:prstGeom prst="rect">
            <a:avLst/>
          </a:prstGeom>
        </p:spPr>
      </p:pic>
    </p:spTree>
    <p:extLst>
      <p:ext uri="{BB962C8B-B14F-4D97-AF65-F5344CB8AC3E}">
        <p14:creationId xmlns:p14="http://schemas.microsoft.com/office/powerpoint/2010/main" val="30693479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Access to identity API != authentication</a:t>
            </a:r>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5" name="Picture 4"/>
          <p:cNvPicPr>
            <a:picLocks noChangeAspect="1"/>
          </p:cNvPicPr>
          <p:nvPr/>
        </p:nvPicPr>
        <p:blipFill>
          <a:blip r:embed="rId3"/>
          <a:stretch>
            <a:fillRect/>
          </a:stretch>
        </p:blipFill>
        <p:spPr>
          <a:xfrm>
            <a:off x="2095500" y="1911620"/>
            <a:ext cx="8420100" cy="4904750"/>
          </a:xfrm>
          <a:prstGeom prst="rect">
            <a:avLst/>
          </a:prstGeom>
        </p:spPr>
      </p:pic>
      <p:pic>
        <p:nvPicPr>
          <p:cNvPr id="6" name="Picture 5"/>
          <p:cNvPicPr>
            <a:picLocks noChangeAspect="1"/>
          </p:cNvPicPr>
          <p:nvPr/>
        </p:nvPicPr>
        <p:blipFill>
          <a:blip r:embed="rId4"/>
          <a:stretch>
            <a:fillRect/>
          </a:stretch>
        </p:blipFill>
        <p:spPr>
          <a:xfrm>
            <a:off x="3390900" y="5950393"/>
            <a:ext cx="5407938" cy="865977"/>
          </a:xfrm>
          <a:prstGeom prst="rect">
            <a:avLst/>
          </a:prstGeom>
        </p:spPr>
      </p:pic>
    </p:spTree>
    <p:extLst>
      <p:ext uri="{BB962C8B-B14F-4D97-AF65-F5344CB8AC3E}">
        <p14:creationId xmlns:p14="http://schemas.microsoft.com/office/powerpoint/2010/main" val="35656567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Access to identity API != authentication</a:t>
            </a:r>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pic>
        <p:nvPicPr>
          <p:cNvPr id="6" name="Picture 5"/>
          <p:cNvPicPr>
            <a:picLocks noChangeAspect="1"/>
          </p:cNvPicPr>
          <p:nvPr/>
        </p:nvPicPr>
        <p:blipFill>
          <a:blip r:embed="rId3"/>
          <a:stretch>
            <a:fillRect/>
          </a:stretch>
        </p:blipFill>
        <p:spPr>
          <a:xfrm>
            <a:off x="2081212" y="1551676"/>
            <a:ext cx="8396288" cy="5306324"/>
          </a:xfrm>
          <a:prstGeom prst="rect">
            <a:avLst/>
          </a:prstGeom>
        </p:spPr>
      </p:pic>
      <p:pic>
        <p:nvPicPr>
          <p:cNvPr id="8" name="Picture 7"/>
          <p:cNvPicPr>
            <a:picLocks noChangeAspect="1"/>
          </p:cNvPicPr>
          <p:nvPr/>
        </p:nvPicPr>
        <p:blipFill>
          <a:blip r:embed="rId4"/>
          <a:stretch>
            <a:fillRect/>
          </a:stretch>
        </p:blipFill>
        <p:spPr>
          <a:xfrm>
            <a:off x="5910262" y="5124450"/>
            <a:ext cx="433388" cy="979834"/>
          </a:xfrm>
          <a:prstGeom prst="rect">
            <a:avLst/>
          </a:prstGeom>
        </p:spPr>
      </p:pic>
    </p:spTree>
    <p:extLst>
      <p:ext uri="{BB962C8B-B14F-4D97-AF65-F5344CB8AC3E}">
        <p14:creationId xmlns:p14="http://schemas.microsoft.com/office/powerpoint/2010/main" val="27662656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Access token != authentication</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a:t>DO NOT use resource authorization as proof of authentication</a:t>
            </a:r>
          </a:p>
          <a:p>
            <a:endParaRPr lang="en-US" sz="40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385218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This is “understand your options”</a:t>
            </a:r>
          </a:p>
        </p:txBody>
      </p:sp>
    </p:spTree>
    <p:extLst>
      <p:ext uri="{BB962C8B-B14F-4D97-AF65-F5344CB8AC3E}">
        <p14:creationId xmlns:p14="http://schemas.microsoft.com/office/powerpoint/2010/main" val="4745592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OpenID Connect</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a:t>Open standard, built </a:t>
            </a:r>
            <a:r>
              <a:rPr lang="en-US" sz="4000" b="1" dirty="0"/>
              <a:t>on top of</a:t>
            </a:r>
            <a:r>
              <a:rPr lang="en-US" sz="4000" dirty="0"/>
              <a:t> OAuth 2.0</a:t>
            </a:r>
          </a:p>
          <a:p>
            <a:pPr lvl="1"/>
            <a:r>
              <a:rPr lang="en-US" sz="3600" dirty="0"/>
              <a:t>ID Tokens – gives authentication data to client</a:t>
            </a:r>
          </a:p>
          <a:p>
            <a:pPr lvl="1"/>
            <a:r>
              <a:rPr lang="en-US" sz="3600" dirty="0"/>
              <a:t>Audience restrictions</a:t>
            </a:r>
          </a:p>
          <a:p>
            <a:endParaRPr lang="en-US" sz="4400" dirty="0"/>
          </a:p>
          <a:p>
            <a:r>
              <a:rPr lang="en-US" sz="4000" dirty="0"/>
              <a:t>Enables</a:t>
            </a:r>
            <a:r>
              <a:rPr lang="en-US" sz="4400" dirty="0"/>
              <a:t> </a:t>
            </a:r>
            <a:r>
              <a:rPr lang="en-US" sz="4000" dirty="0"/>
              <a:t>authentication against </a:t>
            </a:r>
            <a:r>
              <a:rPr lang="en-US" sz="4000" b="1" dirty="0"/>
              <a:t>3</a:t>
            </a:r>
            <a:r>
              <a:rPr lang="en-US" sz="4000" b="1" baseline="30000" dirty="0"/>
              <a:t>rd</a:t>
            </a:r>
            <a:r>
              <a:rPr lang="en-US" sz="4000" b="1" dirty="0"/>
              <a:t> party identity providers</a:t>
            </a:r>
            <a:endParaRPr lang="en-US" sz="4400" dirty="0"/>
          </a:p>
          <a:p>
            <a:endParaRPr lang="en-US" sz="4400" dirty="0"/>
          </a:p>
          <a:p>
            <a:endParaRPr lang="en-US" sz="44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08282452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99125" y="592381"/>
            <a:ext cx="8616169" cy="5913926"/>
          </a:xfrm>
          <a:prstGeom prst="rect">
            <a:avLst/>
          </a:prstGeom>
        </p:spPr>
      </p:pic>
    </p:spTree>
    <p:extLst>
      <p:ext uri="{BB962C8B-B14F-4D97-AF65-F5344CB8AC3E}">
        <p14:creationId xmlns:p14="http://schemas.microsoft.com/office/powerpoint/2010/main" val="334131649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a:t>So what should </a:t>
            </a:r>
            <a:r>
              <a:rPr lang="en-US" sz="4800" b="1" dirty="0"/>
              <a:t>you</a:t>
            </a:r>
            <a:r>
              <a:rPr lang="en-US" sz="4800" dirty="0"/>
              <a:t> use?</a:t>
            </a:r>
            <a:endParaRPr lang="en-US" sz="4800" b="1" dirty="0"/>
          </a:p>
        </p:txBody>
      </p:sp>
    </p:spTree>
    <p:extLst>
      <p:ext uri="{BB962C8B-B14F-4D97-AF65-F5344CB8AC3E}">
        <p14:creationId xmlns:p14="http://schemas.microsoft.com/office/powerpoint/2010/main" val="24862970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client certificates</a:t>
            </a:r>
            <a:r>
              <a:rPr lang="en-US" sz="4000" dirty="0"/>
              <a:t> </a:t>
            </a:r>
            <a:r>
              <a:rPr lang="en-US" sz="4000" dirty="0" smtClean="0"/>
              <a:t>for…</a:t>
            </a:r>
            <a:endParaRPr lang="en-US" sz="4000" dirty="0"/>
          </a:p>
          <a:p>
            <a:endParaRPr lang="en-US" sz="4000" dirty="0"/>
          </a:p>
          <a:p>
            <a:r>
              <a:rPr lang="en-US" sz="3600" dirty="0" smtClean="0"/>
              <a:t>Intranet logins against Active Directory, or</a:t>
            </a:r>
            <a:br>
              <a:rPr lang="en-US" sz="3600" dirty="0" smtClean="0"/>
            </a:br>
            <a:endParaRPr lang="en-US" sz="3600" dirty="0" smtClean="0"/>
          </a:p>
          <a:p>
            <a:r>
              <a:rPr lang="en-US" sz="3600" dirty="0" smtClean="0"/>
              <a:t>Other enterprise scenarios</a:t>
            </a:r>
            <a:endParaRPr lang="en-US" sz="3600" dirty="0"/>
          </a:p>
          <a:p>
            <a:endParaRPr lang="en-US" sz="3600" dirty="0"/>
          </a:p>
          <a:p>
            <a:pPr lvl="1"/>
            <a:endParaRPr lang="en-US" sz="32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7490320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HTTP Basic </a:t>
            </a:r>
            <a:r>
              <a:rPr lang="en-US" sz="4000" b="1" dirty="0" err="1"/>
              <a:t>Auth</a:t>
            </a:r>
            <a:r>
              <a:rPr lang="en-US" sz="4000" dirty="0"/>
              <a:t> </a:t>
            </a:r>
            <a:r>
              <a:rPr lang="en-US" sz="4000" dirty="0" smtClean="0"/>
              <a:t>for…</a:t>
            </a:r>
            <a:r>
              <a:rPr lang="en-US" sz="4000" dirty="0"/>
              <a:t/>
            </a:r>
            <a:br>
              <a:rPr lang="en-US" sz="4000" dirty="0"/>
            </a:br>
            <a:endParaRPr lang="en-US" sz="4000" dirty="0"/>
          </a:p>
          <a:p>
            <a:r>
              <a:rPr lang="en-US" sz="3600" dirty="0" smtClean="0"/>
              <a:t>Authenticating server-to-server </a:t>
            </a:r>
            <a:r>
              <a:rPr lang="en-US" sz="3600" dirty="0"/>
              <a:t>API calls </a:t>
            </a:r>
            <a:r>
              <a:rPr lang="en-US" sz="3600" dirty="0" smtClean="0"/>
              <a:t>against a standard </a:t>
            </a:r>
            <a:r>
              <a:rPr lang="en-US" sz="3600" dirty="0"/>
              <a:t>database, like </a:t>
            </a:r>
            <a:r>
              <a:rPr lang="en-US" sz="3600" dirty="0" err="1" smtClean="0"/>
              <a:t>ActiveDirectory</a:t>
            </a:r>
            <a:endParaRPr lang="en-US" sz="3600" dirty="0"/>
          </a:p>
          <a:p>
            <a:endParaRPr lang="en-US" sz="36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92217389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HTTP Digest </a:t>
            </a:r>
            <a:r>
              <a:rPr lang="en-US" sz="4000" b="1" dirty="0" err="1"/>
              <a:t>Auth</a:t>
            </a:r>
            <a:r>
              <a:rPr lang="en-US" sz="4000" dirty="0"/>
              <a:t> </a:t>
            </a:r>
            <a:r>
              <a:rPr lang="en-US" sz="4000" dirty="0" smtClean="0"/>
              <a:t>for…</a:t>
            </a:r>
            <a:endParaRPr lang="en-US" sz="4000" dirty="0"/>
          </a:p>
          <a:p>
            <a:endParaRPr lang="en-US" sz="4000" dirty="0"/>
          </a:p>
          <a:p>
            <a:r>
              <a:rPr lang="en-US" sz="3600" dirty="0" smtClean="0"/>
              <a:t>Nothing. Don't ever do this.</a:t>
            </a:r>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5629466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API Keys as </a:t>
            </a:r>
            <a:r>
              <a:rPr lang="en-US" sz="4000" b="1" u="sng" dirty="0"/>
              <a:t>bearer tokens</a:t>
            </a:r>
            <a:r>
              <a:rPr lang="en-US" sz="4000" dirty="0"/>
              <a:t> </a:t>
            </a:r>
            <a:r>
              <a:rPr lang="en-US" sz="4000" dirty="0" smtClean="0"/>
              <a:t>for…</a:t>
            </a:r>
            <a:endParaRPr lang="en-US" sz="4000" dirty="0"/>
          </a:p>
          <a:p>
            <a:endParaRPr lang="en-US" sz="4000" dirty="0"/>
          </a:p>
          <a:p>
            <a:r>
              <a:rPr lang="en-US" sz="3600" dirty="0" smtClean="0"/>
              <a:t>Rapidly standing up a new API;</a:t>
            </a:r>
            <a:br>
              <a:rPr lang="en-US" sz="3600" dirty="0" smtClean="0"/>
            </a:br>
            <a:endParaRPr lang="en-US" sz="3600" dirty="0" smtClean="0"/>
          </a:p>
          <a:p>
            <a:r>
              <a:rPr lang="en-US" sz="3600" dirty="0" smtClean="0"/>
              <a:t>Scenarios where simplicity is more important than security</a:t>
            </a:r>
          </a:p>
          <a:p>
            <a:endParaRPr lang="en-US" sz="3600" dirty="0"/>
          </a:p>
          <a:p>
            <a:endParaRPr lang="en-US" sz="3600" dirty="0"/>
          </a:p>
          <a:p>
            <a:endParaRPr lang="en-US" sz="3600" dirty="0"/>
          </a:p>
          <a:p>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5112575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u="sng" dirty="0"/>
              <a:t>signed requests</a:t>
            </a:r>
            <a:r>
              <a:rPr lang="en-US" sz="4000" b="1" dirty="0"/>
              <a:t> using API Keys</a:t>
            </a:r>
            <a:r>
              <a:rPr lang="en-US" sz="4000" dirty="0"/>
              <a:t> </a:t>
            </a:r>
            <a:r>
              <a:rPr lang="en-US" sz="4000" dirty="0" smtClean="0"/>
              <a:t>when…</a:t>
            </a:r>
            <a:r>
              <a:rPr lang="en-US" sz="4000" dirty="0"/>
              <a:t/>
            </a:r>
            <a:br>
              <a:rPr lang="en-US" sz="4000" dirty="0"/>
            </a:br>
            <a:endParaRPr lang="en-US" sz="4000" dirty="0"/>
          </a:p>
          <a:p>
            <a:r>
              <a:rPr lang="en-US" sz="3600" dirty="0"/>
              <a:t>You </a:t>
            </a:r>
            <a:r>
              <a:rPr lang="en-US" sz="3600" dirty="0" smtClean="0"/>
              <a:t>need </a:t>
            </a:r>
            <a:r>
              <a:rPr lang="en-US" sz="3600" dirty="0"/>
              <a:t>extra security vs bearer tokens, and</a:t>
            </a:r>
            <a:br>
              <a:rPr lang="en-US" sz="3600" dirty="0"/>
            </a:br>
            <a:endParaRPr lang="en-US" sz="3600" dirty="0"/>
          </a:p>
          <a:p>
            <a:r>
              <a:rPr lang="en-US" sz="3600" dirty="0"/>
              <a:t>You can thoroughly document the signing process</a:t>
            </a:r>
          </a:p>
          <a:p>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416833130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JSON Web Tokens</a:t>
            </a:r>
            <a:r>
              <a:rPr lang="en-US" sz="4000" dirty="0"/>
              <a:t> </a:t>
            </a:r>
            <a:r>
              <a:rPr lang="en-US" sz="4000" dirty="0" smtClean="0"/>
              <a:t>for…</a:t>
            </a:r>
            <a:endParaRPr lang="en-US" sz="4000" dirty="0"/>
          </a:p>
          <a:p>
            <a:endParaRPr lang="en-US" sz="3600" dirty="0"/>
          </a:p>
          <a:p>
            <a:r>
              <a:rPr lang="en-US" sz="3600" dirty="0" smtClean="0"/>
              <a:t>JavaScript clients</a:t>
            </a:r>
          </a:p>
          <a:p>
            <a:r>
              <a:rPr lang="en-US" sz="3600" dirty="0" smtClean="0"/>
              <a:t>A stateless </a:t>
            </a:r>
            <a:r>
              <a:rPr lang="en-US" sz="3600" dirty="0"/>
              <a:t>alternative to in-memory "sessions</a:t>
            </a:r>
            <a:r>
              <a:rPr lang="en-US" sz="3600" dirty="0" smtClean="0"/>
              <a:t>"</a:t>
            </a:r>
          </a:p>
          <a:p>
            <a:r>
              <a:rPr lang="en-US" sz="3600" dirty="0" smtClean="0"/>
              <a:t>Lightweight SSO</a:t>
            </a:r>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64263768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OAuth </a:t>
            </a:r>
            <a:r>
              <a:rPr lang="en-US" sz="4000" b="1" u="sng" dirty="0"/>
              <a:t>1.0a</a:t>
            </a:r>
            <a:r>
              <a:rPr lang="en-US" sz="4000" dirty="0"/>
              <a:t> </a:t>
            </a:r>
            <a:r>
              <a:rPr lang="en-US" sz="4000" dirty="0" smtClean="0"/>
              <a:t>when…</a:t>
            </a:r>
            <a:endParaRPr lang="en-US" sz="4000" dirty="0"/>
          </a:p>
          <a:p>
            <a:endParaRPr lang="en-US" sz="4000" dirty="0"/>
          </a:p>
          <a:p>
            <a:r>
              <a:rPr lang="en-US" sz="3600" dirty="0" smtClean="0"/>
              <a:t>You need to access user data, and</a:t>
            </a:r>
            <a:endParaRPr lang="en-US" sz="3600" dirty="0"/>
          </a:p>
          <a:p>
            <a:r>
              <a:rPr lang="en-US" sz="3600" dirty="0"/>
              <a:t>You only have web-based </a:t>
            </a:r>
            <a:r>
              <a:rPr lang="en-US" sz="3600" dirty="0" smtClean="0"/>
              <a:t>clients, and</a:t>
            </a:r>
            <a:endParaRPr lang="en-US" sz="3600" dirty="0"/>
          </a:p>
          <a:p>
            <a:r>
              <a:rPr lang="en-US" sz="3600" dirty="0" smtClean="0"/>
              <a:t>You care more about security than complexity</a:t>
            </a:r>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668461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Identity / Authentication / Authorization</a:t>
            </a:r>
          </a:p>
        </p:txBody>
      </p:sp>
      <p:sp>
        <p:nvSpPr>
          <p:cNvPr id="3" name="Content Placeholder 2"/>
          <p:cNvSpPr>
            <a:spLocks noGrp="1"/>
          </p:cNvSpPr>
          <p:nvPr>
            <p:ph idx="1"/>
          </p:nvPr>
        </p:nvSpPr>
        <p:spPr>
          <a:xfrm>
            <a:off x="838200" y="4057463"/>
            <a:ext cx="11215255" cy="2376588"/>
          </a:xfrm>
        </p:spPr>
        <p:txBody>
          <a:bodyPr>
            <a:noAutofit/>
          </a:bodyPr>
          <a:lstStyle/>
          <a:p>
            <a:r>
              <a:rPr lang="en-US" sz="4000" b="1" dirty="0"/>
              <a:t>Identity:</a:t>
            </a:r>
            <a:r>
              <a:rPr lang="en-US" sz="4000" dirty="0"/>
              <a:t> user data</a:t>
            </a:r>
          </a:p>
          <a:p>
            <a:r>
              <a:rPr lang="en-US" sz="4000" b="1" dirty="0"/>
              <a:t>Authentication:</a:t>
            </a:r>
            <a:r>
              <a:rPr lang="en-US" sz="4000" dirty="0"/>
              <a:t> which user is this request for?</a:t>
            </a:r>
          </a:p>
          <a:p>
            <a:r>
              <a:rPr lang="en-US" sz="4000" b="1" dirty="0"/>
              <a:t>Authorization:</a:t>
            </a:r>
            <a:r>
              <a:rPr lang="en-US" sz="4000" dirty="0"/>
              <a:t> is this request permitted?</a:t>
            </a:r>
            <a:endParaRPr lang="en-US" sz="4000" b="1" dirty="0"/>
          </a:p>
        </p:txBody>
      </p:sp>
      <p:pic>
        <p:nvPicPr>
          <p:cNvPr id="6" name="Picture 5"/>
          <p:cNvPicPr>
            <a:picLocks noChangeAspect="1"/>
          </p:cNvPicPr>
          <p:nvPr/>
        </p:nvPicPr>
        <p:blipFill>
          <a:blip r:embed="rId3"/>
          <a:stretch>
            <a:fillRect/>
          </a:stretch>
        </p:blipFill>
        <p:spPr>
          <a:xfrm>
            <a:off x="1969122" y="1690688"/>
            <a:ext cx="8253755" cy="1802130"/>
          </a:xfrm>
          <a:prstGeom prst="rect">
            <a:avLst/>
          </a:prstGeom>
        </p:spPr>
      </p:pic>
    </p:spTree>
    <p:extLst>
      <p:ext uri="{BB962C8B-B14F-4D97-AF65-F5344CB8AC3E}">
        <p14:creationId xmlns:p14="http://schemas.microsoft.com/office/powerpoint/2010/main" val="40617353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OAuth </a:t>
            </a:r>
            <a:r>
              <a:rPr lang="en-US" sz="4000" b="1" u="sng" dirty="0"/>
              <a:t>2.0</a:t>
            </a:r>
            <a:r>
              <a:rPr lang="en-US" sz="4000" dirty="0"/>
              <a:t> </a:t>
            </a:r>
            <a:r>
              <a:rPr lang="en-US" sz="4000" dirty="0" smtClean="0"/>
              <a:t>when…</a:t>
            </a:r>
            <a:endParaRPr lang="en-US" sz="4000" dirty="0"/>
          </a:p>
          <a:p>
            <a:endParaRPr lang="en-US" sz="4000" dirty="0"/>
          </a:p>
          <a:p>
            <a:r>
              <a:rPr lang="en-US" sz="3600" dirty="0"/>
              <a:t>You need to access user data, and</a:t>
            </a:r>
          </a:p>
          <a:p>
            <a:r>
              <a:rPr lang="en-US" sz="3600" dirty="0" smtClean="0"/>
              <a:t>You </a:t>
            </a:r>
            <a:r>
              <a:rPr lang="en-US" sz="3600" dirty="0"/>
              <a:t>need to support a </a:t>
            </a:r>
            <a:r>
              <a:rPr lang="en-US" sz="3600" dirty="0" smtClean="0"/>
              <a:t>wide </a:t>
            </a:r>
            <a:r>
              <a:rPr lang="en-US" sz="3600" dirty="0"/>
              <a:t>set of </a:t>
            </a:r>
            <a:r>
              <a:rPr lang="en-US" sz="3600" dirty="0" smtClean="0"/>
              <a:t>devices, or </a:t>
            </a:r>
          </a:p>
          <a:p>
            <a:r>
              <a:rPr lang="en-US" sz="3600" dirty="0" smtClean="0"/>
              <a:t>You want to avoid complexity of signing</a:t>
            </a:r>
            <a:endParaRPr lang="en-US" sz="3600" dirty="0"/>
          </a:p>
          <a:p>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369164449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OAuth 2.0 + OpenID Connect</a:t>
            </a:r>
            <a:r>
              <a:rPr lang="en-US" sz="4000" dirty="0"/>
              <a:t> </a:t>
            </a:r>
            <a:r>
              <a:rPr lang="en-US" sz="4000" dirty="0" smtClean="0"/>
              <a:t>when…</a:t>
            </a:r>
            <a:endParaRPr lang="en-US" sz="4000" dirty="0"/>
          </a:p>
          <a:p>
            <a:endParaRPr lang="en-US" sz="3200" dirty="0"/>
          </a:p>
          <a:p>
            <a:r>
              <a:rPr lang="en-US" sz="3600" dirty="0"/>
              <a:t>You need to </a:t>
            </a:r>
            <a:r>
              <a:rPr lang="en-US" sz="3600" u="sng" dirty="0"/>
              <a:t>authenticate</a:t>
            </a:r>
            <a:r>
              <a:rPr lang="en-US" sz="3600" dirty="0"/>
              <a:t> against 3</a:t>
            </a:r>
            <a:r>
              <a:rPr lang="en-US" sz="3600" baseline="30000" dirty="0"/>
              <a:t>rd</a:t>
            </a:r>
            <a:r>
              <a:rPr lang="en-US" sz="3600" dirty="0"/>
              <a:t> party identity data</a:t>
            </a:r>
          </a:p>
          <a:p>
            <a:endParaRPr lang="en-US" sz="2400" dirty="0"/>
          </a:p>
          <a:p>
            <a:r>
              <a:rPr lang="en-US" sz="3600" dirty="0" smtClean="0"/>
              <a:t>You </a:t>
            </a:r>
            <a:r>
              <a:rPr lang="en-US" sz="3600" dirty="0" smtClean="0"/>
              <a:t>want a robust SSO option, without </a:t>
            </a:r>
            <a:r>
              <a:rPr lang="en-US" sz="3600" dirty="0"/>
              <a:t>SAML</a:t>
            </a:r>
          </a:p>
          <a:p>
            <a:endParaRPr lang="en-US" sz="3600" dirty="0"/>
          </a:p>
          <a:p>
            <a:endParaRPr lang="en-US" sz="3600" dirty="0"/>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21327728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Choose your own adventure</a:t>
            </a:r>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a:t>Consider </a:t>
            </a:r>
            <a:r>
              <a:rPr lang="en-US" sz="4000" b="1" dirty="0"/>
              <a:t>SAML or WS-Security</a:t>
            </a:r>
            <a:r>
              <a:rPr lang="en-US" sz="4000" dirty="0"/>
              <a:t> if…</a:t>
            </a:r>
          </a:p>
          <a:p>
            <a:endParaRPr lang="en-US" sz="4000" dirty="0"/>
          </a:p>
          <a:p>
            <a:r>
              <a:rPr lang="en-US" sz="3600" dirty="0"/>
              <a:t>You find XML to be life-affirming and joyful, or</a:t>
            </a:r>
          </a:p>
          <a:p>
            <a:endParaRPr lang="en-US" sz="3600" dirty="0"/>
          </a:p>
          <a:p>
            <a:r>
              <a:rPr lang="en-US" sz="3600" dirty="0"/>
              <a:t>You have a Legit Reason To Do It The Hard Way ™</a:t>
            </a:r>
          </a:p>
          <a:p>
            <a:endParaRPr lang="en-US" sz="36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182207547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3 key things to remember</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a:t>Use API Keys as </a:t>
            </a:r>
            <a:r>
              <a:rPr lang="en-US" sz="4000" b="1" dirty="0"/>
              <a:t>bearer tokens</a:t>
            </a:r>
            <a:r>
              <a:rPr lang="en-US" sz="4000" dirty="0"/>
              <a:t> or to </a:t>
            </a:r>
            <a:r>
              <a:rPr lang="en-US" sz="4000" b="1" dirty="0"/>
              <a:t>sign requests</a:t>
            </a:r>
            <a:r>
              <a:rPr lang="en-US" sz="4000" dirty="0"/>
              <a:t>, depending on security/convenience needs</a:t>
            </a:r>
            <a:br>
              <a:rPr lang="en-US" sz="4000" dirty="0"/>
            </a:br>
            <a:endParaRPr lang="en-US" sz="4000" dirty="0"/>
          </a:p>
          <a:p>
            <a:r>
              <a:rPr lang="en-US" sz="4000" b="1" dirty="0"/>
              <a:t>JSON Web Tokens</a:t>
            </a:r>
            <a:r>
              <a:rPr lang="en-US" sz="4000" dirty="0"/>
              <a:t> are a secure, stateless way to share </a:t>
            </a:r>
            <a:r>
              <a:rPr lang="en-US" sz="4000" i="1" dirty="0"/>
              <a:t>non-sensitive data</a:t>
            </a:r>
            <a:r>
              <a:rPr lang="en-US" sz="4000" dirty="0"/>
              <a:t>. Careful about XSS/CSRF!</a:t>
            </a:r>
          </a:p>
          <a:p>
            <a:endParaRPr lang="en-US" sz="4000" dirty="0"/>
          </a:p>
          <a:p>
            <a:r>
              <a:rPr lang="en-US" sz="4000" b="1" dirty="0"/>
              <a:t>OAuth is for authorization, not authentication</a:t>
            </a:r>
            <a:r>
              <a:rPr lang="en-US" sz="4000" dirty="0"/>
              <a:t>. Use OpenID Connect if you need both</a:t>
            </a:r>
          </a:p>
          <a:p>
            <a:endParaRPr lang="en-US" sz="4000" dirty="0"/>
          </a:p>
          <a:p>
            <a:endParaRPr lang="en-US" sz="4000" dirty="0"/>
          </a:p>
          <a:p>
            <a:endParaRPr lang="en-US" sz="4000" dirty="0"/>
          </a:p>
          <a:p>
            <a:endParaRPr lang="en-US" sz="4000" dirty="0"/>
          </a:p>
          <a:p>
            <a:pPr lvl="1"/>
            <a:endParaRPr lang="en-US" sz="3600" dirty="0"/>
          </a:p>
          <a:p>
            <a:endParaRPr lang="en-US" sz="4000" dirty="0"/>
          </a:p>
          <a:p>
            <a:pPr lvl="1"/>
            <a:endParaRPr lang="en-US" sz="3600" dirty="0"/>
          </a:p>
          <a:p>
            <a:pPr lvl="1"/>
            <a:endParaRPr lang="en-US" sz="3600" dirty="0"/>
          </a:p>
          <a:p>
            <a:endParaRPr lang="en-US" sz="4000" dirty="0"/>
          </a:p>
          <a:p>
            <a:endParaRPr lang="en-US" sz="4000" dirty="0"/>
          </a:p>
          <a:p>
            <a:endParaRPr lang="en-US" sz="4000" dirty="0"/>
          </a:p>
          <a:p>
            <a:endParaRPr lang="en-US" sz="4000" dirty="0"/>
          </a:p>
          <a:p>
            <a:endParaRPr lang="en-US" sz="4000" dirty="0"/>
          </a:p>
          <a:p>
            <a:pPr lvl="1"/>
            <a:endParaRPr lang="en-US" sz="3600" dirty="0"/>
          </a:p>
          <a:p>
            <a:endParaRPr lang="en-US" sz="4000" dirty="0"/>
          </a:p>
        </p:txBody>
      </p:sp>
    </p:spTree>
    <p:extLst>
      <p:ext uri="{BB962C8B-B14F-4D97-AF65-F5344CB8AC3E}">
        <p14:creationId xmlns:p14="http://schemas.microsoft.com/office/powerpoint/2010/main" val="270656237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That’s all, folks!</a:t>
            </a:r>
          </a:p>
        </p:txBody>
      </p:sp>
      <p:sp>
        <p:nvSpPr>
          <p:cNvPr id="3" name="Content Placeholder 2"/>
          <p:cNvSpPr>
            <a:spLocks noGrp="1"/>
          </p:cNvSpPr>
          <p:nvPr>
            <p:ph idx="1"/>
          </p:nvPr>
        </p:nvSpPr>
        <p:spPr>
          <a:xfrm>
            <a:off x="838200" y="1825624"/>
            <a:ext cx="10515600" cy="5032375"/>
          </a:xfrm>
        </p:spPr>
        <p:txBody>
          <a:bodyPr>
            <a:normAutofit/>
          </a:bodyPr>
          <a:lstStyle/>
          <a:p>
            <a:endParaRPr lang="en-US" dirty="0"/>
          </a:p>
          <a:p>
            <a:pPr marL="0" indent="0">
              <a:buNone/>
            </a:pPr>
            <a:r>
              <a:rPr lang="en-US" sz="4000" b="1" dirty="0"/>
              <a:t>Materials</a:t>
            </a:r>
          </a:p>
          <a:p>
            <a:pPr lvl="1"/>
            <a:r>
              <a:rPr lang="en-US" sz="3600" dirty="0">
                <a:hlinkClick r:id="rId3"/>
              </a:rPr>
              <a:t>www.petry-johnson.com</a:t>
            </a:r>
            <a:endParaRPr lang="en-US" sz="3600" dirty="0"/>
          </a:p>
          <a:p>
            <a:pPr lvl="1"/>
            <a:r>
              <a:rPr lang="en-US" sz="3600" dirty="0">
                <a:hlinkClick r:id="rId4"/>
              </a:rPr>
              <a:t>github.com/spetryjohnson</a:t>
            </a:r>
            <a:endParaRPr lang="en-US" sz="3600" dirty="0"/>
          </a:p>
          <a:p>
            <a:endParaRPr lang="en-US" sz="4000" dirty="0"/>
          </a:p>
          <a:p>
            <a:pPr marL="0" indent="0">
              <a:buNone/>
            </a:pPr>
            <a:r>
              <a:rPr lang="en-US" sz="4000" b="1" dirty="0"/>
              <a:t>Contact</a:t>
            </a:r>
          </a:p>
          <a:p>
            <a:pPr lvl="1"/>
            <a:r>
              <a:rPr lang="en-US" sz="3600" dirty="0"/>
              <a:t>@spetryjohnson</a:t>
            </a:r>
          </a:p>
          <a:p>
            <a:pPr lvl="1"/>
            <a:r>
              <a:rPr lang="en-US" sz="3600" dirty="0"/>
              <a:t>seth@petry-johnson.com</a:t>
            </a:r>
          </a:p>
        </p:txBody>
      </p:sp>
    </p:spTree>
    <p:extLst>
      <p:ext uri="{BB962C8B-B14F-4D97-AF65-F5344CB8AC3E}">
        <p14:creationId xmlns:p14="http://schemas.microsoft.com/office/powerpoint/2010/main" val="2763957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Identity / Authentication / Authorization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a:t>Not all APIs care about all 3 things</a:t>
            </a:r>
            <a:br>
              <a:rPr lang="en-US" sz="4000" dirty="0"/>
            </a:br>
            <a:endParaRPr lang="en-US" sz="4000" dirty="0"/>
          </a:p>
          <a:p>
            <a:r>
              <a:rPr lang="en-US" sz="4000" dirty="0"/>
              <a:t>Access control often your app’s responsibility</a:t>
            </a:r>
          </a:p>
        </p:txBody>
      </p:sp>
      <p:pic>
        <p:nvPicPr>
          <p:cNvPr id="4" name="Picture 3"/>
          <p:cNvPicPr>
            <a:picLocks noChangeAspect="1"/>
          </p:cNvPicPr>
          <p:nvPr/>
        </p:nvPicPr>
        <p:blipFill>
          <a:blip r:embed="rId3"/>
          <a:stretch>
            <a:fillRect/>
          </a:stretch>
        </p:blipFill>
        <p:spPr>
          <a:xfrm>
            <a:off x="1101217" y="3813956"/>
            <a:ext cx="8253755" cy="1802130"/>
          </a:xfrm>
          <a:prstGeom prst="rect">
            <a:avLst/>
          </a:prstGeom>
        </p:spPr>
      </p:pic>
    </p:spTree>
    <p:extLst>
      <p:ext uri="{BB962C8B-B14F-4D97-AF65-F5344CB8AC3E}">
        <p14:creationId xmlns:p14="http://schemas.microsoft.com/office/powerpoint/2010/main" val="7992710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36562</TotalTime>
  <Words>7953</Words>
  <Application>Microsoft Office PowerPoint</Application>
  <PresentationFormat>Widescreen</PresentationFormat>
  <Paragraphs>1217</Paragraphs>
  <Slides>84</Slides>
  <Notes>84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Arial</vt:lpstr>
      <vt:lpstr>Calibri</vt:lpstr>
      <vt:lpstr>Calibri Light</vt:lpstr>
      <vt:lpstr>Corbel</vt:lpstr>
      <vt:lpstr>Wingdings</vt:lpstr>
      <vt:lpstr>Office Theme</vt:lpstr>
      <vt:lpstr>Securing Your API Endpoints  A practical guide to API authentication</vt:lpstr>
      <vt:lpstr>My rookie mistake</vt:lpstr>
      <vt:lpstr>Today’s goal: No more rookie mistakes!</vt:lpstr>
      <vt:lpstr>What’s on the agenda?</vt:lpstr>
      <vt:lpstr>This is not an advanced security session!</vt:lpstr>
      <vt:lpstr>This is not “getting started with &lt;foo&gt;”</vt:lpstr>
      <vt:lpstr>This is “understand your options”</vt:lpstr>
      <vt:lpstr>Identity / Authentication / Authorization</vt:lpstr>
      <vt:lpstr>Identity / Authentication / Authorization</vt:lpstr>
      <vt:lpstr>PowerPoint Presentation</vt:lpstr>
      <vt:lpstr>PowerPoint Presentation</vt:lpstr>
      <vt:lpstr>Client certificates</vt:lpstr>
      <vt:lpstr>HTTP Basic Authentication</vt:lpstr>
      <vt:lpstr>HTTP Basic Authentication</vt:lpstr>
      <vt:lpstr>HTTP Basic Authentication</vt:lpstr>
      <vt:lpstr>HTTP Basic Authentication - drawbacks</vt:lpstr>
      <vt:lpstr>HTTP Basic Authentication - drawbacks</vt:lpstr>
      <vt:lpstr>HTTP Digest Authentication</vt:lpstr>
      <vt:lpstr>HTTP Digest Authentication</vt:lpstr>
      <vt:lpstr>HTTP Digest Authentication</vt:lpstr>
      <vt:lpstr>HTTP Digest Authentication</vt:lpstr>
      <vt:lpstr>HTTP Digest Authentication</vt:lpstr>
      <vt:lpstr>HTTP Digest Authentication</vt:lpstr>
      <vt:lpstr>PowerPoint Presentation</vt:lpstr>
      <vt:lpstr>API Keys</vt:lpstr>
      <vt:lpstr>API Keys</vt:lpstr>
      <vt:lpstr>API Keys as "bearer tokens“</vt:lpstr>
      <vt:lpstr>API Keys as "bearer tokens“</vt:lpstr>
      <vt:lpstr>Trade-offs when storing bearer tokens</vt:lpstr>
      <vt:lpstr>API Keys as cryptographic keys: HMAC</vt:lpstr>
      <vt:lpstr>PowerPoint Presentation</vt:lpstr>
      <vt:lpstr>API Keys as cryptographic keys: HMAC</vt:lpstr>
      <vt:lpstr>HMAC Drawbacks</vt:lpstr>
      <vt:lpstr>Signed requests using HMAC</vt:lpstr>
      <vt:lpstr>HMAC: API Key storage</vt:lpstr>
      <vt:lpstr>API Keys: Great for server-based clients</vt:lpstr>
      <vt:lpstr>API Keys: Less great for JS clients</vt:lpstr>
      <vt:lpstr>JWT: Secure tokens for JS clients</vt:lpstr>
      <vt:lpstr>JWT: Secure tokens for JS clients</vt:lpstr>
      <vt:lpstr>JWT: Secure tokens for JS clients</vt:lpstr>
      <vt:lpstr>JWT: Secure tokens for JS clients</vt:lpstr>
      <vt:lpstr>JWT: Secure tokens for JS clients</vt:lpstr>
      <vt:lpstr>JWT: Secure tokens for JS clients</vt:lpstr>
      <vt:lpstr>JWT: Secure tokens for JS clients</vt:lpstr>
      <vt:lpstr>Format of a JWT token</vt:lpstr>
      <vt:lpstr>Format of a JWT token</vt:lpstr>
      <vt:lpstr>Format of a JWT token</vt:lpstr>
      <vt:lpstr>Format of a JWT token</vt:lpstr>
      <vt:lpstr>Format of a JWT token</vt:lpstr>
      <vt:lpstr>Storing JWT on the JS client</vt:lpstr>
      <vt:lpstr>PowerPoint Presentation</vt:lpstr>
      <vt:lpstr>Client/server authentication (2-legged)</vt:lpstr>
      <vt:lpstr>Delegated authorization (3-legged)</vt:lpstr>
      <vt:lpstr>Delegated authorization (3-legged)</vt:lpstr>
      <vt:lpstr>Delegated authorization (3-legged)</vt:lpstr>
      <vt:lpstr>PowerPoint Presentation</vt:lpstr>
      <vt:lpstr>PowerPoint Presentation</vt:lpstr>
      <vt:lpstr>PowerPoint Presentation</vt:lpstr>
      <vt:lpstr>OAuth 1.0a</vt:lpstr>
      <vt:lpstr>OAuth 2.0</vt:lpstr>
      <vt:lpstr>OAuth 2.0 – drawbacks</vt:lpstr>
      <vt:lpstr>OAuth 2.0 – drawbacks</vt:lpstr>
      <vt:lpstr>Use OAuth 2.0 if…</vt:lpstr>
      <vt:lpstr>OAuth is not an authentication protocol!</vt:lpstr>
      <vt:lpstr>Access tokens are opaque - don’t provide ID</vt:lpstr>
      <vt:lpstr>Access to identity API != authentication</vt:lpstr>
      <vt:lpstr>Access to identity API != authentication</vt:lpstr>
      <vt:lpstr>Access to identity API != authentication</vt:lpstr>
      <vt:lpstr>Access token != authentication</vt:lpstr>
      <vt:lpstr>OpenID Connect</vt:lpstr>
      <vt:lpstr>PowerPoint Presentation</vt:lpstr>
      <vt:lpstr>So what should you use?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3 key things to remember</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1104</cp:revision>
  <dcterms:created xsi:type="dcterms:W3CDTF">2013-12-09T01:29:59Z</dcterms:created>
  <dcterms:modified xsi:type="dcterms:W3CDTF">2018-12-27T20:58:59Z</dcterms:modified>
</cp:coreProperties>
</file>