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69"/>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440" r:id="rId15"/>
    <p:sldId id="441" r:id="rId16"/>
    <p:sldId id="443" r:id="rId17"/>
    <p:sldId id="448" r:id="rId18"/>
    <p:sldId id="450" r:id="rId19"/>
    <p:sldId id="533" r:id="rId20"/>
    <p:sldId id="456" r:id="rId21"/>
    <p:sldId id="453" r:id="rId22"/>
    <p:sldId id="461" r:id="rId23"/>
    <p:sldId id="457" r:id="rId24"/>
    <p:sldId id="539" r:id="rId25"/>
    <p:sldId id="463" r:id="rId26"/>
    <p:sldId id="459" r:id="rId27"/>
    <p:sldId id="464" r:id="rId28"/>
    <p:sldId id="466" r:id="rId29"/>
    <p:sldId id="467" r:id="rId30"/>
    <p:sldId id="468" r:id="rId31"/>
    <p:sldId id="530" r:id="rId32"/>
    <p:sldId id="535" r:id="rId33"/>
    <p:sldId id="534" r:id="rId34"/>
    <p:sldId id="536" r:id="rId35"/>
    <p:sldId id="476" r:id="rId36"/>
    <p:sldId id="472" r:id="rId37"/>
    <p:sldId id="475" r:id="rId38"/>
    <p:sldId id="490" r:id="rId39"/>
    <p:sldId id="486" r:id="rId40"/>
    <p:sldId id="482" r:id="rId41"/>
    <p:sldId id="527" r:id="rId42"/>
    <p:sldId id="487" r:id="rId43"/>
    <p:sldId id="488" r:id="rId44"/>
    <p:sldId id="526" r:id="rId45"/>
    <p:sldId id="479" r:id="rId46"/>
    <p:sldId id="494" r:id="rId47"/>
    <p:sldId id="521" r:id="rId48"/>
    <p:sldId id="498" r:id="rId49"/>
    <p:sldId id="499" r:id="rId50"/>
    <p:sldId id="497" r:id="rId51"/>
    <p:sldId id="500" r:id="rId52"/>
    <p:sldId id="501" r:id="rId53"/>
    <p:sldId id="502" r:id="rId54"/>
    <p:sldId id="538" r:id="rId55"/>
    <p:sldId id="516" r:id="rId56"/>
    <p:sldId id="506" r:id="rId57"/>
    <p:sldId id="508" r:id="rId58"/>
    <p:sldId id="509" r:id="rId59"/>
    <p:sldId id="510" r:id="rId60"/>
    <p:sldId id="511" r:id="rId61"/>
    <p:sldId id="537" r:id="rId62"/>
    <p:sldId id="512" r:id="rId63"/>
    <p:sldId id="513" r:id="rId64"/>
    <p:sldId id="514" r:id="rId65"/>
    <p:sldId id="515" r:id="rId66"/>
    <p:sldId id="504" r:id="rId67"/>
    <p:sldId id="4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66" d="100"/>
          <a:sy n="66" d="100"/>
        </p:scale>
        <p:origin x="2250"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oAuth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Some very </a:t>
            </a:r>
            <a:r>
              <a:rPr lang="en-US" sz="1200" kern="1200" dirty="0" err="1" smtClean="0">
                <a:solidFill>
                  <a:schemeClr val="tx1"/>
                </a:solidFill>
                <a:effectLst/>
                <a:latin typeface="+mn-lt"/>
                <a:ea typeface="+mn-ea"/>
                <a:cs typeface="+mn-cs"/>
              </a:rPr>
              <a:t>enterprisey</a:t>
            </a:r>
            <a:r>
              <a:rPr lang="en-US" sz="1200" kern="1200" dirty="0" smtClean="0">
                <a:solidFill>
                  <a:schemeClr val="tx1"/>
                </a:solidFill>
                <a:effectLst/>
                <a:latin typeface="+mn-lt"/>
                <a:ea typeface="+mn-ea"/>
                <a:cs typeface="+mn-cs"/>
              </a:rPr>
              <a:t> things that I won’t get into in detail, but you should at least know that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tutorial on how to</a:t>
            </a:r>
            <a:r>
              <a:rPr lang="en-US" baseline="0" dirty="0" smtClean="0"/>
              <a:t> actually implement any of these.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a:t>
            </a:r>
            <a:r>
              <a:rPr lang="en-US" sz="1200" kern="1200" dirty="0" smtClean="0">
                <a:solidFill>
                  <a:schemeClr val="tx1"/>
                </a:solidFill>
                <a:effectLst/>
                <a:latin typeface="+mn-lt"/>
                <a:ea typeface="+mn-ea"/>
                <a:cs typeface="+mn-cs"/>
              </a:rPr>
              <a:t>Direct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combines the username, PW</a:t>
            </a:r>
            <a:r>
              <a:rPr lang="en-US" sz="1200" kern="1200" baseline="0" dirty="0" smtClean="0">
                <a:solidFill>
                  <a:schemeClr val="tx1"/>
                </a:solidFill>
                <a:effectLst/>
                <a:latin typeface="+mn-lt"/>
                <a:ea typeface="+mn-ea"/>
                <a:cs typeface="+mn-cs"/>
              </a:rPr>
              <a:t> and nonce and then creates </a:t>
            </a:r>
            <a:r>
              <a:rPr lang="en-US" sz="1200" kern="1200" dirty="0" smtClean="0">
                <a:solidFill>
                  <a:schemeClr val="tx1"/>
                </a:solidFill>
                <a:effectLst/>
                <a:latin typeface="+mn-lt"/>
                <a:ea typeface="+mn-ea"/>
                <a:cs typeface="+mn-cs"/>
              </a:rPr>
              <a:t>MD5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resubmits request, passing username, nonce, and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looks up user’s password, re-calculates the hash, compares it to what client sent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main issue is that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r>
              <a:rPr lang="en-US" sz="1200" kern="1200" dirty="0" smtClean="0">
                <a:solidFill>
                  <a:schemeClr val="tx1"/>
                </a:solidFill>
                <a:effectLst/>
                <a:latin typeface="+mn-lt"/>
                <a:ea typeface="+mn-ea"/>
                <a:cs typeface="+mn-cs"/>
              </a:rPr>
              <a:t>* 1-way</a:t>
            </a:r>
            <a:r>
              <a:rPr lang="en-US" sz="1200" kern="1200" baseline="0" dirty="0" smtClean="0">
                <a:solidFill>
                  <a:schemeClr val="tx1"/>
                </a:solidFill>
                <a:effectLst/>
                <a:latin typeface="+mn-lt"/>
                <a:ea typeface="+mn-ea"/>
                <a:cs typeface="+mn-cs"/>
              </a:rPr>
              <a:t> encryption or </a:t>
            </a:r>
            <a:r>
              <a:rPr lang="en-US" sz="1200" kern="1200" baseline="0" dirty="0" err="1" smtClean="0">
                <a:solidFill>
                  <a:schemeClr val="tx1"/>
                </a:solidFill>
                <a:effectLst/>
                <a:latin typeface="+mn-lt"/>
                <a:ea typeface="+mn-ea"/>
                <a:cs typeface="+mn-cs"/>
              </a:rPr>
              <a:t>salt+hash</a:t>
            </a:r>
            <a:r>
              <a:rPr lang="en-US" sz="1200" kern="1200" baseline="0" dirty="0" smtClean="0">
                <a:solidFill>
                  <a:schemeClr val="tx1"/>
                </a:solidFill>
                <a:effectLst/>
                <a:latin typeface="+mn-lt"/>
                <a:ea typeface="+mn-ea"/>
                <a:cs typeface="+mn-cs"/>
              </a:rPr>
              <a:t> defeats Digest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client sends something</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primary username/combo during authentication.</a:t>
            </a:r>
          </a:p>
          <a:p>
            <a:endParaRPr lang="en-US" sz="120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Keeps primary credentials secure</a:t>
            </a:r>
            <a:r>
              <a:rPr lang="en-US" sz="1200" i="0" kern="1200" dirty="0" smtClean="0">
                <a:solidFill>
                  <a:schemeClr val="tx1"/>
                </a:solidFill>
                <a:effectLst/>
                <a:latin typeface="+mn-lt"/>
                <a:ea typeface="+mn-ea"/>
                <a:cs typeface="+mn-cs"/>
              </a:rPr>
              <a:t> and also allows access to be easily </a:t>
            </a:r>
            <a:r>
              <a:rPr lang="en-US" sz="1200" b="1" i="0" kern="1200" dirty="0" smtClean="0">
                <a:solidFill>
                  <a:schemeClr val="tx1"/>
                </a:solidFill>
                <a:effectLst/>
                <a:latin typeface="+mn-lt"/>
                <a:ea typeface="+mn-ea"/>
                <a:cs typeface="+mn-cs"/>
              </a:rPr>
              <a:t>revoked</a:t>
            </a:r>
            <a:r>
              <a:rPr lang="en-US" sz="1200" i="0" kern="1200" dirty="0" smtClean="0">
                <a:solidFill>
                  <a:schemeClr val="tx1"/>
                </a:solidFill>
                <a:effectLst/>
                <a:latin typeface="+mn-lt"/>
                <a:ea typeface="+mn-ea"/>
                <a:cs typeface="+mn-cs"/>
              </a:rPr>
              <a:t>. (Twitter example)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There's </a:t>
            </a:r>
            <a:r>
              <a:rPr lang="en-US" sz="1200" b="1" kern="1200" dirty="0" smtClean="0">
                <a:solidFill>
                  <a:schemeClr val="tx1"/>
                </a:solidFill>
                <a:effectLst/>
                <a:latin typeface="+mn-lt"/>
                <a:ea typeface="+mn-ea"/>
                <a:cs typeface="+mn-cs"/>
              </a:rPr>
              <a:t>no standard</a:t>
            </a:r>
            <a:r>
              <a:rPr lang="en-US" sz="1200" kern="1200" dirty="0" smtClean="0">
                <a:solidFill>
                  <a:schemeClr val="tx1"/>
                </a:solidFill>
                <a:effectLst/>
                <a:latin typeface="+mn-lt"/>
                <a:ea typeface="+mn-ea"/>
                <a:cs typeface="+mn-cs"/>
              </a:rPr>
              <a:t> but API keys should </a:t>
            </a:r>
            <a:r>
              <a:rPr lang="en-US" sz="1200" kern="1200" baseline="0" dirty="0" smtClean="0">
                <a:solidFill>
                  <a:schemeClr val="tx1"/>
                </a:solidFill>
                <a:effectLst/>
                <a:latin typeface="+mn-lt"/>
                <a:ea typeface="+mn-ea"/>
                <a:cs typeface="+mn-cs"/>
              </a:rPr>
              <a:t>be </a:t>
            </a:r>
            <a:r>
              <a:rPr lang="en-US" sz="1200" b="1" kern="1200" baseline="0" dirty="0" smtClean="0">
                <a:solidFill>
                  <a:schemeClr val="tx1"/>
                </a:solidFill>
                <a:effectLst/>
                <a:latin typeface="+mn-lt"/>
                <a:ea typeface="+mn-ea"/>
                <a:cs typeface="+mn-cs"/>
              </a:rPr>
              <a:t>hard to brute </a:t>
            </a:r>
            <a:r>
              <a:rPr lang="en-US" sz="1200" b="1" kern="1200" baseline="0" dirty="0" smtClean="0">
                <a:solidFill>
                  <a:schemeClr val="tx1"/>
                </a:solidFill>
                <a:effectLst/>
                <a:latin typeface="+mn-lt"/>
                <a:ea typeface="+mn-ea"/>
                <a:cs typeface="+mn-cs"/>
              </a:rPr>
              <a:t>force</a:t>
            </a:r>
            <a:r>
              <a:rPr lang="en-US" sz="1200" b="0" kern="1200" baseline="0" dirty="0" smtClean="0">
                <a:solidFill>
                  <a:schemeClr val="tx1"/>
                </a:solidFill>
                <a:effectLst/>
                <a:latin typeface="+mn-lt"/>
                <a:ea typeface="+mn-ea"/>
                <a:cs typeface="+mn-cs"/>
              </a:rPr>
              <a:t>, so are usually a GUID or a GUID plus something else</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 as a type of password, or to sign a request.</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Two</a:t>
            </a:r>
            <a:r>
              <a:rPr lang="en-US" sz="1200" kern="1200" baseline="0" dirty="0" smtClean="0">
                <a:solidFill>
                  <a:schemeClr val="tx1"/>
                </a:solidFill>
                <a:effectLst/>
                <a:latin typeface="+mn-lt"/>
                <a:ea typeface="+mn-ea"/>
                <a:cs typeface="+mn-cs"/>
              </a:rPr>
              <a:t> years </a:t>
            </a:r>
            <a:r>
              <a:rPr lang="en-US" sz="1200" kern="1200" dirty="0" smtClean="0">
                <a:solidFill>
                  <a:schemeClr val="tx1"/>
                </a:solidFill>
                <a:effectLst/>
                <a:latin typeface="+mn-lt"/>
                <a:ea typeface="+mn-ea"/>
                <a:cs typeface="+mn-cs"/>
              </a:rPr>
              <a:t>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approach is essentially a custom implementation of Basic Authentication,</a:t>
            </a:r>
            <a:r>
              <a:rPr lang="en-US" sz="1200" kern="1200" baseline="0" dirty="0" smtClean="0">
                <a:solidFill>
                  <a:schemeClr val="tx1"/>
                </a:solidFill>
                <a:effectLst/>
                <a:latin typeface="+mn-lt"/>
                <a:ea typeface="+mn-ea"/>
                <a:cs typeface="+mn-cs"/>
              </a:rPr>
              <a:t> but instead of passing the username and password over the wire, you pass an API key instead. The server then uses that key to assign identity and perform authentication.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called a "bearer token" because anyone that has that API Key may use it to authenticate as a specific user.</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Just like with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the API key is passed in </a:t>
            </a:r>
            <a:r>
              <a:rPr lang="en-US" sz="1200" kern="1200" baseline="0" dirty="0" smtClean="0">
                <a:solidFill>
                  <a:schemeClr val="tx1"/>
                </a:solidFill>
                <a:effectLst/>
                <a:latin typeface="+mn-lt"/>
                <a:ea typeface="+mn-ea"/>
                <a:cs typeface="+mn-cs"/>
              </a:rPr>
              <a:t>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a:t>
            </a:r>
            <a:r>
              <a:rPr lang="en-US" sz="1200" kern="1200" baseline="0" dirty="0" smtClean="0">
                <a:solidFill>
                  <a:schemeClr val="tx1"/>
                </a:solidFill>
                <a:effectLst/>
                <a:latin typeface="+mn-lt"/>
                <a:ea typeface="+mn-ea"/>
                <a:cs typeface="+mn-cs"/>
              </a:rPr>
              <a:t>requests &amp; only as secure as TLS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a:t>
            </a:r>
            <a:r>
              <a:rPr lang="en-US" sz="1200" kern="1200" dirty="0" smtClean="0">
                <a:solidFill>
                  <a:schemeClr val="tx1"/>
                </a:solidFill>
                <a:effectLst/>
                <a:latin typeface="+mn-lt"/>
                <a:ea typeface="+mn-ea"/>
                <a:cs typeface="+mn-cs"/>
              </a:rPr>
              <a:t>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really easy to do - ideal for scripting </a:t>
            </a:r>
            <a:r>
              <a:rPr lang="en-US" sz="1200" kern="1200" dirty="0" smtClean="0">
                <a:solidFill>
                  <a:schemeClr val="tx1"/>
                </a:solidFill>
                <a:effectLst/>
                <a:latin typeface="+mn-lt"/>
                <a:ea typeface="+mn-ea"/>
                <a:cs typeface="+mn-cs"/>
              </a:rPr>
              <a:t>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a:t>
            </a:r>
            <a:r>
              <a:rPr lang="en-US" sz="1200" kern="1200" baseline="0" dirty="0" smtClean="0">
                <a:solidFill>
                  <a:schemeClr val="tx1"/>
                </a:solidFill>
                <a:effectLst/>
                <a:latin typeface="+mn-lt"/>
                <a:ea typeface="+mn-ea"/>
                <a:cs typeface="+mn-cs"/>
              </a:rPr>
              <a:t>files. Wouldn't want plain-text passwords to be stored in unencrypted log files</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a:t>
            </a:r>
            <a:r>
              <a:rPr lang="en-US" sz="1200" kern="1200" baseline="0" dirty="0" smtClean="0">
                <a:solidFill>
                  <a:schemeClr val="tx1"/>
                </a:solidFill>
                <a:effectLst/>
                <a:latin typeface="+mn-lt"/>
                <a:ea typeface="+mn-ea"/>
                <a:cs typeface="+mn-cs"/>
              </a:rPr>
              <a:t>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basically a custom version</a:t>
            </a:r>
            <a:r>
              <a:rPr lang="en-US" sz="1200" kern="1200" baseline="0" dirty="0" smtClean="0">
                <a:solidFill>
                  <a:schemeClr val="tx1"/>
                </a:solidFill>
                <a:effectLst/>
                <a:latin typeface="+mn-lt"/>
                <a:ea typeface="+mn-ea"/>
                <a:cs typeface="+mn-cs"/>
              </a:rPr>
              <a:t> of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we use an API key to sign the request instead of a password. This allows us to continue to protect the primary account password with full encryption.</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signing works with API keys:</a:t>
            </a:r>
          </a:p>
          <a:p>
            <a:pPr lvl="0"/>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prepares the message</a:t>
            </a:r>
            <a:r>
              <a:rPr lang="en-US" sz="1200" b="0" kern="1200" dirty="0" smtClean="0">
                <a:solidFill>
                  <a:schemeClr val="tx1"/>
                </a:solidFill>
                <a:effectLst/>
                <a:latin typeface="+mn-lt"/>
                <a:ea typeface="+mn-ea"/>
                <a:cs typeface="+mn-cs"/>
              </a:rPr>
              <a:t> which is either a URL or form post</a:t>
            </a:r>
          </a:p>
          <a:p>
            <a:pPr lvl="0"/>
            <a:r>
              <a:rPr lang="en-US" sz="1200" kern="1200" dirty="0" smtClean="0">
                <a:solidFill>
                  <a:schemeClr val="tx1"/>
                </a:solidFill>
                <a:effectLst/>
                <a:latin typeface="+mn-lt"/>
                <a:ea typeface="+mn-ea"/>
                <a:cs typeface="+mn-cs"/>
              </a:rPr>
              <a:t>Client </a:t>
            </a:r>
            <a:r>
              <a:rPr lang="en-US" sz="1200" b="1" kern="1200" dirty="0" smtClean="0">
                <a:solidFill>
                  <a:schemeClr val="tx1"/>
                </a:solidFill>
                <a:effectLst/>
                <a:latin typeface="+mn-lt"/>
                <a:ea typeface="+mn-ea"/>
                <a:cs typeface="+mn-cs"/>
              </a:rPr>
              <a:t>concatenates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message with the </a:t>
            </a:r>
            <a:r>
              <a:rPr lang="en-US" sz="1200" b="1" kern="1200" dirty="0" smtClean="0">
                <a:solidFill>
                  <a:schemeClr val="tx1"/>
                </a:solidFill>
                <a:effectLst/>
                <a:latin typeface="+mn-lt"/>
                <a:ea typeface="+mn-ea"/>
                <a:cs typeface="+mn-cs"/>
              </a:rPr>
              <a:t>API Key </a:t>
            </a:r>
            <a:r>
              <a:rPr lang="en-US" sz="1200" b="0" kern="1200" dirty="0" smtClean="0">
                <a:solidFill>
                  <a:schemeClr val="tx1"/>
                </a:solidFill>
                <a:effectLst/>
                <a:latin typeface="+mn-lt"/>
                <a:ea typeface="+mn-ea"/>
                <a:cs typeface="+mn-cs"/>
              </a:rPr>
              <a:t>&amp;</a:t>
            </a:r>
            <a:r>
              <a:rPr lang="en-US" sz="1200" b="1"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runs</a:t>
            </a:r>
            <a:r>
              <a:rPr lang="en-US" sz="1200" b="0" kern="1200" baseline="0" dirty="0" smtClean="0">
                <a:solidFill>
                  <a:schemeClr val="tx1"/>
                </a:solidFill>
                <a:effectLst/>
                <a:latin typeface="+mn-lt"/>
                <a:ea typeface="+mn-ea"/>
                <a:cs typeface="+mn-cs"/>
              </a:rPr>
              <a:t> result through a hashing function = signature</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Client </a:t>
            </a:r>
            <a:r>
              <a:rPr lang="en-US" sz="1200" kern="1200" dirty="0" smtClean="0">
                <a:solidFill>
                  <a:schemeClr val="tx1"/>
                </a:solidFill>
                <a:effectLst/>
                <a:latin typeface="+mn-lt"/>
                <a:ea typeface="+mn-ea"/>
                <a:cs typeface="+mn-cs"/>
              </a:rPr>
              <a:t>sends </a:t>
            </a:r>
            <a:r>
              <a:rPr lang="en-US" sz="1200" b="1" kern="1200" dirty="0" smtClean="0">
                <a:solidFill>
                  <a:schemeClr val="tx1"/>
                </a:solidFill>
                <a:effectLst/>
                <a:latin typeface="+mn-lt"/>
                <a:ea typeface="+mn-ea"/>
                <a:cs typeface="+mn-cs"/>
              </a:rPr>
              <a:t>original </a:t>
            </a:r>
            <a:r>
              <a:rPr lang="en-US" sz="1200" b="1" kern="1200" dirty="0" smtClean="0">
                <a:solidFill>
                  <a:schemeClr val="tx1"/>
                </a:solidFill>
                <a:effectLst/>
                <a:latin typeface="+mn-lt"/>
                <a:ea typeface="+mn-ea"/>
                <a:cs typeface="+mn-cs"/>
              </a:rPr>
              <a:t>message</a:t>
            </a:r>
            <a:r>
              <a:rPr lang="en-US" sz="1200" kern="1200" dirty="0" smtClean="0">
                <a:solidFill>
                  <a:schemeClr val="tx1"/>
                </a:solidFill>
                <a:effectLst/>
                <a:latin typeface="+mn-lt"/>
                <a:ea typeface="+mn-ea"/>
                <a:cs typeface="+mn-cs"/>
              </a:rPr>
              <a:t> to the server, </a:t>
            </a:r>
            <a:r>
              <a:rPr lang="en-US" sz="1200" i="1" kern="1200" dirty="0" smtClean="0">
                <a:solidFill>
                  <a:schemeClr val="tx1"/>
                </a:solidFill>
                <a:effectLst/>
                <a:latin typeface="+mn-lt"/>
                <a:ea typeface="+mn-ea"/>
                <a:cs typeface="+mn-cs"/>
              </a:rPr>
              <a:t>plus </a:t>
            </a:r>
            <a:r>
              <a:rPr lang="en-US" sz="1200" b="1" kern="1200" dirty="0" smtClean="0">
                <a:solidFill>
                  <a:schemeClr val="tx1"/>
                </a:solidFill>
                <a:effectLst/>
                <a:latin typeface="+mn-lt"/>
                <a:ea typeface="+mn-ea"/>
                <a:cs typeface="+mn-cs"/>
              </a:rPr>
              <a:t>signature </a:t>
            </a:r>
            <a:r>
              <a:rPr lang="en-US" sz="1200" b="1" kern="1200" dirty="0" smtClean="0">
                <a:solidFill>
                  <a:schemeClr val="tx1"/>
                </a:solidFill>
                <a:effectLst/>
                <a:latin typeface="+mn-lt"/>
                <a:ea typeface="+mn-ea"/>
                <a:cs typeface="+mn-cs"/>
              </a:rPr>
              <a:t>in </a:t>
            </a:r>
            <a:r>
              <a:rPr lang="en-US" sz="1200" b="1" kern="1200" dirty="0" smtClean="0">
                <a:solidFill>
                  <a:schemeClr val="tx1"/>
                </a:solidFill>
                <a:effectLst/>
                <a:latin typeface="+mn-lt"/>
                <a:ea typeface="+mn-ea"/>
                <a:cs typeface="+mn-cs"/>
              </a:rPr>
              <a:t>a header</a:t>
            </a:r>
            <a:endParaRPr lang="en-US" sz="1200" b="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Server </a:t>
            </a:r>
            <a:r>
              <a:rPr lang="en-US" sz="1200" b="1" kern="1200" dirty="0" smtClean="0">
                <a:solidFill>
                  <a:schemeClr val="tx1"/>
                </a:solidFill>
                <a:effectLst/>
                <a:latin typeface="+mn-lt"/>
                <a:ea typeface="+mn-ea"/>
                <a:cs typeface="+mn-cs"/>
              </a:rPr>
              <a:t>looks up client's API key</a:t>
            </a:r>
            <a:r>
              <a:rPr lang="en-US" sz="1200" b="0" kern="120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repeats hashing operation</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they match, </a:t>
            </a:r>
            <a:r>
              <a:rPr lang="en-US" sz="1200" kern="1200" dirty="0" smtClean="0">
                <a:solidFill>
                  <a:schemeClr val="tx1"/>
                </a:solidFill>
                <a:effectLst/>
                <a:latin typeface="+mn-lt"/>
                <a:ea typeface="+mn-ea"/>
                <a:cs typeface="+mn-cs"/>
              </a:rPr>
              <a:t>server knows that client used same API Key </a:t>
            </a:r>
            <a:r>
              <a:rPr lang="en-US" sz="1200" u="sng"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message </a:t>
            </a:r>
            <a:r>
              <a:rPr lang="en-US" sz="1200" kern="1200" dirty="0" smtClean="0">
                <a:solidFill>
                  <a:schemeClr val="tx1"/>
                </a:solidFill>
                <a:effectLst/>
                <a:latin typeface="+mn-lt"/>
                <a:ea typeface="+mn-ea"/>
                <a:cs typeface="+mn-cs"/>
              </a:rPr>
              <a:t>wasn’t modified in </a:t>
            </a:r>
            <a:r>
              <a:rPr lang="en-US" sz="1200" kern="1200" dirty="0" smtClean="0">
                <a:solidFill>
                  <a:schemeClr val="tx1"/>
                </a:solidFill>
                <a:effectLst/>
                <a:latin typeface="+mn-lt"/>
                <a:ea typeface="+mn-ea"/>
                <a:cs typeface="+mn-cs"/>
              </a:rPr>
              <a:t>transit</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authorization header is </a:t>
            </a:r>
            <a:r>
              <a:rPr lang="en-US" sz="1200" kern="1200" dirty="0" smtClean="0">
                <a:solidFill>
                  <a:schemeClr val="tx1"/>
                </a:solidFill>
                <a:effectLst/>
                <a:latin typeface="+mn-lt"/>
                <a:ea typeface="+mn-ea"/>
                <a:cs typeface="+mn-cs"/>
              </a:rPr>
              <a:t>type </a:t>
            </a:r>
            <a:r>
              <a:rPr lang="en-US" sz="1200" kern="1200" dirty="0" smtClean="0">
                <a:solidFill>
                  <a:schemeClr val="tx1"/>
                </a:solidFill>
                <a:effectLst/>
                <a:latin typeface="+mn-lt"/>
                <a:ea typeface="+mn-ea"/>
                <a:cs typeface="+mn-cs"/>
              </a:rPr>
              <a:t>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sent over the wire, so this </a:t>
            </a:r>
            <a:r>
              <a:rPr lang="en-US" sz="1200" b="1" kern="1200" baseline="0" dirty="0" smtClean="0">
                <a:solidFill>
                  <a:schemeClr val="tx1"/>
                </a:solidFill>
                <a:effectLst/>
                <a:latin typeface="+mn-lt"/>
                <a:ea typeface="+mn-ea"/>
                <a:cs typeface="+mn-cs"/>
              </a:rPr>
              <a:t>does not require TLS</a:t>
            </a:r>
            <a:r>
              <a:rPr lang="en-US" sz="1200" b="0" kern="1200" baseline="0" dirty="0" smtClean="0">
                <a:solidFill>
                  <a:schemeClr val="tx1"/>
                </a:solidFill>
                <a:effectLst/>
                <a:latin typeface="+mn-lt"/>
                <a:ea typeface="+mn-ea"/>
                <a:cs typeface="+mn-cs"/>
              </a:rPr>
              <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the ability to compromise the account.</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so if URL </a:t>
            </a:r>
            <a:r>
              <a:rPr lang="en-US" sz="1200" b="0" kern="1200" baseline="0" dirty="0" err="1" smtClean="0">
                <a:solidFill>
                  <a:schemeClr val="tx1"/>
                </a:solidFill>
                <a:effectLst/>
                <a:latin typeface="+mn-lt"/>
                <a:ea typeface="+mn-ea"/>
                <a:cs typeface="+mn-cs"/>
              </a:rPr>
              <a:t>params</a:t>
            </a:r>
            <a:r>
              <a:rPr lang="en-US" sz="1200" b="0" kern="1200" baseline="0" dirty="0" smtClean="0">
                <a:solidFill>
                  <a:schemeClr val="tx1"/>
                </a:solidFill>
                <a:effectLst/>
                <a:latin typeface="+mn-lt"/>
                <a:ea typeface="+mn-ea"/>
                <a:cs typeface="+mn-cs"/>
              </a:rPr>
              <a:t> or form data is sensitive then you should still use TLS. We're just not sending </a:t>
            </a:r>
            <a:r>
              <a:rPr lang="en-US" sz="1200" b="0" i="1" kern="1200" baseline="0" dirty="0" smtClean="0">
                <a:solidFill>
                  <a:schemeClr val="tx1"/>
                </a:solidFill>
                <a:effectLst/>
                <a:latin typeface="+mn-lt"/>
                <a:ea typeface="+mn-ea"/>
                <a:cs typeface="+mn-cs"/>
              </a:rPr>
              <a:t>account credentials </a:t>
            </a:r>
            <a:r>
              <a:rPr lang="en-US" sz="1200" b="0" kern="1200" baseline="0" dirty="0" smtClean="0">
                <a:solidFill>
                  <a:schemeClr val="tx1"/>
                </a:solidFill>
                <a:effectLst/>
                <a:latin typeface="+mn-lt"/>
                <a:ea typeface="+mn-ea"/>
                <a:cs typeface="+mn-cs"/>
              </a:rPr>
              <a:t>in plain text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a:t>
            </a:r>
            <a:r>
              <a:rPr lang="en-US" sz="1200" kern="1200" dirty="0" smtClean="0">
                <a:solidFill>
                  <a:schemeClr val="tx1"/>
                </a:solidFill>
                <a:effectLst/>
                <a:latin typeface="+mn-lt"/>
                <a:ea typeface="+mn-ea"/>
                <a:cs typeface="+mn-cs"/>
              </a:rPr>
              <a:t>API Key</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 pointer </a:t>
            </a:r>
            <a:r>
              <a:rPr lang="en-US" sz="1200" kern="1200" dirty="0" smtClean="0">
                <a:solidFill>
                  <a:schemeClr val="tx1"/>
                </a:solidFill>
                <a:effectLst/>
                <a:latin typeface="+mn-lt"/>
                <a:ea typeface="+mn-ea"/>
                <a:cs typeface="+mn-cs"/>
              </a:rPr>
              <a:t>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a:t>
            </a:r>
            <a:r>
              <a:rPr lang="en-US" sz="1200" b="0" kern="1200" baseline="0" dirty="0" smtClean="0">
                <a:solidFill>
                  <a:schemeClr val="tx1"/>
                </a:solidFill>
                <a:effectLst/>
                <a:latin typeface="+mn-lt"/>
                <a:ea typeface="+mn-ea"/>
                <a:cs typeface="+mn-cs"/>
              </a:rPr>
              <a:t>can look up the API Key that it needs to verify the signature. </a:t>
            </a: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i="0" kern="1200" dirty="0" smtClean="0">
                <a:solidFill>
                  <a:schemeClr val="tx1"/>
                </a:solidFill>
                <a:effectLst/>
                <a:latin typeface="+mn-lt"/>
                <a:ea typeface="+mn-ea"/>
                <a:cs typeface="+mn-cs"/>
              </a:rPr>
              <a:t>use the user's ID or email address as the identifier, but that makes</a:t>
            </a:r>
            <a:r>
              <a:rPr lang="en-US" sz="1200" i="0" kern="1200" baseline="0" dirty="0" smtClean="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smtClean="0">
                <a:solidFill>
                  <a:schemeClr val="tx1"/>
                </a:solidFill>
                <a:effectLst/>
                <a:latin typeface="+mn-lt"/>
                <a:ea typeface="+mn-ea"/>
                <a:cs typeface="+mn-cs"/>
              </a:rPr>
              <a:t>multiple </a:t>
            </a:r>
            <a:r>
              <a:rPr lang="en-US" sz="1200" i="0" kern="1200" baseline="0" dirty="0" smtClean="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smtClean="0">
                <a:solidFill>
                  <a:schemeClr val="tx1"/>
                </a:solidFill>
                <a:effectLst/>
                <a:latin typeface="+mn-lt"/>
                <a:ea typeface="+mn-ea"/>
                <a:cs typeface="+mn-cs"/>
              </a:rPr>
              <a:t>A better approach is to issue API Keys </a:t>
            </a:r>
            <a:r>
              <a:rPr lang="en-US" sz="1200" b="1" i="0" kern="1200" baseline="0" dirty="0" smtClean="0">
                <a:solidFill>
                  <a:schemeClr val="tx1"/>
                </a:solidFill>
                <a:effectLst/>
                <a:latin typeface="+mn-lt"/>
                <a:ea typeface="+mn-ea"/>
                <a:cs typeface="+mn-cs"/>
              </a:rPr>
              <a:t>as a pair</a:t>
            </a:r>
            <a:r>
              <a:rPr lang="en-US" sz="1200" b="0" i="0" kern="1200" baseline="0" dirty="0" smtClean="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to do request signing, </a:t>
            </a:r>
            <a:r>
              <a:rPr lang="en-US" sz="1200" b="0" kern="1200" dirty="0" smtClean="0">
                <a:solidFill>
                  <a:schemeClr val="tx1"/>
                </a:solidFill>
                <a:effectLst/>
                <a:latin typeface="+mn-lt"/>
                <a:ea typeface="+mn-ea"/>
                <a:cs typeface="+mn-cs"/>
              </a:rPr>
              <a:t>API</a:t>
            </a:r>
            <a:r>
              <a:rPr lang="en-US" sz="1200" b="0" kern="1200" baseline="0" dirty="0" smtClean="0">
                <a:solidFill>
                  <a:schemeClr val="tx1"/>
                </a:solidFill>
                <a:effectLst/>
                <a:latin typeface="+mn-lt"/>
                <a:ea typeface="+mn-ea"/>
                <a:cs typeface="+mn-cs"/>
              </a:rPr>
              <a:t> Keys must be </a:t>
            </a:r>
            <a:r>
              <a:rPr lang="en-US" sz="1200" kern="1200" dirty="0" smtClean="0">
                <a:solidFill>
                  <a:schemeClr val="tx1"/>
                </a:solidFill>
                <a:effectLst/>
                <a:latin typeface="+mn-lt"/>
                <a:ea typeface="+mn-ea"/>
                <a:cs typeface="+mn-cs"/>
              </a:rPr>
              <a:t>stored </a:t>
            </a:r>
            <a:r>
              <a:rPr lang="en-US" sz="1200" kern="1200" dirty="0" smtClean="0">
                <a:solidFill>
                  <a:schemeClr val="tx1"/>
                </a:solidFill>
                <a:effectLst/>
                <a:latin typeface="+mn-lt"/>
                <a:ea typeface="+mn-ea"/>
                <a:cs typeface="+mn-cs"/>
              </a:rPr>
              <a:t>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No way to pre-load key up front</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users </a:t>
            </a:r>
            <a:r>
              <a:rPr lang="en-US" sz="1200" kern="1200" baseline="0" dirty="0" smtClean="0">
                <a:solidFill>
                  <a:schemeClr val="tx1"/>
                </a:solidFill>
                <a:effectLst/>
                <a:latin typeface="+mn-lt"/>
                <a:ea typeface="+mn-ea"/>
                <a:cs typeface="+mn-cs"/>
              </a:rPr>
              <a:t>can log in from any </a:t>
            </a:r>
            <a:r>
              <a:rPr lang="en-US" sz="1200" kern="1200" baseline="0" dirty="0" smtClean="0">
                <a:solidFill>
                  <a:schemeClr val="tx1"/>
                </a:solidFill>
                <a:effectLst/>
                <a:latin typeface="+mn-lt"/>
                <a:ea typeface="+mn-ea"/>
                <a:cs typeface="+mn-cs"/>
              </a:rPr>
              <a:t>browser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could require user to </a:t>
            </a:r>
            <a:r>
              <a:rPr lang="en-US" sz="1200" b="1" kern="1200" baseline="0" dirty="0" smtClean="0">
                <a:solidFill>
                  <a:schemeClr val="tx1"/>
                </a:solidFill>
                <a:effectLst/>
                <a:latin typeface="+mn-lt"/>
                <a:ea typeface="+mn-ea"/>
                <a:cs typeface="+mn-cs"/>
              </a:rPr>
              <a:t>actively </a:t>
            </a:r>
            <a:r>
              <a:rPr lang="en-US" sz="1200" b="1" kern="1200" baseline="0" dirty="0" smtClean="0">
                <a:solidFill>
                  <a:schemeClr val="tx1"/>
                </a:solidFill>
                <a:effectLst/>
                <a:latin typeface="+mn-lt"/>
                <a:ea typeface="+mn-ea"/>
                <a:cs typeface="+mn-cs"/>
              </a:rPr>
              <a:t>authenticate</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by </a:t>
            </a:r>
            <a:r>
              <a:rPr lang="en-US" sz="1200" b="1" kern="1200" baseline="0" dirty="0" smtClean="0">
                <a:solidFill>
                  <a:schemeClr val="tx1"/>
                </a:solidFill>
                <a:effectLst/>
                <a:latin typeface="+mn-lt"/>
                <a:ea typeface="+mn-ea"/>
                <a:cs typeface="+mn-cs"/>
              </a:rPr>
              <a:t>logging </a:t>
            </a:r>
            <a:r>
              <a:rPr lang="en-US" sz="1200" b="1" kern="1200" baseline="0" dirty="0" smtClean="0">
                <a:solidFill>
                  <a:schemeClr val="tx1"/>
                </a:solidFill>
                <a:effectLst/>
                <a:latin typeface="+mn-lt"/>
                <a:ea typeface="+mn-ea"/>
                <a:cs typeface="+mn-cs"/>
              </a:rPr>
              <a:t>in</a:t>
            </a:r>
            <a:r>
              <a:rPr lang="en-US" sz="1200" b="0" kern="1200" baseline="0" dirty="0" smtClean="0">
                <a:solidFill>
                  <a:schemeClr val="tx1"/>
                </a:solidFill>
                <a:effectLst/>
                <a:latin typeface="+mn-lt"/>
                <a:ea typeface="+mn-ea"/>
                <a:cs typeface="+mn-cs"/>
              </a:rPr>
              <a:t>. Then, send API key back to 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Problem is </a:t>
            </a:r>
            <a:r>
              <a:rPr lang="en-US" sz="1200" b="1" kern="1200" baseline="0" dirty="0" smtClean="0">
                <a:solidFill>
                  <a:schemeClr val="tx1"/>
                </a:solidFill>
                <a:effectLst/>
                <a:latin typeface="+mn-lt"/>
                <a:ea typeface="+mn-ea"/>
                <a:cs typeface="+mn-cs"/>
              </a:rPr>
              <a:t>client cannot securely store the key</a:t>
            </a:r>
            <a:r>
              <a:rPr lang="en-US" sz="1200" b="0" kern="1200" baseline="0" dirty="0" smtClean="0">
                <a:solidFill>
                  <a:schemeClr val="tx1"/>
                </a:solidFill>
                <a:effectLst/>
                <a:latin typeface="+mn-lt"/>
                <a:ea typeface="+mn-ea"/>
                <a:cs typeface="+mn-cs"/>
              </a:rPr>
              <a:t> – JS is not secure </a:t>
            </a:r>
            <a:r>
              <a:rPr lang="en-US" sz="1200" b="0" kern="1200" baseline="0" dirty="0" err="1" smtClean="0">
                <a:solidFill>
                  <a:schemeClr val="tx1"/>
                </a:solidFill>
                <a:effectLst/>
                <a:latin typeface="+mn-lt"/>
                <a:ea typeface="+mn-ea"/>
                <a:cs typeface="+mn-cs"/>
              </a:rPr>
              <a:t>env</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Crypto </a:t>
            </a:r>
            <a:r>
              <a:rPr lang="en-US" sz="1200" kern="1200" baseline="0" dirty="0" smtClean="0">
                <a:solidFill>
                  <a:schemeClr val="tx1"/>
                </a:solidFill>
                <a:effectLst/>
                <a:latin typeface="+mn-lt"/>
                <a:ea typeface="+mn-ea"/>
                <a:cs typeface="+mn-cs"/>
              </a:rPr>
              <a:t>functions can be monkey patched, local storage </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susceptible to </a:t>
            </a:r>
            <a:r>
              <a:rPr lang="en-US" sz="1200" kern="1200" baseline="0" dirty="0" smtClean="0">
                <a:solidFill>
                  <a:schemeClr val="tx1"/>
                </a:solidFill>
                <a:effectLst/>
                <a:latin typeface="+mn-lt"/>
                <a:ea typeface="+mn-ea"/>
                <a:cs typeface="+mn-cs"/>
              </a:rPr>
              <a:t>XSS</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Assume </a:t>
            </a:r>
            <a:r>
              <a:rPr lang="en-US" sz="1200" kern="1200" baseline="0" dirty="0" smtClean="0">
                <a:solidFill>
                  <a:schemeClr val="tx1"/>
                </a:solidFill>
                <a:effectLst/>
                <a:latin typeface="+mn-lt"/>
                <a:ea typeface="+mn-ea"/>
                <a:cs typeface="+mn-cs"/>
              </a:rPr>
              <a:t>that </a:t>
            </a:r>
            <a:r>
              <a:rPr lang="en-US" sz="1200" b="1" kern="1200" baseline="0" dirty="0" smtClean="0">
                <a:solidFill>
                  <a:schemeClr val="tx1"/>
                </a:solidFill>
                <a:effectLst/>
                <a:latin typeface="+mn-lt"/>
                <a:ea typeface="+mn-ea"/>
                <a:cs typeface="+mn-cs"/>
              </a:rPr>
              <a:t>anything you expose to JS</a:t>
            </a:r>
            <a:r>
              <a:rPr lang="en-US" sz="1200" kern="1200" baseline="0" dirty="0" smtClean="0">
                <a:solidFill>
                  <a:schemeClr val="tx1"/>
                </a:solidFill>
                <a:effectLst/>
                <a:latin typeface="+mn-lt"/>
                <a:ea typeface="+mn-ea"/>
                <a:cs typeface="+mn-cs"/>
              </a:rPr>
              <a:t>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a:t>
            </a:r>
            <a:r>
              <a:rPr lang="en-US" baseline="0" dirty="0" smtClean="0"/>
              <a:t>keys </a:t>
            </a:r>
            <a:r>
              <a:rPr lang="en-US" baseline="0" dirty="0" smtClean="0"/>
              <a:t>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answer is JSON Web Tokens, pronounced</a:t>
            </a:r>
            <a:r>
              <a:rPr lang="en-US" baseline="0" dirty="0" smtClean="0"/>
              <a:t> “JOT”</a:t>
            </a:r>
          </a:p>
          <a:p>
            <a:endParaRPr lang="en-US" baseline="0" dirty="0" smtClean="0"/>
          </a:p>
          <a:p>
            <a:r>
              <a:rPr lang="en-US" dirty="0" smtClean="0"/>
              <a:t>With JOT user </a:t>
            </a:r>
            <a:r>
              <a:rPr lang="en-US" b="1" dirty="0" smtClean="0"/>
              <a:t>still needs to securely </a:t>
            </a:r>
            <a:r>
              <a:rPr lang="en-US" b="1" dirty="0" smtClean="0"/>
              <a:t>log</a:t>
            </a:r>
            <a:r>
              <a:rPr lang="en-US" b="1" baseline="0" dirty="0" smtClean="0"/>
              <a:t> in</a:t>
            </a:r>
            <a:r>
              <a:rPr lang="en-US" dirty="0" smtClean="0"/>
              <a:t>. </a:t>
            </a:r>
            <a:r>
              <a:rPr lang="en-US" dirty="0" smtClean="0"/>
              <a:t>Once </a:t>
            </a:r>
            <a:r>
              <a:rPr lang="en-US" baseline="0" dirty="0" smtClean="0"/>
              <a:t>credentials </a:t>
            </a:r>
            <a:r>
              <a:rPr lang="en-US" baseline="0" dirty="0" smtClean="0"/>
              <a:t>are validated, the server </a:t>
            </a:r>
            <a:r>
              <a:rPr lang="en-US" b="1" baseline="0" dirty="0" smtClean="0"/>
              <a:t>creates a </a:t>
            </a:r>
            <a:r>
              <a:rPr lang="en-US" b="1" baseline="0" dirty="0" smtClean="0"/>
              <a:t>token</a:t>
            </a:r>
            <a:r>
              <a:rPr lang="en-US" b="0" baseline="0" dirty="0" smtClean="0"/>
              <a:t>, signs it using a </a:t>
            </a:r>
            <a:r>
              <a:rPr lang="en-US" b="1" baseline="0" dirty="0" smtClean="0"/>
              <a:t>private </a:t>
            </a:r>
            <a:r>
              <a:rPr lang="en-US" b="1" baseline="0" dirty="0" smtClean="0"/>
              <a:t>encryption </a:t>
            </a:r>
            <a:r>
              <a:rPr lang="en-US" b="1" baseline="0" dirty="0" smtClean="0"/>
              <a:t>key, </a:t>
            </a:r>
            <a:r>
              <a:rPr lang="en-US" b="0" baseline="0" dirty="0" smtClean="0"/>
              <a:t>and </a:t>
            </a:r>
            <a:r>
              <a:rPr lang="en-US" b="1" baseline="0" dirty="0" smtClean="0"/>
              <a:t>returns token + signature</a:t>
            </a:r>
            <a:r>
              <a:rPr lang="en-US" baseline="0" dirty="0" smtClean="0"/>
              <a:t> to </a:t>
            </a:r>
            <a:r>
              <a:rPr lang="en-US" baseline="0" dirty="0" smtClean="0"/>
              <a:t>the </a:t>
            </a:r>
            <a:r>
              <a:rPr lang="en-US" baseline="0" dirty="0" smtClean="0"/>
              <a:t>browser</a:t>
            </a:r>
            <a:endParaRPr lang="en-US" baseline="0" dirty="0" smtClean="0"/>
          </a:p>
          <a:p>
            <a:endParaRPr lang="en-US" baseline="0" dirty="0" smtClean="0"/>
          </a:p>
          <a:p>
            <a:r>
              <a:rPr lang="en-US" baseline="0" dirty="0" smtClean="0"/>
              <a:t>Browser stores those things &amp; resubmits them with each request. Server then re-computes the signature to verify the token.</a:t>
            </a:r>
          </a:p>
          <a:p>
            <a:endParaRPr lang="en-US" baseline="0" dirty="0" smtClean="0"/>
          </a:p>
          <a:p>
            <a:r>
              <a:rPr lang="en-US" baseline="0" dirty="0" smtClean="0"/>
              <a:t>This is very similar to HMAC </a:t>
            </a:r>
            <a:r>
              <a:rPr lang="en-US" baseline="0" dirty="0" smtClean="0"/>
              <a:t>signing, except that the server is using a </a:t>
            </a:r>
            <a:r>
              <a:rPr lang="en-US" b="1" baseline="0" dirty="0" smtClean="0"/>
              <a:t>server-level key</a:t>
            </a:r>
            <a:r>
              <a:rPr lang="en-US" b="0" baseline="0" dirty="0" smtClean="0"/>
              <a:t> for signing, </a:t>
            </a:r>
            <a:r>
              <a:rPr lang="en-US" b="1" baseline="0" dirty="0" smtClean="0"/>
              <a:t>NOT a user-specific key</a:t>
            </a:r>
            <a:r>
              <a:rPr lang="en-US" baseline="0" dirty="0" smtClean="0"/>
              <a:t>. </a:t>
            </a:r>
            <a:r>
              <a:rPr lang="en-US" baseline="0" dirty="0" smtClean="0"/>
              <a:t>If the token and signature match, then the server knows </a:t>
            </a:r>
            <a:r>
              <a:rPr lang="en-US" baseline="0" dirty="0" smtClean="0"/>
              <a:t>the token is legit. </a:t>
            </a:r>
            <a:endParaRPr lang="en-US" baseline="0" dirty="0" smtClean="0"/>
          </a:p>
          <a:p>
            <a:endParaRPr lang="en-US" i="0" baseline="0" dirty="0" smtClean="0"/>
          </a:p>
          <a:p>
            <a:r>
              <a:rPr lang="en-US" i="0" baseline="0" dirty="0" smtClean="0"/>
              <a:t>The token itself is visible to JS, but there's no risk </a:t>
            </a:r>
            <a:r>
              <a:rPr lang="en-US" b="1" i="0" baseline="0" dirty="0" smtClean="0"/>
              <a:t>as long as the token has no sensitive data</a:t>
            </a:r>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JWT.</a:t>
            </a:r>
          </a:p>
          <a:p>
            <a:endParaRPr lang="en-US" baseline="0" dirty="0" smtClean="0"/>
          </a:p>
          <a:p>
            <a:pPr marL="228600" indent="-228600">
              <a:buAutoNum type="arabicParenR"/>
            </a:pPr>
            <a:r>
              <a:rPr lang="en-US" baseline="0" dirty="0" smtClean="0"/>
              <a:t>It’s a standard for the secure transmission of JSON objects. These objects contain “claims” about the user, which are really just data properties of the JSON object. </a:t>
            </a:r>
          </a:p>
          <a:p>
            <a:pPr marL="228600" indent="-228600">
              <a:buAutoNum type="arabicParenR"/>
            </a:pPr>
            <a:r>
              <a:rPr lang="en-US" baseline="0" dirty="0" smtClean="0"/>
              <a:t>Some of those properties are defined by the standard, but you can add custom claims as well. In this example, I’m creating a claim for the user’s name and a claim that they have authenticated as an admin.</a:t>
            </a:r>
          </a:p>
          <a:p>
            <a:pPr marL="0" indent="0">
              <a:buNone/>
            </a:pPr>
            <a:endParaRPr lang="en-US" baseline="0" dirty="0" smtClean="0"/>
          </a:p>
          <a:p>
            <a:pPr marL="0" indent="0">
              <a:buNone/>
            </a:pPr>
            <a:r>
              <a:rPr lang="en-US" baseline="0" dirty="0" smtClean="0"/>
              <a:t>This last piece is important. JWT tokens are not encrypted, so they should not contain sensitive values. Instead of sending the user’s API key, and having the server look up the permissions for that key, a JWT token can directly contain the actual permissions.</a:t>
            </a:r>
          </a:p>
          <a:p>
            <a:pPr marL="0" indent="0">
              <a:buNone/>
            </a:pPr>
            <a:endParaRPr lang="en-US" baseline="0" dirty="0" smtClean="0"/>
          </a:p>
          <a:p>
            <a:pPr marL="0" indent="0">
              <a:buNone/>
            </a:pPr>
            <a:r>
              <a:rPr lang="en-US" baseline="0" dirty="0" smtClean="0"/>
              <a:t>Instead of a token that says “here’s the user’s ID, go figure out what they can do”, it’s a token that says “here’s what the user can do”.</a:t>
            </a:r>
          </a:p>
          <a:p>
            <a:pPr marL="0" indent="0">
              <a:buNone/>
            </a:pPr>
            <a:endParaRPr lang="en-US" baseline="0" dirty="0" smtClean="0"/>
          </a:p>
          <a:p>
            <a:pPr marL="0" indent="0">
              <a:buNone/>
            </a:pPr>
            <a:r>
              <a:rPr lang="en-US" baseline="0" dirty="0" smtClean="0"/>
              <a:t>This makes JWT tokens self-contained and stateless. All the information the API needs to know can be provided as claims, and the token contains everything the server needs to validate the authenticity of those claims.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the server can trust the claims is because of the signature.</a:t>
            </a:r>
          </a:p>
          <a:p>
            <a:endParaRPr lang="en-US" baseline="0" dirty="0" smtClean="0"/>
          </a:p>
          <a:p>
            <a:r>
              <a:rPr lang="en-US" baseline="0" dirty="0" smtClean="0"/>
              <a:t>Here's how the server </a:t>
            </a:r>
            <a:r>
              <a:rPr lang="en-US" b="1" baseline="0" dirty="0" smtClean="0"/>
              <a:t>generates a JWT token</a:t>
            </a:r>
            <a:r>
              <a:rPr lang="en-US" baseline="0" dirty="0" smtClean="0"/>
              <a:t>:</a:t>
            </a:r>
            <a:endParaRPr lang="en-US" baseline="0" dirty="0" smtClean="0"/>
          </a:p>
          <a:p>
            <a:endParaRPr lang="en-US" baseline="0" dirty="0" smtClean="0"/>
          </a:p>
          <a:p>
            <a:pPr marL="228600" indent="-228600">
              <a:buAutoNum type="arabicParenR"/>
            </a:pPr>
            <a:r>
              <a:rPr lang="en-US" baseline="0" dirty="0" smtClean="0"/>
              <a:t>A standard header is base 64 encoded</a:t>
            </a:r>
          </a:p>
          <a:p>
            <a:pPr marL="228600" indent="-228600">
              <a:buAutoNum type="arabicParenR"/>
            </a:pPr>
            <a:r>
              <a:rPr lang="en-US" baseline="0" dirty="0" smtClean="0"/>
              <a:t>The token payload is base 64 encoded</a:t>
            </a:r>
          </a:p>
          <a:p>
            <a:pPr marL="228600" indent="-228600">
              <a:buAutoNum type="arabicParenR"/>
            </a:pPr>
            <a:r>
              <a:rPr lang="en-US" baseline="0" dirty="0" smtClean="0"/>
              <a:t>The encoded header, encoded payload, and secret key are used to create a hash</a:t>
            </a:r>
          </a:p>
          <a:p>
            <a:pPr marL="228600" indent="-228600">
              <a:buAutoNum type="arabicParenR"/>
            </a:pPr>
            <a:r>
              <a:rPr lang="en-US" baseline="0" dirty="0" smtClean="0"/>
              <a:t>The encoded header, encoded token, and the hash are concatenated together with dots</a:t>
            </a:r>
          </a:p>
          <a:p>
            <a:pPr marL="228600" indent="-228600">
              <a:buAutoNum type="arabicParenR"/>
            </a:pPr>
            <a:endParaRPr lang="en-US" baseline="0" dirty="0" smtClean="0"/>
          </a:p>
          <a:p>
            <a:pPr marL="0" indent="0">
              <a:buNone/>
            </a:pPr>
            <a:r>
              <a:rPr lang="en-US" baseline="0" dirty="0" smtClean="0"/>
              <a:t>When the server receives the token, it decodes the header and payload, re-calculates the hash using its secret key, and compares the result with the hash in the token.</a:t>
            </a:r>
          </a:p>
          <a:p>
            <a:pPr marL="0" indent="0">
              <a:buNone/>
            </a:pPr>
            <a:endParaRPr lang="en-US" baseline="0" dirty="0" smtClean="0"/>
          </a:p>
          <a:p>
            <a:pPr marL="0" indent="0">
              <a:buNone/>
            </a:pPr>
            <a:r>
              <a:rPr lang="en-US" baseline="0" dirty="0" smtClean="0"/>
              <a:t>If they match, server knows token was not modified and is authentic.</a:t>
            </a:r>
          </a:p>
          <a:p>
            <a:pPr marL="228600" indent="-228600">
              <a:buAutoNum type="arabicParenR" startAt="3"/>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907721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server sends your client a JWT token, you need to store it somewhere. Common places are in LocalStorage, or in a cookie.</a:t>
            </a:r>
          </a:p>
          <a:p>
            <a:endParaRPr lang="en-US" baseline="0" dirty="0" smtClean="0"/>
          </a:p>
          <a:p>
            <a:r>
              <a:rPr lang="en-US" baseline="0" dirty="0" smtClean="0"/>
              <a:t>The advantage of LocalStorage is that your application has access to the data in the token payload. This is useful if the token contains information that you need for purposes other than API authentication. The downside is that information stored in LocalStorage is vulnerable to cross-site scripting attacks, so you should only store tokens there if the payload doesn’t contain anything sensitive.</a:t>
            </a:r>
          </a:p>
          <a:p>
            <a:endParaRPr lang="en-US" baseline="0" dirty="0" smtClean="0"/>
          </a:p>
          <a:p>
            <a:r>
              <a:rPr lang="en-US" baseline="0" dirty="0" smtClean="0"/>
              <a:t>If you put the token into an httpOnly secure cookie, then the cookie will be protected in transit by TLS, and the token will be completely inaccessible to JavaScript. If you need to put sensitive information directly into the token then this is a good approach, just realize that your JS application code will be completely unable to read the token for anything other than 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smtClean="0">
                <a:solidFill>
                  <a:schemeClr val="tx1"/>
                </a:solidFill>
                <a:effectLst/>
                <a:latin typeface="+mn-lt"/>
                <a:ea typeface="+mn-ea"/>
                <a:cs typeface="+mn-cs"/>
              </a:rPr>
              <a:t>another </a:t>
            </a:r>
            <a:r>
              <a:rPr lang="en-US" sz="1200" kern="1200" dirty="0" smtClean="0">
                <a:solidFill>
                  <a:schemeClr val="tx1"/>
                </a:solidFill>
                <a:effectLst/>
                <a:latin typeface="+mn-lt"/>
                <a:ea typeface="+mn-ea"/>
                <a:cs typeface="+mn-cs"/>
              </a:rPr>
              <a:t>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a:t>
            </a:r>
            <a:r>
              <a:rPr lang="en-US" sz="1200" kern="1200" dirty="0" smtClean="0">
                <a:solidFill>
                  <a:schemeClr val="tx1"/>
                </a:solidFill>
                <a:effectLst/>
                <a:latin typeface="+mn-lt"/>
                <a:ea typeface="+mn-ea"/>
                <a:cs typeface="+mn-cs"/>
              </a:rPr>
              <a:t>me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ACME to </a:t>
            </a:r>
            <a:r>
              <a:rPr lang="en-US" sz="1200" kern="1200" dirty="0" smtClean="0">
                <a:solidFill>
                  <a:schemeClr val="tx1"/>
                </a:solidFill>
                <a:effectLst/>
                <a:latin typeface="+mn-lt"/>
                <a:ea typeface="+mn-ea"/>
                <a:cs typeface="+mn-cs"/>
              </a:rPr>
              <a:t>access </a:t>
            </a:r>
            <a:r>
              <a:rPr lang="en-US" sz="1200" kern="1200" dirty="0" smtClean="0">
                <a:solidFill>
                  <a:schemeClr val="tx1"/>
                </a:solidFill>
                <a:effectLst/>
                <a:latin typeface="+mn-lt"/>
                <a:ea typeface="+mn-ea"/>
                <a:cs typeface="+mn-cs"/>
              </a:rPr>
              <a:t>my FB photos, but </a:t>
            </a:r>
            <a:r>
              <a:rPr lang="en-US" sz="1200" kern="1200" dirty="0" smtClean="0">
                <a:solidFill>
                  <a:schemeClr val="tx1"/>
                </a:solidFill>
                <a:effectLst/>
                <a:latin typeface="+mn-lt"/>
                <a:ea typeface="+mn-ea"/>
                <a:cs typeface="+mn-cs"/>
              </a:rPr>
              <a:t>without sharing </a:t>
            </a:r>
            <a:r>
              <a:rPr lang="en-US" sz="1200" kern="1200" dirty="0" smtClean="0">
                <a:solidFill>
                  <a:schemeClr val="tx1"/>
                </a:solidFill>
                <a:effectLst/>
                <a:latin typeface="+mn-lt"/>
                <a:ea typeface="+mn-ea"/>
                <a:cs typeface="+mn-cs"/>
              </a:rPr>
              <a:t>my actual </a:t>
            </a:r>
            <a:r>
              <a:rPr lang="en-US" sz="1200" kern="1200" dirty="0" smtClean="0">
                <a:solidFill>
                  <a:schemeClr val="tx1"/>
                </a:solidFill>
                <a:effectLst/>
                <a:latin typeface="+mn-lt"/>
                <a:ea typeface="+mn-ea"/>
                <a:cs typeface="+mn-cs"/>
              </a:rPr>
              <a:t>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a:t>
            </a:r>
            <a:r>
              <a:rPr lang="en-US" sz="1200" kern="1200" dirty="0" smtClean="0">
                <a:solidFill>
                  <a:schemeClr val="tx1"/>
                </a:solidFill>
                <a:effectLst/>
                <a:latin typeface="+mn-lt"/>
                <a:ea typeface="+mn-ea"/>
                <a:cs typeface="+mn-cs"/>
              </a:rPr>
              <a:t>I do </a:t>
            </a:r>
            <a:r>
              <a:rPr lang="en-US" sz="1200" kern="1200" dirty="0" smtClean="0">
                <a:solidFill>
                  <a:schemeClr val="tx1"/>
                </a:solidFill>
                <a:effectLst/>
                <a:latin typeface="+mn-lt"/>
                <a:ea typeface="+mn-ea"/>
                <a:cs typeface="+mn-cs"/>
              </a:rPr>
              <a:t>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OAuth 1.0 was published </a:t>
            </a:r>
            <a:r>
              <a:rPr lang="en-US" baseline="0" dirty="0" smtClean="0"/>
              <a:t>April </a:t>
            </a:r>
            <a:r>
              <a:rPr lang="en-US" baseline="0" dirty="0" smtClean="0"/>
              <a:t>2010 and the 1.0a version came </a:t>
            </a:r>
            <a:r>
              <a:rPr lang="en-US" baseline="0" dirty="0" smtClean="0"/>
              <a:t>out shortly after.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and which authentication options require secure connections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a:t>
            </a:r>
            <a:r>
              <a:rPr lang="en-US" sz="1200" b="1" kern="1200" dirty="0" smtClean="0">
                <a:solidFill>
                  <a:schemeClr val="tx1"/>
                </a:solidFill>
                <a:effectLst/>
                <a:latin typeface="+mn-lt"/>
                <a:ea typeface="+mn-ea"/>
                <a:cs typeface="+mn-cs"/>
              </a:rPr>
              <a:t>uses token</a:t>
            </a:r>
            <a:r>
              <a:rPr lang="en-US" sz="1200" kern="1200" dirty="0" smtClean="0">
                <a:solidFill>
                  <a:schemeClr val="tx1"/>
                </a:solidFill>
                <a:effectLst/>
                <a:latin typeface="+mn-lt"/>
                <a:ea typeface="+mn-ea"/>
                <a:cs typeface="+mn-cs"/>
              </a:rPr>
              <a:t> to </a:t>
            </a:r>
            <a:r>
              <a:rPr lang="en-US" sz="1200" kern="1200" dirty="0" smtClean="0">
                <a:solidFill>
                  <a:schemeClr val="tx1"/>
                </a:solidFill>
                <a:effectLst/>
                <a:latin typeface="+mn-lt"/>
                <a:ea typeface="+mn-ea"/>
                <a:cs typeface="+mn-cs"/>
              </a:rPr>
              <a:t>call Facebook’s </a:t>
            </a:r>
            <a:r>
              <a:rPr lang="en-US" sz="1200" kern="1200" dirty="0" smtClean="0">
                <a:solidFill>
                  <a:schemeClr val="tx1"/>
                </a:solidFill>
                <a:effectLst/>
                <a:latin typeface="+mn-lt"/>
                <a:ea typeface="+mn-ea"/>
                <a:cs typeface="+mn-cs"/>
              </a:rPr>
              <a:t>API, gets my </a:t>
            </a:r>
            <a:r>
              <a:rPr lang="en-US" sz="1200" kern="1200" dirty="0" smtClean="0">
                <a:solidFill>
                  <a:schemeClr val="tx1"/>
                </a:solidFill>
                <a:effectLst/>
                <a:latin typeface="+mn-lt"/>
                <a:ea typeface="+mn-ea"/>
                <a:cs typeface="+mn-cs"/>
              </a:rPr>
              <a:t>email address, </a:t>
            </a:r>
            <a:r>
              <a:rPr lang="en-US" sz="1200"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considers me </a:t>
            </a:r>
            <a:r>
              <a:rPr lang="en-US" sz="1200" b="1" kern="1200" dirty="0" smtClean="0">
                <a:solidFill>
                  <a:schemeClr val="tx1"/>
                </a:solidFill>
                <a:effectLst/>
                <a:latin typeface="+mn-lt"/>
                <a:ea typeface="+mn-ea"/>
                <a:cs typeface="+mn-cs"/>
              </a:rPr>
              <a:t>logged in to FOO</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a:t>
            </a:r>
            <a:r>
              <a:rPr lang="en-US" sz="1200" b="1" kern="1200" baseline="0" dirty="0" smtClean="0">
                <a:solidFill>
                  <a:schemeClr val="tx1"/>
                </a:solidFill>
                <a:effectLst/>
                <a:latin typeface="+mn-lt"/>
                <a:ea typeface="+mn-ea"/>
                <a:cs typeface="+mn-cs"/>
              </a:rPr>
              <a:t>Foo gives me access to my account</a:t>
            </a:r>
            <a:r>
              <a:rPr lang="en-US"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on FOO</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dirty="0" smtClean="0"/>
              <a:t>At this point, I have</a:t>
            </a:r>
            <a:r>
              <a:rPr lang="en-US" baseline="0" dirty="0" smtClean="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on </a:t>
            </a:r>
            <a:r>
              <a:rPr lang="en-US" sz="1200" b="1" kern="1200" baseline="0" dirty="0" smtClean="0">
                <a:solidFill>
                  <a:schemeClr val="tx1"/>
                </a:solidFill>
                <a:effectLst/>
                <a:latin typeface="+mn-lt"/>
                <a:ea typeface="+mn-ea"/>
                <a:cs typeface="+mn-cs"/>
              </a:rPr>
              <a:t>TLS </a:t>
            </a:r>
            <a:r>
              <a:rPr lang="en-US" sz="1200" b="0" kern="1200" baseline="0" dirty="0" smtClean="0">
                <a:solidFill>
                  <a:schemeClr val="tx1"/>
                </a:solidFill>
                <a:effectLst/>
                <a:latin typeface="+mn-lt"/>
                <a:ea typeface="+mn-ea"/>
                <a:cs typeface="+mn-cs"/>
              </a:rPr>
              <a:t>to keep passwords safe over the wire</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where you need extra security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does require a secure login</a:t>
            </a:r>
            <a:r>
              <a:rPr lang="en-US" sz="1200" kern="1200" baseline="0" dirty="0" smtClean="0">
                <a:solidFill>
                  <a:schemeClr val="tx1"/>
                </a:solidFill>
                <a:effectLst/>
                <a:latin typeface="+mn-lt"/>
                <a:ea typeface="+mn-ea"/>
                <a:cs typeface="+mn-cs"/>
              </a:rPr>
              <a:t> with user-entered credentials to 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will support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baseline="0" dirty="0" smtClean="0">
                <a:solidFill>
                  <a:schemeClr val="tx1"/>
                </a:solidFill>
                <a:effectLst/>
                <a:latin typeface="+mn-lt"/>
                <a:ea typeface="+mn-ea"/>
                <a:cs typeface="+mn-cs"/>
              </a:rPr>
              <a:t> party clients </a:t>
            </a:r>
            <a:r>
              <a:rPr lang="en-US" sz="1200" kern="1200" dirty="0" smtClean="0">
                <a:solidFill>
                  <a:schemeClr val="tx1"/>
                </a:solidFill>
                <a:effectLst/>
                <a:latin typeface="+mn-lt"/>
                <a:ea typeface="+mn-ea"/>
                <a:cs typeface="+mn-cs"/>
              </a:rPr>
              <a:t>then OAuth is worth a loo.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care about </a:t>
            </a:r>
            <a:r>
              <a:rPr lang="en-US" sz="1200" b="1" kern="1200" dirty="0" smtClean="0">
                <a:solidFill>
                  <a:schemeClr val="tx1"/>
                </a:solidFill>
                <a:effectLst/>
                <a:latin typeface="+mn-lt"/>
                <a:ea typeface="+mn-ea"/>
                <a:cs typeface="+mn-cs"/>
              </a:rPr>
              <a:t>client/provider interoperability</a:t>
            </a:r>
            <a:r>
              <a:rPr lang="en-US" sz="1200" b="0" kern="1200" baseline="0" dirty="0" smtClean="0">
                <a:solidFill>
                  <a:schemeClr val="tx1"/>
                </a:solidFill>
                <a:effectLst/>
                <a:latin typeface="+mn-lt"/>
                <a:ea typeface="+mn-ea"/>
                <a:cs typeface="+mn-cs"/>
              </a:rPr>
              <a:t> and want to support clients that can connect to multiple API providers with just a few </a:t>
            </a:r>
            <a:r>
              <a:rPr lang="en-US" sz="1200" b="0" kern="1200" baseline="0" dirty="0" err="1" smtClean="0">
                <a:solidFill>
                  <a:schemeClr val="tx1"/>
                </a:solidFill>
                <a:effectLst/>
                <a:latin typeface="+mn-lt"/>
                <a:ea typeface="+mn-ea"/>
                <a:cs typeface="+mn-cs"/>
              </a:rPr>
              <a:t>config</a:t>
            </a:r>
            <a:r>
              <a:rPr lang="en-US" sz="1200" b="0" kern="1200" baseline="0" dirty="0" smtClean="0">
                <a:solidFill>
                  <a:schemeClr val="tx1"/>
                </a:solidFill>
                <a:effectLst/>
                <a:latin typeface="+mn-lt"/>
                <a:ea typeface="+mn-ea"/>
                <a:cs typeface="+mn-cs"/>
              </a:rPr>
              <a:t> changes</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care more about </a:t>
            </a:r>
            <a:r>
              <a:rPr lang="en-US" sz="1200" b="1" kern="1200" baseline="0" dirty="0" smtClean="0">
                <a:solidFill>
                  <a:schemeClr val="tx1"/>
                </a:solidFill>
                <a:effectLst/>
                <a:latin typeface="+mn-lt"/>
                <a:ea typeface="+mn-ea"/>
                <a:cs typeface="+mn-cs"/>
              </a:rPr>
              <a:t>flexibility and simplicity</a:t>
            </a:r>
            <a:r>
              <a:rPr lang="en-US" sz="1200" b="0" kern="1200" baseline="0" dirty="0" smtClean="0">
                <a:solidFill>
                  <a:schemeClr val="tx1"/>
                </a:solidFill>
                <a:effectLst/>
                <a:latin typeface="+mn-lt"/>
                <a:ea typeface="+mn-ea"/>
                <a:cs typeface="+mn-cs"/>
              </a:rPr>
              <a:t> than interoperability and security, and you can </a:t>
            </a:r>
            <a:r>
              <a:rPr lang="en-US" sz="1200" b="1" kern="1200" baseline="0" dirty="0" smtClean="0">
                <a:solidFill>
                  <a:schemeClr val="tx1"/>
                </a:solidFill>
                <a:effectLst/>
                <a:latin typeface="+mn-lt"/>
                <a:ea typeface="+mn-ea"/>
                <a:cs typeface="+mn-cs"/>
              </a:rPr>
              <a:t>require TLS</a:t>
            </a:r>
            <a:r>
              <a:rPr lang="en-US" sz="1200" b="0" kern="1200" baseline="0" dirty="0" smtClean="0">
                <a:solidFill>
                  <a:schemeClr val="tx1"/>
                </a:solidFill>
                <a:effectLst/>
                <a:latin typeface="+mn-lt"/>
                <a:ea typeface="+mn-ea"/>
                <a:cs typeface="+mn-cs"/>
              </a:rPr>
              <a:t> on all requests, then OAuth 2 is better than 1.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2.0 is also better if you want to support a wider set of devices and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code you</a:t>
            </a:r>
            <a:r>
              <a:rPr lang="en-US" sz="1200" kern="1200" baseline="0" dirty="0" smtClean="0">
                <a:solidFill>
                  <a:schemeClr val="tx1"/>
                </a:solidFill>
                <a:effectLst/>
                <a:latin typeface="+mn-lt"/>
                <a:ea typeface="+mn-ea"/>
                <a:cs typeface="+mn-cs"/>
              </a:rPr>
              <a:t> write for one OAuth 2 provider may require significant changes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If you’re passing sensitive data over the wire then use TLS. If you want to verify message integrity, </a:t>
            </a:r>
            <a:r>
              <a:rPr lang="en-US" sz="1200" kern="1200" smtClean="0">
                <a:solidFill>
                  <a:schemeClr val="tx1"/>
                </a:solidFill>
                <a:effectLst/>
                <a:latin typeface="+mn-lt"/>
                <a:ea typeface="+mn-ea"/>
                <a:cs typeface="+mn-cs"/>
              </a:rPr>
              <a:t>use signing</a:t>
            </a: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For server-based clients, you can use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or API Keys, depending</a:t>
            </a:r>
            <a:r>
              <a:rPr lang="en-US" sz="1200" kern="1200" baseline="0" dirty="0" smtClean="0">
                <a:solidFill>
                  <a:schemeClr val="tx1"/>
                </a:solidFill>
                <a:effectLst/>
                <a:latin typeface="+mn-lt"/>
                <a:ea typeface="+mn-ea"/>
                <a:cs typeface="+mn-cs"/>
              </a:rPr>
              <a:t> on how much flexibility you need. Use JWT for JS clients. </a:t>
            </a:r>
          </a:p>
          <a:p>
            <a:pPr marL="228600" indent="-228600">
              <a:buAutoNum type="arabicParenR"/>
            </a:pP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4" name="Picture 3"/>
          <p:cNvPicPr>
            <a:picLocks noChangeAspect="1"/>
          </p:cNvPicPr>
          <p:nvPr/>
        </p:nvPicPr>
        <p:blipFill>
          <a:blip r:embed="rId3"/>
          <a:stretch>
            <a:fillRect/>
          </a:stretch>
        </p:blipFill>
        <p:spPr>
          <a:xfrm>
            <a:off x="1294231" y="3189555"/>
            <a:ext cx="8588323" cy="1565700"/>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53761" y="4033617"/>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endParaRPr lang="en-US" sz="4000" dirty="0" smtClean="0"/>
          </a:p>
          <a:p>
            <a:r>
              <a:rPr lang="en-US" sz="4000" dirty="0" smtClean="0"/>
              <a:t>Easily integrates w/ other standards-based systems</a:t>
            </a:r>
          </a:p>
          <a:p>
            <a:endParaRPr lang="en-US" sz="4000" dirty="0" smtClean="0"/>
          </a:p>
          <a:p>
            <a:r>
              <a:rPr lang="en-US" sz="4000" dirty="0" smtClean="0"/>
              <a:t>Prevents </a:t>
            </a:r>
            <a:r>
              <a:rPr lang="en-US" sz="4000" dirty="0"/>
              <a:t>storing passwords with strong encryption!</a:t>
            </a:r>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Revocable</a:t>
            </a:r>
            <a:r>
              <a:rPr lang="en-US" sz="4000" dirty="0" smtClean="0"/>
              <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2 options: "bearer tokens" or "request signing"</a:t>
            </a:r>
            <a:endParaRPr lang="en-US" sz="4000" dirty="0" smtClean="0"/>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smtClean="0"/>
              <a:t>"</a:t>
            </a:r>
            <a:r>
              <a:rPr lang="en-US" sz="4800" b="1" dirty="0" smtClean="0"/>
              <a:t>bearer </a:t>
            </a:r>
            <a:r>
              <a:rPr lang="en-US" sz="4800" b="1" dirty="0" smtClean="0"/>
              <a:t>tokens</a:t>
            </a:r>
            <a:r>
              <a:rPr lang="en-US" sz="4800" dirty="0" smtClean="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HTTP Basic </a:t>
            </a:r>
            <a:r>
              <a:rPr lang="en-US" sz="4000" dirty="0" err="1" smtClean="0"/>
              <a:t>Auth</a:t>
            </a:r>
            <a:r>
              <a:rPr lang="en-US" sz="4000" dirty="0" smtClean="0"/>
              <a:t>, with API Key instead of username + password</a:t>
            </a:r>
            <a:br>
              <a:rPr lang="en-US" sz="4000" dirty="0" smtClean="0"/>
            </a:br>
            <a:endParaRPr lang="en-US" sz="4000" dirty="0" smtClean="0"/>
          </a:p>
          <a:p>
            <a:r>
              <a:rPr lang="en-US" sz="4000" dirty="0"/>
              <a:t>Anyone that has the key, gets </a:t>
            </a:r>
            <a:r>
              <a:rPr lang="en-US" sz="4000" dirty="0" smtClean="0"/>
              <a:t>access</a:t>
            </a:r>
            <a:endParaRPr lang="en-US" sz="4000" dirty="0" smtClean="0"/>
          </a:p>
          <a:p>
            <a:endParaRPr lang="en-US" sz="4000" dirty="0"/>
          </a:p>
          <a:p>
            <a:r>
              <a:rPr lang="en-US" sz="4000" dirty="0" smtClean="0"/>
              <a:t>Requires TLS</a:t>
            </a:r>
            <a:endParaRPr lang="en-US" sz="4000" dirty="0"/>
          </a:p>
          <a:p>
            <a:endParaRPr lang="en-US" sz="4000" dirty="0" smtClean="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Custom version of Digest </a:t>
            </a:r>
            <a:r>
              <a:rPr lang="en-US" sz="4000" dirty="0" err="1" smtClean="0"/>
              <a:t>Auth</a:t>
            </a:r>
            <a:r>
              <a:rPr lang="en-US" sz="4000" dirty="0" smtClean="0"/>
              <a:t>, using API Key instead of password</a:t>
            </a:r>
            <a:br>
              <a:rPr lang="en-US" sz="4000" dirty="0" smtClean="0"/>
            </a:br>
            <a:endParaRPr lang="en-US" sz="4000" dirty="0" smtClean="0"/>
          </a:p>
          <a:p>
            <a:r>
              <a:rPr lang="en-US" sz="4000" dirty="0" smtClean="0"/>
              <a:t>Does not prevent secure password storage</a:t>
            </a:r>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b="1" dirty="0"/>
              <a:t>Does not require TLS to keep secret </a:t>
            </a:r>
            <a:r>
              <a:rPr lang="en-US" sz="4000" b="1" dirty="0" smtClean="0"/>
              <a:t>safe</a:t>
            </a:r>
            <a:br>
              <a:rPr lang="en-US" sz="4000" b="1" dirty="0" smtClean="0"/>
            </a:br>
            <a:endParaRPr lang="en-US" sz="4000" b="1" dirty="0"/>
          </a:p>
          <a:p>
            <a:r>
              <a:rPr lang="en-US" sz="4000" dirty="0" smtClean="0"/>
              <a:t>Server </a:t>
            </a:r>
            <a:r>
              <a:rPr lang="en-US" sz="4000" dirty="0" smtClean="0"/>
              <a:t>ensured of message authenticity</a:t>
            </a:r>
          </a:p>
          <a:p>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a:t>
            </a:r>
            <a:r>
              <a:rPr lang="en-US" sz="4800" dirty="0" smtClean="0"/>
              <a:t>API Key storage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Add </a:t>
            </a:r>
            <a:r>
              <a:rPr lang="en-US" sz="4000" dirty="0" smtClean="0"/>
              <a:t>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20007" y="1690688"/>
            <a:ext cx="8551985" cy="5025679"/>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a:p>
          <a:p>
            <a:endParaRPr lang="en-US" sz="4000" dirty="0" smtClean="0"/>
          </a:p>
          <a:p>
            <a:endParaRPr lang="en-US" sz="4000" dirty="0" smtClean="0"/>
          </a:p>
          <a:p>
            <a:r>
              <a:rPr lang="en-US" sz="4000" dirty="0" smtClean="0"/>
              <a:t>Tokens are </a:t>
            </a:r>
            <a:r>
              <a:rPr lang="en-US" sz="4000" u="sng" dirty="0" smtClean="0"/>
              <a:t>encoded</a:t>
            </a:r>
            <a:r>
              <a:rPr lang="en-US" sz="4000" dirty="0" smtClean="0"/>
              <a:t> but not </a:t>
            </a:r>
            <a:r>
              <a:rPr lang="en-US" sz="4000" u="sng" dirty="0" smtClean="0"/>
              <a:t>encrypted</a:t>
            </a:r>
            <a:br>
              <a:rPr lang="en-US" sz="4000" u="sng" dirty="0" smtClean="0"/>
            </a:br>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endParaRPr lang="en-US" sz="4000" dirty="0" smtClean="0"/>
          </a:p>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270488" y="2565887"/>
            <a:ext cx="5420575" cy="1759927"/>
          </a:xfrm>
          <a:prstGeom prst="rect">
            <a:avLst/>
          </a:prstGeom>
        </p:spPr>
      </p:pic>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Format of a JWT token</a:t>
            </a:r>
            <a:endParaRPr lang="en-US" sz="4800" dirty="0"/>
          </a:p>
        </p:txBody>
      </p:sp>
      <p:pic>
        <p:nvPicPr>
          <p:cNvPr id="7" name="Picture 6"/>
          <p:cNvPicPr>
            <a:picLocks noChangeAspect="1"/>
          </p:cNvPicPr>
          <p:nvPr/>
        </p:nvPicPr>
        <p:blipFill>
          <a:blip r:embed="rId3"/>
          <a:stretch>
            <a:fillRect/>
          </a:stretch>
        </p:blipFill>
        <p:spPr>
          <a:xfrm>
            <a:off x="246306" y="1690688"/>
            <a:ext cx="11699387" cy="4622189"/>
          </a:xfrm>
          <a:prstGeom prst="rect">
            <a:avLst/>
          </a:prstGeom>
        </p:spPr>
      </p:pic>
    </p:spTree>
    <p:extLst>
      <p:ext uri="{BB962C8B-B14F-4D97-AF65-F5344CB8AC3E}">
        <p14:creationId xmlns:p14="http://schemas.microsoft.com/office/powerpoint/2010/main" val="3036046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value simplicity over security</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br>
              <a:rPr lang="en-US" sz="4000" dirty="0" smtClean="0"/>
            </a:br>
            <a:endParaRPr lang="en-US" sz="4000" dirty="0" smtClean="0"/>
          </a:p>
          <a:p>
            <a:r>
              <a:rPr lang="en-US" sz="3600" dirty="0" smtClean="0"/>
              <a:t>You own 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for your own app (i.e. a SPA)</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You’re supporting 3</a:t>
            </a:r>
            <a:r>
              <a:rPr lang="en-US" sz="3600" baseline="30000" dirty="0" smtClean="0"/>
              <a:t>rd</a:t>
            </a:r>
            <a:r>
              <a:rPr lang="en-US" sz="3600" dirty="0" smtClean="0"/>
              <a:t> party clients,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want to avoid complexity of signed requests, and</a:t>
            </a:r>
          </a:p>
          <a:p>
            <a:r>
              <a:rPr lang="en-US" sz="3600" dirty="0" smtClean="0"/>
              <a:t>You can require TLS on all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For server-based clients, use </a:t>
            </a:r>
            <a:r>
              <a:rPr lang="en-US" sz="4000" b="1" dirty="0" smtClean="0"/>
              <a:t>Basic </a:t>
            </a:r>
            <a:r>
              <a:rPr lang="en-US" sz="4000" b="1" dirty="0" err="1" smtClean="0"/>
              <a:t>Auth</a:t>
            </a:r>
            <a:r>
              <a:rPr lang="en-US" sz="4000" dirty="0" smtClean="0"/>
              <a:t> or </a:t>
            </a:r>
            <a:r>
              <a:rPr lang="en-US" sz="4000" b="1" dirty="0" smtClean="0"/>
              <a:t>API Keys</a:t>
            </a:r>
            <a:r>
              <a:rPr lang="en-US" sz="4000" dirty="0" smtClean="0"/>
              <a:t>. For JS clients, use </a:t>
            </a:r>
            <a:r>
              <a:rPr lang="en-US" sz="4000" b="1" dirty="0" smtClean="0"/>
              <a:t>JWT</a:t>
            </a:r>
            <a:r>
              <a:rPr lang="en-US" sz="4000" dirty="0" smtClean="0"/>
              <a:t>. </a:t>
            </a:r>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34278</TotalTime>
  <Words>6730</Words>
  <Application>Microsoft Office PowerPoint</Application>
  <PresentationFormat>Widescreen</PresentationFormat>
  <Paragraphs>1139</Paragraphs>
  <Slides>67</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 - drawbacks</vt:lpstr>
      <vt:lpstr>HTTP Digest Authentication</vt:lpstr>
      <vt:lpstr>HTTP Digest Authentication</vt:lpstr>
      <vt:lpstr>PowerPoint Presentation</vt:lpstr>
      <vt:lpstr>API Keys</vt:lpstr>
      <vt:lpstr>API Keys as "bearer tokens“</vt:lpstr>
      <vt:lpstr>API Keys as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979</cp:revision>
  <dcterms:created xsi:type="dcterms:W3CDTF">2013-12-09T01:29:59Z</dcterms:created>
  <dcterms:modified xsi:type="dcterms:W3CDTF">2017-05-05T02:39:40Z</dcterms:modified>
</cp:coreProperties>
</file>