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6" r:id="rId8"/>
    <p:sldId id="287" r:id="rId9"/>
    <p:sldId id="288" r:id="rId10"/>
    <p:sldId id="289" r:id="rId11"/>
    <p:sldId id="262" r:id="rId12"/>
    <p:sldId id="263" r:id="rId13"/>
    <p:sldId id="290" r:id="rId14"/>
    <p:sldId id="264" r:id="rId15"/>
    <p:sldId id="265" r:id="rId16"/>
    <p:sldId id="266" r:id="rId17"/>
    <p:sldId id="268" r:id="rId18"/>
    <p:sldId id="267" r:id="rId19"/>
    <p:sldId id="269" r:id="rId20"/>
    <p:sldId id="270" r:id="rId21"/>
    <p:sldId id="291" r:id="rId22"/>
    <p:sldId id="292" r:id="rId23"/>
    <p:sldId id="271" r:id="rId24"/>
    <p:sldId id="272" r:id="rId25"/>
    <p:sldId id="277" r:id="rId26"/>
    <p:sldId id="273" r:id="rId27"/>
    <p:sldId id="274" r:id="rId28"/>
    <p:sldId id="275" r:id="rId29"/>
    <p:sldId id="276" r:id="rId30"/>
    <p:sldId id="280" r:id="rId31"/>
    <p:sldId id="278" r:id="rId32"/>
    <p:sldId id="279" r:id="rId33"/>
    <p:sldId id="281" r:id="rId34"/>
    <p:sldId id="282" r:id="rId35"/>
    <p:sldId id="283" r:id="rId36"/>
    <p:sldId id="284" r:id="rId37"/>
    <p:sldId id="28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DC5A13-A47B-410A-8A6C-0D6D6892A2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307907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C5A13-A47B-410A-8A6C-0D6D6892A2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1562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C5A13-A47B-410A-8A6C-0D6D6892A2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279069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C5A13-A47B-410A-8A6C-0D6D6892A2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120541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DC5A13-A47B-410A-8A6C-0D6D6892A2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400952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DC5A13-A47B-410A-8A6C-0D6D6892A2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154709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DC5A13-A47B-410A-8A6C-0D6D6892A205}"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184835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DC5A13-A47B-410A-8A6C-0D6D6892A205}"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285443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5A13-A47B-410A-8A6C-0D6D6892A205}"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214033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DC5A13-A47B-410A-8A6C-0D6D6892A2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335083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DC5A13-A47B-410A-8A6C-0D6D6892A2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83FD0-B644-4752-9122-FCEE9CEAB961}" type="slidenum">
              <a:rPr lang="en-US" smtClean="0"/>
              <a:t>‹#›</a:t>
            </a:fld>
            <a:endParaRPr lang="en-US"/>
          </a:p>
        </p:txBody>
      </p:sp>
    </p:spTree>
    <p:extLst>
      <p:ext uri="{BB962C8B-B14F-4D97-AF65-F5344CB8AC3E}">
        <p14:creationId xmlns:p14="http://schemas.microsoft.com/office/powerpoint/2010/main" val="117286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C5A13-A47B-410A-8A6C-0D6D6892A205}" type="datetimeFigureOut">
              <a:rPr lang="en-US" smtClean="0"/>
              <a:t>3/19/2018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83FD0-B644-4752-9122-FCEE9CEAB961}" type="slidenum">
              <a:rPr lang="en-US" smtClean="0"/>
              <a:t>‹#›</a:t>
            </a:fld>
            <a:endParaRPr lang="en-US"/>
          </a:p>
        </p:txBody>
      </p:sp>
    </p:spTree>
    <p:extLst>
      <p:ext uri="{BB962C8B-B14F-4D97-AF65-F5344CB8AC3E}">
        <p14:creationId xmlns:p14="http://schemas.microsoft.com/office/powerpoint/2010/main" val="60776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Data Base Concepts</a:t>
            </a:r>
            <a:endParaRPr lang="en-US" dirty="0"/>
          </a:p>
        </p:txBody>
      </p:sp>
      <p:sp>
        <p:nvSpPr>
          <p:cNvPr id="3" name="Subtitle 2"/>
          <p:cNvSpPr>
            <a:spLocks noGrp="1"/>
          </p:cNvSpPr>
          <p:nvPr>
            <p:ph type="subTitle" idx="1"/>
          </p:nvPr>
        </p:nvSpPr>
        <p:spPr>
          <a:xfrm>
            <a:off x="1371600" y="1752600"/>
            <a:ext cx="6400800" cy="1828800"/>
          </a:xfrm>
        </p:spPr>
        <p:txBody>
          <a:bodyPr/>
          <a:lstStyle/>
          <a:p>
            <a:r>
              <a:rPr lang="en-US" dirty="0" smtClean="0"/>
              <a:t>Why We need Database</a:t>
            </a:r>
          </a:p>
          <a:p>
            <a:r>
              <a:rPr lang="en-US" dirty="0" smtClean="0"/>
              <a:t>What are different objects</a:t>
            </a:r>
          </a:p>
          <a:p>
            <a:endParaRPr lang="en-US" dirty="0" smtClean="0"/>
          </a:p>
          <a:p>
            <a:endParaRPr lang="en-US" dirty="0"/>
          </a:p>
        </p:txBody>
      </p:sp>
    </p:spTree>
    <p:extLst>
      <p:ext uri="{BB962C8B-B14F-4D97-AF65-F5344CB8AC3E}">
        <p14:creationId xmlns:p14="http://schemas.microsoft.com/office/powerpoint/2010/main" val="139202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Vs Varchar</a:t>
            </a:r>
            <a:endParaRPr lang="en-US" dirty="0"/>
          </a:p>
        </p:txBody>
      </p:sp>
      <p:sp>
        <p:nvSpPr>
          <p:cNvPr id="3" name="Content Placeholder 2"/>
          <p:cNvSpPr>
            <a:spLocks noGrp="1"/>
          </p:cNvSpPr>
          <p:nvPr>
            <p:ph idx="1"/>
          </p:nvPr>
        </p:nvSpPr>
        <p:spPr/>
        <p:txBody>
          <a:bodyPr/>
          <a:lstStyle/>
          <a:p>
            <a:r>
              <a:rPr lang="en-US" dirty="0" smtClean="0"/>
              <a:t>When you are sure of Size , use Char</a:t>
            </a:r>
          </a:p>
          <a:p>
            <a:r>
              <a:rPr lang="en-US" dirty="0" smtClean="0"/>
              <a:t>In case of Char performance is high</a:t>
            </a:r>
          </a:p>
          <a:p>
            <a:endParaRPr lang="en-US" dirty="0"/>
          </a:p>
        </p:txBody>
      </p:sp>
    </p:spTree>
    <p:extLst>
      <p:ext uri="{BB962C8B-B14F-4D97-AF65-F5344CB8AC3E}">
        <p14:creationId xmlns:p14="http://schemas.microsoft.com/office/powerpoint/2010/main" val="255532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Primary Key Constraints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i="1" dirty="0" smtClean="0"/>
              <a:t>Primary key</a:t>
            </a:r>
            <a:r>
              <a:rPr lang="en-US" dirty="0" smtClean="0"/>
              <a:t> is the term used to identify one or more columns in a table that make a row of data unique. Although the primary key typically consists of one column in a table, more than one column can comprise the primary key. For example, either the employee's Social Security number or an assigned employee identification number is the logical primary key for an employee table. The objective is for every record to have a unique primary key or value for the employee's identification number. Because there is probably no need to have more than one record for each employee in an employee table, the employee identification number makes a logical primary key. The primary key is assigned at table creation.</a:t>
            </a:r>
          </a:p>
          <a:p>
            <a:endParaRPr lang="en-US" dirty="0"/>
          </a:p>
        </p:txBody>
      </p:sp>
    </p:spTree>
    <p:extLst>
      <p:ext uri="{BB962C8B-B14F-4D97-AF65-F5344CB8AC3E}">
        <p14:creationId xmlns:p14="http://schemas.microsoft.com/office/powerpoint/2010/main" val="182598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Constraints</a:t>
            </a:r>
            <a:br>
              <a:rPr lang="en-US" b="1"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i="1" dirty="0" smtClean="0"/>
              <a:t>unique column constraint</a:t>
            </a:r>
            <a:r>
              <a:rPr lang="en-US" dirty="0" smtClean="0"/>
              <a:t> in a table is similar to a primary key in that the value in that column for every row of data in the table must have a unique value. Although a primary key constraint is placed on one column, you can place a unique constraint on another column even though it is not actually for use as the primary key.</a:t>
            </a:r>
          </a:p>
          <a:p>
            <a:endParaRPr lang="en-US" dirty="0"/>
          </a:p>
        </p:txBody>
      </p:sp>
    </p:spTree>
    <p:extLst>
      <p:ext uri="{BB962C8B-B14F-4D97-AF65-F5344CB8AC3E}">
        <p14:creationId xmlns:p14="http://schemas.microsoft.com/office/powerpoint/2010/main" val="220261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Vs Unique Key</a:t>
            </a:r>
            <a:endParaRPr lang="en-US" dirty="0"/>
          </a:p>
        </p:txBody>
      </p:sp>
      <p:sp>
        <p:nvSpPr>
          <p:cNvPr id="3" name="Content Placeholder 2"/>
          <p:cNvSpPr>
            <a:spLocks noGrp="1"/>
          </p:cNvSpPr>
          <p:nvPr>
            <p:ph idx="1"/>
          </p:nvPr>
        </p:nvSpPr>
        <p:spPr/>
        <p:txBody>
          <a:bodyPr/>
          <a:lstStyle/>
          <a:p>
            <a:r>
              <a:rPr lang="en-US" b="1" dirty="0"/>
              <a:t>UNIQUE constraints</a:t>
            </a:r>
            <a:r>
              <a:rPr lang="en-US" dirty="0"/>
              <a:t> may be </a:t>
            </a:r>
            <a:r>
              <a:rPr lang="en-US" dirty="0" err="1"/>
              <a:t>nullable</a:t>
            </a:r>
            <a:r>
              <a:rPr lang="en-US" dirty="0"/>
              <a:t>. When you create a </a:t>
            </a:r>
            <a:r>
              <a:rPr lang="en-US" b="1" dirty="0"/>
              <a:t>UNIQUE constraint</a:t>
            </a:r>
            <a:r>
              <a:rPr lang="en-US" dirty="0"/>
              <a:t>, the database automatically creates a </a:t>
            </a:r>
            <a:r>
              <a:rPr lang="en-US" b="1" dirty="0"/>
              <a:t>UNIQUE</a:t>
            </a:r>
            <a:r>
              <a:rPr lang="en-US" dirty="0"/>
              <a:t> index. For MS SQL Server databases, </a:t>
            </a:r>
            <a:r>
              <a:rPr lang="en-US" dirty="0" smtClean="0"/>
              <a:t>a </a:t>
            </a:r>
            <a:r>
              <a:rPr lang="en-US" b="1" dirty="0" smtClean="0"/>
              <a:t>PRIMARY </a:t>
            </a:r>
            <a:r>
              <a:rPr lang="en-US" b="1" dirty="0"/>
              <a:t>KEY</a:t>
            </a:r>
            <a:r>
              <a:rPr lang="en-US" dirty="0"/>
              <a:t> will generate a </a:t>
            </a:r>
            <a:r>
              <a:rPr lang="en-US" b="1" dirty="0"/>
              <a:t>unique</a:t>
            </a:r>
            <a:r>
              <a:rPr lang="en-US" dirty="0"/>
              <a:t> CLUSTERED INDEX</a:t>
            </a:r>
          </a:p>
        </p:txBody>
      </p:sp>
    </p:spTree>
    <p:extLst>
      <p:ext uri="{BB962C8B-B14F-4D97-AF65-F5344CB8AC3E}">
        <p14:creationId xmlns:p14="http://schemas.microsoft.com/office/powerpoint/2010/main" val="169202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Foreign Key Constraints</a:t>
            </a:r>
            <a:br>
              <a:rPr lang="en-US" b="1"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i="1" dirty="0" smtClean="0"/>
              <a:t>foreign key</a:t>
            </a:r>
            <a:r>
              <a:rPr lang="en-US" dirty="0" smtClean="0"/>
              <a:t> is a column in a child table that references a primary key in the parent table. A </a:t>
            </a:r>
            <a:r>
              <a:rPr lang="en-US" i="1" dirty="0" smtClean="0"/>
              <a:t>foreign key constraint</a:t>
            </a:r>
            <a:r>
              <a:rPr lang="en-US" dirty="0" smtClean="0"/>
              <a:t> is the main mechanism used to enforce referential integrity between tables in a relational database. A column defined as a foreign key is used to reference a column defined as a primary key in another table.</a:t>
            </a:r>
          </a:p>
          <a:p>
            <a:endParaRPr lang="en-US" dirty="0"/>
          </a:p>
        </p:txBody>
      </p:sp>
    </p:spTree>
    <p:extLst>
      <p:ext uri="{BB962C8B-B14F-4D97-AF65-F5344CB8AC3E}">
        <p14:creationId xmlns:p14="http://schemas.microsoft.com/office/powerpoint/2010/main" val="119687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 Constraints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Check (CHK) constraints can be utilized to check the validity of data entered into particular table columns. Check constraints are used to provide back-end database edits, although edits are commonly found in the front-end application as well. General edits restrict values that can be entered into columns or objects, whether within the database itself or on a front-end application. The check constraint is a way of providing another protective layer for the data.</a:t>
            </a:r>
          </a:p>
          <a:p>
            <a:endParaRPr lang="en-US" dirty="0"/>
          </a:p>
        </p:txBody>
      </p:sp>
    </p:spTree>
    <p:extLst>
      <p:ext uri="{BB962C8B-B14F-4D97-AF65-F5344CB8AC3E}">
        <p14:creationId xmlns:p14="http://schemas.microsoft.com/office/powerpoint/2010/main" val="366687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What is difference between Primary Key and Unique Constraints</a:t>
            </a:r>
          </a:p>
          <a:p>
            <a:r>
              <a:rPr lang="en-US" dirty="0" smtClean="0"/>
              <a:t>A column add with Not Null constraint , Will it be allowed </a:t>
            </a:r>
          </a:p>
          <a:p>
            <a:r>
              <a:rPr lang="en-US" dirty="0" smtClean="0"/>
              <a:t>Is Primary Key good for tables </a:t>
            </a:r>
            <a:endParaRPr lang="en-US" dirty="0"/>
          </a:p>
        </p:txBody>
      </p:sp>
    </p:spTree>
    <p:extLst>
      <p:ext uri="{BB962C8B-B14F-4D97-AF65-F5344CB8AC3E}">
        <p14:creationId xmlns:p14="http://schemas.microsoft.com/office/powerpoint/2010/main" val="408096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marL="0" indent="0">
              <a:buNone/>
            </a:pPr>
            <a:r>
              <a:rPr lang="en-IN" dirty="0"/>
              <a:t>An index is a copy of </a:t>
            </a:r>
            <a:r>
              <a:rPr lang="en-IN" b="1" dirty="0"/>
              <a:t>selected</a:t>
            </a:r>
            <a:r>
              <a:rPr lang="en-IN" dirty="0"/>
              <a:t> columns of data from a table that can be searched very efficiently that also includes a low-level disk block address or </a:t>
            </a:r>
            <a:r>
              <a:rPr lang="en-IN" b="1" dirty="0"/>
              <a:t>direct</a:t>
            </a:r>
            <a:r>
              <a:rPr lang="en-IN" dirty="0"/>
              <a:t> link to the complete row of data it was copied from. Some databases extend the power of indexing by letting developers create indexes on functions or expressions.</a:t>
            </a:r>
            <a:endParaRPr lang="en-US" dirty="0"/>
          </a:p>
        </p:txBody>
      </p:sp>
    </p:spTree>
    <p:extLst>
      <p:ext uri="{BB962C8B-B14F-4D97-AF65-F5344CB8AC3E}">
        <p14:creationId xmlns:p14="http://schemas.microsoft.com/office/powerpoint/2010/main" val="136992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867400" cy="304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98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Advantage</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index is used to speed up the performance of </a:t>
            </a:r>
            <a:r>
              <a:rPr lang="en-US" b="1" dirty="0"/>
              <a:t>queries</a:t>
            </a:r>
            <a:r>
              <a:rPr lang="en-US" dirty="0"/>
              <a:t>. It does this by reducing the number of database data pages that have to be visited/scanned. In SQL Server, a clustered index determines the physical order of data in a table. There can be only one clustered index per </a:t>
            </a:r>
            <a:r>
              <a:rPr lang="en-US" dirty="0" smtClean="0"/>
              <a:t>table.</a:t>
            </a:r>
            <a:endParaRPr lang="en-US" dirty="0"/>
          </a:p>
        </p:txBody>
      </p:sp>
    </p:spTree>
    <p:extLst>
      <p:ext uri="{BB962C8B-B14F-4D97-AF65-F5344CB8AC3E}">
        <p14:creationId xmlns:p14="http://schemas.microsoft.com/office/powerpoint/2010/main" val="5217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Database Objects?</a:t>
            </a:r>
          </a:p>
        </p:txBody>
      </p:sp>
      <p:sp>
        <p:nvSpPr>
          <p:cNvPr id="3" name="Content Placeholder 2"/>
          <p:cNvSpPr>
            <a:spLocks noGrp="1"/>
          </p:cNvSpPr>
          <p:nvPr>
            <p:ph idx="1"/>
          </p:nvPr>
        </p:nvSpPr>
        <p:spPr/>
        <p:txBody>
          <a:bodyPr/>
          <a:lstStyle/>
          <a:p>
            <a:pPr marL="0" indent="0">
              <a:buNone/>
            </a:pPr>
            <a:r>
              <a:rPr lang="en-US" dirty="0" smtClean="0"/>
              <a:t>A </a:t>
            </a:r>
            <a:r>
              <a:rPr lang="en-US" i="1" dirty="0" smtClean="0"/>
              <a:t>database object</a:t>
            </a:r>
            <a:r>
              <a:rPr lang="en-US" dirty="0" smtClean="0"/>
              <a:t> is any defined object in a database that is used to store or reference data. Some examples of database objects include tables, views, clusters, sequences, indexes, and synonyms. The table is this hour's focus because it is the primary and simplest form of data storage in a relational database.</a:t>
            </a:r>
          </a:p>
          <a:p>
            <a:endParaRPr lang="en-US" dirty="0"/>
          </a:p>
        </p:txBody>
      </p:sp>
    </p:spTree>
    <p:extLst>
      <p:ext uri="{BB962C8B-B14F-4D97-AF65-F5344CB8AC3E}">
        <p14:creationId xmlns:p14="http://schemas.microsoft.com/office/powerpoint/2010/main" val="1344602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Non-clustered &amp; Clustered</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data is present in arbitrary order, but the </a:t>
            </a:r>
            <a:r>
              <a:rPr lang="en-US" b="1" dirty="0" smtClean="0"/>
              <a:t>logical ordering</a:t>
            </a:r>
            <a:r>
              <a:rPr lang="en-US" dirty="0" smtClean="0"/>
              <a:t> is specified by the index. The data rows may be spread throughout the table regardless of the value of the indexed column or expression. The non-clustered index tree contains the index keys in sorted order, with the leaf level of the index containing the pointer to the record (page and the row number in the data page in page-organized engines; row offset in file-organized engines).</a:t>
            </a:r>
          </a:p>
          <a:p>
            <a:r>
              <a:rPr lang="en-US" dirty="0" smtClean="0"/>
              <a:t>In a non-clustered index,</a:t>
            </a:r>
          </a:p>
          <a:p>
            <a:r>
              <a:rPr lang="en-US" dirty="0" smtClean="0"/>
              <a:t>The physical order of the rows is not the same as the index order.</a:t>
            </a:r>
          </a:p>
          <a:p>
            <a:r>
              <a:rPr lang="en-US" dirty="0" smtClean="0"/>
              <a:t>The indexed columns are typically non-primary key columns used in JOIN, WHERE, and ORDER BY clauses.</a:t>
            </a:r>
          </a:p>
          <a:p>
            <a:r>
              <a:rPr lang="en-US" dirty="0" smtClean="0"/>
              <a:t>There can be more than one non-clustered index on a database table.</a:t>
            </a:r>
          </a:p>
          <a:p>
            <a:endParaRPr lang="en-US" dirty="0" smtClean="0"/>
          </a:p>
          <a:p>
            <a:r>
              <a:rPr lang="en-US" dirty="0" smtClean="0"/>
              <a:t>Clustering alters the data block into a certain distinct order to match the index, resulting in the row data being stored in order. Therefore, only one clustered index can be created on a given database table. Clustered indices can greatly increase overall speed of retrieval, but usually only where the data is accessed sequentially in the same or reverse order of the clustered index, or when a range of items is selected.</a:t>
            </a:r>
          </a:p>
          <a:p>
            <a:r>
              <a:rPr lang="en-US" dirty="0" smtClean="0"/>
              <a:t>Since the physical records are in this sort order on disk, the next row item in the sequence is immediately before or after the last one, and so fewer data block reads are required. The primary feature of a clustered index is therefore the ordering of the physical data rows in accordance with the index blocks that point to them. Some databases separate the data and index blocks into separate files, others put two completely different data blocks within the same physical file(s).</a:t>
            </a:r>
          </a:p>
          <a:p>
            <a:endParaRPr lang="en-US" dirty="0"/>
          </a:p>
        </p:txBody>
      </p:sp>
    </p:spTree>
    <p:extLst>
      <p:ext uri="{BB962C8B-B14F-4D97-AF65-F5344CB8AC3E}">
        <p14:creationId xmlns:p14="http://schemas.microsoft.com/office/powerpoint/2010/main" val="129856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Non Clustered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a:t>
            </a:r>
            <a:r>
              <a:rPr lang="en-US" dirty="0"/>
              <a:t>clustered index is a special type of index that reorders the way records in the table are physically stored. Therefore table can have only one clustered index. The leaf nodes of a clustered index contain the data pages.</a:t>
            </a:r>
          </a:p>
          <a:p>
            <a:pPr marL="0" indent="0">
              <a:buNone/>
            </a:pPr>
            <a:r>
              <a:rPr lang="en-US" dirty="0"/>
              <a:t>A </a:t>
            </a:r>
            <a:r>
              <a:rPr lang="en-US" dirty="0" smtClean="0"/>
              <a:t>non clustered </a:t>
            </a:r>
            <a:r>
              <a:rPr lang="en-US" dirty="0"/>
              <a:t>index is a special type of index in which the logical order of the index does not match the physical stored order of the rows on disk. The leaf node of </a:t>
            </a:r>
            <a:r>
              <a:rPr lang="en-US"/>
              <a:t>a </a:t>
            </a:r>
            <a:r>
              <a:rPr lang="en-US" smtClean="0"/>
              <a:t>non clustered </a:t>
            </a:r>
            <a:r>
              <a:rPr lang="en-US" dirty="0"/>
              <a:t>index does not consist of the data pages. Instead, the leaf nodes contain index rows.”</a:t>
            </a:r>
          </a:p>
          <a:p>
            <a:endParaRPr lang="en-US" dirty="0"/>
          </a:p>
        </p:txBody>
      </p:sp>
    </p:spTree>
    <p:extLst>
      <p:ext uri="{BB962C8B-B14F-4D97-AF65-F5344CB8AC3E}">
        <p14:creationId xmlns:p14="http://schemas.microsoft.com/office/powerpoint/2010/main" val="6201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Non Clustered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462" y="2115344"/>
            <a:ext cx="78390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55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Is this Good to have Index </a:t>
            </a:r>
            <a:r>
              <a:rPr lang="en-US" dirty="0" err="1" smtClean="0"/>
              <a:t>everytime</a:t>
            </a:r>
            <a:r>
              <a:rPr lang="en-US" dirty="0" smtClean="0"/>
              <a:t> </a:t>
            </a:r>
          </a:p>
          <a:p>
            <a:r>
              <a:rPr lang="en-US" dirty="0" smtClean="0"/>
              <a:t>How many Clustered index can be created </a:t>
            </a:r>
            <a:endParaRPr lang="en-US" dirty="0"/>
          </a:p>
        </p:txBody>
      </p:sp>
    </p:spTree>
    <p:extLst>
      <p:ext uri="{BB962C8B-B14F-4D97-AF65-F5344CB8AC3E}">
        <p14:creationId xmlns:p14="http://schemas.microsoft.com/office/powerpoint/2010/main" val="166037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pPr marL="0" indent="0">
              <a:buNone/>
            </a:pPr>
            <a:r>
              <a:rPr lang="en-IN" dirty="0"/>
              <a:t>A </a:t>
            </a:r>
            <a:r>
              <a:rPr lang="en-IN" b="1" dirty="0"/>
              <a:t>database view</a:t>
            </a:r>
            <a:r>
              <a:rPr lang="en-IN" dirty="0"/>
              <a:t> is a searchable object in a </a:t>
            </a:r>
            <a:r>
              <a:rPr lang="en-IN" b="1" dirty="0"/>
              <a:t>database</a:t>
            </a:r>
            <a:r>
              <a:rPr lang="en-IN" dirty="0"/>
              <a:t> that is defined by a query. Though a </a:t>
            </a:r>
            <a:r>
              <a:rPr lang="en-IN" b="1" dirty="0"/>
              <a:t>view</a:t>
            </a:r>
            <a:r>
              <a:rPr lang="en-IN" dirty="0"/>
              <a:t> doesn't store data, some refer to a </a:t>
            </a:r>
            <a:r>
              <a:rPr lang="en-IN" b="1" dirty="0"/>
              <a:t>views</a:t>
            </a:r>
            <a:r>
              <a:rPr lang="en-IN" dirty="0"/>
              <a:t> as “virtual tables,” you can query a </a:t>
            </a:r>
            <a:r>
              <a:rPr lang="en-IN" b="1" dirty="0"/>
              <a:t>view</a:t>
            </a:r>
            <a:r>
              <a:rPr lang="en-IN" dirty="0"/>
              <a:t> like you can a table. A </a:t>
            </a:r>
            <a:r>
              <a:rPr lang="en-IN" b="1" dirty="0"/>
              <a:t>view</a:t>
            </a:r>
            <a:r>
              <a:rPr lang="en-IN" dirty="0"/>
              <a:t> can combine data from two or more table, using joins, and also just contain a subset of information.</a:t>
            </a:r>
            <a:endParaRPr lang="en-US" dirty="0"/>
          </a:p>
        </p:txBody>
      </p:sp>
    </p:spTree>
    <p:extLst>
      <p:ext uri="{BB962C8B-B14F-4D97-AF65-F5344CB8AC3E}">
        <p14:creationId xmlns:p14="http://schemas.microsoft.com/office/powerpoint/2010/main" val="2466545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t>
            </a:r>
            <a:endParaRPr lang="en-US" dirty="0"/>
          </a:p>
        </p:txBody>
      </p:sp>
      <p:sp>
        <p:nvSpPr>
          <p:cNvPr id="3" name="Content Placeholder 2"/>
          <p:cNvSpPr>
            <a:spLocks noGrp="1"/>
          </p:cNvSpPr>
          <p:nvPr>
            <p:ph idx="1"/>
          </p:nvPr>
        </p:nvSpPr>
        <p:spPr/>
        <p:txBody>
          <a:bodyPr/>
          <a:lstStyle/>
          <a:p>
            <a:r>
              <a:rPr lang="en-US" dirty="0"/>
              <a:t>The SQL CREATE PROCEDURE statement is used to create stored procedures that are stored in the database. </a:t>
            </a:r>
            <a:r>
              <a:rPr lang="en-US" dirty="0" smtClean="0"/>
              <a:t>It is set of instruction needs to be executed. Procedure is not going to return the value </a:t>
            </a:r>
            <a:endParaRPr lang="en-US" dirty="0"/>
          </a:p>
        </p:txBody>
      </p:sp>
    </p:spTree>
    <p:extLst>
      <p:ext uri="{BB962C8B-B14F-4D97-AF65-F5344CB8AC3E}">
        <p14:creationId xmlns:p14="http://schemas.microsoft.com/office/powerpoint/2010/main" val="2871540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function in SQL Server?</a:t>
            </a:r>
            <a:endParaRPr lang="en-US" dirty="0"/>
          </a:p>
        </p:txBody>
      </p:sp>
      <p:sp>
        <p:nvSpPr>
          <p:cNvPr id="3" name="Content Placeholder 2"/>
          <p:cNvSpPr>
            <a:spLocks noGrp="1"/>
          </p:cNvSpPr>
          <p:nvPr>
            <p:ph idx="1"/>
          </p:nvPr>
        </p:nvSpPr>
        <p:spPr/>
        <p:txBody>
          <a:bodyPr/>
          <a:lstStyle/>
          <a:p>
            <a:pPr marL="0" indent="0">
              <a:buNone/>
            </a:pPr>
            <a:r>
              <a:rPr lang="en-US" dirty="0" smtClean="0"/>
              <a:t>Creates </a:t>
            </a:r>
            <a:r>
              <a:rPr lang="en-US" dirty="0"/>
              <a:t>a user-defined </a:t>
            </a:r>
            <a:r>
              <a:rPr lang="en-US" b="1" dirty="0"/>
              <a:t>function in SQL Server</a:t>
            </a:r>
            <a:r>
              <a:rPr lang="en-US" dirty="0"/>
              <a:t> and Azure </a:t>
            </a:r>
            <a:r>
              <a:rPr lang="en-US" b="1" dirty="0"/>
              <a:t>SQL</a:t>
            </a:r>
            <a:r>
              <a:rPr lang="en-US" dirty="0"/>
              <a:t> Database. A user-defined </a:t>
            </a:r>
            <a:r>
              <a:rPr lang="en-US" b="1" dirty="0"/>
              <a:t>function</a:t>
            </a:r>
            <a:r>
              <a:rPr lang="en-US" dirty="0"/>
              <a:t> is a Transact-</a:t>
            </a:r>
            <a:r>
              <a:rPr lang="en-US" b="1" dirty="0"/>
              <a:t>SQL</a:t>
            </a:r>
            <a:r>
              <a:rPr lang="en-US" dirty="0"/>
              <a:t> or common language runtime (CLR) routine that accepts parameters, performs an action, such as a complex calculation, and returns the result of that action as a value</a:t>
            </a:r>
          </a:p>
          <a:p>
            <a:endParaRPr lang="en-US" dirty="0"/>
          </a:p>
        </p:txBody>
      </p:sp>
    </p:spTree>
    <p:extLst>
      <p:ext uri="{BB962C8B-B14F-4D97-AF65-F5344CB8AC3E}">
        <p14:creationId xmlns:p14="http://schemas.microsoft.com/office/powerpoint/2010/main" val="2730740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Function</a:t>
            </a:r>
            <a:endParaRPr lang="en-US" dirty="0"/>
          </a:p>
        </p:txBody>
      </p:sp>
      <p:sp>
        <p:nvSpPr>
          <p:cNvPr id="3" name="Content Placeholder 2"/>
          <p:cNvSpPr>
            <a:spLocks noGrp="1"/>
          </p:cNvSpPr>
          <p:nvPr>
            <p:ph idx="1"/>
          </p:nvPr>
        </p:nvSpPr>
        <p:spPr/>
        <p:txBody>
          <a:bodyPr/>
          <a:lstStyle/>
          <a:p>
            <a:pPr marL="0" indent="0">
              <a:buNone/>
            </a:pPr>
            <a:r>
              <a:rPr lang="en-US" dirty="0" smtClean="0"/>
              <a:t>Aggregate Functions</a:t>
            </a:r>
          </a:p>
          <a:p>
            <a:r>
              <a:rPr lang="en-US" dirty="0" smtClean="0"/>
              <a:t>Sum</a:t>
            </a:r>
          </a:p>
          <a:p>
            <a:r>
              <a:rPr lang="en-US" dirty="0" err="1" smtClean="0"/>
              <a:t>Avg</a:t>
            </a:r>
            <a:endParaRPr lang="en-US" dirty="0" smtClean="0"/>
          </a:p>
          <a:p>
            <a:r>
              <a:rPr lang="en-US" dirty="0" smtClean="0"/>
              <a:t>Count</a:t>
            </a:r>
          </a:p>
          <a:p>
            <a:r>
              <a:rPr lang="en-US" dirty="0" smtClean="0"/>
              <a:t>Max</a:t>
            </a:r>
          </a:p>
          <a:p>
            <a:r>
              <a:rPr lang="en-US" dirty="0" smtClean="0"/>
              <a:t>Min</a:t>
            </a:r>
          </a:p>
          <a:p>
            <a:endParaRPr lang="en-US" dirty="0" smtClean="0"/>
          </a:p>
          <a:p>
            <a:endParaRPr lang="en-US" dirty="0"/>
          </a:p>
        </p:txBody>
      </p:sp>
    </p:spTree>
    <p:extLst>
      <p:ext uri="{BB962C8B-B14F-4D97-AF65-F5344CB8AC3E}">
        <p14:creationId xmlns:p14="http://schemas.microsoft.com/office/powerpoint/2010/main" val="663518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functions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Trim,Ltrim,Rtrim</a:t>
            </a:r>
            <a:endParaRPr lang="en-US" dirty="0" smtClean="0"/>
          </a:p>
          <a:p>
            <a:r>
              <a:rPr lang="en-US" dirty="0" err="1" smtClean="0"/>
              <a:t>Substr,mid</a:t>
            </a:r>
            <a:endParaRPr lang="en-US" dirty="0" smtClean="0"/>
          </a:p>
          <a:p>
            <a:r>
              <a:rPr lang="en-US" dirty="0" err="1" smtClean="0"/>
              <a:t>Chr</a:t>
            </a:r>
            <a:endParaRPr lang="en-US" dirty="0" smtClean="0"/>
          </a:p>
          <a:p>
            <a:r>
              <a:rPr lang="en-US" dirty="0" smtClean="0"/>
              <a:t>Val</a:t>
            </a:r>
          </a:p>
          <a:p>
            <a:r>
              <a:rPr lang="en-US" dirty="0" err="1" smtClean="0"/>
              <a:t>isnull</a:t>
            </a:r>
            <a:endParaRPr lang="en-US" dirty="0" smtClean="0"/>
          </a:p>
          <a:p>
            <a:r>
              <a:rPr lang="en-US" dirty="0" smtClean="0"/>
              <a:t>Replace</a:t>
            </a:r>
          </a:p>
          <a:p>
            <a:r>
              <a:rPr lang="en-US" dirty="0" smtClean="0"/>
              <a:t>Lower/upper</a:t>
            </a:r>
          </a:p>
          <a:p>
            <a:r>
              <a:rPr lang="en-US" dirty="0" smtClean="0"/>
              <a:t>Round</a:t>
            </a:r>
            <a:endParaRPr lang="en-US" dirty="0"/>
          </a:p>
        </p:txBody>
      </p:sp>
    </p:spTree>
    <p:extLst>
      <p:ext uri="{BB962C8B-B14F-4D97-AF65-F5344CB8AC3E}">
        <p14:creationId xmlns:p14="http://schemas.microsoft.com/office/powerpoint/2010/main" val="408603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489853"/>
              </p:ext>
            </p:extLst>
          </p:nvPr>
        </p:nvGraphicFramePr>
        <p:xfrm>
          <a:off x="457200" y="2720181"/>
          <a:ext cx="8229600" cy="2286000"/>
        </p:xfrm>
        <a:graphic>
          <a:graphicData uri="http://schemas.openxmlformats.org/drawingml/2006/table">
            <a:tbl>
              <a:tblPr/>
              <a:tblGrid>
                <a:gridCol w="4114800"/>
                <a:gridCol w="4114800"/>
              </a:tblGrid>
              <a:tr h="0">
                <a:tc>
                  <a:txBody>
                    <a:bodyPr/>
                    <a:lstStyle/>
                    <a:p>
                      <a:pPr marL="0" marR="0">
                        <a:spcBef>
                          <a:spcPts val="0"/>
                        </a:spcBef>
                        <a:spcAft>
                          <a:spcPts val="0"/>
                        </a:spcAft>
                      </a:pPr>
                      <a:r>
                        <a:rPr lang="en-US" dirty="0">
                          <a:solidFill>
                            <a:srgbClr val="000000"/>
                          </a:solidFill>
                          <a:effectLst/>
                        </a:rPr>
                        <a:t>Argument</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Description</a:t>
                      </a:r>
                    </a:p>
                  </a:txBody>
                  <a:tcPr anchor="ctr">
                    <a:lnL>
                      <a:noFill/>
                    </a:lnL>
                    <a:lnR>
                      <a:noFill/>
                    </a:lnR>
                    <a:lnT>
                      <a:noFill/>
                    </a:lnT>
                    <a:lnB>
                      <a:noFill/>
                    </a:lnB>
                  </a:tcPr>
                </a:tc>
              </a:tr>
              <a:tr h="0">
                <a:tc>
                  <a:txBody>
                    <a:bodyPr/>
                    <a:lstStyle/>
                    <a:p>
                      <a:pPr marL="0" marR="0">
                        <a:spcBef>
                          <a:spcPts val="0"/>
                        </a:spcBef>
                        <a:spcAft>
                          <a:spcPts val="0"/>
                        </a:spcAft>
                      </a:pPr>
                      <a:r>
                        <a:rPr lang="en-US">
                          <a:solidFill>
                            <a:srgbClr val="000000"/>
                          </a:solidFill>
                          <a:effectLst/>
                        </a:rPr>
                        <a:t>expr</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Required. Expression you want to evaluate.</a:t>
                      </a:r>
                    </a:p>
                  </a:txBody>
                  <a:tcPr anchor="ctr">
                    <a:lnL>
                      <a:noFill/>
                    </a:lnL>
                    <a:lnR>
                      <a:noFill/>
                    </a:lnR>
                    <a:lnT>
                      <a:noFill/>
                    </a:lnT>
                    <a:lnB>
                      <a:noFill/>
                    </a:lnB>
                  </a:tcPr>
                </a:tc>
              </a:tr>
              <a:tr h="0">
                <a:tc>
                  <a:txBody>
                    <a:bodyPr/>
                    <a:lstStyle/>
                    <a:p>
                      <a:pPr marL="0" marR="0">
                        <a:spcBef>
                          <a:spcPts val="0"/>
                        </a:spcBef>
                        <a:spcAft>
                          <a:spcPts val="0"/>
                        </a:spcAft>
                      </a:pPr>
                      <a:r>
                        <a:rPr lang="en-US">
                          <a:solidFill>
                            <a:srgbClr val="000000"/>
                          </a:solidFill>
                          <a:effectLst/>
                        </a:rPr>
                        <a:t>truepart</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Required. Value or expression returned if expr is True.</a:t>
                      </a:r>
                    </a:p>
                  </a:txBody>
                  <a:tcPr anchor="ctr">
                    <a:lnL>
                      <a:noFill/>
                    </a:lnL>
                    <a:lnR>
                      <a:noFill/>
                    </a:lnR>
                    <a:lnT>
                      <a:noFill/>
                    </a:lnT>
                    <a:lnB>
                      <a:noFill/>
                    </a:lnB>
                  </a:tcPr>
                </a:tc>
              </a:tr>
              <a:tr h="0">
                <a:tc>
                  <a:txBody>
                    <a:bodyPr/>
                    <a:lstStyle/>
                    <a:p>
                      <a:pPr marL="0" marR="0">
                        <a:spcBef>
                          <a:spcPts val="0"/>
                        </a:spcBef>
                        <a:spcAft>
                          <a:spcPts val="0"/>
                        </a:spcAft>
                      </a:pPr>
                      <a:r>
                        <a:rPr lang="en-US" dirty="0" err="1">
                          <a:solidFill>
                            <a:srgbClr val="000000"/>
                          </a:solidFill>
                          <a:effectLst/>
                        </a:rPr>
                        <a:t>falsepart</a:t>
                      </a:r>
                      <a:endParaRPr lang="en-US" dirty="0">
                        <a:solidFill>
                          <a:srgbClr val="000000"/>
                        </a:solidFill>
                        <a:effectLst/>
                      </a:endParaRPr>
                    </a:p>
                  </a:txBody>
                  <a:tcPr anchor="ctr">
                    <a:lnL>
                      <a:noFill/>
                    </a:lnL>
                    <a:lnR>
                      <a:noFill/>
                    </a:lnR>
                    <a:lnT>
                      <a:noFill/>
                    </a:lnT>
                    <a:lnB>
                      <a:noFill/>
                    </a:lnB>
                  </a:tcPr>
                </a:tc>
                <a:tc>
                  <a:txBody>
                    <a:bodyPr/>
                    <a:lstStyle/>
                    <a:p>
                      <a:pPr marL="0" marR="0">
                        <a:spcBef>
                          <a:spcPts val="0"/>
                        </a:spcBef>
                        <a:spcAft>
                          <a:spcPts val="0"/>
                        </a:spcAft>
                      </a:pPr>
                      <a:r>
                        <a:rPr lang="en-US" dirty="0">
                          <a:solidFill>
                            <a:srgbClr val="000000"/>
                          </a:solidFill>
                          <a:effectLst/>
                        </a:rPr>
                        <a:t>Required. Value or expression returned if expr is False.</a:t>
                      </a:r>
                    </a:p>
                  </a:txBody>
                  <a:tcPr anchor="ctr">
                    <a:lnL>
                      <a:noFill/>
                    </a:lnL>
                    <a:lnR>
                      <a:noFill/>
                    </a:lnR>
                    <a:lnT>
                      <a:noFill/>
                    </a:lnT>
                    <a:lnB>
                      <a:noFill/>
                    </a:lnB>
                  </a:tcPr>
                </a:tc>
              </a:tr>
            </a:tbl>
          </a:graphicData>
        </a:graphic>
      </p:graphicFrame>
      <p:sp>
        <p:nvSpPr>
          <p:cNvPr id="6" name="TextBox 5"/>
          <p:cNvSpPr txBox="1"/>
          <p:nvPr/>
        </p:nvSpPr>
        <p:spPr>
          <a:xfrm>
            <a:off x="457200" y="1981200"/>
            <a:ext cx="1279517" cy="369332"/>
          </a:xfrm>
          <a:prstGeom prst="rect">
            <a:avLst/>
          </a:prstGeom>
          <a:noFill/>
        </p:spPr>
        <p:txBody>
          <a:bodyPr wrap="none" rtlCol="0">
            <a:spAutoFit/>
          </a:bodyPr>
          <a:lstStyle/>
          <a:p>
            <a:r>
              <a:rPr lang="en-US" dirty="0" smtClean="0"/>
              <a:t>IIF Function</a:t>
            </a:r>
            <a:endParaRPr lang="en-US" dirty="0"/>
          </a:p>
        </p:txBody>
      </p:sp>
    </p:spTree>
    <p:extLst>
      <p:ext uri="{BB962C8B-B14F-4D97-AF65-F5344CB8AC3E}">
        <p14:creationId xmlns:p14="http://schemas.microsoft.com/office/powerpoint/2010/main" val="31299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Schema?</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a:t>
            </a:r>
            <a:r>
              <a:rPr lang="en-US" i="1" dirty="0" smtClean="0"/>
              <a:t>schema</a:t>
            </a:r>
            <a:r>
              <a:rPr lang="en-US" dirty="0" smtClean="0"/>
              <a:t> is a collection of database objects (as far as this hour is concerned—tables) associated with one particular database username. This username is called the </a:t>
            </a:r>
            <a:r>
              <a:rPr lang="en-US" i="1" dirty="0" smtClean="0"/>
              <a:t>schema owner</a:t>
            </a:r>
            <a:r>
              <a:rPr lang="en-US" dirty="0" smtClean="0"/>
              <a:t>, or the owner of the related group of objects. You may have one or multiple schemas in a database. The user is only associated with the schema of the same name and often the terms will be used interchangeably. Basically, any user who creates an object has just created it in her own schema unless she specifically instructs it to be created in another one. So, based on a user's privileges within the database, the user has control over objects that are created, manipulated, and deleted. A schema can consist of a single table and has no limits to the number of objects that it may contain, unless restricted by a specific database implementation.</a:t>
            </a:r>
          </a:p>
          <a:p>
            <a:endParaRPr lang="en-US" dirty="0"/>
          </a:p>
        </p:txBody>
      </p:sp>
    </p:spTree>
    <p:extLst>
      <p:ext uri="{BB962C8B-B14F-4D97-AF65-F5344CB8AC3E}">
        <p14:creationId xmlns:p14="http://schemas.microsoft.com/office/powerpoint/2010/main" val="261740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What is difference between Procedure and Function</a:t>
            </a:r>
          </a:p>
          <a:p>
            <a:r>
              <a:rPr lang="en-US" dirty="0" smtClean="0"/>
              <a:t>Does Aggregate function always requires Group by clause </a:t>
            </a:r>
            <a:endParaRPr lang="en-US" dirty="0"/>
          </a:p>
        </p:txBody>
      </p:sp>
    </p:spTree>
    <p:extLst>
      <p:ext uri="{BB962C8B-B14F-4D97-AF65-F5344CB8AC3E}">
        <p14:creationId xmlns:p14="http://schemas.microsoft.com/office/powerpoint/2010/main" val="3014061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458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63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a:t>
            </a:r>
            <a:endParaRPr lang="en-US" dirty="0"/>
          </a:p>
        </p:txBody>
      </p:sp>
      <p:sp>
        <p:nvSpPr>
          <p:cNvPr id="3" name="Content Placeholder 2"/>
          <p:cNvSpPr>
            <a:spLocks noGrp="1"/>
          </p:cNvSpPr>
          <p:nvPr>
            <p:ph idx="1"/>
          </p:nvPr>
        </p:nvSpPr>
        <p:spPr/>
        <p:txBody>
          <a:bodyPr/>
          <a:lstStyle/>
          <a:p>
            <a:pPr marL="0" indent="0">
              <a:buNone/>
            </a:pPr>
            <a:r>
              <a:rPr lang="en-US" b="1" dirty="0"/>
              <a:t>Global temp tables</a:t>
            </a:r>
            <a:r>
              <a:rPr lang="en-US" dirty="0"/>
              <a:t> are available to all </a:t>
            </a:r>
            <a:r>
              <a:rPr lang="en-US" b="1" dirty="0"/>
              <a:t>SQL</a:t>
            </a:r>
            <a:r>
              <a:rPr lang="en-US" dirty="0"/>
              <a:t> Server sessions or connections (means all the user). These can be created by any </a:t>
            </a:r>
            <a:r>
              <a:rPr lang="en-US" b="1" dirty="0"/>
              <a:t>SQL</a:t>
            </a:r>
            <a:r>
              <a:rPr lang="en-US" dirty="0"/>
              <a:t> Server connection user and these are automatically deleted when all the </a:t>
            </a:r>
            <a:r>
              <a:rPr lang="en-US" b="1" dirty="0"/>
              <a:t>SQL</a:t>
            </a:r>
            <a:r>
              <a:rPr lang="en-US" dirty="0"/>
              <a:t> Server connections have been closed. </a:t>
            </a:r>
            <a:r>
              <a:rPr lang="en-US" b="1" dirty="0"/>
              <a:t>Global temporary table</a:t>
            </a:r>
            <a:r>
              <a:rPr lang="en-US" dirty="0"/>
              <a:t> name is stared with double hash ("##") sign</a:t>
            </a:r>
          </a:p>
        </p:txBody>
      </p:sp>
    </p:spTree>
    <p:extLst>
      <p:ext uri="{BB962C8B-B14F-4D97-AF65-F5344CB8AC3E}">
        <p14:creationId xmlns:p14="http://schemas.microsoft.com/office/powerpoint/2010/main" val="267322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a:t>
            </a:r>
            <a:endParaRPr lang="en-US" dirty="0"/>
          </a:p>
        </p:txBody>
      </p:sp>
      <p:sp>
        <p:nvSpPr>
          <p:cNvPr id="3" name="Content Placeholder 2"/>
          <p:cNvSpPr>
            <a:spLocks noGrp="1"/>
          </p:cNvSpPr>
          <p:nvPr>
            <p:ph idx="1"/>
          </p:nvPr>
        </p:nvSpPr>
        <p:spPr/>
        <p:txBody>
          <a:bodyPr/>
          <a:lstStyle/>
          <a:p>
            <a:pPr marL="0" indent="0">
              <a:buNone/>
            </a:pPr>
            <a:r>
              <a:rPr lang="en-US" b="1" dirty="0" smtClean="0"/>
              <a:t>Local temp tables</a:t>
            </a:r>
            <a:r>
              <a:rPr lang="en-US" dirty="0" smtClean="0"/>
              <a:t> are available to the current procedure or function. </a:t>
            </a:r>
            <a:r>
              <a:rPr lang="en-US" b="1" dirty="0" smtClean="0"/>
              <a:t>Local temporary table</a:t>
            </a:r>
            <a:r>
              <a:rPr lang="en-US" dirty="0" smtClean="0"/>
              <a:t> name is stared with single hash ("#") sign</a:t>
            </a:r>
          </a:p>
          <a:p>
            <a:endParaRPr lang="en-US" dirty="0"/>
          </a:p>
        </p:txBody>
      </p:sp>
    </p:spTree>
    <p:extLst>
      <p:ext uri="{BB962C8B-B14F-4D97-AF65-F5344CB8AC3E}">
        <p14:creationId xmlns:p14="http://schemas.microsoft.com/office/powerpoint/2010/main" val="149354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When we can create Local Temp table </a:t>
            </a:r>
          </a:p>
          <a:p>
            <a:r>
              <a:rPr lang="en-US" dirty="0" smtClean="0"/>
              <a:t>Does Temp table requires space </a:t>
            </a:r>
          </a:p>
          <a:p>
            <a:r>
              <a:rPr lang="en-US" dirty="0" smtClean="0"/>
              <a:t>Can we create index on Temp table </a:t>
            </a:r>
            <a:endParaRPr lang="en-US" dirty="0"/>
          </a:p>
        </p:txBody>
      </p:sp>
    </p:spTree>
    <p:extLst>
      <p:ext uri="{BB962C8B-B14F-4D97-AF65-F5344CB8AC3E}">
        <p14:creationId xmlns:p14="http://schemas.microsoft.com/office/powerpoint/2010/main" val="48383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r>
              <a:rPr lang="en-IN" dirty="0"/>
              <a:t>A </a:t>
            </a:r>
            <a:r>
              <a:rPr lang="en-IN" b="1" dirty="0"/>
              <a:t>trigger</a:t>
            </a:r>
            <a:r>
              <a:rPr lang="en-IN" dirty="0"/>
              <a:t> is a special kind of stored procedure that automatically executes when an event occurs in the database server. DML </a:t>
            </a:r>
            <a:r>
              <a:rPr lang="en-IN" b="1" dirty="0"/>
              <a:t>triggers</a:t>
            </a:r>
            <a:r>
              <a:rPr lang="en-IN" dirty="0"/>
              <a:t> execute when a user tries to modify data through a data manipulation language (DML) event. DML events are INSERT, UPDATE, or DELETE statements on a table or view</a:t>
            </a:r>
            <a:endParaRPr lang="en-US" dirty="0"/>
          </a:p>
        </p:txBody>
      </p:sp>
    </p:spTree>
    <p:extLst>
      <p:ext uri="{BB962C8B-B14F-4D97-AF65-F5344CB8AC3E}">
        <p14:creationId xmlns:p14="http://schemas.microsoft.com/office/powerpoint/2010/main" val="1495324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r>
              <a:rPr lang="en-US" dirty="0" smtClean="0"/>
              <a:t>When Trigger is invoked Inserted and Deleted table is created </a:t>
            </a:r>
            <a:endParaRPr lang="en-US" dirty="0"/>
          </a:p>
        </p:txBody>
      </p:sp>
    </p:spTree>
    <p:extLst>
      <p:ext uri="{BB962C8B-B14F-4D97-AF65-F5344CB8AC3E}">
        <p14:creationId xmlns:p14="http://schemas.microsoft.com/office/powerpoint/2010/main" val="105286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956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80625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Table: The Primary Storage for Data</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The table is the primary storage object for data in a relational database. In its simplest form, a table consists of row(s) and column(s), both of which hold the data. A table takes up physical space in a database and can be permanent or temporary.</a:t>
            </a:r>
          </a:p>
          <a:p>
            <a:pPr marL="0" indent="0">
              <a:buNone/>
            </a:pPr>
            <a:endParaRPr lang="en-US" dirty="0"/>
          </a:p>
        </p:txBody>
      </p:sp>
    </p:spTree>
    <p:extLst>
      <p:ext uri="{BB962C8B-B14F-4D97-AF65-F5344CB8AC3E}">
        <p14:creationId xmlns:p14="http://schemas.microsoft.com/office/powerpoint/2010/main" val="111569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idx="1"/>
          </p:nvPr>
        </p:nvSpPr>
        <p:spPr/>
        <p:txBody>
          <a:bodyPr/>
          <a:lstStyle/>
          <a:p>
            <a:pPr marL="0" indent="0">
              <a:buNone/>
            </a:pPr>
            <a:r>
              <a:rPr lang="en-US" b="1" dirty="0" smtClean="0"/>
              <a:t>CREATE TABLE EMPLOYEE_TBL</a:t>
            </a:r>
            <a:r>
              <a:rPr lang="en-US" dirty="0" smtClean="0"/>
              <a:t> </a:t>
            </a:r>
            <a:r>
              <a:rPr lang="en-US" b="1" dirty="0" smtClean="0"/>
              <a:t>(EMP_ID CHAR(9) NOT NULL,</a:t>
            </a:r>
            <a:r>
              <a:rPr lang="en-US" dirty="0" smtClean="0"/>
              <a:t> </a:t>
            </a:r>
            <a:r>
              <a:rPr lang="en-US" b="1" dirty="0" smtClean="0"/>
              <a:t>EMP_NAME VARCHAR (40) NOT NULL,</a:t>
            </a:r>
            <a:r>
              <a:rPr lang="en-US" dirty="0" smtClean="0"/>
              <a:t> </a:t>
            </a:r>
            <a:r>
              <a:rPr lang="en-US" b="1" dirty="0" smtClean="0"/>
              <a:t>EMP_ST_ADDR VARCHAR (20) NOT NULL,</a:t>
            </a:r>
            <a:r>
              <a:rPr lang="en-US" dirty="0" smtClean="0"/>
              <a:t> </a:t>
            </a:r>
            <a:r>
              <a:rPr lang="en-US" b="1" dirty="0" smtClean="0"/>
              <a:t>EMP_CITY VARCHAR (15) NOT NULL,</a:t>
            </a:r>
            <a:r>
              <a:rPr lang="en-US" dirty="0" smtClean="0"/>
              <a:t> </a:t>
            </a:r>
            <a:r>
              <a:rPr lang="en-US" b="1" dirty="0" smtClean="0"/>
              <a:t>EMP_ST CHAR(2) NOT NULL,</a:t>
            </a:r>
            <a:r>
              <a:rPr lang="en-US" dirty="0" smtClean="0"/>
              <a:t> </a:t>
            </a:r>
            <a:r>
              <a:rPr lang="en-US" b="1" dirty="0" smtClean="0"/>
              <a:t>EMP_ZIP INTEGER(5) NOT NULL,</a:t>
            </a:r>
            <a:r>
              <a:rPr lang="en-US" dirty="0" smtClean="0"/>
              <a:t> </a:t>
            </a:r>
            <a:r>
              <a:rPr lang="en-US" b="1" dirty="0" smtClean="0"/>
              <a:t>EMP_PHONE INTEGER(10) NULL,</a:t>
            </a:r>
            <a:r>
              <a:rPr lang="en-US" dirty="0" smtClean="0"/>
              <a:t> </a:t>
            </a:r>
            <a:r>
              <a:rPr lang="en-US" b="1" dirty="0" smtClean="0"/>
              <a:t>EMP_PAGER INTEGER(10) NULL);</a:t>
            </a:r>
            <a:endParaRPr lang="en-US" dirty="0"/>
          </a:p>
        </p:txBody>
      </p:sp>
    </p:spTree>
    <p:extLst>
      <p:ext uri="{BB962C8B-B14F-4D97-AF65-F5344CB8AC3E}">
        <p14:creationId xmlns:p14="http://schemas.microsoft.com/office/powerpoint/2010/main" val="37235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Modifying Columns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There are many things to take into consideration when modifying existing columns of a table. Following are some common rules for modifying columns:</a:t>
            </a:r>
          </a:p>
          <a:p>
            <a:r>
              <a:rPr lang="en-US" dirty="0" smtClean="0"/>
              <a:t>The length of a column can be increased to the maximum length of the given data type.</a:t>
            </a:r>
          </a:p>
          <a:p>
            <a:r>
              <a:rPr lang="en-US" dirty="0" smtClean="0"/>
              <a:t>The length of a column can be decreased only if the largest value for that column in the table is less than or equal to the new length of the column.</a:t>
            </a:r>
          </a:p>
          <a:p>
            <a:r>
              <a:rPr lang="en-US" dirty="0" smtClean="0"/>
              <a:t>The number of digits for a number data type can always be increased.</a:t>
            </a:r>
          </a:p>
          <a:p>
            <a:r>
              <a:rPr lang="en-US" dirty="0" smtClean="0"/>
              <a:t>The number of digits for a number data type can be decreased only if the value with the most number of digits for that column is less than or equal to the new number of digits specified for the column.</a:t>
            </a:r>
          </a:p>
          <a:p>
            <a:r>
              <a:rPr lang="en-US" dirty="0" smtClean="0"/>
              <a:t>The number of decimal places for a number data type can either be increased or decreased.</a:t>
            </a:r>
          </a:p>
          <a:p>
            <a:r>
              <a:rPr lang="en-US" dirty="0" smtClean="0"/>
              <a:t>The data type of a column can normally be changed.</a:t>
            </a:r>
          </a:p>
          <a:p>
            <a:endParaRPr lang="en-US" dirty="0"/>
          </a:p>
        </p:txBody>
      </p:sp>
    </p:spTree>
    <p:extLst>
      <p:ext uri="{BB962C8B-B14F-4D97-AF65-F5344CB8AC3E}">
        <p14:creationId xmlns:p14="http://schemas.microsoft.com/office/powerpoint/2010/main" val="300814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840" y="1600200"/>
            <a:ext cx="789031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54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065" y="1600200"/>
            <a:ext cx="756786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88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82315"/>
            <a:ext cx="8229600" cy="396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86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1890</Words>
  <Application>Microsoft Office PowerPoint</Application>
  <PresentationFormat>On-screen Show (4:3)</PresentationFormat>
  <Paragraphs>109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Base Concepts</vt:lpstr>
      <vt:lpstr>What Are Database Objects?</vt:lpstr>
      <vt:lpstr>What Is a Schema?</vt:lpstr>
      <vt:lpstr>Table: The Primary Storage for Data </vt:lpstr>
      <vt:lpstr>Table Creation</vt:lpstr>
      <vt:lpstr>Modifying Columns </vt:lpstr>
      <vt:lpstr>Data Type</vt:lpstr>
      <vt:lpstr>Data Type</vt:lpstr>
      <vt:lpstr>Data Type</vt:lpstr>
      <vt:lpstr>Char Vs Varchar</vt:lpstr>
      <vt:lpstr>Primary Key Constraints </vt:lpstr>
      <vt:lpstr>Unique Constraints </vt:lpstr>
      <vt:lpstr>Primary Key Vs Unique Key</vt:lpstr>
      <vt:lpstr>Foreign Key Constraints </vt:lpstr>
      <vt:lpstr>Check Constraints </vt:lpstr>
      <vt:lpstr>Q &amp; A</vt:lpstr>
      <vt:lpstr>Index</vt:lpstr>
      <vt:lpstr>Index</vt:lpstr>
      <vt:lpstr>Index Advantage</vt:lpstr>
      <vt:lpstr>Non-clustered &amp; Clustered</vt:lpstr>
      <vt:lpstr>Clustered Vs Non Clustered</vt:lpstr>
      <vt:lpstr>Clustered Vs Non Clustered</vt:lpstr>
      <vt:lpstr>Q &amp; A</vt:lpstr>
      <vt:lpstr>View</vt:lpstr>
      <vt:lpstr>Procedure </vt:lpstr>
      <vt:lpstr>What is a function in SQL Server?</vt:lpstr>
      <vt:lpstr>Some common Function</vt:lpstr>
      <vt:lpstr>Some common functions</vt:lpstr>
      <vt:lpstr>Conditional Function</vt:lpstr>
      <vt:lpstr>Q &amp; A</vt:lpstr>
      <vt:lpstr>Operators</vt:lpstr>
      <vt:lpstr>Temp Table</vt:lpstr>
      <vt:lpstr>Temp Table</vt:lpstr>
      <vt:lpstr>Q &amp; A</vt:lpstr>
      <vt:lpstr>Triggers</vt:lpstr>
      <vt:lpstr>Triggers</vt:lpstr>
      <vt:lpstr>Thank You</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Concepts</dc:title>
  <dc:creator>Sinha, Rajeev</dc:creator>
  <cp:lastModifiedBy>Sinha, Rajeev</cp:lastModifiedBy>
  <cp:revision>25</cp:revision>
  <dcterms:created xsi:type="dcterms:W3CDTF">2018-03-06T10:04:27Z</dcterms:created>
  <dcterms:modified xsi:type="dcterms:W3CDTF">2018-03-19T07:07:49Z</dcterms:modified>
</cp:coreProperties>
</file>