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8" r:id="rId9"/>
    <p:sldId id="263" r:id="rId10"/>
    <p:sldId id="290" r:id="rId11"/>
    <p:sldId id="291" r:id="rId12"/>
    <p:sldId id="292" r:id="rId13"/>
    <p:sldId id="294" r:id="rId14"/>
    <p:sldId id="264" r:id="rId15"/>
    <p:sldId id="293" r:id="rId16"/>
    <p:sldId id="265" r:id="rId17"/>
    <p:sldId id="266" r:id="rId18"/>
    <p:sldId id="267" r:id="rId19"/>
    <p:sldId id="268" r:id="rId20"/>
    <p:sldId id="269" r:id="rId21"/>
    <p:sldId id="270" r:id="rId22"/>
    <p:sldId id="273" r:id="rId23"/>
    <p:sldId id="274" r:id="rId24"/>
    <p:sldId id="276" r:id="rId25"/>
    <p:sldId id="275" r:id="rId26"/>
    <p:sldId id="277" r:id="rId27"/>
    <p:sldId id="278" r:id="rId28"/>
    <p:sldId id="279" r:id="rId29"/>
    <p:sldId id="280" r:id="rId30"/>
    <p:sldId id="281" r:id="rId31"/>
    <p:sldId id="282" r:id="rId32"/>
    <p:sldId id="283" r:id="rId33"/>
    <p:sldId id="284" r:id="rId34"/>
    <p:sldId id="285" r:id="rId35"/>
    <p:sldId id="286" r:id="rId36"/>
    <p:sldId id="289" r:id="rId37"/>
    <p:sldId id="271" r:id="rId38"/>
    <p:sldId id="287" r:id="rId39"/>
    <p:sldId id="27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5D33CC-1A17-4CDE-84A1-12E4C2A4997E}"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292849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33CC-1A17-4CDE-84A1-12E4C2A4997E}"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73556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33CC-1A17-4CDE-84A1-12E4C2A4997E}"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6275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33CC-1A17-4CDE-84A1-12E4C2A4997E}"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40856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5D33CC-1A17-4CDE-84A1-12E4C2A4997E}"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175330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5D33CC-1A17-4CDE-84A1-12E4C2A4997E}"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902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5D33CC-1A17-4CDE-84A1-12E4C2A4997E}"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92622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5D33CC-1A17-4CDE-84A1-12E4C2A4997E}"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64617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D33CC-1A17-4CDE-84A1-12E4C2A4997E}"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37045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D33CC-1A17-4CDE-84A1-12E4C2A4997E}"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109818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D33CC-1A17-4CDE-84A1-12E4C2A4997E}"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9BA44-CB71-42C9-8B75-176E1E3331EC}" type="slidenum">
              <a:rPr lang="en-US" smtClean="0"/>
              <a:t>‹#›</a:t>
            </a:fld>
            <a:endParaRPr lang="en-US"/>
          </a:p>
        </p:txBody>
      </p:sp>
    </p:spTree>
    <p:extLst>
      <p:ext uri="{BB962C8B-B14F-4D97-AF65-F5344CB8AC3E}">
        <p14:creationId xmlns:p14="http://schemas.microsoft.com/office/powerpoint/2010/main" val="285310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D33CC-1A17-4CDE-84A1-12E4C2A4997E}" type="datetimeFigureOut">
              <a:rPr lang="en-US" smtClean="0"/>
              <a:t>3/7/2018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BA44-CB71-42C9-8B75-176E1E3331EC}" type="slidenum">
              <a:rPr lang="en-US" smtClean="0"/>
              <a:t>‹#›</a:t>
            </a:fld>
            <a:endParaRPr lang="en-US"/>
          </a:p>
        </p:txBody>
      </p:sp>
    </p:spTree>
    <p:extLst>
      <p:ext uri="{BB962C8B-B14F-4D97-AF65-F5344CB8AC3E}">
        <p14:creationId xmlns:p14="http://schemas.microsoft.com/office/powerpoint/2010/main" val="305034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upwork.com/hire/sql-programm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2 </a:t>
            </a:r>
            <a:endParaRPr lang="en-US" dirty="0"/>
          </a:p>
        </p:txBody>
      </p:sp>
      <p:sp>
        <p:nvSpPr>
          <p:cNvPr id="3" name="Subtitle 2"/>
          <p:cNvSpPr>
            <a:spLocks noGrp="1"/>
          </p:cNvSpPr>
          <p:nvPr>
            <p:ph type="subTitle" idx="1"/>
          </p:nvPr>
        </p:nvSpPr>
        <p:spPr/>
        <p:txBody>
          <a:bodyPr/>
          <a:lstStyle/>
          <a:p>
            <a:r>
              <a:rPr lang="en-US" dirty="0" smtClean="0"/>
              <a:t>Data Base Objects Continued </a:t>
            </a:r>
            <a:endParaRPr lang="en-US" dirty="0"/>
          </a:p>
        </p:txBody>
      </p:sp>
    </p:spTree>
    <p:extLst>
      <p:ext uri="{BB962C8B-B14F-4D97-AF65-F5344CB8AC3E}">
        <p14:creationId xmlns:p14="http://schemas.microsoft.com/office/powerpoint/2010/main" val="94725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Procedure</a:t>
            </a:r>
            <a:endParaRPr lang="en-US" dirty="0"/>
          </a:p>
        </p:txBody>
      </p:sp>
      <p:sp>
        <p:nvSpPr>
          <p:cNvPr id="3" name="Content Placeholder 2"/>
          <p:cNvSpPr>
            <a:spLocks noGrp="1"/>
          </p:cNvSpPr>
          <p:nvPr>
            <p:ph idx="1"/>
          </p:nvPr>
        </p:nvSpPr>
        <p:spPr/>
        <p:txBody>
          <a:bodyPr>
            <a:normAutofit fontScale="47500" lnSpcReduction="20000"/>
          </a:bodyPr>
          <a:lstStyle/>
          <a:p>
            <a:r>
              <a:rPr lang="en-US" dirty="0"/>
              <a:t>Use proper indentation for the statements in SQL Server. It will improve the readability.</a:t>
            </a:r>
            <a:endParaRPr lang="en-US" dirty="0" smtClean="0"/>
          </a:p>
          <a:p>
            <a:r>
              <a:rPr lang="en-US" dirty="0"/>
              <a:t>Write the proper comments between the logics. So the others can understand quickly. </a:t>
            </a:r>
            <a:endParaRPr lang="en-US" dirty="0" smtClean="0"/>
          </a:p>
          <a:p>
            <a:r>
              <a:rPr lang="en-US" dirty="0"/>
              <a:t>Write all the SQL Server keywords in the CAPS letter. For example SELECT, FROM and CREATE.</a:t>
            </a:r>
            <a:endParaRPr lang="en-US" dirty="0" smtClean="0"/>
          </a:p>
          <a:p>
            <a:r>
              <a:rPr lang="en-US" dirty="0"/>
              <a:t>Write the stored procedure name with full qualified names.</a:t>
            </a:r>
            <a:br>
              <a:rPr lang="en-US" dirty="0"/>
            </a:br>
            <a:r>
              <a:rPr lang="en-US" dirty="0"/>
              <a:t/>
            </a:r>
            <a:br>
              <a:rPr lang="en-US" dirty="0"/>
            </a:br>
            <a:r>
              <a:rPr lang="en-US" dirty="0"/>
              <a:t>CREATE PROCEDURE [</a:t>
            </a:r>
            <a:r>
              <a:rPr lang="en-US" dirty="0" err="1"/>
              <a:t>dbo</a:t>
            </a:r>
            <a:r>
              <a:rPr lang="en-US" dirty="0"/>
              <a:t>].</a:t>
            </a:r>
            <a:r>
              <a:rPr lang="en-US" dirty="0" err="1"/>
              <a:t>EmployeeSalaryCalculation</a:t>
            </a:r>
            <a:r>
              <a:rPr lang="en-US" dirty="0"/>
              <a:t/>
            </a:r>
            <a:br>
              <a:rPr lang="en-US" dirty="0"/>
            </a:br>
            <a:r>
              <a:rPr lang="en-US" dirty="0"/>
              <a:t> </a:t>
            </a:r>
            <a:endParaRPr lang="en-US" dirty="0" smtClean="0"/>
          </a:p>
          <a:p>
            <a:r>
              <a:rPr lang="en-US" dirty="0"/>
              <a:t>Always try to declare the DECLARATION and initialization at the beginning of the stored procedure.</a:t>
            </a:r>
            <a:endParaRPr lang="en-US" dirty="0" smtClean="0"/>
          </a:p>
          <a:p>
            <a:r>
              <a:rPr lang="en-US" dirty="0"/>
              <a:t>It is not recommended to use more variables in the procedure. It will occupy more space in the memory.</a:t>
            </a:r>
            <a:br>
              <a:rPr lang="en-US" dirty="0"/>
            </a:br>
            <a:r>
              <a:rPr lang="en-US" dirty="0"/>
              <a:t> </a:t>
            </a:r>
            <a:endParaRPr lang="en-US" dirty="0" smtClean="0"/>
          </a:p>
          <a:p>
            <a:r>
              <a:rPr lang="en-US" dirty="0"/>
              <a:t>Do not write the stored procedure name beginning with </a:t>
            </a:r>
            <a:r>
              <a:rPr lang="en-US" dirty="0" err="1"/>
              <a:t>sp</a:t>
            </a:r>
            <a:r>
              <a:rPr lang="en-US" dirty="0"/>
              <a:t>_. It is reserved for the system stored procedures in SQL Server and when the request comes to the SQL Server engine, it will be </a:t>
            </a:r>
            <a:r>
              <a:rPr lang="en-US" dirty="0" err="1"/>
              <a:t>considerd</a:t>
            </a:r>
            <a:r>
              <a:rPr lang="en-US" dirty="0"/>
              <a:t> to be a system stored procedure and looks for it in the master database. After it understands that this is a user defined stored procedure, it requires a bit more response time. So name the procedure name with another prefix such a proc_.</a:t>
            </a:r>
            <a:endParaRPr lang="en-US" dirty="0" smtClean="0"/>
          </a:p>
          <a:p>
            <a:r>
              <a:rPr lang="en-US" dirty="0"/>
              <a:t>Set the SET NOCOUNT ON option in the beginning of the stored procedure to avoid the unnecessary message like number of rows affected by the SQL Server</a:t>
            </a:r>
            <a:r>
              <a:rPr lang="en-US" dirty="0" smtClean="0"/>
              <a:t>.</a:t>
            </a:r>
          </a:p>
        </p:txBody>
      </p:sp>
    </p:spTree>
    <p:extLst>
      <p:ext uri="{BB962C8B-B14F-4D97-AF65-F5344CB8AC3E}">
        <p14:creationId xmlns:p14="http://schemas.microsoft.com/office/powerpoint/2010/main" val="292768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Try to avoid the temp table in the stored procedure. Stored procedures usually use a cached execution plan to increase the performance. When you use the temp table it will do the compilation every time.</a:t>
            </a:r>
          </a:p>
          <a:p>
            <a:r>
              <a:rPr lang="en-US" dirty="0" smtClean="0"/>
              <a:t>Do not use the select all columns (SELECT *) option; use only specific columns to query the result.</a:t>
            </a:r>
          </a:p>
          <a:p>
            <a:r>
              <a:rPr lang="en-US" dirty="0" smtClean="0"/>
              <a:t>Try to avoid the cursor in the stored procedure. It will consume more memories. It will degrade the performance of the stored procedure. Try to use the table variable and WHILE loop statement to iterate the query result set.</a:t>
            </a:r>
          </a:p>
          <a:p>
            <a:r>
              <a:rPr lang="en-US" dirty="0" smtClean="0"/>
              <a:t>Set the default value to the parameter and always set the size of the variable to be equivalent to or more than the table field column length. For example Name (10) in the table, but if you give Name(25) in the procedure then you will get the run time error time "string truncated  error".</a:t>
            </a:r>
          </a:p>
          <a:p>
            <a:r>
              <a:rPr lang="en-US" dirty="0" smtClean="0"/>
              <a:t>Use the Try catch statement properly in the stored procedure to handle the errors in the runtime.</a:t>
            </a:r>
          </a:p>
          <a:p>
            <a:r>
              <a:rPr lang="en-US" dirty="0" smtClean="0"/>
              <a:t>Move the complex query into views.</a:t>
            </a:r>
          </a:p>
        </p:txBody>
      </p:sp>
    </p:spTree>
    <p:extLst>
      <p:ext uri="{BB962C8B-B14F-4D97-AF65-F5344CB8AC3E}">
        <p14:creationId xmlns:p14="http://schemas.microsoft.com/office/powerpoint/2010/main" val="228086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 the SELECT TOP 1 in the exists condition checking.</a:t>
            </a:r>
          </a:p>
          <a:p>
            <a:pPr marL="400050" lvl="1" indent="0">
              <a:buNone/>
            </a:pPr>
            <a:r>
              <a:rPr lang="en-US" dirty="0" smtClean="0"/>
              <a:t>Do not do like this:</a:t>
            </a:r>
            <a:br>
              <a:rPr lang="en-US" dirty="0" smtClean="0"/>
            </a:br>
            <a:r>
              <a:rPr lang="en-US" dirty="0" smtClean="0"/>
              <a:t/>
            </a:r>
            <a:br>
              <a:rPr lang="en-US" dirty="0" smtClean="0"/>
            </a:br>
            <a:r>
              <a:rPr lang="en-US" dirty="0" smtClean="0"/>
              <a:t>SELECT @name=name FROM employees WHERE name like '%rob%'</a:t>
            </a:r>
            <a:br>
              <a:rPr lang="en-US" dirty="0" smtClean="0"/>
            </a:br>
            <a:r>
              <a:rPr lang="en-US" dirty="0" smtClean="0"/>
              <a:t/>
            </a:r>
            <a:br>
              <a:rPr lang="en-US" dirty="0" smtClean="0"/>
            </a:br>
            <a:r>
              <a:rPr lang="en-US" dirty="0" smtClean="0"/>
              <a:t>This will give the run time error when returns more than one result.</a:t>
            </a:r>
            <a:br>
              <a:rPr lang="en-US" dirty="0" smtClean="0"/>
            </a:br>
            <a:r>
              <a:rPr lang="en-US" dirty="0" smtClean="0"/>
              <a:t/>
            </a:r>
            <a:br>
              <a:rPr lang="en-US" dirty="0" smtClean="0"/>
            </a:br>
            <a:r>
              <a:rPr lang="en-US" dirty="0" smtClean="0"/>
              <a:t>SELECT TOP 1 @name=name FROM employees WHERE name like '%rob%'</a:t>
            </a:r>
            <a:br>
              <a:rPr lang="en-US" dirty="0" smtClean="0"/>
            </a:br>
            <a:r>
              <a:rPr lang="en-US" dirty="0" smtClean="0"/>
              <a:t/>
            </a:r>
            <a:br>
              <a:rPr lang="en-US" dirty="0" smtClean="0"/>
            </a:br>
            <a:r>
              <a:rPr lang="en-US" dirty="0" smtClean="0"/>
              <a:t>It is always recommended to use the TOP 1 in that case. The result may differ from what is  expected.</a:t>
            </a:r>
          </a:p>
          <a:p>
            <a:r>
              <a:rPr lang="en-US" dirty="0" smtClean="0"/>
              <a:t>If you want to return the single column result then prefer to use the output statement to return the result to the calling program rather than table result.</a:t>
            </a:r>
          </a:p>
          <a:p>
            <a:r>
              <a:rPr lang="en-US" dirty="0" smtClean="0"/>
              <a:t>Avoid the sub-queries and use the INNER JOIN. Try to avoid the filtering condition in the where clause and it can be written in the joining time itself. When joins the table itself it will be filtered and it will filter again from the joined result table.</a:t>
            </a:r>
          </a:p>
          <a:p>
            <a:pPr marL="400050"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496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Avoid the nested IF statements and use the CASE statement. It will execute the matching part immediately.</a:t>
            </a:r>
          </a:p>
          <a:p>
            <a:r>
              <a:rPr lang="en-US" dirty="0" smtClean="0"/>
              <a:t>Dynamic Queries - Try to minimize the usage of dynamic queries. If you are using a dynamic query like: </a:t>
            </a:r>
            <a:br>
              <a:rPr lang="en-US" dirty="0" smtClean="0"/>
            </a:br>
            <a:r>
              <a:rPr lang="en-US" dirty="0" smtClean="0"/>
              <a:t/>
            </a:r>
            <a:br>
              <a:rPr lang="en-US" dirty="0" smtClean="0"/>
            </a:br>
            <a:r>
              <a:rPr lang="en-US" dirty="0" smtClean="0"/>
              <a:t>Use the ORDER BY and DISTINCT, TOP only when requires. The SQL Server engine will get the result first and it will do again the query execution for these operations.</a:t>
            </a:r>
          </a:p>
          <a:p>
            <a:r>
              <a:rPr lang="en-US" dirty="0" smtClean="0"/>
              <a:t>It is recommended to use a Table variable when the result set is small. It is always in the memory and when the </a:t>
            </a:r>
          </a:p>
          <a:p>
            <a:r>
              <a:rPr lang="en-US" dirty="0" smtClean="0"/>
              <a:t>limit exceeds it will be created as a table in the temp. But the temp table will be created on the temp database and that makes it slower.</a:t>
            </a:r>
          </a:p>
          <a:p>
            <a:endParaRPr lang="en-US" dirty="0" smtClean="0"/>
          </a:p>
          <a:p>
            <a:r>
              <a:rPr lang="en-US" dirty="0" smtClean="0"/>
              <a:t>Use the proper indexing to the columns in the table. Do not create an index on the columns that are not used anywhere in the where clause. It will require an extra roundtrip to query the result.</a:t>
            </a:r>
          </a:p>
          <a:p>
            <a:endParaRPr lang="en-US" dirty="0" smtClean="0"/>
          </a:p>
          <a:p>
            <a:endParaRPr lang="en-US" dirty="0"/>
          </a:p>
        </p:txBody>
      </p:sp>
    </p:spTree>
    <p:extLst>
      <p:ext uri="{BB962C8B-B14F-4D97-AF65-F5344CB8AC3E}">
        <p14:creationId xmlns:p14="http://schemas.microsoft.com/office/powerpoint/2010/main" val="297433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Procedure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CREATE PROCEDURE </a:t>
            </a:r>
            <a:r>
              <a:rPr lang="en-US" sz="2000" dirty="0" err="1"/>
              <a:t>dbo.CurePeriod</a:t>
            </a:r>
            <a:r>
              <a:rPr lang="en-US" sz="2000" dirty="0"/>
              <a:t> (@curDate_p1 </a:t>
            </a:r>
            <a:r>
              <a:rPr lang="en-US" sz="2000" dirty="0" err="1"/>
              <a:t>datetime</a:t>
            </a:r>
            <a:r>
              <a:rPr lang="en-US" sz="2000" dirty="0"/>
              <a:t> , @</a:t>
            </a:r>
            <a:r>
              <a:rPr lang="en-US" sz="2000" dirty="0" err="1"/>
              <a:t>OtherParam</a:t>
            </a:r>
            <a:r>
              <a:rPr lang="en-US" sz="2000" dirty="0"/>
              <a:t> INT) AS </a:t>
            </a:r>
            <a:endParaRPr lang="en-US" sz="2000" dirty="0" smtClean="0"/>
          </a:p>
          <a:p>
            <a:pPr marL="0" indent="0">
              <a:buNone/>
            </a:pPr>
            <a:r>
              <a:rPr lang="en-US" sz="2000" dirty="0" smtClean="0"/>
              <a:t>BEGIN </a:t>
            </a:r>
          </a:p>
          <a:p>
            <a:pPr marL="0" indent="0">
              <a:buNone/>
            </a:pPr>
            <a:r>
              <a:rPr lang="en-US" sz="2000" dirty="0" smtClean="0"/>
              <a:t>IF </a:t>
            </a:r>
            <a:r>
              <a:rPr lang="en-US" sz="2000" dirty="0"/>
              <a:t>@</a:t>
            </a:r>
            <a:r>
              <a:rPr lang="en-US" sz="2000" dirty="0" err="1"/>
              <a:t>OtherParam</a:t>
            </a:r>
            <a:r>
              <a:rPr lang="en-US" sz="2000" dirty="0"/>
              <a:t> &lt; 10 THEN </a:t>
            </a:r>
            <a:endParaRPr lang="en-US" sz="2000" dirty="0" smtClean="0"/>
          </a:p>
          <a:p>
            <a:pPr marL="0" indent="0">
              <a:buNone/>
            </a:pPr>
            <a:r>
              <a:rPr lang="en-US" sz="2000" dirty="0" smtClean="0"/>
              <a:t>	exec </a:t>
            </a:r>
            <a:r>
              <a:rPr lang="en-US" sz="2000" dirty="0" err="1"/>
              <a:t>CurePeriod</a:t>
            </a:r>
            <a:r>
              <a:rPr lang="en-US" sz="2000" dirty="0"/>
              <a:t> (@</a:t>
            </a:r>
            <a:r>
              <a:rPr lang="en-US" sz="2000" dirty="0" err="1"/>
              <a:t>curDateTrick</a:t>
            </a:r>
            <a:r>
              <a:rPr lang="en-US" sz="2000" dirty="0"/>
              <a:t> , @</a:t>
            </a:r>
            <a:r>
              <a:rPr lang="en-US" sz="2000" dirty="0" err="1"/>
              <a:t>OtherParam</a:t>
            </a:r>
            <a:r>
              <a:rPr lang="en-US" sz="2000" dirty="0"/>
              <a:t> + 1) ; </a:t>
            </a:r>
            <a:endParaRPr lang="en-US" sz="2000" dirty="0" smtClean="0"/>
          </a:p>
          <a:p>
            <a:pPr marL="0" indent="0">
              <a:buNone/>
            </a:pPr>
            <a:r>
              <a:rPr lang="en-US" sz="2000" dirty="0" smtClean="0"/>
              <a:t>END </a:t>
            </a:r>
            <a:r>
              <a:rPr lang="en-US" sz="2000" dirty="0"/>
              <a:t>IF ; </a:t>
            </a:r>
            <a:endParaRPr lang="en-US" sz="2000" dirty="0" smtClean="0"/>
          </a:p>
          <a:p>
            <a:pPr marL="0" indent="0">
              <a:buNone/>
            </a:pPr>
            <a:r>
              <a:rPr lang="en-US" sz="2000" dirty="0" smtClean="0"/>
              <a:t>END ;</a:t>
            </a:r>
          </a:p>
          <a:p>
            <a:pPr marL="0" indent="0">
              <a:buNone/>
            </a:pPr>
            <a:endParaRPr lang="en-US" sz="2000" dirty="0"/>
          </a:p>
          <a:p>
            <a:pPr marL="0" indent="0">
              <a:buNone/>
            </a:pPr>
            <a:r>
              <a:rPr lang="en-US" sz="2000" dirty="0"/>
              <a:t>exec </a:t>
            </a:r>
            <a:r>
              <a:rPr lang="en-US" sz="2000" dirty="0" err="1"/>
              <a:t>CurePeriod</a:t>
            </a:r>
            <a:r>
              <a:rPr lang="en-US" sz="2000" dirty="0"/>
              <a:t> (@</a:t>
            </a:r>
            <a:r>
              <a:rPr lang="en-US" sz="2000" dirty="0" err="1"/>
              <a:t>curDateTrick</a:t>
            </a:r>
            <a:r>
              <a:rPr lang="en-US" sz="2000" dirty="0"/>
              <a:t> , 1) </a:t>
            </a:r>
            <a:r>
              <a:rPr lang="en-US" sz="2000" dirty="0" smtClean="0"/>
              <a:t>;</a:t>
            </a:r>
          </a:p>
          <a:p>
            <a:pPr marL="0" indent="0">
              <a:buNone/>
            </a:pPr>
            <a:endParaRPr lang="en-US" sz="2000" dirty="0"/>
          </a:p>
          <a:p>
            <a:pPr marL="0" indent="0">
              <a:buNone/>
            </a:pPr>
            <a:r>
              <a:rPr lang="en-US" sz="2000" dirty="0" smtClean="0"/>
              <a:t>@@NESTLEVEL – Global Variable to check the nesting levels</a:t>
            </a:r>
            <a:endParaRPr lang="en-US" sz="2000" dirty="0"/>
          </a:p>
        </p:txBody>
      </p:sp>
    </p:spTree>
    <p:extLst>
      <p:ext uri="{BB962C8B-B14F-4D97-AF65-F5344CB8AC3E}">
        <p14:creationId xmlns:p14="http://schemas.microsoft.com/office/powerpoint/2010/main" val="99358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How many records are in your tables?</a:t>
            </a:r>
          </a:p>
          <a:p>
            <a:r>
              <a:rPr lang="en-US" dirty="0" smtClean="0"/>
              <a:t>What are the best ways to join your tables?</a:t>
            </a:r>
          </a:p>
          <a:p>
            <a:r>
              <a:rPr lang="en-US" dirty="0" smtClean="0"/>
              <a:t>What are the existing indexes on the tables?</a:t>
            </a:r>
          </a:p>
          <a:p>
            <a:r>
              <a:rPr lang="en-US" dirty="0" smtClean="0"/>
              <a:t>What kind of output is required ?</a:t>
            </a:r>
          </a:p>
          <a:p>
            <a:pPr marL="0" indent="0">
              <a:buNone/>
            </a:pPr>
            <a:endParaRPr lang="en-US" dirty="0" smtClean="0"/>
          </a:p>
          <a:p>
            <a:pPr marL="0" indent="0">
              <a:buNone/>
            </a:pPr>
            <a:r>
              <a:rPr lang="en-US" dirty="0" smtClean="0"/>
              <a:t>When joining tables using inner joins, you always want to join the smallest table first. If you start your FROM clause with the largest table, then the first table SQL sees is a very large table, so it sets up an execution plan for a very large result set. Then let’s say the last of the 3 tables only has 10 records, by the time SQL visits that table it’s too late, the execution plan has been set to output 100,000 records, whereas if you specified the first table with 10 records after the FROM clause, the execution plan may be entirely different. This first table is known as the driver table.</a:t>
            </a:r>
            <a:endParaRPr lang="en-US" dirty="0"/>
          </a:p>
        </p:txBody>
      </p:sp>
    </p:spTree>
    <p:extLst>
      <p:ext uri="{BB962C8B-B14F-4D97-AF65-F5344CB8AC3E}">
        <p14:creationId xmlns:p14="http://schemas.microsoft.com/office/powerpoint/2010/main" val="101960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effectLst/>
              </a:rPr>
              <a:t>The SQL language is the language of relational databases. You need to build tables based on relationships without creating “orphans.” Orphans are tables that don’t have a relationship with any other table and are poor database design. Each table should have a relationship with another, so when you query the database for records, you can join the tables together through their designated relationship.</a:t>
            </a:r>
          </a:p>
          <a:p>
            <a:pPr marL="0" indent="0">
              <a:buNone/>
            </a:pPr>
            <a:r>
              <a:rPr lang="en-US" dirty="0" smtClean="0">
                <a:effectLst/>
              </a:rPr>
              <a:t>You build a relationship through </a:t>
            </a:r>
            <a:r>
              <a:rPr lang="en-US" b="1" dirty="0" smtClean="0">
                <a:effectLst/>
              </a:rPr>
              <a:t>primary</a:t>
            </a:r>
            <a:r>
              <a:rPr lang="en-US" dirty="0" smtClean="0">
                <a:effectLst/>
              </a:rPr>
              <a:t> and </a:t>
            </a:r>
            <a:r>
              <a:rPr lang="en-US" b="1" dirty="0" smtClean="0">
                <a:effectLst/>
              </a:rPr>
              <a:t>foreign</a:t>
            </a:r>
            <a:r>
              <a:rPr lang="en-US" dirty="0" smtClean="0">
                <a:effectLst/>
              </a:rPr>
              <a:t> </a:t>
            </a:r>
            <a:r>
              <a:rPr lang="en-US" b="1" dirty="0" smtClean="0">
                <a:effectLst/>
              </a:rPr>
              <a:t>keys</a:t>
            </a:r>
            <a:r>
              <a:rPr lang="en-US" dirty="0" smtClean="0">
                <a:effectLst/>
              </a:rPr>
              <a:t>. For instance, suppose you have a customer table and an order table. Without the customer ID in the order table, the order table is orphaned. By placing the customer ID in the order table, you now have a relationship between the two tables that you can use to create queries</a:t>
            </a:r>
          </a:p>
          <a:p>
            <a:endParaRPr lang="en-US" dirty="0"/>
          </a:p>
        </p:txBody>
      </p:sp>
    </p:spTree>
    <p:extLst>
      <p:ext uri="{BB962C8B-B14F-4D97-AF65-F5344CB8AC3E}">
        <p14:creationId xmlns:p14="http://schemas.microsoft.com/office/powerpoint/2010/main" val="317304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effectLst/>
              </a:rPr>
              <a:t>One common mistake is to run a poorly performing query in development when the system has no users querying and very few records. The query runs fast, because there’s no load on the database server. Then, when the query is promoted to production and run in a busy environment, the query performs poorly and undermines site performance. Always consider performance even if the query seems like it won’t need many resources from the database server.</a:t>
            </a:r>
          </a:p>
          <a:p>
            <a:endParaRPr lang="en-US" dirty="0"/>
          </a:p>
        </p:txBody>
      </p:sp>
    </p:spTree>
    <p:extLst>
      <p:ext uri="{BB962C8B-B14F-4D97-AF65-F5344CB8AC3E}">
        <p14:creationId xmlns:p14="http://schemas.microsoft.com/office/powerpoint/2010/main" val="134037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and Aliases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effectLst/>
              </a:rPr>
              <a:t>Let’s say you’re a developer who needs to maintain someone else’s code. Or, you’re a business owner who needs to </a:t>
            </a:r>
            <a:r>
              <a:rPr lang="en-US" dirty="0" smtClean="0">
                <a:effectLst/>
                <a:hlinkClick r:id="rId2"/>
              </a:rPr>
              <a:t>hire a SQL developer</a:t>
            </a:r>
            <a:r>
              <a:rPr lang="en-US" dirty="0" smtClean="0">
                <a:effectLst/>
              </a:rPr>
              <a:t> to fill in the gaps with a specific project. The SQL developer can pick up where another developer left off much quicker if the code uses aliases and is well formatted.</a:t>
            </a:r>
          </a:p>
          <a:p>
            <a:pPr marL="0" indent="0">
              <a:buNone/>
            </a:pPr>
            <a:r>
              <a:rPr lang="en-US" b="1" dirty="0" smtClean="0">
                <a:effectLst/>
              </a:rPr>
              <a:t>Aliases</a:t>
            </a:r>
            <a:r>
              <a:rPr lang="en-US" dirty="0" smtClean="0">
                <a:effectLst/>
              </a:rPr>
              <a:t> shorten the name of a table and make it easier to read and determine the logic in a SQL statement. When you build a database, always consider the way the code is written. It should be easy for you and another developer to determine its logic and data set. Poorly coded SQL code can lead to bugs should another developer need to edit it.</a:t>
            </a:r>
          </a:p>
          <a:p>
            <a:endParaRPr lang="en-US" dirty="0"/>
          </a:p>
        </p:txBody>
      </p:sp>
    </p:spTree>
    <p:extLst>
      <p:ext uri="{BB962C8B-B14F-4D97-AF65-F5344CB8AC3E}">
        <p14:creationId xmlns:p14="http://schemas.microsoft.com/office/powerpoint/2010/main" val="236719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Field selection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In any common SQL language, the asterisk ( * ) tells the database engine to return all columns within a table. There are several issues with this habit. The first issue is security. If a hacker is able to use a SQL injection attack on your database, it could leave every column available for theft. If you have customer passwords stored in the table, the attacker can expose passwords.</a:t>
            </a:r>
          </a:p>
          <a:p>
            <a:r>
              <a:rPr lang="en-US" dirty="0" smtClean="0">
                <a:effectLst/>
              </a:rPr>
              <a:t>The second issue is performance. If you have a million records returned from a query, you affect performance when you return a couple dozen columns rather than the few that you need.</a:t>
            </a:r>
          </a:p>
          <a:p>
            <a:r>
              <a:rPr lang="en-US" dirty="0" smtClean="0">
                <a:effectLst/>
              </a:rPr>
              <a:t>The third issue is that it’s difficult to determine what data will be returned. If you specify columns in your SELECT queries, you know exactly which ones are returned to the front-end application. For these three reasons, always specify the columns you want to return and avoid using the “all” or asterisk character in your queries.</a:t>
            </a:r>
          </a:p>
          <a:p>
            <a:endParaRPr lang="en-US" dirty="0"/>
          </a:p>
        </p:txBody>
      </p:sp>
    </p:spTree>
    <p:extLst>
      <p:ext uri="{BB962C8B-B14F-4D97-AF65-F5344CB8AC3E}">
        <p14:creationId xmlns:p14="http://schemas.microsoft.com/office/powerpoint/2010/main" val="188291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Constraints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47801"/>
            <a:ext cx="63246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67000"/>
            <a:ext cx="62484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86200"/>
            <a:ext cx="6248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810250"/>
            <a:ext cx="62484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029200"/>
            <a:ext cx="6400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22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No Count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When you perform ad hoc queries such as updates and inserts on your database, the engine first performs the action, then gives you a count of the number of records that were affected. This is great for one-off changes when you want to confirm that changes were made to a specific number of records, but it shouldn’t be done on queries that run regularly.</a:t>
            </a:r>
          </a:p>
          <a:p>
            <a:r>
              <a:rPr lang="en-US" dirty="0" smtClean="0">
                <a:effectLst/>
              </a:rPr>
              <a:t>When NOCOUNT isn’t used, the database must count the number of rows that were affected. This isn’t a necessary count with production queries that run regularly. Use NOCOUNT at the top of your stored procedures or ad hoc queries to improve performance.</a:t>
            </a:r>
          </a:p>
          <a:p>
            <a:endParaRPr lang="en-US" dirty="0"/>
          </a:p>
        </p:txBody>
      </p:sp>
    </p:spTree>
    <p:extLst>
      <p:ext uri="{BB962C8B-B14F-4D97-AF65-F5344CB8AC3E}">
        <p14:creationId xmlns:p14="http://schemas.microsoft.com/office/powerpoint/2010/main" val="294441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Performance</a:t>
            </a:r>
            <a:endParaRPr lang="en-US" dirty="0"/>
          </a:p>
        </p:txBody>
      </p:sp>
      <p:sp>
        <p:nvSpPr>
          <p:cNvPr id="3" name="Content Placeholder 2"/>
          <p:cNvSpPr>
            <a:spLocks noGrp="1"/>
          </p:cNvSpPr>
          <p:nvPr>
            <p:ph idx="1"/>
          </p:nvPr>
        </p:nvSpPr>
        <p:spPr/>
        <p:txBody>
          <a:bodyPr>
            <a:normAutofit/>
          </a:bodyPr>
          <a:lstStyle/>
          <a:p>
            <a:r>
              <a:rPr lang="en-US" dirty="0"/>
              <a:t>Improve Indexes.</a:t>
            </a:r>
          </a:p>
          <a:p>
            <a:r>
              <a:rPr lang="en-US" dirty="0"/>
              <a:t>Choose What to Index.</a:t>
            </a:r>
          </a:p>
          <a:p>
            <a:r>
              <a:rPr lang="en-US" dirty="0"/>
              <a:t>Use the Query Optimizer.</a:t>
            </a:r>
          </a:p>
          <a:p>
            <a:r>
              <a:rPr lang="en-US" dirty="0"/>
              <a:t>Understand Response Time vs. Total Time.</a:t>
            </a:r>
          </a:p>
          <a:p>
            <a:r>
              <a:rPr lang="en-US" dirty="0"/>
              <a:t>Rewrite Subqueries to Use JOIN.</a:t>
            </a:r>
          </a:p>
          <a:p>
            <a:r>
              <a:rPr lang="en-US" dirty="0"/>
              <a:t>Use Parameterized Queries.</a:t>
            </a:r>
          </a:p>
          <a:p>
            <a:r>
              <a:rPr lang="en-US" dirty="0"/>
              <a:t>Query Only When You Must.</a:t>
            </a:r>
          </a:p>
          <a:p>
            <a:endParaRPr lang="en-US" dirty="0"/>
          </a:p>
        </p:txBody>
      </p:sp>
    </p:spTree>
    <p:extLst>
      <p:ext uri="{BB962C8B-B14F-4D97-AF65-F5344CB8AC3E}">
        <p14:creationId xmlns:p14="http://schemas.microsoft.com/office/powerpoint/2010/main" val="2614406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Things can improve performance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Remove Calculated Fields in </a:t>
            </a:r>
            <a:r>
              <a:rPr lang="en-US" i="1" dirty="0" smtClean="0"/>
              <a:t>JOIN</a:t>
            </a:r>
            <a:r>
              <a:rPr lang="en-US" dirty="0" smtClean="0"/>
              <a:t> and </a:t>
            </a:r>
            <a:r>
              <a:rPr lang="en-US" i="1" dirty="0" smtClean="0"/>
              <a:t>WHERE</a:t>
            </a:r>
            <a:r>
              <a:rPr lang="en-US" dirty="0" smtClean="0"/>
              <a:t> Clauses</a:t>
            </a:r>
          </a:p>
          <a:p>
            <a:r>
              <a:rPr lang="en-US" dirty="0" smtClean="0">
                <a:effectLst/>
              </a:rPr>
              <a:t>Use EXISTS instead of IN to check existence of data</a:t>
            </a:r>
          </a:p>
          <a:p>
            <a:r>
              <a:rPr lang="en-US" dirty="0" smtClean="0">
                <a:effectLst/>
              </a:rPr>
              <a:t>Avoid * in SELECT statement. Give the name of columns which you require</a:t>
            </a:r>
          </a:p>
          <a:p>
            <a:r>
              <a:rPr lang="en-US" dirty="0" smtClean="0">
                <a:effectLst/>
              </a:rPr>
              <a:t>Choose appropriate Data Type. E.g. To store strings use varchar in place of text data type. Use text data type, whenever you need to store large data (more than 8000 characters).</a:t>
            </a:r>
          </a:p>
          <a:p>
            <a:r>
              <a:rPr lang="en-US" dirty="0" smtClean="0"/>
              <a:t>PL/SQL provides many highly optimized string functions such as REPLACE, TRANSLATE, SUBSTR, INSTR, RPAD, and LTRIM. The built-in functions use low-level code that is more efficient than regular PL/SQL.</a:t>
            </a:r>
          </a:p>
          <a:p>
            <a:r>
              <a:rPr lang="en-US" dirty="0" smtClean="0"/>
              <a:t>If you use PL/SQL string functions to search for regular expressions, consider using the built-in regular expression functions</a:t>
            </a:r>
          </a:p>
          <a:p>
            <a:endParaRPr lang="en-US" dirty="0"/>
          </a:p>
        </p:txBody>
      </p:sp>
    </p:spTree>
    <p:extLst>
      <p:ext uri="{BB962C8B-B14F-4D97-AF65-F5344CB8AC3E}">
        <p14:creationId xmlns:p14="http://schemas.microsoft.com/office/powerpoint/2010/main" val="51858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Avoid </a:t>
            </a:r>
            <a:r>
              <a:rPr lang="en-US" dirty="0" err="1" smtClean="0">
                <a:effectLst/>
              </a:rPr>
              <a:t>nchar</a:t>
            </a:r>
            <a:r>
              <a:rPr lang="en-US" dirty="0" smtClean="0">
                <a:effectLst/>
              </a:rPr>
              <a:t> and </a:t>
            </a:r>
            <a:r>
              <a:rPr lang="en-US" dirty="0" err="1" smtClean="0">
                <a:effectLst/>
              </a:rPr>
              <a:t>nvarchar</a:t>
            </a:r>
            <a:r>
              <a:rPr lang="en-US" dirty="0" smtClean="0">
                <a:effectLst/>
              </a:rPr>
              <a:t> if possible since both the data types takes just double memory as char and varchar</a:t>
            </a:r>
          </a:p>
          <a:p>
            <a:r>
              <a:rPr lang="en-US" dirty="0" smtClean="0">
                <a:effectLst/>
              </a:rPr>
              <a:t>Avoid NULL in fixed-length field. In case of requirement of NULL, use variable-length (varchar) field that takes less space for NULL.</a:t>
            </a:r>
          </a:p>
          <a:p>
            <a:r>
              <a:rPr lang="en-US" dirty="0" smtClean="0">
                <a:effectLst/>
              </a:rPr>
              <a:t>Avoid Having Clause. Having clause is required if you further wish to filter the result of an aggregations.</a:t>
            </a:r>
            <a:endParaRPr lang="en-US" dirty="0"/>
          </a:p>
        </p:txBody>
      </p:sp>
    </p:spTree>
    <p:extLst>
      <p:ext uri="{BB962C8B-B14F-4D97-AF65-F5344CB8AC3E}">
        <p14:creationId xmlns:p14="http://schemas.microsoft.com/office/powerpoint/2010/main" val="104670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lstStyle/>
          <a:p>
            <a:r>
              <a:rPr lang="en-US" dirty="0" smtClean="0">
                <a:effectLst/>
              </a:rPr>
              <a:t>Better to create indexes on columns that have integer values instead of characters. Integer values use less overhead than character values</a:t>
            </a:r>
          </a:p>
          <a:p>
            <a:r>
              <a:rPr lang="en-US" dirty="0" smtClean="0">
                <a:effectLst/>
              </a:rPr>
              <a:t>Use joins instead of sub-queries</a:t>
            </a:r>
          </a:p>
          <a:p>
            <a:r>
              <a:rPr lang="en-US" dirty="0" smtClean="0">
                <a:effectLst/>
              </a:rPr>
              <a:t>Use WHERE expressions to limit the size of result tables that are created with joins</a:t>
            </a:r>
          </a:p>
          <a:p>
            <a:r>
              <a:rPr lang="en-US" dirty="0" smtClean="0">
                <a:effectLst/>
              </a:rPr>
              <a:t>Use WITH (NOLOCK) while querying the data from any table</a:t>
            </a:r>
            <a:endParaRPr lang="en-US" dirty="0"/>
          </a:p>
        </p:txBody>
      </p:sp>
    </p:spTree>
    <p:extLst>
      <p:ext uri="{BB962C8B-B14F-4D97-AF65-F5344CB8AC3E}">
        <p14:creationId xmlns:p14="http://schemas.microsoft.com/office/powerpoint/2010/main" val="146177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Create Clustered and Non-Clustered Indexes</a:t>
            </a:r>
          </a:p>
          <a:p>
            <a:r>
              <a:rPr lang="en-US" dirty="0" smtClean="0">
                <a:effectLst/>
              </a:rPr>
              <a:t>Keep clustered index small since the fields used in clustered index may also used in non-clustered index</a:t>
            </a:r>
          </a:p>
          <a:p>
            <a:r>
              <a:rPr lang="en-US" dirty="0" smtClean="0">
                <a:effectLst/>
              </a:rPr>
              <a:t>Most selective columns should be placed leftmost in the key of a non-clustered index</a:t>
            </a:r>
          </a:p>
          <a:p>
            <a:r>
              <a:rPr lang="en-US" dirty="0" smtClean="0">
                <a:effectLst/>
              </a:rPr>
              <a:t>Drop unused Indexes.</a:t>
            </a:r>
          </a:p>
          <a:p>
            <a:r>
              <a:rPr lang="en-US" dirty="0" smtClean="0"/>
              <a:t>Use EXISTS instead of DISTINCT when using joins which involves tables having one-to-many relationship. </a:t>
            </a:r>
            <a:endParaRPr lang="en-US" dirty="0"/>
          </a:p>
        </p:txBody>
      </p:sp>
    </p:spTree>
    <p:extLst>
      <p:ext uri="{BB962C8B-B14F-4D97-AF65-F5344CB8AC3E}">
        <p14:creationId xmlns:p14="http://schemas.microsoft.com/office/powerpoint/2010/main" val="3247617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Avoid Cursors since cursor are very slow in performance</a:t>
            </a:r>
          </a:p>
          <a:p>
            <a:r>
              <a:rPr lang="en-US" dirty="0" smtClean="0">
                <a:effectLst/>
              </a:rPr>
              <a:t>Use Table variable in place of Temp table. Use of Temp tables required interaction with </a:t>
            </a:r>
            <a:r>
              <a:rPr lang="en-US" dirty="0" err="1" smtClean="0">
                <a:effectLst/>
              </a:rPr>
              <a:t>TempDb</a:t>
            </a:r>
            <a:r>
              <a:rPr lang="en-US" dirty="0" smtClean="0">
                <a:effectLst/>
              </a:rPr>
              <a:t> database which is a time taking task.</a:t>
            </a:r>
          </a:p>
          <a:p>
            <a:r>
              <a:rPr lang="en-US" dirty="0" smtClean="0">
                <a:effectLst/>
              </a:rPr>
              <a:t>Use UNION ALL in place of UNION if possible</a:t>
            </a:r>
          </a:p>
          <a:p>
            <a:r>
              <a:rPr lang="en-US" dirty="0" smtClean="0">
                <a:effectLst/>
              </a:rPr>
              <a:t>Use Schema name before SQL objects name</a:t>
            </a:r>
          </a:p>
          <a:p>
            <a:r>
              <a:rPr lang="en-US" dirty="0" smtClean="0">
                <a:effectLst/>
              </a:rPr>
              <a:t>Avoid doing an ORDER BY on a large data set especially if the response time is important</a:t>
            </a:r>
            <a:endParaRPr lang="en-US" dirty="0"/>
          </a:p>
        </p:txBody>
      </p:sp>
    </p:spTree>
    <p:extLst>
      <p:ext uri="{BB962C8B-B14F-4D97-AF65-F5344CB8AC3E}">
        <p14:creationId xmlns:p14="http://schemas.microsoft.com/office/powerpoint/2010/main" val="373098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effectLst/>
              </a:rPr>
              <a:t>Use Stored Procedure for frequently used data and more complex queries</a:t>
            </a:r>
          </a:p>
          <a:p>
            <a:r>
              <a:rPr lang="en-US" dirty="0" smtClean="0">
                <a:effectLst/>
              </a:rPr>
              <a:t>Keep transaction as small as possible since transaction lock the processing tables data and may results into deadlocks.</a:t>
            </a:r>
          </a:p>
          <a:p>
            <a:r>
              <a:rPr lang="en-US" dirty="0" smtClean="0"/>
              <a:t>Sometimes you may have more than one subqueries in your main query. Try to minimize the number of subquery block in your query.</a:t>
            </a:r>
          </a:p>
          <a:p>
            <a:r>
              <a:rPr lang="en-US" dirty="0" smtClean="0">
                <a:effectLst/>
              </a:rPr>
              <a:t>Do not use the keyword DISTINCT if the objective can be achieved otherwise. DISTINCT incurs an extra sort operation and therefore slows your queries down.</a:t>
            </a:r>
            <a:endParaRPr lang="en-US" dirty="0"/>
          </a:p>
        </p:txBody>
      </p:sp>
    </p:spTree>
    <p:extLst>
      <p:ext uri="{BB962C8B-B14F-4D97-AF65-F5344CB8AC3E}">
        <p14:creationId xmlns:p14="http://schemas.microsoft.com/office/powerpoint/2010/main" val="184639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a:bodyPr>
          <a:lstStyle/>
          <a:p>
            <a:r>
              <a:rPr lang="en-US" sz="2000" dirty="0" smtClean="0"/>
              <a:t>SELECT subject, count(subject) FROM </a:t>
            </a:r>
            <a:r>
              <a:rPr lang="en-US" sz="2000" dirty="0" err="1" smtClean="0"/>
              <a:t>student_details</a:t>
            </a:r>
            <a:r>
              <a:rPr lang="en-US" sz="2000" dirty="0" smtClean="0"/>
              <a:t> </a:t>
            </a:r>
            <a:br>
              <a:rPr lang="en-US" sz="2000" dirty="0" smtClean="0"/>
            </a:br>
            <a:r>
              <a:rPr lang="en-US" sz="2000" dirty="0" smtClean="0"/>
              <a:t>WHERE subject != 'Science'  AND subject != '</a:t>
            </a:r>
            <a:r>
              <a:rPr lang="en-US" sz="2000" dirty="0" err="1" smtClean="0"/>
              <a:t>Maths</a:t>
            </a:r>
            <a:r>
              <a:rPr lang="en-US" sz="2000" dirty="0" smtClean="0"/>
              <a:t>' </a:t>
            </a:r>
            <a:br>
              <a:rPr lang="en-US" sz="2000" dirty="0" smtClean="0"/>
            </a:br>
            <a:r>
              <a:rPr lang="en-US" sz="2000" dirty="0" smtClean="0"/>
              <a:t>GROUP BY subject; </a:t>
            </a:r>
          </a:p>
          <a:p>
            <a:pPr marL="0" indent="0">
              <a:buNone/>
            </a:pPr>
            <a:endParaRPr lang="en-US" sz="2000" dirty="0"/>
          </a:p>
          <a:p>
            <a:pPr marL="0" indent="0">
              <a:buNone/>
            </a:pPr>
            <a:endParaRPr lang="en-US" sz="2000" dirty="0" smtClean="0"/>
          </a:p>
          <a:p>
            <a:r>
              <a:rPr lang="en-US" sz="2000" dirty="0" smtClean="0"/>
              <a:t>SELECT subject, count(subject) FROM </a:t>
            </a:r>
            <a:r>
              <a:rPr lang="en-US" sz="2000" dirty="0" err="1" smtClean="0"/>
              <a:t>student_details</a:t>
            </a:r>
            <a:r>
              <a:rPr lang="en-US" sz="2000" dirty="0" smtClean="0"/>
              <a:t> </a:t>
            </a:r>
            <a:br>
              <a:rPr lang="en-US" sz="2000" dirty="0" smtClean="0"/>
            </a:br>
            <a:r>
              <a:rPr lang="en-US" sz="2000" dirty="0" smtClean="0"/>
              <a:t>GROUP BY subject </a:t>
            </a:r>
            <a:br>
              <a:rPr lang="en-US" sz="2000" dirty="0" smtClean="0"/>
            </a:br>
            <a:r>
              <a:rPr lang="en-US" sz="2000" dirty="0" smtClean="0"/>
              <a:t>HAVING subject!= 'Vancouver' AND subject!= 'Toronto';</a:t>
            </a:r>
            <a:endParaRPr lang="en-US" sz="2000" dirty="0"/>
          </a:p>
        </p:txBody>
      </p:sp>
    </p:spTree>
    <p:extLst>
      <p:ext uri="{BB962C8B-B14F-4D97-AF65-F5344CB8AC3E}">
        <p14:creationId xmlns:p14="http://schemas.microsoft.com/office/powerpoint/2010/main" val="2423902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SELECT name FROM employee </a:t>
            </a:r>
            <a:br>
              <a:rPr lang="en-US" sz="2400" dirty="0" smtClean="0"/>
            </a:br>
            <a:r>
              <a:rPr lang="en-US" sz="2400" dirty="0" smtClean="0"/>
              <a:t>WHERE (salary, age ) = (SELECT MAX (salary), MAX (age) </a:t>
            </a:r>
            <a:br>
              <a:rPr lang="en-US" sz="2400" dirty="0" smtClean="0"/>
            </a:br>
            <a:r>
              <a:rPr lang="en-US" sz="2400" dirty="0" smtClean="0"/>
              <a:t>FROM </a:t>
            </a:r>
            <a:r>
              <a:rPr lang="en-US" sz="2400" dirty="0" err="1" smtClean="0"/>
              <a:t>employee_details</a:t>
            </a:r>
            <a:r>
              <a:rPr lang="en-US" sz="2400" dirty="0" smtClean="0"/>
              <a:t>) AND </a:t>
            </a:r>
            <a:r>
              <a:rPr lang="en-US" sz="2400" dirty="0" err="1" smtClean="0"/>
              <a:t>dept</a:t>
            </a:r>
            <a:r>
              <a:rPr lang="en-US" sz="2400" dirty="0" smtClean="0"/>
              <a:t> = 'Electronics'; </a:t>
            </a:r>
          </a:p>
          <a:p>
            <a:pPr marL="0" indent="0">
              <a:buNone/>
            </a:pPr>
            <a:endParaRPr lang="en-US" sz="2400" dirty="0" smtClean="0"/>
          </a:p>
          <a:p>
            <a:pPr marL="0" indent="0">
              <a:buNone/>
            </a:pPr>
            <a:r>
              <a:rPr lang="en-US" sz="2400" dirty="0" smtClean="0"/>
              <a:t>SELECT name FROM employee</a:t>
            </a:r>
            <a:br>
              <a:rPr lang="en-US" sz="2400" dirty="0" smtClean="0"/>
            </a:br>
            <a:r>
              <a:rPr lang="en-US" sz="2400" dirty="0" smtClean="0"/>
              <a:t>WHERE salary = (SELECT MAX(salary) FROM </a:t>
            </a:r>
            <a:r>
              <a:rPr lang="en-US" sz="2400" dirty="0" err="1" smtClean="0"/>
              <a:t>employee_details</a:t>
            </a:r>
            <a:r>
              <a:rPr lang="en-US" sz="2400" dirty="0" smtClean="0"/>
              <a:t>) AND age = (SELECT MAX(age) </a:t>
            </a:r>
          </a:p>
          <a:p>
            <a:pPr marL="0" indent="0">
              <a:buNone/>
            </a:pPr>
            <a:r>
              <a:rPr lang="en-US" sz="2400" dirty="0" smtClean="0"/>
              <a:t>FROM </a:t>
            </a:r>
            <a:r>
              <a:rPr lang="en-US" sz="2400" dirty="0" err="1" smtClean="0"/>
              <a:t>employee_details</a:t>
            </a:r>
            <a:r>
              <a:rPr lang="en-US" sz="2400" dirty="0" smtClean="0"/>
              <a:t>)  AND </a:t>
            </a:r>
            <a:r>
              <a:rPr lang="en-US" sz="2400" dirty="0" err="1" smtClean="0"/>
              <a:t>emp_dept</a:t>
            </a:r>
            <a:r>
              <a:rPr lang="en-US" sz="2400" dirty="0" smtClean="0"/>
              <a:t> = 'Electronics'; </a:t>
            </a:r>
            <a:endParaRPr lang="en-US" sz="2400" dirty="0"/>
          </a:p>
        </p:txBody>
      </p:sp>
    </p:spTree>
    <p:extLst>
      <p:ext uri="{BB962C8B-B14F-4D97-AF65-F5344CB8AC3E}">
        <p14:creationId xmlns:p14="http://schemas.microsoft.com/office/powerpoint/2010/main" val="346056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of Indexes</a:t>
            </a:r>
            <a:endParaRPr lang="en-US" dirty="0"/>
          </a:p>
        </p:txBody>
      </p:sp>
      <p:sp>
        <p:nvSpPr>
          <p:cNvPr id="6" name="Content Placeholder 5"/>
          <p:cNvSpPr>
            <a:spLocks noGrp="1"/>
          </p:cNvSpPr>
          <p:nvPr>
            <p:ph idx="1"/>
          </p:nvPr>
        </p:nvSpPr>
        <p:spPr>
          <a:xfrm>
            <a:off x="533400" y="1524000"/>
            <a:ext cx="8229600" cy="4525963"/>
          </a:xfrm>
        </p:spPr>
        <p:txBody>
          <a:bodyPr/>
          <a:lstStyle/>
          <a:p>
            <a:pPr marL="0" indent="0">
              <a:buNone/>
            </a:pPr>
            <a:r>
              <a:rPr lang="en-US" dirty="0"/>
              <a:t>Number of Clustered indexes in SQL 2005 is one and </a:t>
            </a:r>
            <a:r>
              <a:rPr lang="en-US" b="1" dirty="0"/>
              <a:t>249</a:t>
            </a:r>
            <a:r>
              <a:rPr lang="en-US" dirty="0"/>
              <a:t> non clustered indexes, altogether 250 </a:t>
            </a:r>
            <a:r>
              <a:rPr lang="en-US" dirty="0" smtClean="0"/>
              <a:t>indexes </a:t>
            </a:r>
            <a:r>
              <a:rPr lang="en-US" dirty="0"/>
              <a:t>for a table in SQL Server 2005. </a:t>
            </a:r>
            <a:endParaRPr lang="en-US" dirty="0" smtClean="0"/>
          </a:p>
          <a:p>
            <a:pPr marL="0" indent="0">
              <a:buNone/>
            </a:pPr>
            <a:r>
              <a:rPr lang="en-US" dirty="0" smtClean="0"/>
              <a:t>In </a:t>
            </a:r>
            <a:r>
              <a:rPr lang="en-US" dirty="0"/>
              <a:t>SQL Server 2008, the maximum is 1000. </a:t>
            </a:r>
          </a:p>
        </p:txBody>
      </p:sp>
    </p:spTree>
    <p:extLst>
      <p:ext uri="{BB962C8B-B14F-4D97-AF65-F5344CB8AC3E}">
        <p14:creationId xmlns:p14="http://schemas.microsoft.com/office/powerpoint/2010/main" val="1018023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 from product p </a:t>
            </a:r>
            <a:br>
              <a:rPr lang="en-US" dirty="0" smtClean="0"/>
            </a:br>
            <a:r>
              <a:rPr lang="en-US" dirty="0" smtClean="0"/>
              <a:t>where EXISTS (select * from </a:t>
            </a:r>
            <a:r>
              <a:rPr lang="en-US" dirty="0" err="1" smtClean="0"/>
              <a:t>order_items</a:t>
            </a:r>
            <a:r>
              <a:rPr lang="en-US" dirty="0" smtClean="0"/>
              <a:t> o </a:t>
            </a:r>
            <a:br>
              <a:rPr lang="en-US" dirty="0" smtClean="0"/>
            </a:br>
            <a:r>
              <a:rPr lang="en-US" dirty="0" smtClean="0"/>
              <a:t>where </a:t>
            </a:r>
            <a:r>
              <a:rPr lang="en-US" dirty="0" err="1" smtClean="0"/>
              <a:t>o.product_id</a:t>
            </a:r>
            <a:r>
              <a:rPr lang="en-US" dirty="0" smtClean="0"/>
              <a:t> = </a:t>
            </a:r>
            <a:r>
              <a:rPr lang="en-US" dirty="0" err="1" smtClean="0"/>
              <a:t>p.product_id</a:t>
            </a:r>
            <a:r>
              <a:rPr lang="en-US" dirty="0" smtClean="0"/>
              <a:t>) </a:t>
            </a:r>
          </a:p>
          <a:p>
            <a:endParaRPr lang="en-US" dirty="0"/>
          </a:p>
          <a:p>
            <a:r>
              <a:rPr lang="en-US" dirty="0" smtClean="0"/>
              <a:t>Select * from product p </a:t>
            </a:r>
            <a:br>
              <a:rPr lang="en-US" dirty="0" smtClean="0"/>
            </a:br>
            <a:r>
              <a:rPr lang="en-US" dirty="0" smtClean="0"/>
              <a:t>where </a:t>
            </a:r>
            <a:r>
              <a:rPr lang="en-US" dirty="0" err="1" smtClean="0"/>
              <a:t>product_id</a:t>
            </a:r>
            <a:r>
              <a:rPr lang="en-US" dirty="0" smtClean="0"/>
              <a:t> IN </a:t>
            </a:r>
            <a:br>
              <a:rPr lang="en-US" dirty="0" smtClean="0"/>
            </a:br>
            <a:r>
              <a:rPr lang="en-US" dirty="0" smtClean="0"/>
              <a:t>(select </a:t>
            </a:r>
            <a:r>
              <a:rPr lang="en-US" dirty="0" err="1" smtClean="0"/>
              <a:t>product_id</a:t>
            </a:r>
            <a:r>
              <a:rPr lang="en-US" dirty="0" smtClean="0"/>
              <a:t> from </a:t>
            </a:r>
            <a:r>
              <a:rPr lang="en-US" dirty="0" err="1" smtClean="0"/>
              <a:t>order_items</a:t>
            </a:r>
            <a:r>
              <a:rPr lang="en-US" dirty="0" smtClean="0"/>
              <a:t>)</a:t>
            </a:r>
            <a:endParaRPr lang="en-US" dirty="0"/>
          </a:p>
        </p:txBody>
      </p:sp>
    </p:spTree>
    <p:extLst>
      <p:ext uri="{BB962C8B-B14F-4D97-AF65-F5344CB8AC3E}">
        <p14:creationId xmlns:p14="http://schemas.microsoft.com/office/powerpoint/2010/main" val="1195064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a:t>
            </a:r>
            <a:r>
              <a:rPr lang="en-US" dirty="0" err="1" smtClean="0"/>
              <a:t>product_id</a:t>
            </a:r>
            <a:r>
              <a:rPr lang="en-US" dirty="0" smtClean="0"/>
              <a:t>, </a:t>
            </a:r>
            <a:r>
              <a:rPr lang="en-US" dirty="0" err="1" smtClean="0"/>
              <a:t>product_name</a:t>
            </a:r>
            <a:r>
              <a:rPr lang="en-US" dirty="0" smtClean="0"/>
              <a:t> </a:t>
            </a:r>
            <a:br>
              <a:rPr lang="en-US" dirty="0" smtClean="0"/>
            </a:br>
            <a:r>
              <a:rPr lang="en-US" dirty="0" smtClean="0"/>
              <a:t>FROM product </a:t>
            </a:r>
            <a:br>
              <a:rPr lang="en-US" dirty="0" smtClean="0"/>
            </a:br>
            <a:r>
              <a:rPr lang="en-US" dirty="0" smtClean="0"/>
              <a:t>WHERE </a:t>
            </a:r>
            <a:r>
              <a:rPr lang="en-US" dirty="0" err="1" smtClean="0"/>
              <a:t>unit_price</a:t>
            </a:r>
            <a:r>
              <a:rPr lang="en-US" dirty="0" smtClean="0"/>
              <a:t> BETWEEN MAX(</a:t>
            </a:r>
            <a:r>
              <a:rPr lang="en-US" dirty="0" err="1" smtClean="0"/>
              <a:t>unit_price</a:t>
            </a:r>
            <a:r>
              <a:rPr lang="en-US" dirty="0" smtClean="0"/>
              <a:t>) and MIN(</a:t>
            </a:r>
            <a:r>
              <a:rPr lang="en-US" dirty="0" err="1" smtClean="0"/>
              <a:t>unit_price</a:t>
            </a:r>
            <a:r>
              <a:rPr lang="en-US" dirty="0" smtClean="0"/>
              <a:t>)</a:t>
            </a:r>
          </a:p>
          <a:p>
            <a:endParaRPr lang="en-US" dirty="0"/>
          </a:p>
          <a:p>
            <a:r>
              <a:rPr lang="en-US" dirty="0" smtClean="0"/>
              <a:t>SELECT </a:t>
            </a:r>
            <a:r>
              <a:rPr lang="en-US" dirty="0" err="1" smtClean="0"/>
              <a:t>product_id</a:t>
            </a:r>
            <a:r>
              <a:rPr lang="en-US" dirty="0" smtClean="0"/>
              <a:t>, </a:t>
            </a:r>
            <a:r>
              <a:rPr lang="en-US" dirty="0" err="1" smtClean="0"/>
              <a:t>product_name</a:t>
            </a:r>
            <a:r>
              <a:rPr lang="en-US" dirty="0" smtClean="0"/>
              <a:t> </a:t>
            </a:r>
            <a:br>
              <a:rPr lang="en-US" dirty="0" smtClean="0"/>
            </a:br>
            <a:r>
              <a:rPr lang="en-US" dirty="0" smtClean="0"/>
              <a:t>FROM product </a:t>
            </a:r>
            <a:br>
              <a:rPr lang="en-US" dirty="0" smtClean="0"/>
            </a:br>
            <a:r>
              <a:rPr lang="en-US" dirty="0" smtClean="0"/>
              <a:t>WHERE </a:t>
            </a:r>
            <a:r>
              <a:rPr lang="en-US" dirty="0" err="1" smtClean="0"/>
              <a:t>unit_price</a:t>
            </a:r>
            <a:r>
              <a:rPr lang="en-US" dirty="0" smtClean="0"/>
              <a:t> &gt;= MAX(</a:t>
            </a:r>
            <a:r>
              <a:rPr lang="en-US" dirty="0" err="1" smtClean="0"/>
              <a:t>unit_price</a:t>
            </a:r>
            <a:r>
              <a:rPr lang="en-US" dirty="0" smtClean="0"/>
              <a:t>) </a:t>
            </a:r>
            <a:br>
              <a:rPr lang="en-US" dirty="0" smtClean="0"/>
            </a:br>
            <a:r>
              <a:rPr lang="en-US" dirty="0" smtClean="0"/>
              <a:t>and </a:t>
            </a:r>
            <a:r>
              <a:rPr lang="en-US" dirty="0" err="1" smtClean="0"/>
              <a:t>unit_price</a:t>
            </a:r>
            <a:r>
              <a:rPr lang="en-US" dirty="0" smtClean="0"/>
              <a:t> &lt;= MIN(</a:t>
            </a:r>
            <a:r>
              <a:rPr lang="en-US" dirty="0" err="1" smtClean="0"/>
              <a:t>unit_price</a:t>
            </a:r>
            <a:r>
              <a:rPr lang="en-US" dirty="0" smtClean="0"/>
              <a:t>) </a:t>
            </a:r>
            <a:endParaRPr lang="en-US" dirty="0"/>
          </a:p>
        </p:txBody>
      </p:sp>
    </p:spTree>
    <p:extLst>
      <p:ext uri="{BB962C8B-B14F-4D97-AF65-F5344CB8AC3E}">
        <p14:creationId xmlns:p14="http://schemas.microsoft.com/office/powerpoint/2010/main" val="73178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id, name, salary FROM employee </a:t>
            </a:r>
            <a:br>
              <a:rPr lang="en-US" dirty="0" smtClean="0"/>
            </a:br>
            <a:r>
              <a:rPr lang="en-US" dirty="0" smtClean="0"/>
              <a:t>WHERE </a:t>
            </a:r>
            <a:r>
              <a:rPr lang="en-US" dirty="0" err="1" smtClean="0"/>
              <a:t>dept</a:t>
            </a:r>
            <a:r>
              <a:rPr lang="en-US" dirty="0" smtClean="0"/>
              <a:t> = 'Electronics' </a:t>
            </a:r>
            <a:br>
              <a:rPr lang="en-US" dirty="0" smtClean="0"/>
            </a:br>
            <a:r>
              <a:rPr lang="en-US" dirty="0" smtClean="0"/>
              <a:t>AND location = 'Bangalore'; </a:t>
            </a:r>
          </a:p>
          <a:p>
            <a:r>
              <a:rPr lang="en-US" dirty="0" smtClean="0"/>
              <a:t>SELECT id, name, salary FROM employee </a:t>
            </a:r>
            <a:br>
              <a:rPr lang="en-US" dirty="0" smtClean="0"/>
            </a:br>
            <a:r>
              <a:rPr lang="en-US" dirty="0" smtClean="0"/>
              <a:t>WHERE </a:t>
            </a:r>
            <a:r>
              <a:rPr lang="en-US" dirty="0" err="1" smtClean="0"/>
              <a:t>dept</a:t>
            </a:r>
            <a:r>
              <a:rPr lang="en-US" dirty="0" smtClean="0"/>
              <a:t> || location= '</a:t>
            </a:r>
            <a:r>
              <a:rPr lang="en-US" dirty="0" err="1" smtClean="0"/>
              <a:t>ElectronicsBangalore</a:t>
            </a:r>
            <a:r>
              <a:rPr lang="en-US" dirty="0" smtClean="0"/>
              <a:t>'; </a:t>
            </a:r>
            <a:endParaRPr lang="en-US" dirty="0"/>
          </a:p>
        </p:txBody>
      </p:sp>
    </p:spTree>
    <p:extLst>
      <p:ext uri="{BB962C8B-B14F-4D97-AF65-F5344CB8AC3E}">
        <p14:creationId xmlns:p14="http://schemas.microsoft.com/office/powerpoint/2010/main" val="7202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id, name, salary FROM employee </a:t>
            </a:r>
            <a:br>
              <a:rPr lang="en-US" dirty="0" smtClean="0"/>
            </a:br>
            <a:r>
              <a:rPr lang="en-US" dirty="0" smtClean="0"/>
              <a:t>WHERE salary &lt; 25000; </a:t>
            </a:r>
          </a:p>
          <a:p>
            <a:endParaRPr lang="en-US" dirty="0"/>
          </a:p>
          <a:p>
            <a:r>
              <a:rPr lang="en-US" dirty="0" smtClean="0"/>
              <a:t>SELECT id, name, salary  FROM employee </a:t>
            </a:r>
            <a:br>
              <a:rPr lang="en-US" dirty="0" smtClean="0"/>
            </a:br>
            <a:r>
              <a:rPr lang="en-US" dirty="0" smtClean="0"/>
              <a:t>WHERE salary + 10000 &lt; 35000;</a:t>
            </a:r>
            <a:endParaRPr lang="en-US" dirty="0"/>
          </a:p>
        </p:txBody>
      </p:sp>
    </p:spTree>
    <p:extLst>
      <p:ext uri="{BB962C8B-B14F-4D97-AF65-F5344CB8AC3E}">
        <p14:creationId xmlns:p14="http://schemas.microsoft.com/office/powerpoint/2010/main" val="219097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effectLst/>
              </a:rPr>
              <a:t>SELECT nickname FROM users WHERE DATEDIFF(MONTH, </a:t>
            </a:r>
            <a:r>
              <a:rPr lang="en-US" dirty="0" err="1" smtClean="0">
                <a:effectLst/>
              </a:rPr>
              <a:t>appointment_date</a:t>
            </a:r>
            <a:r>
              <a:rPr lang="en-US" dirty="0" smtClean="0">
                <a:effectLst/>
              </a:rPr>
              <a:t>, '2015-04-28') &lt; 0</a:t>
            </a:r>
          </a:p>
          <a:p>
            <a:r>
              <a:rPr lang="en-US" dirty="0" smtClean="0">
                <a:effectLst/>
              </a:rPr>
              <a:t>SELECT nickname FROM users WHERE </a:t>
            </a:r>
            <a:r>
              <a:rPr lang="en-US" dirty="0" err="1" smtClean="0">
                <a:effectLst/>
              </a:rPr>
              <a:t>appointment_date</a:t>
            </a:r>
            <a:r>
              <a:rPr lang="en-US" dirty="0" smtClean="0">
                <a:effectLst/>
              </a:rPr>
              <a:t> &gt; '2015-04-30';</a:t>
            </a:r>
          </a:p>
        </p:txBody>
      </p:sp>
    </p:spTree>
    <p:extLst>
      <p:ext uri="{BB962C8B-B14F-4D97-AF65-F5344CB8AC3E}">
        <p14:creationId xmlns:p14="http://schemas.microsoft.com/office/powerpoint/2010/main" val="2824621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effectLst/>
              </a:rPr>
              <a:t>SELECT * FROM users WHERE name LIKE '%bar%';</a:t>
            </a:r>
          </a:p>
          <a:p>
            <a:r>
              <a:rPr lang="en-US" dirty="0" smtClean="0">
                <a:effectLst/>
              </a:rPr>
              <a:t>SELECT * FROM users WHERE name LIKE 'bar%';</a:t>
            </a:r>
          </a:p>
          <a:p>
            <a:endParaRPr lang="en-US" dirty="0"/>
          </a:p>
        </p:txBody>
      </p:sp>
    </p:spTree>
    <p:extLst>
      <p:ext uri="{BB962C8B-B14F-4D97-AF65-F5344CB8AC3E}">
        <p14:creationId xmlns:p14="http://schemas.microsoft.com/office/powerpoint/2010/main" val="259940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fast</a:t>
            </a:r>
            <a:endParaRPr lang="en-US" dirty="0"/>
          </a:p>
        </p:txBody>
      </p:sp>
      <p:sp>
        <p:nvSpPr>
          <p:cNvPr id="3" name="Content Placeholder 2"/>
          <p:cNvSpPr>
            <a:spLocks noGrp="1"/>
          </p:cNvSpPr>
          <p:nvPr>
            <p:ph idx="1"/>
          </p:nvPr>
        </p:nvSpPr>
        <p:spPr/>
        <p:txBody>
          <a:bodyPr/>
          <a:lstStyle/>
          <a:p>
            <a:r>
              <a:rPr lang="en-US" dirty="0" smtClean="0"/>
              <a:t>c = CHAR(25); -- slow </a:t>
            </a:r>
          </a:p>
          <a:p>
            <a:r>
              <a:rPr lang="en-US" dirty="0" smtClean="0"/>
              <a:t>c = '25';  -- Fast</a:t>
            </a:r>
          </a:p>
          <a:p>
            <a:endParaRPr lang="en-US" dirty="0" smtClean="0"/>
          </a:p>
          <a:p>
            <a:r>
              <a:rPr lang="en-US" dirty="0" smtClean="0"/>
              <a:t>Char and Varchar Selection </a:t>
            </a:r>
          </a:p>
          <a:p>
            <a:pPr marL="0" indent="0">
              <a:buNone/>
            </a:pPr>
            <a:r>
              <a:rPr lang="en-US" dirty="0" smtClean="0"/>
              <a:t>Fixed size should be always Char to have faster retrieval</a:t>
            </a:r>
            <a:endParaRPr lang="en-US" dirty="0"/>
          </a:p>
          <a:p>
            <a:pPr marL="0" indent="0">
              <a:buNone/>
            </a:pPr>
            <a:endParaRPr lang="en-US" dirty="0"/>
          </a:p>
        </p:txBody>
      </p:sp>
    </p:spTree>
    <p:extLst>
      <p:ext uri="{BB962C8B-B14F-4D97-AF65-F5344CB8AC3E}">
        <p14:creationId xmlns:p14="http://schemas.microsoft.com/office/powerpoint/2010/main" val="3690478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with most performance optimization techniques, there are tradeoffs. For example, with more indexes, SELECT queries will potentially run faster. However, DML (INSERT, UPDATE, and DELETE) operations will slow down significantly because more indexes must be maintained with each operation. Therefore, if your queries are mostly SELECT statements, more indexes can be helpful. If your application performs many DML operations, you should be conservative with the number of indexes you create.</a:t>
            </a:r>
            <a:endParaRPr lang="en-US" dirty="0"/>
          </a:p>
        </p:txBody>
      </p:sp>
    </p:spTree>
    <p:extLst>
      <p:ext uri="{BB962C8B-B14F-4D97-AF65-F5344CB8AC3E}">
        <p14:creationId xmlns:p14="http://schemas.microsoft.com/office/powerpoint/2010/main" val="4198185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things to avoid</a:t>
            </a:r>
            <a:endParaRPr lang="en-US" dirty="0"/>
          </a:p>
        </p:txBody>
      </p:sp>
      <p:sp>
        <p:nvSpPr>
          <p:cNvPr id="3" name="Content Placeholder 2"/>
          <p:cNvSpPr>
            <a:spLocks noGrp="1"/>
          </p:cNvSpPr>
          <p:nvPr>
            <p:ph idx="1"/>
          </p:nvPr>
        </p:nvSpPr>
        <p:spPr/>
        <p:txBody>
          <a:bodyPr>
            <a:normAutofit fontScale="92500"/>
          </a:bodyPr>
          <a:lstStyle/>
          <a:p>
            <a:r>
              <a:rPr lang="en-US" b="1" dirty="0" smtClean="0">
                <a:effectLst/>
              </a:rPr>
              <a:t>Avoid NOT IN or IN and Use JOIN Instead</a:t>
            </a:r>
          </a:p>
          <a:p>
            <a:pPr marL="0" indent="0">
              <a:buNone/>
            </a:pPr>
            <a:r>
              <a:rPr lang="en-US" dirty="0" smtClean="0">
                <a:effectLst/>
              </a:rPr>
              <a:t>SELECT *FROM Customer</a:t>
            </a:r>
            <a:br>
              <a:rPr lang="en-US" dirty="0" smtClean="0">
                <a:effectLst/>
              </a:rPr>
            </a:br>
            <a:r>
              <a:rPr lang="en-US" dirty="0" smtClean="0">
                <a:effectLst/>
              </a:rPr>
              <a:t>WHERE NOT IN (SELECT </a:t>
            </a:r>
            <a:r>
              <a:rPr lang="en-US" dirty="0" err="1" smtClean="0">
                <a:effectLst/>
              </a:rPr>
              <a:t>CustomerId</a:t>
            </a:r>
            <a:r>
              <a:rPr lang="en-US" dirty="0" smtClean="0">
                <a:effectLst/>
              </a:rPr>
              <a:t> FROM Order)</a:t>
            </a:r>
          </a:p>
          <a:p>
            <a:pPr marL="0" indent="0">
              <a:buNone/>
            </a:pPr>
            <a:r>
              <a:rPr lang="en-US" dirty="0" smtClean="0">
                <a:effectLst/>
              </a:rPr>
              <a:t>SELECT *FROM Customer c</a:t>
            </a:r>
            <a:br>
              <a:rPr lang="en-US" dirty="0" smtClean="0">
                <a:effectLst/>
              </a:rPr>
            </a:br>
            <a:r>
              <a:rPr lang="en-US" dirty="0" smtClean="0">
                <a:effectLst/>
              </a:rPr>
              <a:t>LEFT JOIN Order o on </a:t>
            </a:r>
            <a:r>
              <a:rPr lang="en-US" dirty="0" err="1" smtClean="0">
                <a:effectLst/>
              </a:rPr>
              <a:t>c.CustomerId</a:t>
            </a:r>
            <a:r>
              <a:rPr lang="en-US" dirty="0" smtClean="0">
                <a:effectLst/>
              </a:rPr>
              <a:t> = </a:t>
            </a:r>
            <a:r>
              <a:rPr lang="en-US" dirty="0" err="1" smtClean="0">
                <a:effectLst/>
              </a:rPr>
              <a:t>o.CustomerId</a:t>
            </a:r>
            <a:r>
              <a:rPr lang="en-US" dirty="0" smtClean="0">
                <a:effectLst/>
              </a:rPr>
              <a:t/>
            </a:r>
            <a:br>
              <a:rPr lang="en-US" dirty="0" smtClean="0">
                <a:effectLst/>
              </a:rPr>
            </a:br>
            <a:r>
              <a:rPr lang="en-US" dirty="0" smtClean="0">
                <a:effectLst/>
              </a:rPr>
              <a:t>WHERE </a:t>
            </a:r>
            <a:r>
              <a:rPr lang="en-US" dirty="0" err="1" smtClean="0">
                <a:effectLst/>
              </a:rPr>
              <a:t>o.CustomerId</a:t>
            </a:r>
            <a:r>
              <a:rPr lang="en-US" dirty="0" smtClean="0">
                <a:effectLst/>
              </a:rPr>
              <a:t> IS NULL</a:t>
            </a:r>
          </a:p>
          <a:p>
            <a:pPr marL="0" indent="0">
              <a:buNone/>
            </a:pPr>
            <a:r>
              <a:rPr lang="en-US" b="1" dirty="0" smtClean="0"/>
              <a:t>EXISTS is used to return a </a:t>
            </a:r>
            <a:r>
              <a:rPr lang="en-US" b="1" dirty="0" err="1" smtClean="0"/>
              <a:t>boolean</a:t>
            </a:r>
            <a:r>
              <a:rPr lang="en-US" b="1" dirty="0" smtClean="0"/>
              <a:t> value, JOIN returns a whole other table</a:t>
            </a:r>
            <a:endParaRPr lang="en-US" dirty="0"/>
          </a:p>
        </p:txBody>
      </p:sp>
    </p:spTree>
    <p:extLst>
      <p:ext uri="{BB962C8B-B14F-4D97-AF65-F5344CB8AC3E}">
        <p14:creationId xmlns:p14="http://schemas.microsoft.com/office/powerpoint/2010/main" val="3504664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Parametrized query</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6581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819400"/>
            <a:ext cx="77247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08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Clustered Index Faster</a:t>
            </a:r>
            <a:endParaRPr lang="en-US" dirty="0"/>
          </a:p>
        </p:txBody>
      </p:sp>
      <p:sp>
        <p:nvSpPr>
          <p:cNvPr id="3" name="Content Placeholder 2"/>
          <p:cNvSpPr>
            <a:spLocks noGrp="1"/>
          </p:cNvSpPr>
          <p:nvPr>
            <p:ph idx="1"/>
          </p:nvPr>
        </p:nvSpPr>
        <p:spPr/>
        <p:txBody>
          <a:bodyPr/>
          <a:lstStyle/>
          <a:p>
            <a:pPr marL="0" indent="0">
              <a:buNone/>
            </a:pPr>
            <a:r>
              <a:rPr lang="en-US" dirty="0"/>
              <a:t>Yes the </a:t>
            </a:r>
            <a:r>
              <a:rPr lang="en-US" b="1" dirty="0"/>
              <a:t>clustered index</a:t>
            </a:r>
            <a:r>
              <a:rPr lang="en-US" dirty="0"/>
              <a:t> has fewer rows per page </a:t>
            </a:r>
            <a:r>
              <a:rPr lang="en-US" b="1" dirty="0"/>
              <a:t>than</a:t>
            </a:r>
            <a:r>
              <a:rPr lang="en-US" dirty="0"/>
              <a:t> the </a:t>
            </a:r>
            <a:r>
              <a:rPr lang="en-US" b="1" dirty="0"/>
              <a:t>non clustered index</a:t>
            </a:r>
            <a:r>
              <a:rPr lang="en-US" dirty="0"/>
              <a:t> as the leaf pages of the </a:t>
            </a:r>
            <a:r>
              <a:rPr lang="en-US" b="1" dirty="0"/>
              <a:t>clustered index</a:t>
            </a:r>
            <a:r>
              <a:rPr lang="en-US" dirty="0"/>
              <a:t> must store the values for the other two columns ( </a:t>
            </a:r>
            <a:r>
              <a:rPr lang="en-US" dirty="0" err="1"/>
              <a:t>FirstName</a:t>
            </a:r>
            <a:r>
              <a:rPr lang="en-US" dirty="0"/>
              <a:t> and </a:t>
            </a:r>
            <a:r>
              <a:rPr lang="en-US" dirty="0" err="1"/>
              <a:t>LastName</a:t>
            </a:r>
            <a:r>
              <a:rPr lang="en-US" dirty="0"/>
              <a:t> ). ... </a:t>
            </a:r>
            <a:r>
              <a:rPr lang="en-US" b="1" dirty="0" err="1"/>
              <a:t>Nonclustered</a:t>
            </a:r>
            <a:r>
              <a:rPr lang="en-US" b="1" dirty="0"/>
              <a:t> index</a:t>
            </a:r>
            <a:r>
              <a:rPr lang="en-US" dirty="0"/>
              <a:t> contains only data from indexed column(s), and a </a:t>
            </a:r>
            <a:r>
              <a:rPr lang="en-US" dirty="0" err="1"/>
              <a:t>row_id</a:t>
            </a:r>
            <a:r>
              <a:rPr lang="en-US" dirty="0"/>
              <a:t> pointer to where the rest of data </a:t>
            </a:r>
          </a:p>
        </p:txBody>
      </p:sp>
    </p:spTree>
    <p:extLst>
      <p:ext uri="{BB962C8B-B14F-4D97-AF65-F5344CB8AC3E}">
        <p14:creationId xmlns:p14="http://schemas.microsoft.com/office/powerpoint/2010/main" val="282970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Primary Key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effectLst/>
              </a:rPr>
              <a:t>When you drop the primary key constraint on a column where there is a clustered index, it will drop clustered index along</a:t>
            </a:r>
          </a:p>
          <a:p>
            <a:pPr marL="0" indent="0">
              <a:buNone/>
            </a:pPr>
            <a:r>
              <a:rPr lang="en-US" dirty="0"/>
              <a:t>While in SQL Server, the </a:t>
            </a:r>
            <a:r>
              <a:rPr lang="en-US" b="1" dirty="0"/>
              <a:t>primary</a:t>
            </a:r>
            <a:r>
              <a:rPr lang="en-US" dirty="0"/>
              <a:t> is used by default as the </a:t>
            </a:r>
            <a:r>
              <a:rPr lang="en-US" b="1" dirty="0"/>
              <a:t>clustering key</a:t>
            </a:r>
            <a:r>
              <a:rPr lang="en-US" dirty="0"/>
              <a:t>, the two do not </a:t>
            </a:r>
            <a:r>
              <a:rPr lang="en-US" b="1" dirty="0"/>
              <a:t>have</a:t>
            </a:r>
            <a:r>
              <a:rPr lang="en-US" dirty="0"/>
              <a:t> to fall together - nor </a:t>
            </a:r>
            <a:r>
              <a:rPr lang="en-US" b="1" dirty="0"/>
              <a:t>does</a:t>
            </a:r>
            <a:r>
              <a:rPr lang="en-US" dirty="0"/>
              <a:t> one </a:t>
            </a:r>
            <a:r>
              <a:rPr lang="en-US" b="1" dirty="0"/>
              <a:t>have</a:t>
            </a:r>
            <a:r>
              <a:rPr lang="en-US" dirty="0"/>
              <a:t> to exist with the other. You </a:t>
            </a:r>
            <a:r>
              <a:rPr lang="en-US" b="1" dirty="0"/>
              <a:t>can have</a:t>
            </a:r>
            <a:r>
              <a:rPr lang="en-US" dirty="0"/>
              <a:t> a </a:t>
            </a:r>
            <a:r>
              <a:rPr lang="en-US" b="1" dirty="0"/>
              <a:t>table</a:t>
            </a:r>
            <a:r>
              <a:rPr lang="en-US" dirty="0"/>
              <a:t> with a </a:t>
            </a:r>
            <a:r>
              <a:rPr lang="en-US" b="1" dirty="0"/>
              <a:t>non</a:t>
            </a:r>
            <a:r>
              <a:rPr lang="en-US" dirty="0"/>
              <a:t>-</a:t>
            </a:r>
            <a:r>
              <a:rPr lang="en-US" b="1" dirty="0"/>
              <a:t>clustered primary key</a:t>
            </a:r>
            <a:r>
              <a:rPr lang="en-US" dirty="0"/>
              <a:t>, or a </a:t>
            </a:r>
            <a:r>
              <a:rPr lang="en-US" b="1" dirty="0"/>
              <a:t>clustered table without primary key</a:t>
            </a:r>
            <a:r>
              <a:rPr lang="en-US" dirty="0"/>
              <a:t>. Both is possible</a:t>
            </a:r>
          </a:p>
        </p:txBody>
      </p:sp>
    </p:spTree>
    <p:extLst>
      <p:ext uri="{BB962C8B-B14F-4D97-AF65-F5344CB8AC3E}">
        <p14:creationId xmlns:p14="http://schemas.microsoft.com/office/powerpoint/2010/main" val="59731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Finding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53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153400" cy="114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8153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92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Cluster Index</a:t>
            </a:r>
            <a:endParaRPr lang="en-US" dirty="0"/>
          </a:p>
        </p:txBody>
      </p:sp>
      <p:sp>
        <p:nvSpPr>
          <p:cNvPr id="3" name="Content Placeholder 2"/>
          <p:cNvSpPr>
            <a:spLocks noGrp="1"/>
          </p:cNvSpPr>
          <p:nvPr>
            <p:ph idx="1"/>
          </p:nvPr>
        </p:nvSpPr>
        <p:spPr/>
        <p:txBody>
          <a:bodyPr/>
          <a:lstStyle/>
          <a:p>
            <a:pPr marL="0" indent="0">
              <a:buNone/>
            </a:pPr>
            <a:r>
              <a:rPr lang="en-US" dirty="0" smtClean="0"/>
              <a:t>If you are creating Cluster Index it will not create Primary Key </a:t>
            </a:r>
          </a:p>
          <a:p>
            <a:pPr marL="0" indent="0">
              <a:buNone/>
            </a:pPr>
            <a:endParaRPr lang="en-US" dirty="0"/>
          </a:p>
          <a:p>
            <a:pPr marL="0" indent="0">
              <a:buNone/>
            </a:pPr>
            <a:r>
              <a:rPr lang="en-US" dirty="0" smtClean="0"/>
              <a:t>When we Make Primary Key , We need to make either clustered or Non Clustered index</a:t>
            </a:r>
            <a:endParaRPr lang="en-US" dirty="0"/>
          </a:p>
        </p:txBody>
      </p:sp>
    </p:spTree>
    <p:extLst>
      <p:ext uri="{BB962C8B-B14F-4D97-AF65-F5344CB8AC3E}">
        <p14:creationId xmlns:p14="http://schemas.microsoft.com/office/powerpoint/2010/main" val="32510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Views can also be an excellent way to hide the complexity of your data model—if you have ten joins within a view, it might make writing some of your queries easier. </a:t>
            </a:r>
          </a:p>
          <a:p>
            <a:pPr marL="0" indent="0">
              <a:buNone/>
            </a:pPr>
            <a:endParaRPr lang="en-US" dirty="0" smtClean="0"/>
          </a:p>
          <a:p>
            <a:pPr marL="0" indent="0">
              <a:buNone/>
            </a:pPr>
            <a:r>
              <a:rPr lang="en-US" dirty="0" smtClean="0"/>
              <a:t>However, when it comes to performance, views with multiple joins don't have any advantage over writing such joins in an ad hoc query. </a:t>
            </a:r>
          </a:p>
          <a:p>
            <a:pPr marL="0" indent="0">
              <a:buNone/>
            </a:pPr>
            <a:endParaRPr lang="en-US" dirty="0" smtClean="0"/>
          </a:p>
          <a:p>
            <a:pPr marL="0" indent="0">
              <a:buNone/>
            </a:pPr>
            <a:r>
              <a:rPr lang="en-US" dirty="0" smtClean="0"/>
              <a:t>some developers like building views on top of other views that are built on top of other views, etc. Although it might seem that such development makes sense due to the reuse of code, it certainly </a:t>
            </a:r>
            <a:r>
              <a:rPr lang="en-US" i="1" dirty="0" smtClean="0"/>
              <a:t>can</a:t>
            </a:r>
            <a:r>
              <a:rPr lang="en-US" dirty="0" smtClean="0"/>
              <a:t> and in most cases </a:t>
            </a:r>
            <a:r>
              <a:rPr lang="en-US" i="1" dirty="0" smtClean="0"/>
              <a:t>will</a:t>
            </a:r>
            <a:r>
              <a:rPr lang="en-US" dirty="0" smtClean="0"/>
              <a:t> hurt the performance of your queries. </a:t>
            </a:r>
          </a:p>
          <a:p>
            <a:pPr marL="0" indent="0">
              <a:buNone/>
            </a:pPr>
            <a:endParaRPr lang="en-US" dirty="0" smtClean="0"/>
          </a:p>
          <a:p>
            <a:pPr marL="0" indent="0">
              <a:buNone/>
            </a:pPr>
            <a:r>
              <a:rPr lang="en-US" dirty="0" smtClean="0"/>
              <a:t>Avoid using views that contain multiple joins on large tables and </a:t>
            </a:r>
            <a:r>
              <a:rPr lang="en-US" i="1" dirty="0" smtClean="0"/>
              <a:t>never</a:t>
            </a:r>
            <a:r>
              <a:rPr lang="en-US" dirty="0" smtClean="0"/>
              <a:t> build a view that involves a SELECT from another view</a:t>
            </a:r>
            <a:endParaRPr lang="en-US" dirty="0"/>
          </a:p>
        </p:txBody>
      </p:sp>
    </p:spTree>
    <p:extLst>
      <p:ext uri="{BB962C8B-B14F-4D97-AF65-F5344CB8AC3E}">
        <p14:creationId xmlns:p14="http://schemas.microsoft.com/office/powerpoint/2010/main" val="212676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r>
              <a:rPr lang="en-US" b="1" dirty="0"/>
              <a:t>The benefits of using stored procedures in SQL Server rather than application code stored locally on client computers include:</a:t>
            </a:r>
            <a:endParaRPr lang="en-US" dirty="0"/>
          </a:p>
          <a:p>
            <a:r>
              <a:rPr lang="en-US" dirty="0"/>
              <a:t>They allow modular programming.</a:t>
            </a:r>
          </a:p>
          <a:p>
            <a:r>
              <a:rPr lang="en-US" dirty="0"/>
              <a:t>They allow faster execution.</a:t>
            </a:r>
          </a:p>
          <a:p>
            <a:r>
              <a:rPr lang="en-US" dirty="0"/>
              <a:t>They can reduce network traffic.</a:t>
            </a:r>
          </a:p>
          <a:p>
            <a:r>
              <a:rPr lang="en-US" dirty="0"/>
              <a:t>They can be used as a security mechanism.</a:t>
            </a:r>
          </a:p>
          <a:p>
            <a:endParaRPr lang="en-US" dirty="0"/>
          </a:p>
        </p:txBody>
      </p:sp>
    </p:spTree>
    <p:extLst>
      <p:ext uri="{BB962C8B-B14F-4D97-AF65-F5344CB8AC3E}">
        <p14:creationId xmlns:p14="http://schemas.microsoft.com/office/powerpoint/2010/main" val="2315737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2047</Words>
  <Application>Microsoft Office PowerPoint</Application>
  <PresentationFormat>On-screen Show (4:3)</PresentationFormat>
  <Paragraphs>178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Day 2 </vt:lpstr>
      <vt:lpstr>Constraints</vt:lpstr>
      <vt:lpstr>No of Indexes</vt:lpstr>
      <vt:lpstr>Is Clustered Index Faster</vt:lpstr>
      <vt:lpstr>Dropping Primary Key</vt:lpstr>
      <vt:lpstr>Index Finding</vt:lpstr>
      <vt:lpstr>Creating Cluster Index</vt:lpstr>
      <vt:lpstr>Views</vt:lpstr>
      <vt:lpstr>Procedure</vt:lpstr>
      <vt:lpstr>How to write Procedure</vt:lpstr>
      <vt:lpstr>Procedure writing</vt:lpstr>
      <vt:lpstr>Procedure writing</vt:lpstr>
      <vt:lpstr>Procedure Writing</vt:lpstr>
      <vt:lpstr>Recursive Procedure</vt:lpstr>
      <vt:lpstr>Optimization</vt:lpstr>
      <vt:lpstr>Optimization</vt:lpstr>
      <vt:lpstr>Optimization</vt:lpstr>
      <vt:lpstr>Formatting and Aliases</vt:lpstr>
      <vt:lpstr>Query Field selection</vt:lpstr>
      <vt:lpstr>Use No Count</vt:lpstr>
      <vt:lpstr>Improve Performance</vt:lpstr>
      <vt:lpstr>Few Things can improve performance</vt:lpstr>
      <vt:lpstr>Improving Performance</vt:lpstr>
      <vt:lpstr>Improving Performance</vt:lpstr>
      <vt:lpstr>Improving Performance</vt:lpstr>
      <vt:lpstr>Improving Performance</vt:lpstr>
      <vt:lpstr>Improving Performance</vt:lpstr>
      <vt:lpstr>Q &amp; A</vt:lpstr>
      <vt:lpstr>Q &amp; A </vt:lpstr>
      <vt:lpstr>Q &amp; A</vt:lpstr>
      <vt:lpstr>Q &amp; A</vt:lpstr>
      <vt:lpstr>Q &amp; A</vt:lpstr>
      <vt:lpstr>Q &amp; A</vt:lpstr>
      <vt:lpstr>Q &amp; A</vt:lpstr>
      <vt:lpstr>Q &amp; A</vt:lpstr>
      <vt:lpstr>How to make fast</vt:lpstr>
      <vt:lpstr>Caution</vt:lpstr>
      <vt:lpstr>Few things to avoid</vt:lpstr>
      <vt:lpstr>Parametrized query</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Rajeev</dc:creator>
  <cp:lastModifiedBy>Sinha, Rajeev</cp:lastModifiedBy>
  <cp:revision>36</cp:revision>
  <dcterms:created xsi:type="dcterms:W3CDTF">2018-03-07T12:00:16Z</dcterms:created>
  <dcterms:modified xsi:type="dcterms:W3CDTF">2018-03-08T10:36:58Z</dcterms:modified>
</cp:coreProperties>
</file>