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8" r:id="rId7"/>
    <p:sldId id="299" r:id="rId8"/>
    <p:sldId id="265" r:id="rId9"/>
    <p:sldId id="300" r:id="rId10"/>
    <p:sldId id="261" r:id="rId11"/>
    <p:sldId id="262" r:id="rId12"/>
    <p:sldId id="263" r:id="rId13"/>
    <p:sldId id="302" r:id="rId14"/>
    <p:sldId id="264" r:id="rId15"/>
    <p:sldId id="270" r:id="rId16"/>
    <p:sldId id="266" r:id="rId17"/>
    <p:sldId id="267" r:id="rId18"/>
    <p:sldId id="268" r:id="rId19"/>
    <p:sldId id="269" r:id="rId20"/>
    <p:sldId id="271" r:id="rId21"/>
    <p:sldId id="272" r:id="rId22"/>
    <p:sldId id="273" r:id="rId23"/>
    <p:sldId id="280" r:id="rId24"/>
    <p:sldId id="281" r:id="rId25"/>
    <p:sldId id="274" r:id="rId26"/>
    <p:sldId id="275" r:id="rId27"/>
    <p:sldId id="276" r:id="rId28"/>
    <p:sldId id="277" r:id="rId29"/>
    <p:sldId id="278" r:id="rId30"/>
    <p:sldId id="279" r:id="rId31"/>
    <p:sldId id="282" r:id="rId32"/>
    <p:sldId id="283" r:id="rId33"/>
    <p:sldId id="284" r:id="rId34"/>
    <p:sldId id="285" r:id="rId35"/>
    <p:sldId id="286" r:id="rId36"/>
    <p:sldId id="287" r:id="rId37"/>
    <p:sldId id="289" r:id="rId38"/>
    <p:sldId id="290" r:id="rId39"/>
    <p:sldId id="291" r:id="rId40"/>
    <p:sldId id="292" r:id="rId41"/>
    <p:sldId id="293" r:id="rId42"/>
    <p:sldId id="294" r:id="rId43"/>
    <p:sldId id="295" r:id="rId44"/>
    <p:sldId id="296" r:id="rId45"/>
    <p:sldId id="297" r:id="rId46"/>
    <p:sldId id="301"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192120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02576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40536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46965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34730B-EFDD-4FF6-8E2B-371310E14BBA}"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98972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34730B-EFDD-4FF6-8E2B-371310E14BBA}"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66255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4730B-EFDD-4FF6-8E2B-371310E14BBA}"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43203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4730B-EFDD-4FF6-8E2B-371310E14BBA}"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17096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4730B-EFDD-4FF6-8E2B-371310E14BBA}"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379094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4730B-EFDD-4FF6-8E2B-371310E14BBA}"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25163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4730B-EFDD-4FF6-8E2B-371310E14BBA}"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91779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4730B-EFDD-4FF6-8E2B-371310E14BBA}" type="datetimeFigureOut">
              <a:rPr lang="en-US" smtClean="0"/>
              <a:t>3/13/2018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DF0A3-E828-41AF-A0E5-B352B3F35DEE}" type="slidenum">
              <a:rPr lang="en-US" smtClean="0"/>
              <a:t>‹#›</a:t>
            </a:fld>
            <a:endParaRPr lang="en-US"/>
          </a:p>
        </p:txBody>
      </p:sp>
    </p:spTree>
    <p:extLst>
      <p:ext uri="{BB962C8B-B14F-4D97-AF65-F5344CB8AC3E}">
        <p14:creationId xmlns:p14="http://schemas.microsoft.com/office/powerpoint/2010/main" val="56873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codeproject.com/Articles/39131/Global-Variables-in-SQL-Server#iobusy" TargetMode="External"/><Relationship Id="rId13" Type="http://schemas.openxmlformats.org/officeDocument/2006/relationships/hyperlink" Target="https://www.codeproject.com/Articles/39131/Global-Variables-in-SQL-Server#packsent" TargetMode="External"/><Relationship Id="rId18" Type="http://schemas.openxmlformats.org/officeDocument/2006/relationships/hyperlink" Target="https://www.codeproject.com/Articles/39131/Global-Variables-in-SQL-Server#textsize" TargetMode="External"/><Relationship Id="rId3" Type="http://schemas.openxmlformats.org/officeDocument/2006/relationships/hyperlink" Target="https://www.codeproject.com/Articles/39131/Global-Variables-in-SQL-Server#maxconnection" TargetMode="External"/><Relationship Id="rId21" Type="http://schemas.openxmlformats.org/officeDocument/2006/relationships/hyperlink" Target="https://www.codeproject.com/Articles/39131/Global-Variables-in-SQL-Server#totalrw" TargetMode="External"/><Relationship Id="rId7" Type="http://schemas.openxmlformats.org/officeDocument/2006/relationships/hyperlink" Target="https://www.codeproject.com/Articles/39131/Global-Variables-in-SQL-Server#idle" TargetMode="External"/><Relationship Id="rId12" Type="http://schemas.openxmlformats.org/officeDocument/2006/relationships/hyperlink" Target="https://www.codeproject.com/Articles/39131/Global-Variables-in-SQL-Server#packreceived" TargetMode="External"/><Relationship Id="rId17" Type="http://schemas.openxmlformats.org/officeDocument/2006/relationships/hyperlink" Target="https://www.codeproject.com/Articles/39131/Global-Variables-in-SQL-Server#spid" TargetMode="External"/><Relationship Id="rId2" Type="http://schemas.openxmlformats.org/officeDocument/2006/relationships/hyperlink" Target="https://www.codeproject.com/Articles/39131/Global-Variables-in-SQL-Server#connection" TargetMode="External"/><Relationship Id="rId16" Type="http://schemas.openxmlformats.org/officeDocument/2006/relationships/hyperlink" Target="https://www.codeproject.com/Articles/39131/Global-Variables-in-SQL-Server#servername" TargetMode="External"/><Relationship Id="rId20" Type="http://schemas.openxmlformats.org/officeDocument/2006/relationships/hyperlink" Target="https://www.codeproject.com/Articles/39131/Global-Variables-in-SQL-Server#totalerror" TargetMode="External"/><Relationship Id="rId1" Type="http://schemas.openxmlformats.org/officeDocument/2006/relationships/slideLayout" Target="../slideLayouts/slideLayout2.xml"/><Relationship Id="rId6" Type="http://schemas.openxmlformats.org/officeDocument/2006/relationships/hyperlink" Target="https://www.codeproject.com/Articles/39131/Global-Variables-in-SQL-Server#idintity" TargetMode="External"/><Relationship Id="rId11" Type="http://schemas.openxmlformats.org/officeDocument/2006/relationships/hyperlink" Target="https://www.codeproject.com/Articles/39131/Global-Variables-in-SQL-Server#maxchaelen" TargetMode="External"/><Relationship Id="rId5" Type="http://schemas.openxmlformats.org/officeDocument/2006/relationships/hyperlink" Target="https://www.codeproject.com/Articles/39131/Global-Variables-in-SQL-Server#error" TargetMode="External"/><Relationship Id="rId15" Type="http://schemas.openxmlformats.org/officeDocument/2006/relationships/hyperlink" Target="https://www.codeproject.com/Articles/39131/Global-Variables-in-SQL-Server#rowcount" TargetMode="External"/><Relationship Id="rId23" Type="http://schemas.openxmlformats.org/officeDocument/2006/relationships/hyperlink" Target="https://www.codeproject.com/Articles/39131/Global-Variables-in-SQL-Server#version" TargetMode="External"/><Relationship Id="rId10" Type="http://schemas.openxmlformats.org/officeDocument/2006/relationships/hyperlink" Target="https://www.codeproject.com/Articles/39131/Global-Variables-in-SQL-Server#language" TargetMode="External"/><Relationship Id="rId19" Type="http://schemas.openxmlformats.org/officeDocument/2006/relationships/hyperlink" Target="https://www.codeproject.com/Articles/39131/Global-Variables-in-SQL-Server#timeticks" TargetMode="External"/><Relationship Id="rId4" Type="http://schemas.openxmlformats.org/officeDocument/2006/relationships/hyperlink" Target="https://www.codeproject.com/Articles/39131/Global-Variables-in-SQL-Server#cpubusy" TargetMode="External"/><Relationship Id="rId9" Type="http://schemas.openxmlformats.org/officeDocument/2006/relationships/hyperlink" Target="https://www.codeproject.com/Articles/39131/Global-Variables-in-SQL-Server#langid" TargetMode="External"/><Relationship Id="rId14" Type="http://schemas.openxmlformats.org/officeDocument/2006/relationships/hyperlink" Target="https://www.codeproject.com/Articles/39131/Global-Variables-in-SQL-Server#packerror" TargetMode="External"/><Relationship Id="rId22" Type="http://schemas.openxmlformats.org/officeDocument/2006/relationships/hyperlink" Target="https://www.codeproject.com/Articles/39131/Global-Variables-in-SQL-Server#tra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lstStyle/>
          <a:p>
            <a:r>
              <a:rPr lang="en-US" dirty="0" smtClean="0"/>
              <a:t>Course Contains – Day 1</a:t>
            </a:r>
            <a:endParaRPr lang="en-US" dirty="0"/>
          </a:p>
        </p:txBody>
      </p:sp>
      <p:sp>
        <p:nvSpPr>
          <p:cNvPr id="3" name="Subtitle 2"/>
          <p:cNvSpPr>
            <a:spLocks noGrp="1"/>
          </p:cNvSpPr>
          <p:nvPr>
            <p:ph type="subTitle" idx="1"/>
          </p:nvPr>
        </p:nvSpPr>
        <p:spPr>
          <a:xfrm>
            <a:off x="609600" y="1600200"/>
            <a:ext cx="8001000" cy="4876800"/>
          </a:xfrm>
        </p:spPr>
        <p:txBody>
          <a:bodyPr>
            <a:normAutofit/>
          </a:bodyPr>
          <a:lstStyle/>
          <a:p>
            <a:pPr marL="457200" lvl="0" indent="-457200" algn="l">
              <a:buFont typeface="Arial" panose="020B0604020202020204" pitchFamily="34" charset="0"/>
              <a:buChar char="•"/>
            </a:pPr>
            <a:r>
              <a:rPr lang="en-US" dirty="0"/>
              <a:t>Basic features and advantages of PL/SQL</a:t>
            </a:r>
          </a:p>
          <a:p>
            <a:pPr marL="457200" lvl="0" indent="-457200" algn="l">
              <a:buFont typeface="Arial" panose="020B0604020202020204" pitchFamily="34" charset="0"/>
              <a:buChar char="•"/>
            </a:pPr>
            <a:r>
              <a:rPr lang="en-US" dirty="0"/>
              <a:t>Data types, variables</a:t>
            </a:r>
          </a:p>
          <a:p>
            <a:pPr marL="457200" lvl="0" indent="-457200" algn="l">
              <a:buFont typeface="Arial" panose="020B0604020202020204" pitchFamily="34" charset="0"/>
              <a:buChar char="•"/>
            </a:pPr>
            <a:r>
              <a:rPr lang="en-US" dirty="0"/>
              <a:t>Constant, literals, conditions</a:t>
            </a:r>
          </a:p>
          <a:p>
            <a:pPr marL="457200" lvl="0" indent="-457200" algn="l">
              <a:buFont typeface="Arial" panose="020B0604020202020204" pitchFamily="34" charset="0"/>
              <a:buChar char="•"/>
            </a:pPr>
            <a:r>
              <a:rPr lang="en-US" dirty="0"/>
              <a:t>Loops</a:t>
            </a:r>
          </a:p>
          <a:p>
            <a:pPr marL="457200" lvl="0" indent="-457200" algn="l">
              <a:buFont typeface="Arial" panose="020B0604020202020204" pitchFamily="34" charset="0"/>
              <a:buChar char="•"/>
            </a:pPr>
            <a:r>
              <a:rPr lang="en-US" dirty="0"/>
              <a:t>Strings</a:t>
            </a:r>
          </a:p>
          <a:p>
            <a:pPr marL="457200" lvl="0" indent="-457200" algn="l">
              <a:buFont typeface="Arial" panose="020B0604020202020204" pitchFamily="34" charset="0"/>
              <a:buChar char="•"/>
            </a:pPr>
            <a:r>
              <a:rPr lang="en-US" dirty="0"/>
              <a:t>Arrays</a:t>
            </a:r>
          </a:p>
          <a:p>
            <a:pPr marL="457200" lvl="0" indent="-457200" algn="l">
              <a:buFont typeface="Arial" panose="020B0604020202020204" pitchFamily="34" charset="0"/>
              <a:buChar char="•"/>
            </a:pPr>
            <a:r>
              <a:rPr lang="en-US" dirty="0"/>
              <a:t>Cursors</a:t>
            </a:r>
          </a:p>
          <a:p>
            <a:pPr marL="457200" lvl="0" indent="-457200" algn="l">
              <a:buFont typeface="Arial" panose="020B0604020202020204" pitchFamily="34" charset="0"/>
              <a:buChar char="•"/>
            </a:pPr>
            <a:r>
              <a:rPr lang="en-US" dirty="0"/>
              <a:t>Procedures/ Functions</a:t>
            </a:r>
          </a:p>
          <a:p>
            <a:endParaRPr lang="en-US" dirty="0"/>
          </a:p>
        </p:txBody>
      </p:sp>
    </p:spTree>
    <p:extLst>
      <p:ext uri="{BB962C8B-B14F-4D97-AF65-F5344CB8AC3E}">
        <p14:creationId xmlns:p14="http://schemas.microsoft.com/office/powerpoint/2010/main" val="201749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IN" dirty="0"/>
              <a:t>A </a:t>
            </a:r>
            <a:r>
              <a:rPr lang="en-IN" b="1" dirty="0"/>
              <a:t>database view</a:t>
            </a:r>
            <a:r>
              <a:rPr lang="en-IN" dirty="0"/>
              <a:t> is a searchable object in a </a:t>
            </a:r>
            <a:r>
              <a:rPr lang="en-IN" b="1" dirty="0"/>
              <a:t>database</a:t>
            </a:r>
            <a:r>
              <a:rPr lang="en-IN" dirty="0"/>
              <a:t> that is defined by a query. Though a </a:t>
            </a:r>
            <a:r>
              <a:rPr lang="en-IN" b="1" dirty="0"/>
              <a:t>view</a:t>
            </a:r>
            <a:r>
              <a:rPr lang="en-IN" dirty="0"/>
              <a:t> doesn't store data, some refer to a </a:t>
            </a:r>
            <a:r>
              <a:rPr lang="en-IN" b="1" dirty="0"/>
              <a:t>views</a:t>
            </a:r>
            <a:r>
              <a:rPr lang="en-IN" dirty="0"/>
              <a:t> as “virtual tables,” you can query a </a:t>
            </a:r>
            <a:r>
              <a:rPr lang="en-IN" b="1" dirty="0"/>
              <a:t>view</a:t>
            </a:r>
            <a:r>
              <a:rPr lang="en-IN" dirty="0"/>
              <a:t> like you can a table. A </a:t>
            </a:r>
            <a:r>
              <a:rPr lang="en-IN" b="1" dirty="0"/>
              <a:t>view</a:t>
            </a:r>
            <a:r>
              <a:rPr lang="en-IN" dirty="0"/>
              <a:t> can combine data from two or more table, using joins, and also just contain a subset of information</a:t>
            </a:r>
            <a:endParaRPr lang="en-US" dirty="0"/>
          </a:p>
        </p:txBody>
      </p:sp>
    </p:spTree>
    <p:extLst>
      <p:ext uri="{BB962C8B-B14F-4D97-AF65-F5344CB8AC3E}">
        <p14:creationId xmlns:p14="http://schemas.microsoft.com/office/powerpoint/2010/main" val="3599690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lstStyle/>
          <a:p>
            <a:pPr marL="0" indent="0">
              <a:buNone/>
            </a:pPr>
            <a:r>
              <a:rPr lang="en-US" dirty="0"/>
              <a:t>The SQL CREATE PROCEDURE statement is used to create stored procedures that are stored in the database. It is set of instruction needs to be executed. Procedure is not going to return the value </a:t>
            </a:r>
          </a:p>
          <a:p>
            <a:endParaRPr lang="en-US" dirty="0"/>
          </a:p>
        </p:txBody>
      </p:sp>
    </p:spTree>
    <p:extLst>
      <p:ext uri="{BB962C8B-B14F-4D97-AF65-F5344CB8AC3E}">
        <p14:creationId xmlns:p14="http://schemas.microsoft.com/office/powerpoint/2010/main" val="348982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pPr marL="0" indent="0">
              <a:buNone/>
            </a:pPr>
            <a:r>
              <a:rPr lang="en-US" dirty="0" smtClean="0"/>
              <a:t>An </a:t>
            </a:r>
            <a:r>
              <a:rPr lang="en-US" dirty="0"/>
              <a:t>index is used to speed up the performance of </a:t>
            </a:r>
            <a:r>
              <a:rPr lang="en-US" b="1" dirty="0"/>
              <a:t>queries</a:t>
            </a:r>
            <a:r>
              <a:rPr lang="en-US" dirty="0"/>
              <a:t>. It does this by reducing the number of database data pages that have to be visited/scanned. In SQL Server, a clustered index determines the physical order of data in a table. There can be only one clustered index per table</a:t>
            </a:r>
            <a:r>
              <a:rPr lang="en-US" dirty="0" smtClean="0"/>
              <a:t>.</a:t>
            </a:r>
          </a:p>
          <a:p>
            <a:pPr marL="0" indent="0">
              <a:buNone/>
            </a:pPr>
            <a:r>
              <a:rPr lang="en-US" dirty="0" smtClean="0"/>
              <a:t>We can also create Non Clustered index which can be multiple</a:t>
            </a:r>
            <a:endParaRPr lang="en-US" dirty="0"/>
          </a:p>
          <a:p>
            <a:endParaRPr lang="en-US" dirty="0"/>
          </a:p>
        </p:txBody>
      </p:sp>
    </p:spTree>
    <p:extLst>
      <p:ext uri="{BB962C8B-B14F-4D97-AF65-F5344CB8AC3E}">
        <p14:creationId xmlns:p14="http://schemas.microsoft.com/office/powerpoint/2010/main" val="1089391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Is this Good to have Index </a:t>
            </a:r>
            <a:r>
              <a:rPr lang="en-US" dirty="0" smtClean="0"/>
              <a:t>every time </a:t>
            </a:r>
            <a:endParaRPr lang="en-US" dirty="0" smtClean="0"/>
          </a:p>
          <a:p>
            <a:r>
              <a:rPr lang="en-US" dirty="0" smtClean="0"/>
              <a:t>How many Clustered index can be created </a:t>
            </a:r>
            <a:endParaRPr lang="en-US" dirty="0" smtClean="0"/>
          </a:p>
          <a:p>
            <a:r>
              <a:rPr lang="en-US" dirty="0"/>
              <a:t>What is difference between Primary Key and Unique Constraints</a:t>
            </a:r>
          </a:p>
          <a:p>
            <a:r>
              <a:rPr lang="en-US" dirty="0"/>
              <a:t>A column add with Not Null constraint , Will it be allowed </a:t>
            </a:r>
          </a:p>
          <a:p>
            <a:r>
              <a:rPr lang="en-US" dirty="0"/>
              <a:t>Is Primary Key good for tables </a:t>
            </a:r>
          </a:p>
          <a:p>
            <a:endParaRPr lang="en-US" dirty="0"/>
          </a:p>
        </p:txBody>
      </p:sp>
    </p:spTree>
    <p:extLst>
      <p:ext uri="{BB962C8B-B14F-4D97-AF65-F5344CB8AC3E}">
        <p14:creationId xmlns:p14="http://schemas.microsoft.com/office/powerpoint/2010/main" val="2773256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lstStyle/>
          <a:p>
            <a:r>
              <a:rPr lang="en-IN" dirty="0"/>
              <a:t>A </a:t>
            </a:r>
            <a:r>
              <a:rPr lang="en-IN" b="1" dirty="0"/>
              <a:t>trigger</a:t>
            </a:r>
            <a:r>
              <a:rPr lang="en-IN" dirty="0"/>
              <a:t> is a special kind of stored procedure that automatically executes when an event occurs in the database server. DML </a:t>
            </a:r>
            <a:r>
              <a:rPr lang="en-IN" b="1" dirty="0"/>
              <a:t>triggers</a:t>
            </a:r>
            <a:r>
              <a:rPr lang="en-IN" dirty="0"/>
              <a:t> execute when a user tries to modify data through a data manipulation language (DML) event. DML events are INSERT, UPDATE, or DELETE statements on a table or view</a:t>
            </a:r>
            <a:endParaRPr lang="en-US" dirty="0"/>
          </a:p>
          <a:p>
            <a:endParaRPr lang="en-US" dirty="0"/>
          </a:p>
        </p:txBody>
      </p:sp>
    </p:spTree>
    <p:extLst>
      <p:ext uri="{BB962C8B-B14F-4D97-AF65-F5344CB8AC3E}">
        <p14:creationId xmlns:p14="http://schemas.microsoft.com/office/powerpoint/2010/main" val="2420406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normAutofit lnSpcReduction="10000"/>
          </a:bodyPr>
          <a:lstStyle/>
          <a:p>
            <a:r>
              <a:rPr lang="en-US" dirty="0"/>
              <a:t>Each column in a database table is required to have a name and a data type.</a:t>
            </a:r>
          </a:p>
          <a:p>
            <a:r>
              <a:rPr lang="en-US" dirty="0"/>
              <a:t>An SQL developer must decide what type of data that will be stored inside each column when creating a table. The data type is a guideline for SQL to understand what type of data is expected inside of each column, and it also identifies how SQL will interact with the stored data.</a:t>
            </a:r>
          </a:p>
          <a:p>
            <a:endParaRPr lang="en-US" dirty="0"/>
          </a:p>
        </p:txBody>
      </p:sp>
    </p:spTree>
    <p:extLst>
      <p:ext uri="{BB962C8B-B14F-4D97-AF65-F5344CB8AC3E}">
        <p14:creationId xmlns:p14="http://schemas.microsoft.com/office/powerpoint/2010/main" val="173224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Data Types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840" y="1447800"/>
            <a:ext cx="789031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2501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Data Types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065" y="1600200"/>
            <a:ext cx="756786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670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Data Types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82315"/>
            <a:ext cx="8229600" cy="396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961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Data type</a:t>
            </a:r>
            <a:endParaRPr lang="en-US" dirty="0"/>
          </a:p>
        </p:txBody>
      </p:sp>
      <p:sp>
        <p:nvSpPr>
          <p:cNvPr id="3" name="Content Placeholder 2"/>
          <p:cNvSpPr>
            <a:spLocks noGrp="1"/>
          </p:cNvSpPr>
          <p:nvPr>
            <p:ph idx="1"/>
          </p:nvPr>
        </p:nvSpPr>
        <p:spPr/>
        <p:txBody>
          <a:bodyPr>
            <a:normAutofit lnSpcReduction="10000"/>
          </a:bodyPr>
          <a:lstStyle/>
          <a:p>
            <a:r>
              <a:rPr lang="en-US" dirty="0"/>
              <a:t>When you are sure of Size , use Char</a:t>
            </a:r>
          </a:p>
          <a:p>
            <a:r>
              <a:rPr lang="en-US" dirty="0"/>
              <a:t>In case of Char performance is </a:t>
            </a:r>
            <a:r>
              <a:rPr lang="en-US" dirty="0" smtClean="0"/>
              <a:t>high</a:t>
            </a:r>
          </a:p>
          <a:p>
            <a:r>
              <a:rPr lang="en-US" dirty="0" smtClean="0"/>
              <a:t>Integer search will be always faster</a:t>
            </a:r>
          </a:p>
          <a:p>
            <a:r>
              <a:rPr lang="en-US" dirty="0"/>
              <a:t>Avoid </a:t>
            </a:r>
            <a:r>
              <a:rPr lang="en-US" dirty="0" err="1"/>
              <a:t>nchar</a:t>
            </a:r>
            <a:r>
              <a:rPr lang="en-US" dirty="0"/>
              <a:t> and </a:t>
            </a:r>
            <a:r>
              <a:rPr lang="en-US" dirty="0" err="1"/>
              <a:t>nvarchar</a:t>
            </a:r>
            <a:r>
              <a:rPr lang="en-US" dirty="0"/>
              <a:t> if possible since both the data types takes just double memory as char and varchar</a:t>
            </a:r>
          </a:p>
          <a:p>
            <a:r>
              <a:rPr lang="en-US" dirty="0"/>
              <a:t>Better to create indexes on columns that have integer values instead of characters. Integer values use less overhead than character values</a:t>
            </a:r>
          </a:p>
          <a:p>
            <a:endParaRPr lang="en-US" dirty="0"/>
          </a:p>
          <a:p>
            <a:endParaRPr lang="en-US" dirty="0"/>
          </a:p>
        </p:txBody>
      </p:sp>
    </p:spTree>
    <p:extLst>
      <p:ext uri="{BB962C8B-B14F-4D97-AF65-F5344CB8AC3E}">
        <p14:creationId xmlns:p14="http://schemas.microsoft.com/office/powerpoint/2010/main" val="1822684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a:t>
            </a:r>
            <a:endParaRPr lang="en-US" dirty="0"/>
          </a:p>
        </p:txBody>
      </p:sp>
      <p:sp>
        <p:nvSpPr>
          <p:cNvPr id="3" name="Content Placeholder 2"/>
          <p:cNvSpPr>
            <a:spLocks noGrp="1"/>
          </p:cNvSpPr>
          <p:nvPr>
            <p:ph idx="1"/>
          </p:nvPr>
        </p:nvSpPr>
        <p:spPr/>
        <p:txBody>
          <a:bodyPr/>
          <a:lstStyle/>
          <a:p>
            <a:pPr marL="0" indent="0">
              <a:buNone/>
            </a:pPr>
            <a:r>
              <a:rPr lang="en-US" b="1" dirty="0" smtClean="0"/>
              <a:t>SQL</a:t>
            </a:r>
            <a:r>
              <a:rPr lang="en-US" dirty="0" smtClean="0"/>
              <a:t> </a:t>
            </a:r>
            <a:r>
              <a:rPr lang="en-US" dirty="0"/>
              <a:t>is a structured query language whereas </a:t>
            </a:r>
            <a:r>
              <a:rPr lang="en-US" b="1" dirty="0" smtClean="0"/>
              <a:t>PL</a:t>
            </a:r>
            <a:r>
              <a:rPr lang="en-US" dirty="0" smtClean="0"/>
              <a:t>-</a:t>
            </a:r>
            <a:r>
              <a:rPr lang="en-US" b="1" dirty="0" smtClean="0"/>
              <a:t>SQL</a:t>
            </a:r>
            <a:r>
              <a:rPr lang="en-US" dirty="0" smtClean="0"/>
              <a:t> </a:t>
            </a:r>
            <a:r>
              <a:rPr lang="en-US" dirty="0"/>
              <a:t>is a combination of procedural language &amp; </a:t>
            </a:r>
            <a:r>
              <a:rPr lang="en-US" b="1" dirty="0" smtClean="0"/>
              <a:t>SQL</a:t>
            </a:r>
            <a:r>
              <a:rPr lang="en-US" dirty="0" smtClean="0"/>
              <a:t>. </a:t>
            </a:r>
            <a:r>
              <a:rPr lang="en-US" b="1" dirty="0" smtClean="0"/>
              <a:t>SQL</a:t>
            </a:r>
            <a:r>
              <a:rPr lang="en-US" dirty="0" smtClean="0"/>
              <a:t> </a:t>
            </a:r>
            <a:r>
              <a:rPr lang="en-US" dirty="0"/>
              <a:t>is a data oriented language for selecting &amp; manipulating sets of data and </a:t>
            </a:r>
            <a:r>
              <a:rPr lang="en-US" b="1" dirty="0" err="1"/>
              <a:t>pl</a:t>
            </a:r>
            <a:r>
              <a:rPr lang="en-US" dirty="0"/>
              <a:t>/</a:t>
            </a:r>
            <a:r>
              <a:rPr lang="en-US" b="1" dirty="0" err="1"/>
              <a:t>sql</a:t>
            </a:r>
            <a:r>
              <a:rPr lang="en-US" dirty="0"/>
              <a:t> is a procedural language to create application. </a:t>
            </a:r>
            <a:r>
              <a:rPr lang="en-US" dirty="0" smtClean="0"/>
              <a:t>While </a:t>
            </a:r>
            <a:r>
              <a:rPr lang="en-US" b="1" dirty="0"/>
              <a:t>PL</a:t>
            </a:r>
            <a:r>
              <a:rPr lang="en-US" dirty="0"/>
              <a:t>/</a:t>
            </a:r>
            <a:r>
              <a:rPr lang="en-US" b="1" dirty="0"/>
              <a:t>SQL</a:t>
            </a:r>
            <a:r>
              <a:rPr lang="en-US" dirty="0"/>
              <a:t> is used to code program </a:t>
            </a:r>
            <a:r>
              <a:rPr lang="en-US" dirty="0" smtClean="0"/>
              <a:t>blocks, triggers, </a:t>
            </a:r>
            <a:r>
              <a:rPr lang="en-US" dirty="0"/>
              <a:t>procedures, functions and packages.</a:t>
            </a:r>
          </a:p>
        </p:txBody>
      </p:sp>
    </p:spTree>
    <p:extLst>
      <p:ext uri="{BB962C8B-B14F-4D97-AF65-F5344CB8AC3E}">
        <p14:creationId xmlns:p14="http://schemas.microsoft.com/office/powerpoint/2010/main" val="1978415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Transact-</a:t>
            </a:r>
            <a:r>
              <a:rPr lang="en-US" b="1" dirty="0" smtClean="0"/>
              <a:t>SQL </a:t>
            </a:r>
            <a:r>
              <a:rPr lang="en-US" b="1" dirty="0"/>
              <a:t>Variables</a:t>
            </a:r>
            <a:r>
              <a:rPr lang="en-US" dirty="0"/>
              <a:t>. A Transact-</a:t>
            </a:r>
            <a:r>
              <a:rPr lang="en-US" b="1" dirty="0"/>
              <a:t>SQL</a:t>
            </a:r>
            <a:r>
              <a:rPr lang="en-US" dirty="0"/>
              <a:t> local </a:t>
            </a:r>
            <a:r>
              <a:rPr lang="en-US" b="1" dirty="0"/>
              <a:t>variable</a:t>
            </a:r>
            <a:r>
              <a:rPr lang="en-US" dirty="0"/>
              <a:t> is an object that can hold a single data value of a specific type. </a:t>
            </a:r>
            <a:r>
              <a:rPr lang="en-US" b="1" dirty="0"/>
              <a:t>Variables</a:t>
            </a:r>
            <a:r>
              <a:rPr lang="en-US" dirty="0"/>
              <a:t> in batches and scripts are typically used: As a counter either to count the number of times a loop is performed or to control how many times the loop is performed.</a:t>
            </a:r>
          </a:p>
          <a:p>
            <a:endParaRPr lang="en-US" dirty="0"/>
          </a:p>
        </p:txBody>
      </p:sp>
    </p:spTree>
    <p:extLst>
      <p:ext uri="{BB962C8B-B14F-4D97-AF65-F5344CB8AC3E}">
        <p14:creationId xmlns:p14="http://schemas.microsoft.com/office/powerpoint/2010/main" val="2589051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Content Placeholder 2"/>
          <p:cNvSpPr>
            <a:spLocks noGrp="1"/>
          </p:cNvSpPr>
          <p:nvPr>
            <p:ph idx="1"/>
          </p:nvPr>
        </p:nvSpPr>
        <p:spPr/>
        <p:txBody>
          <a:bodyPr/>
          <a:lstStyle/>
          <a:p>
            <a:r>
              <a:rPr lang="en-US" dirty="0"/>
              <a:t>Variables in SQL procedures are defined by using the DECLARE statement.</a:t>
            </a:r>
          </a:p>
          <a:p>
            <a:r>
              <a:rPr lang="en-US" dirty="0"/>
              <a:t>Values can be assigned to variables using the SET statement or the SELECT INTO statement or as a default value when the variable is declared. Literals, expressions, the result of a query, and special register values can be assigned to variables.</a:t>
            </a:r>
          </a:p>
          <a:p>
            <a:endParaRPr lang="en-US" dirty="0"/>
          </a:p>
        </p:txBody>
      </p:sp>
    </p:spTree>
    <p:extLst>
      <p:ext uri="{BB962C8B-B14F-4D97-AF65-F5344CB8AC3E}">
        <p14:creationId xmlns:p14="http://schemas.microsoft.com/office/powerpoint/2010/main" val="2038287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962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96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a:t>
            </a:r>
            <a:endParaRPr lang="en-US" dirty="0"/>
          </a:p>
        </p:txBody>
      </p:sp>
      <p:sp>
        <p:nvSpPr>
          <p:cNvPr id="3" name="Content Placeholder 2"/>
          <p:cNvSpPr>
            <a:spLocks noGrp="1"/>
          </p:cNvSpPr>
          <p:nvPr>
            <p:ph idx="1"/>
          </p:nvPr>
        </p:nvSpPr>
        <p:spPr/>
        <p:txBody>
          <a:bodyPr/>
          <a:lstStyle/>
          <a:p>
            <a:pPr marL="0" indent="0">
              <a:buNone/>
            </a:pPr>
            <a:r>
              <a:rPr lang="en-IN" dirty="0"/>
              <a:t>All the </a:t>
            </a:r>
            <a:r>
              <a:rPr lang="en-IN" b="1" dirty="0"/>
              <a:t>global variables</a:t>
            </a:r>
            <a:r>
              <a:rPr lang="en-IN" dirty="0"/>
              <a:t> represent information specific to the server or a current user session. </a:t>
            </a:r>
            <a:r>
              <a:rPr lang="en-IN" b="1" dirty="0"/>
              <a:t>Global variable</a:t>
            </a:r>
            <a:r>
              <a:rPr lang="en-IN" dirty="0"/>
              <a:t> names begin with a @@ prefix. You do not need to declare them, since the server constantly maintains them. They are system-defined functions and you cannot declare them</a:t>
            </a:r>
            <a:endParaRPr lang="en-US" dirty="0"/>
          </a:p>
        </p:txBody>
      </p:sp>
    </p:spTree>
    <p:extLst>
      <p:ext uri="{BB962C8B-B14F-4D97-AF65-F5344CB8AC3E}">
        <p14:creationId xmlns:p14="http://schemas.microsoft.com/office/powerpoint/2010/main" val="3763858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Example</a:t>
            </a:r>
            <a:endParaRPr lang="en-US" dirty="0"/>
          </a:p>
        </p:txBody>
      </p:sp>
      <p:sp>
        <p:nvSpPr>
          <p:cNvPr id="3" name="Content Placeholder 2"/>
          <p:cNvSpPr>
            <a:spLocks noGrp="1"/>
          </p:cNvSpPr>
          <p:nvPr>
            <p:ph idx="1"/>
          </p:nvPr>
        </p:nvSpPr>
        <p:spPr/>
        <p:txBody>
          <a:bodyPr>
            <a:normAutofit fontScale="40000" lnSpcReduction="20000"/>
          </a:bodyPr>
          <a:lstStyle/>
          <a:p>
            <a:r>
              <a:rPr lang="en-US" dirty="0">
                <a:hlinkClick r:id="rId2"/>
              </a:rPr>
              <a:t>@@CONNECTIONS</a:t>
            </a:r>
            <a:r>
              <a:rPr lang="en-US" dirty="0"/>
              <a:t> </a:t>
            </a:r>
          </a:p>
          <a:p>
            <a:r>
              <a:rPr lang="en-US" dirty="0">
                <a:hlinkClick r:id="rId3"/>
              </a:rPr>
              <a:t>@@MAX_CONNECTIONS</a:t>
            </a:r>
            <a:r>
              <a:rPr lang="en-US" dirty="0"/>
              <a:t> </a:t>
            </a:r>
          </a:p>
          <a:p>
            <a:r>
              <a:rPr lang="en-US" dirty="0">
                <a:hlinkClick r:id="rId4"/>
              </a:rPr>
              <a:t>@@CPU_BUSY</a:t>
            </a:r>
            <a:r>
              <a:rPr lang="en-US" dirty="0"/>
              <a:t> </a:t>
            </a:r>
          </a:p>
          <a:p>
            <a:r>
              <a:rPr lang="en-US" dirty="0">
                <a:hlinkClick r:id="rId5"/>
              </a:rPr>
              <a:t>@@ERROR</a:t>
            </a:r>
            <a:r>
              <a:rPr lang="en-US" dirty="0"/>
              <a:t>  </a:t>
            </a:r>
          </a:p>
          <a:p>
            <a:r>
              <a:rPr lang="en-US" dirty="0">
                <a:hlinkClick r:id="rId6"/>
              </a:rPr>
              <a:t>@@IDENTITY</a:t>
            </a:r>
            <a:r>
              <a:rPr lang="en-US" dirty="0"/>
              <a:t> </a:t>
            </a:r>
          </a:p>
          <a:p>
            <a:r>
              <a:rPr lang="en-US" dirty="0">
                <a:hlinkClick r:id="rId7"/>
              </a:rPr>
              <a:t>@@IDLE</a:t>
            </a:r>
            <a:r>
              <a:rPr lang="en-US" dirty="0"/>
              <a:t> </a:t>
            </a:r>
          </a:p>
          <a:p>
            <a:r>
              <a:rPr lang="en-US" dirty="0">
                <a:hlinkClick r:id="rId8"/>
              </a:rPr>
              <a:t>@@IO_BUSY</a:t>
            </a:r>
            <a:r>
              <a:rPr lang="en-US" dirty="0"/>
              <a:t> </a:t>
            </a:r>
          </a:p>
          <a:p>
            <a:r>
              <a:rPr lang="en-US" dirty="0">
                <a:hlinkClick r:id="rId9"/>
              </a:rPr>
              <a:t>@@LANGID </a:t>
            </a:r>
            <a:r>
              <a:rPr lang="en-US" dirty="0"/>
              <a:t> </a:t>
            </a:r>
          </a:p>
          <a:p>
            <a:r>
              <a:rPr lang="en-US" dirty="0">
                <a:hlinkClick r:id="rId10"/>
              </a:rPr>
              <a:t>@@LANGUAGE</a:t>
            </a:r>
            <a:endParaRPr lang="en-US" dirty="0"/>
          </a:p>
          <a:p>
            <a:r>
              <a:rPr lang="en-US" dirty="0">
                <a:hlinkClick r:id="rId11"/>
              </a:rPr>
              <a:t>@@MAXCHARLEN</a:t>
            </a:r>
            <a:r>
              <a:rPr lang="en-US" dirty="0"/>
              <a:t> </a:t>
            </a:r>
          </a:p>
          <a:p>
            <a:r>
              <a:rPr lang="en-US" dirty="0">
                <a:hlinkClick r:id="rId12"/>
              </a:rPr>
              <a:t>@@PACK_RECEIVED </a:t>
            </a:r>
            <a:r>
              <a:rPr lang="en-US" dirty="0"/>
              <a:t> </a:t>
            </a:r>
          </a:p>
          <a:p>
            <a:r>
              <a:rPr lang="en-US" dirty="0">
                <a:hlinkClick r:id="rId13"/>
              </a:rPr>
              <a:t>@@PACK_SENT</a:t>
            </a:r>
            <a:r>
              <a:rPr lang="en-US" dirty="0"/>
              <a:t> </a:t>
            </a:r>
          </a:p>
          <a:p>
            <a:r>
              <a:rPr lang="en-US" dirty="0">
                <a:hlinkClick r:id="rId14"/>
              </a:rPr>
              <a:t>@@PACKET_ERRORS</a:t>
            </a:r>
            <a:r>
              <a:rPr lang="en-US" dirty="0"/>
              <a:t> </a:t>
            </a:r>
          </a:p>
          <a:p>
            <a:r>
              <a:rPr lang="en-US" dirty="0">
                <a:hlinkClick r:id="rId15"/>
              </a:rPr>
              <a:t>@@ROWCOUNT </a:t>
            </a:r>
            <a:r>
              <a:rPr lang="en-US" dirty="0"/>
              <a:t> </a:t>
            </a:r>
          </a:p>
          <a:p>
            <a:r>
              <a:rPr lang="en-US" dirty="0">
                <a:hlinkClick r:id="rId16"/>
              </a:rPr>
              <a:t>@@SERVERNAME</a:t>
            </a:r>
            <a:r>
              <a:rPr lang="en-US" dirty="0"/>
              <a:t> </a:t>
            </a:r>
          </a:p>
          <a:p>
            <a:r>
              <a:rPr lang="en-US" dirty="0">
                <a:hlinkClick r:id="rId17"/>
              </a:rPr>
              <a:t>@@SPID</a:t>
            </a:r>
            <a:r>
              <a:rPr lang="en-US" dirty="0"/>
              <a:t> </a:t>
            </a:r>
          </a:p>
          <a:p>
            <a:r>
              <a:rPr lang="en-US" dirty="0">
                <a:hlinkClick r:id="rId18"/>
              </a:rPr>
              <a:t>@@TEXTSIZE</a:t>
            </a:r>
            <a:r>
              <a:rPr lang="en-US" dirty="0"/>
              <a:t> </a:t>
            </a:r>
          </a:p>
          <a:p>
            <a:r>
              <a:rPr lang="en-US" dirty="0">
                <a:hlinkClick r:id="rId19"/>
              </a:rPr>
              <a:t>@@TIMETICKS</a:t>
            </a:r>
            <a:r>
              <a:rPr lang="en-US" dirty="0"/>
              <a:t> </a:t>
            </a:r>
          </a:p>
          <a:p>
            <a:r>
              <a:rPr lang="en-US" dirty="0">
                <a:hlinkClick r:id="rId20"/>
              </a:rPr>
              <a:t>@@TOTAL_ERRORS</a:t>
            </a:r>
            <a:r>
              <a:rPr lang="en-US" dirty="0"/>
              <a:t> </a:t>
            </a:r>
          </a:p>
          <a:p>
            <a:r>
              <a:rPr lang="en-US" dirty="0">
                <a:hlinkClick r:id="rId21"/>
              </a:rPr>
              <a:t>@@TOTAL_READ / @@TOTAL_WRITE</a:t>
            </a:r>
            <a:r>
              <a:rPr lang="en-US" dirty="0"/>
              <a:t> </a:t>
            </a:r>
          </a:p>
          <a:p>
            <a:r>
              <a:rPr lang="en-US" dirty="0">
                <a:hlinkClick r:id="rId22"/>
              </a:rPr>
              <a:t>@@TRANCOUNT</a:t>
            </a:r>
            <a:r>
              <a:rPr lang="en-US" dirty="0"/>
              <a:t> </a:t>
            </a:r>
          </a:p>
          <a:p>
            <a:r>
              <a:rPr lang="en-US" dirty="0">
                <a:hlinkClick r:id="rId23"/>
              </a:rPr>
              <a:t>@@VERSION</a:t>
            </a:r>
            <a:r>
              <a:rPr lang="en-US" dirty="0"/>
              <a:t> </a:t>
            </a:r>
          </a:p>
          <a:p>
            <a:endParaRPr lang="en-US" dirty="0"/>
          </a:p>
        </p:txBody>
      </p:sp>
    </p:spTree>
    <p:extLst>
      <p:ext uri="{BB962C8B-B14F-4D97-AF65-F5344CB8AC3E}">
        <p14:creationId xmlns:p14="http://schemas.microsoft.com/office/powerpoint/2010/main" val="2734468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pPr marL="0" indent="0">
              <a:buNone/>
            </a:pPr>
            <a:r>
              <a:rPr lang="en-IN" dirty="0"/>
              <a:t>PL/</a:t>
            </a:r>
            <a:r>
              <a:rPr lang="en-IN" b="1" dirty="0"/>
              <a:t>SQL Constants</a:t>
            </a:r>
            <a:r>
              <a:rPr lang="en-IN" dirty="0"/>
              <a:t>. As the name implies a </a:t>
            </a:r>
            <a:r>
              <a:rPr lang="en-IN" b="1" dirty="0"/>
              <a:t>constant</a:t>
            </a:r>
            <a:r>
              <a:rPr lang="en-IN" dirty="0"/>
              <a:t> is a value used in a PL/</a:t>
            </a:r>
            <a:r>
              <a:rPr lang="en-IN" b="1" dirty="0"/>
              <a:t>SQL</a:t>
            </a:r>
            <a:r>
              <a:rPr lang="en-IN" dirty="0"/>
              <a:t> Block that remains unchanged throughout the program. A </a:t>
            </a:r>
            <a:r>
              <a:rPr lang="en-IN" b="1" dirty="0"/>
              <a:t>constant</a:t>
            </a:r>
            <a:r>
              <a:rPr lang="en-IN" dirty="0"/>
              <a:t> is a user-</a:t>
            </a:r>
            <a:r>
              <a:rPr lang="en-IN" b="1" dirty="0"/>
              <a:t>defined</a:t>
            </a:r>
            <a:r>
              <a:rPr lang="en-IN" dirty="0"/>
              <a:t> literal value. You can </a:t>
            </a:r>
            <a:r>
              <a:rPr lang="en-IN" b="1" dirty="0"/>
              <a:t>declare</a:t>
            </a:r>
            <a:r>
              <a:rPr lang="en-IN" dirty="0"/>
              <a:t> a </a:t>
            </a:r>
            <a:r>
              <a:rPr lang="en-IN" b="1" dirty="0"/>
              <a:t>constant</a:t>
            </a:r>
            <a:r>
              <a:rPr lang="en-IN" dirty="0"/>
              <a:t> and use it instead of actual value.</a:t>
            </a:r>
            <a:endParaRPr lang="en-US" dirty="0"/>
          </a:p>
        </p:txBody>
      </p:sp>
    </p:spTree>
    <p:extLst>
      <p:ext uri="{BB962C8B-B14F-4D97-AF65-F5344CB8AC3E}">
        <p14:creationId xmlns:p14="http://schemas.microsoft.com/office/powerpoint/2010/main" val="2849849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Definition</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constant_name</a:t>
            </a:r>
            <a:r>
              <a:rPr lang="en-US" dirty="0"/>
              <a:t> CONSTANT datatype := VALUE; </a:t>
            </a:r>
          </a:p>
          <a:p>
            <a:pPr marL="0" indent="0">
              <a:buNone/>
            </a:pPr>
            <a:r>
              <a:rPr lang="en-US" dirty="0"/>
              <a:t> </a:t>
            </a:r>
            <a:r>
              <a:rPr lang="en-US" dirty="0" smtClean="0"/>
              <a:t>•</a:t>
            </a:r>
            <a:r>
              <a:rPr lang="en-US" dirty="0" err="1"/>
              <a:t>constant_name</a:t>
            </a:r>
            <a:r>
              <a:rPr lang="en-US" dirty="0"/>
              <a:t> is the name of the constant i.e. similar to a variable name.</a:t>
            </a:r>
          </a:p>
          <a:p>
            <a:pPr marL="0" indent="0">
              <a:buNone/>
            </a:pPr>
            <a:r>
              <a:rPr lang="en-US" dirty="0"/>
              <a:t>•The word CONSTANT is a reserved word and ensures that the value does not change.</a:t>
            </a:r>
          </a:p>
          <a:p>
            <a:pPr marL="0" indent="0">
              <a:buNone/>
            </a:pPr>
            <a:r>
              <a:rPr lang="en-US" dirty="0"/>
              <a:t>•VALUE - It is a value which must be assigned to a constant when it is declared. You cannot assign a value later.</a:t>
            </a:r>
          </a:p>
          <a:p>
            <a:pPr marL="0" indent="0">
              <a:buNone/>
            </a:pPr>
            <a:endParaRPr lang="en-US" dirty="0"/>
          </a:p>
        </p:txBody>
      </p:sp>
    </p:spTree>
    <p:extLst>
      <p:ext uri="{BB962C8B-B14F-4D97-AF65-F5344CB8AC3E}">
        <p14:creationId xmlns:p14="http://schemas.microsoft.com/office/powerpoint/2010/main" val="2363628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pPr marL="0" indent="0">
              <a:buNone/>
            </a:pPr>
            <a:r>
              <a:rPr lang="en-IN" dirty="0"/>
              <a:t>The PL/</a:t>
            </a:r>
            <a:r>
              <a:rPr lang="en-IN" b="1" dirty="0"/>
              <a:t>SQL Literals</a:t>
            </a:r>
            <a:r>
              <a:rPr lang="en-IN" dirty="0"/>
              <a:t>. A </a:t>
            </a:r>
            <a:r>
              <a:rPr lang="en-IN" b="1" dirty="0"/>
              <a:t>literal</a:t>
            </a:r>
            <a:r>
              <a:rPr lang="en-IN" dirty="0"/>
              <a:t> is an explicit numeric, character, string, or Boolean value not represented by an identifier. For example, TRUE, 786, NULL, '</a:t>
            </a:r>
            <a:r>
              <a:rPr lang="en-IN" dirty="0" err="1"/>
              <a:t>tutorialspoint</a:t>
            </a:r>
            <a:r>
              <a:rPr lang="en-IN" dirty="0"/>
              <a:t>' are all </a:t>
            </a:r>
            <a:r>
              <a:rPr lang="en-IN" b="1" dirty="0"/>
              <a:t>literals</a:t>
            </a:r>
            <a:r>
              <a:rPr lang="en-IN" dirty="0"/>
              <a:t> of type Boolean, number, or string</a:t>
            </a:r>
            <a:endParaRPr lang="en-US" dirty="0"/>
          </a:p>
        </p:txBody>
      </p:sp>
    </p:spTree>
    <p:extLst>
      <p:ext uri="{BB962C8B-B14F-4D97-AF65-F5344CB8AC3E}">
        <p14:creationId xmlns:p14="http://schemas.microsoft.com/office/powerpoint/2010/main" val="1921011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DECLARE @earliest date = '20140701'; </a:t>
            </a:r>
            <a:endParaRPr lang="en-US" dirty="0" smtClean="0"/>
          </a:p>
          <a:p>
            <a:pPr marL="0" indent="0">
              <a:buNone/>
            </a:pPr>
            <a:r>
              <a:rPr lang="en-US" dirty="0" smtClean="0"/>
              <a:t>select </a:t>
            </a:r>
            <a:r>
              <a:rPr lang="en-US" dirty="0"/>
              <a:t>* from ORADB..SCHEMA.MYTABLE where MYDATE &gt;= @earliest</a:t>
            </a:r>
            <a:r>
              <a:rPr lang="en-US" dirty="0" smtClean="0"/>
              <a:t>;</a:t>
            </a:r>
          </a:p>
          <a:p>
            <a:pPr marL="0" indent="0">
              <a:buNone/>
            </a:pPr>
            <a:endParaRPr lang="en-US" dirty="0"/>
          </a:p>
          <a:p>
            <a:r>
              <a:rPr lang="en-US" sz="2800" dirty="0"/>
              <a:t>SELECT '</a:t>
            </a:r>
            <a:r>
              <a:rPr lang="en-US" sz="2800" dirty="0" err="1"/>
              <a:t>doctor''s</a:t>
            </a:r>
            <a:r>
              <a:rPr lang="en-US" sz="2800" dirty="0"/>
              <a:t> </a:t>
            </a:r>
            <a:r>
              <a:rPr lang="en-US" sz="2800" dirty="0" smtClean="0"/>
              <a:t>office‘</a:t>
            </a:r>
          </a:p>
          <a:p>
            <a:r>
              <a:rPr lang="en-US" sz="2800" dirty="0" smtClean="0"/>
              <a:t>Results</a:t>
            </a:r>
            <a:r>
              <a:rPr lang="en-US" sz="2800" dirty="0"/>
              <a:t>: --------------- doctor's office (1 row(s) affected</a:t>
            </a:r>
            <a:r>
              <a:rPr lang="en-US" sz="2800" dirty="0" smtClean="0"/>
              <a:t>)</a:t>
            </a:r>
          </a:p>
          <a:p>
            <a:pPr marL="0" indent="0">
              <a:buNone/>
            </a:pPr>
            <a:r>
              <a:rPr lang="en-US" sz="2800" dirty="0" smtClean="0"/>
              <a:t>Or </a:t>
            </a:r>
            <a:r>
              <a:rPr lang="en-US" sz="2800" dirty="0"/>
              <a:t>you can use the SET QUOTED_IDENTIFIER = OFF option and enclose the entire string in double quotes: </a:t>
            </a:r>
          </a:p>
          <a:p>
            <a:r>
              <a:rPr lang="en-US" sz="2800" dirty="0"/>
              <a:t>SET QUOTED_IDENTIFIER OFF </a:t>
            </a:r>
            <a:endParaRPr lang="en-US" sz="2800" dirty="0" smtClean="0"/>
          </a:p>
          <a:p>
            <a:r>
              <a:rPr lang="en-US" sz="2800" dirty="0" smtClean="0"/>
              <a:t>SELECT </a:t>
            </a:r>
            <a:r>
              <a:rPr lang="en-US" sz="2800" dirty="0"/>
              <a:t>"</a:t>
            </a:r>
            <a:r>
              <a:rPr lang="en-US" sz="2800" dirty="0" smtClean="0"/>
              <a:t>O'Brian“</a:t>
            </a:r>
          </a:p>
          <a:p>
            <a:r>
              <a:rPr lang="en-US" sz="2800" dirty="0" smtClean="0"/>
              <a:t>Results</a:t>
            </a:r>
            <a:r>
              <a:rPr lang="en-US" sz="2800" dirty="0"/>
              <a:t>: ------- O'Brian</a:t>
            </a:r>
          </a:p>
        </p:txBody>
      </p:sp>
    </p:spTree>
    <p:extLst>
      <p:ext uri="{BB962C8B-B14F-4D97-AF65-F5344CB8AC3E}">
        <p14:creationId xmlns:p14="http://schemas.microsoft.com/office/powerpoint/2010/main" val="2943315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pic>
        <p:nvPicPr>
          <p:cNvPr id="3073"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950" y="1829594"/>
            <a:ext cx="68961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70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PL/SQL</a:t>
            </a:r>
            <a:endParaRPr lang="en-US" dirty="0"/>
          </a:p>
        </p:txBody>
      </p:sp>
      <p:sp>
        <p:nvSpPr>
          <p:cNvPr id="3" name="Content Placeholder 2"/>
          <p:cNvSpPr>
            <a:spLocks noGrp="1"/>
          </p:cNvSpPr>
          <p:nvPr>
            <p:ph idx="1"/>
          </p:nvPr>
        </p:nvSpPr>
        <p:spPr/>
        <p:txBody>
          <a:bodyPr/>
          <a:lstStyle/>
          <a:p>
            <a:pPr marL="0" indent="0">
              <a:buNone/>
            </a:pPr>
            <a:r>
              <a:rPr lang="en-US" b="1" dirty="0"/>
              <a:t>PL</a:t>
            </a:r>
            <a:r>
              <a:rPr lang="en-US" dirty="0"/>
              <a:t>/</a:t>
            </a:r>
            <a:r>
              <a:rPr lang="en-US" b="1" dirty="0"/>
              <a:t>SQL</a:t>
            </a:r>
            <a:r>
              <a:rPr lang="en-US" dirty="0"/>
              <a:t> program units can return a set of values (functions), or </a:t>
            </a:r>
            <a:r>
              <a:rPr lang="en-US" b="1" dirty="0"/>
              <a:t>PL</a:t>
            </a:r>
            <a:r>
              <a:rPr lang="en-US" dirty="0"/>
              <a:t>/</a:t>
            </a:r>
            <a:r>
              <a:rPr lang="en-US" b="1" dirty="0"/>
              <a:t>SQL</a:t>
            </a:r>
            <a:r>
              <a:rPr lang="en-US" dirty="0"/>
              <a:t> routines can perform database operations (procedures). These functions and procedures may be called by other functions and procedures or (in the case of functions) </a:t>
            </a:r>
            <a:r>
              <a:rPr lang="en-US" b="1" dirty="0"/>
              <a:t>used</a:t>
            </a:r>
            <a:r>
              <a:rPr lang="en-US" dirty="0"/>
              <a:t> in </a:t>
            </a:r>
            <a:r>
              <a:rPr lang="en-US" b="1" dirty="0"/>
              <a:t>SQL</a:t>
            </a:r>
            <a:r>
              <a:rPr lang="en-US" dirty="0"/>
              <a:t> statements</a:t>
            </a:r>
          </a:p>
        </p:txBody>
      </p:sp>
    </p:spTree>
    <p:extLst>
      <p:ext uri="{BB962C8B-B14F-4D97-AF65-F5344CB8AC3E}">
        <p14:creationId xmlns:p14="http://schemas.microsoft.com/office/powerpoint/2010/main" val="2747168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t>
            </a:r>
            <a:endParaRPr lang="en-US" dirty="0"/>
          </a:p>
        </p:txBody>
      </p:sp>
      <p:sp>
        <p:nvSpPr>
          <p:cNvPr id="3" name="Content Placeholder 2"/>
          <p:cNvSpPr>
            <a:spLocks noGrp="1"/>
          </p:cNvSpPr>
          <p:nvPr>
            <p:ph idx="1"/>
          </p:nvPr>
        </p:nvSpPr>
        <p:spPr/>
        <p:txBody>
          <a:bodyPr/>
          <a:lstStyle/>
          <a:p>
            <a:r>
              <a:rPr lang="en-US" dirty="0"/>
              <a:t>You can use a condition in any of these clauses of the SELECT statement:</a:t>
            </a:r>
          </a:p>
          <a:p>
            <a:r>
              <a:rPr lang="en-US" dirty="0"/>
              <a:t>WHERE</a:t>
            </a:r>
          </a:p>
          <a:p>
            <a:r>
              <a:rPr lang="en-US" dirty="0" smtClean="0"/>
              <a:t>Like</a:t>
            </a:r>
            <a:endParaRPr lang="en-US" dirty="0"/>
          </a:p>
          <a:p>
            <a:r>
              <a:rPr lang="en-US" dirty="0" smtClean="0"/>
              <a:t>HAVING</a:t>
            </a:r>
            <a:endParaRPr lang="en-US" dirty="0"/>
          </a:p>
          <a:p>
            <a:endParaRPr lang="en-US" dirty="0"/>
          </a:p>
        </p:txBody>
      </p:sp>
    </p:spTree>
    <p:extLst>
      <p:ext uri="{BB962C8B-B14F-4D97-AF65-F5344CB8AC3E}">
        <p14:creationId xmlns:p14="http://schemas.microsoft.com/office/powerpoint/2010/main" val="4077645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idx="1"/>
          </p:nvPr>
        </p:nvSpPr>
        <p:spPr/>
        <p:txBody>
          <a:bodyPr/>
          <a:lstStyle/>
          <a:p>
            <a:pPr marL="0" indent="0">
              <a:buNone/>
            </a:pPr>
            <a:r>
              <a:rPr lang="en-IN" dirty="0"/>
              <a:t>Repeats a statement or group of statements while a given condition is true. It tests the condition before executing the </a:t>
            </a:r>
            <a:r>
              <a:rPr lang="en-IN" b="1" dirty="0"/>
              <a:t>loop</a:t>
            </a:r>
            <a:r>
              <a:rPr lang="en-IN" dirty="0"/>
              <a:t> body. Execute a sequence of statements multiple times and abbreviates the code that manages the </a:t>
            </a:r>
            <a:r>
              <a:rPr lang="en-IN" b="1" dirty="0"/>
              <a:t>loop</a:t>
            </a:r>
            <a:r>
              <a:rPr lang="en-IN" dirty="0"/>
              <a:t> variable. You can use one or more </a:t>
            </a:r>
            <a:r>
              <a:rPr lang="en-IN" b="1" dirty="0"/>
              <a:t>loop</a:t>
            </a:r>
            <a:r>
              <a:rPr lang="en-IN" dirty="0"/>
              <a:t> inside any another basic </a:t>
            </a:r>
            <a:r>
              <a:rPr lang="en-IN" b="1" dirty="0"/>
              <a:t>loop</a:t>
            </a:r>
            <a:r>
              <a:rPr lang="en-IN" dirty="0"/>
              <a:t>, while, or for </a:t>
            </a:r>
            <a:r>
              <a:rPr lang="en-IN" b="1" dirty="0"/>
              <a:t>loop</a:t>
            </a:r>
            <a:r>
              <a:rPr lang="en-IN" dirty="0"/>
              <a:t>.</a:t>
            </a:r>
            <a:endParaRPr lang="en-US" dirty="0"/>
          </a:p>
        </p:txBody>
      </p:sp>
    </p:spTree>
    <p:extLst>
      <p:ext uri="{BB962C8B-B14F-4D97-AF65-F5344CB8AC3E}">
        <p14:creationId xmlns:p14="http://schemas.microsoft.com/office/powerpoint/2010/main" val="2576619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endParaRPr lang="en-US" dirty="0"/>
          </a:p>
        </p:txBody>
      </p:sp>
      <p:sp>
        <p:nvSpPr>
          <p:cNvPr id="3" name="Content Placeholder 2"/>
          <p:cNvSpPr>
            <a:spLocks noGrp="1"/>
          </p:cNvSpPr>
          <p:nvPr>
            <p:ph idx="1"/>
          </p:nvPr>
        </p:nvSpPr>
        <p:spPr/>
        <p:txBody>
          <a:bodyPr/>
          <a:lstStyle/>
          <a:p>
            <a:r>
              <a:rPr lang="en-US" dirty="0"/>
              <a:t>DECLARE @i </a:t>
            </a:r>
            <a:r>
              <a:rPr lang="en-US" dirty="0" err="1"/>
              <a:t>int</a:t>
            </a:r>
            <a:r>
              <a:rPr lang="en-US" dirty="0"/>
              <a:t> = </a:t>
            </a:r>
            <a:r>
              <a:rPr lang="en-US" dirty="0" smtClean="0"/>
              <a:t>0</a:t>
            </a:r>
          </a:p>
          <a:p>
            <a:r>
              <a:rPr lang="en-US" dirty="0" smtClean="0"/>
              <a:t> </a:t>
            </a:r>
            <a:r>
              <a:rPr lang="en-US" dirty="0"/>
              <a:t>WHILE @i &lt; 20 </a:t>
            </a:r>
            <a:endParaRPr lang="en-US" dirty="0" smtClean="0"/>
          </a:p>
          <a:p>
            <a:r>
              <a:rPr lang="en-US" dirty="0" smtClean="0"/>
              <a:t>BEGIN </a:t>
            </a:r>
          </a:p>
          <a:p>
            <a:pPr marL="457200" lvl="1" indent="0">
              <a:buNone/>
            </a:pPr>
            <a:r>
              <a:rPr lang="en-US" dirty="0"/>
              <a:t>	</a:t>
            </a:r>
            <a:r>
              <a:rPr lang="en-US" dirty="0" smtClean="0"/>
              <a:t>SET </a:t>
            </a:r>
            <a:r>
              <a:rPr lang="en-US" dirty="0"/>
              <a:t>@i = @i + 1 /* do some work </a:t>
            </a:r>
            <a:r>
              <a:rPr lang="en-US" dirty="0" smtClean="0"/>
              <a:t>*/</a:t>
            </a:r>
          </a:p>
          <a:p>
            <a:pPr marL="457200" lvl="1" indent="0">
              <a:buNone/>
            </a:pPr>
            <a:r>
              <a:rPr lang="en-US" dirty="0" smtClean="0"/>
              <a:t> </a:t>
            </a:r>
            <a:r>
              <a:rPr lang="en-US" dirty="0"/>
              <a:t>END</a:t>
            </a:r>
          </a:p>
        </p:txBody>
      </p:sp>
    </p:spTree>
    <p:extLst>
      <p:ext uri="{BB962C8B-B14F-4D97-AF65-F5344CB8AC3E}">
        <p14:creationId xmlns:p14="http://schemas.microsoft.com/office/powerpoint/2010/main" val="2924378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Break in Loop</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sz="2000" dirty="0"/>
              <a:t>DECLARE @</a:t>
            </a:r>
            <a:r>
              <a:rPr lang="en-US" sz="2000" dirty="0" err="1"/>
              <a:t>site_value</a:t>
            </a:r>
            <a:r>
              <a:rPr lang="en-US" sz="2000" dirty="0"/>
              <a:t> INT; </a:t>
            </a:r>
            <a:endParaRPr lang="en-US" sz="2000" dirty="0" smtClean="0"/>
          </a:p>
          <a:p>
            <a:pPr marL="0" indent="0">
              <a:buNone/>
            </a:pPr>
            <a:r>
              <a:rPr lang="en-US" sz="2000" dirty="0" smtClean="0"/>
              <a:t>SET </a:t>
            </a:r>
            <a:r>
              <a:rPr lang="en-US" sz="2000" dirty="0"/>
              <a:t>@</a:t>
            </a:r>
            <a:r>
              <a:rPr lang="en-US" sz="2000" dirty="0" err="1"/>
              <a:t>site_value</a:t>
            </a:r>
            <a:r>
              <a:rPr lang="en-US" sz="2000" dirty="0"/>
              <a:t> = 0; </a:t>
            </a:r>
            <a:endParaRPr lang="en-US" sz="2000" dirty="0" smtClean="0"/>
          </a:p>
          <a:p>
            <a:pPr marL="0" indent="0">
              <a:buNone/>
            </a:pPr>
            <a:r>
              <a:rPr lang="en-US" sz="2000" dirty="0" smtClean="0"/>
              <a:t>WHILE </a:t>
            </a:r>
            <a:r>
              <a:rPr lang="en-US" sz="2000" dirty="0"/>
              <a:t>@</a:t>
            </a:r>
            <a:r>
              <a:rPr lang="en-US" sz="2000" dirty="0" err="1"/>
              <a:t>site_value</a:t>
            </a:r>
            <a:r>
              <a:rPr lang="en-US" sz="2000" dirty="0"/>
              <a:t> &lt;= 10 </a:t>
            </a:r>
            <a:endParaRPr lang="en-US" sz="2000" dirty="0" smtClean="0"/>
          </a:p>
          <a:p>
            <a:pPr marL="0" indent="0">
              <a:buNone/>
            </a:pPr>
            <a:r>
              <a:rPr lang="en-US" sz="2000" dirty="0" smtClean="0"/>
              <a:t>BEGIN </a:t>
            </a:r>
          </a:p>
          <a:p>
            <a:pPr marL="0" indent="0">
              <a:buNone/>
            </a:pPr>
            <a:r>
              <a:rPr lang="en-US" sz="2000" dirty="0"/>
              <a:t>	</a:t>
            </a:r>
            <a:r>
              <a:rPr lang="en-US" sz="2000" dirty="0" smtClean="0"/>
              <a:t>IF </a:t>
            </a:r>
            <a:r>
              <a:rPr lang="en-US" sz="2000" dirty="0"/>
              <a:t>@</a:t>
            </a:r>
            <a:r>
              <a:rPr lang="en-US" sz="2000" dirty="0" err="1"/>
              <a:t>site_value</a:t>
            </a:r>
            <a:r>
              <a:rPr lang="en-US" sz="2000" dirty="0"/>
              <a:t> = 2 </a:t>
            </a:r>
            <a:endParaRPr lang="en-US" sz="2000" dirty="0" smtClean="0"/>
          </a:p>
          <a:p>
            <a:pPr marL="0" indent="0">
              <a:buNone/>
            </a:pPr>
            <a:r>
              <a:rPr lang="en-US" sz="2000" dirty="0"/>
              <a:t>	</a:t>
            </a:r>
            <a:r>
              <a:rPr lang="en-US" sz="2000" dirty="0" smtClean="0"/>
              <a:t>	BREAK</a:t>
            </a:r>
            <a:r>
              <a:rPr lang="en-US" sz="2000" dirty="0"/>
              <a:t>; </a:t>
            </a:r>
            <a:endParaRPr lang="en-US" sz="2000" dirty="0" smtClean="0"/>
          </a:p>
          <a:p>
            <a:pPr marL="0" indent="0">
              <a:buNone/>
            </a:pPr>
            <a:r>
              <a:rPr lang="en-US" sz="2000" dirty="0"/>
              <a:t>	</a:t>
            </a:r>
            <a:r>
              <a:rPr lang="en-US" sz="2000" dirty="0" smtClean="0"/>
              <a:t>ELSE </a:t>
            </a:r>
          </a:p>
          <a:p>
            <a:pPr marL="0" indent="0">
              <a:buNone/>
            </a:pPr>
            <a:r>
              <a:rPr lang="en-US" sz="2000" dirty="0"/>
              <a:t>	</a:t>
            </a:r>
            <a:r>
              <a:rPr lang="en-US" sz="2000" dirty="0" smtClean="0"/>
              <a:t>	BEGIN </a:t>
            </a:r>
          </a:p>
          <a:p>
            <a:pPr marL="0" indent="0">
              <a:buNone/>
            </a:pPr>
            <a:r>
              <a:rPr lang="en-US" sz="2000" dirty="0"/>
              <a:t>	</a:t>
            </a:r>
            <a:r>
              <a:rPr lang="en-US" sz="2000" dirty="0" smtClean="0"/>
              <a:t>		SET </a:t>
            </a:r>
            <a:r>
              <a:rPr lang="en-US" sz="2000" dirty="0"/>
              <a:t>@</a:t>
            </a:r>
            <a:r>
              <a:rPr lang="en-US" sz="2000" dirty="0" err="1"/>
              <a:t>site_value</a:t>
            </a:r>
            <a:r>
              <a:rPr lang="en-US" sz="2000" dirty="0"/>
              <a:t> = @</a:t>
            </a:r>
            <a:r>
              <a:rPr lang="en-US" sz="2000" dirty="0" err="1"/>
              <a:t>site_value</a:t>
            </a:r>
            <a:r>
              <a:rPr lang="en-US" sz="2000" dirty="0"/>
              <a:t> + 1; </a:t>
            </a:r>
            <a:endParaRPr lang="en-US" sz="2000" dirty="0" smtClean="0"/>
          </a:p>
          <a:p>
            <a:pPr marL="0" indent="0">
              <a:buNone/>
            </a:pPr>
            <a:r>
              <a:rPr lang="en-US" sz="2000" dirty="0"/>
              <a:t>	</a:t>
            </a:r>
            <a:r>
              <a:rPr lang="en-US" sz="2000" dirty="0" smtClean="0"/>
              <a:t>		PRINT </a:t>
            </a:r>
            <a:r>
              <a:rPr lang="en-US" sz="2000" dirty="0"/>
              <a:t>'Inside WHILE LOOP </a:t>
            </a:r>
            <a:r>
              <a:rPr lang="en-US" sz="2000" dirty="0" smtClean="0"/>
              <a:t>Training'; </a:t>
            </a:r>
          </a:p>
          <a:p>
            <a:pPr marL="0" indent="0">
              <a:buNone/>
            </a:pPr>
            <a:r>
              <a:rPr lang="en-US" sz="2000" dirty="0"/>
              <a:t>	</a:t>
            </a:r>
            <a:r>
              <a:rPr lang="en-US" sz="2000" dirty="0" smtClean="0"/>
              <a:t>		CONTINUE;</a:t>
            </a:r>
          </a:p>
          <a:p>
            <a:pPr marL="0" indent="0">
              <a:buNone/>
            </a:pPr>
            <a:r>
              <a:rPr lang="en-US" sz="2000" dirty="0"/>
              <a:t>	</a:t>
            </a:r>
            <a:r>
              <a:rPr lang="en-US" sz="2000" dirty="0" smtClean="0"/>
              <a:t>	 </a:t>
            </a:r>
            <a:r>
              <a:rPr lang="en-US" sz="2000" dirty="0"/>
              <a:t>END; </a:t>
            </a:r>
            <a:endParaRPr lang="en-US" sz="2000" dirty="0" smtClean="0"/>
          </a:p>
          <a:p>
            <a:pPr marL="0" indent="0">
              <a:buNone/>
            </a:pPr>
            <a:r>
              <a:rPr lang="en-US" sz="2000" dirty="0" smtClean="0"/>
              <a:t>END</a:t>
            </a:r>
            <a:r>
              <a:rPr lang="en-US" sz="2000" dirty="0"/>
              <a:t>; </a:t>
            </a:r>
          </a:p>
        </p:txBody>
      </p:sp>
    </p:spTree>
    <p:extLst>
      <p:ext uri="{BB962C8B-B14F-4D97-AF65-F5344CB8AC3E}">
        <p14:creationId xmlns:p14="http://schemas.microsoft.com/office/powerpoint/2010/main" val="1947321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pPr marL="0" indent="0">
              <a:buNone/>
            </a:pPr>
            <a:r>
              <a:rPr lang="en-US" b="1" dirty="0"/>
              <a:t>string</a:t>
            </a:r>
            <a:r>
              <a:rPr lang="en-US" dirty="0"/>
              <a:t> is any finite sequence of characters (i.e., letters, numerals, symbols and punctuation marks). An important characteristic of each </a:t>
            </a:r>
            <a:r>
              <a:rPr lang="en-US" b="1" dirty="0"/>
              <a:t>string</a:t>
            </a:r>
            <a:r>
              <a:rPr lang="en-US" dirty="0"/>
              <a:t> is its length, which is the number of characters in it. The length can be any natural number </a:t>
            </a:r>
            <a:endParaRPr lang="en-US" dirty="0"/>
          </a:p>
        </p:txBody>
      </p:sp>
    </p:spTree>
    <p:extLst>
      <p:ext uri="{BB962C8B-B14F-4D97-AF65-F5344CB8AC3E}">
        <p14:creationId xmlns:p14="http://schemas.microsoft.com/office/powerpoint/2010/main" val="4248816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String Functions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6106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25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pPr marL="0" indent="0">
              <a:buNone/>
            </a:pPr>
            <a:r>
              <a:rPr lang="en-IN" b="1" dirty="0"/>
              <a:t>Arrays</a:t>
            </a:r>
            <a:r>
              <a:rPr lang="en-IN" dirty="0"/>
              <a:t> can be ordinary </a:t>
            </a:r>
            <a:r>
              <a:rPr lang="en-IN" b="1" dirty="0"/>
              <a:t>arrays</a:t>
            </a:r>
            <a:r>
              <a:rPr lang="en-IN" dirty="0"/>
              <a:t> and associative </a:t>
            </a:r>
            <a:r>
              <a:rPr lang="en-IN" b="1" dirty="0"/>
              <a:t>arrays</a:t>
            </a:r>
            <a:r>
              <a:rPr lang="en-IN" dirty="0"/>
              <a:t> . Ordinary </a:t>
            </a:r>
            <a:r>
              <a:rPr lang="en-IN" b="1" dirty="0"/>
              <a:t>arrays</a:t>
            </a:r>
            <a:r>
              <a:rPr lang="en-IN" dirty="0"/>
              <a:t> have a user-defined upper bound. Elements in the </a:t>
            </a:r>
            <a:r>
              <a:rPr lang="en-IN" b="1" dirty="0"/>
              <a:t>array</a:t>
            </a:r>
            <a:r>
              <a:rPr lang="en-IN" dirty="0"/>
              <a:t> can be accessed and modified by their index value. </a:t>
            </a:r>
            <a:r>
              <a:rPr lang="en-IN" b="1" dirty="0"/>
              <a:t>Array</a:t>
            </a:r>
            <a:r>
              <a:rPr lang="en-IN" dirty="0"/>
              <a:t> elements are referenced in </a:t>
            </a:r>
            <a:r>
              <a:rPr lang="en-IN" b="1" dirty="0"/>
              <a:t>SQL</a:t>
            </a:r>
            <a:r>
              <a:rPr lang="en-IN" dirty="0"/>
              <a:t> statements by using one-based indexing; for example, MYARRAY[1], MYARRAY[2], and so on.</a:t>
            </a:r>
            <a:endParaRPr lang="en-US" dirty="0"/>
          </a:p>
        </p:txBody>
      </p:sp>
    </p:spTree>
    <p:extLst>
      <p:ext uri="{BB962C8B-B14F-4D97-AF65-F5344CB8AC3E}">
        <p14:creationId xmlns:p14="http://schemas.microsoft.com/office/powerpoint/2010/main" val="2258323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a:t>
            </a:r>
            <a:endParaRPr lang="en-US" dirty="0"/>
          </a:p>
        </p:txBody>
      </p:sp>
      <p:sp>
        <p:nvSpPr>
          <p:cNvPr id="3" name="Content Placeholder 2"/>
          <p:cNvSpPr>
            <a:spLocks noGrp="1"/>
          </p:cNvSpPr>
          <p:nvPr>
            <p:ph idx="1"/>
          </p:nvPr>
        </p:nvSpPr>
        <p:spPr/>
        <p:txBody>
          <a:bodyPr/>
          <a:lstStyle/>
          <a:p>
            <a:pPr marL="0" indent="0">
              <a:buNone/>
            </a:pPr>
            <a:r>
              <a:rPr lang="en-US" b="1" dirty="0"/>
              <a:t>cursor</a:t>
            </a:r>
            <a:r>
              <a:rPr lang="en-US" dirty="0"/>
              <a:t> is a control structure that enables traversal over the records in a </a:t>
            </a:r>
            <a:r>
              <a:rPr lang="en-US" b="1" dirty="0"/>
              <a:t>database</a:t>
            </a:r>
            <a:r>
              <a:rPr lang="en-US" dirty="0"/>
              <a:t>. </a:t>
            </a:r>
            <a:r>
              <a:rPr lang="en-US" b="1" dirty="0"/>
              <a:t>Cursors</a:t>
            </a:r>
            <a:r>
              <a:rPr lang="en-US" dirty="0"/>
              <a:t> facilitate subsequent processing in conjunction with the traversal, such as retrieval, addition and removal of </a:t>
            </a:r>
            <a:r>
              <a:rPr lang="en-US" b="1" dirty="0"/>
              <a:t>database</a:t>
            </a:r>
            <a:r>
              <a:rPr lang="en-US" dirty="0"/>
              <a:t> records. ... A </a:t>
            </a:r>
            <a:r>
              <a:rPr lang="en-US" b="1" dirty="0"/>
              <a:t>cursor</a:t>
            </a:r>
            <a:r>
              <a:rPr lang="en-US" dirty="0"/>
              <a:t> can be viewed as a pointer to one row in a set of rows</a:t>
            </a:r>
            <a:endParaRPr lang="en-US" dirty="0"/>
          </a:p>
        </p:txBody>
      </p:sp>
    </p:spTree>
    <p:extLst>
      <p:ext uri="{BB962C8B-B14F-4D97-AF65-F5344CB8AC3E}">
        <p14:creationId xmlns:p14="http://schemas.microsoft.com/office/powerpoint/2010/main" val="1957055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cursor used for in SQL?</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t>cursor</a:t>
            </a:r>
            <a:r>
              <a:rPr lang="en-US" dirty="0"/>
              <a:t> is a temporary work area created in the system memory when a </a:t>
            </a:r>
            <a:r>
              <a:rPr lang="en-US" b="1" dirty="0"/>
              <a:t>SQL</a:t>
            </a:r>
            <a:r>
              <a:rPr lang="en-US" dirty="0"/>
              <a:t> statement is executed. A </a:t>
            </a:r>
            <a:r>
              <a:rPr lang="en-US" b="1" dirty="0"/>
              <a:t>cursor</a:t>
            </a:r>
            <a:r>
              <a:rPr lang="en-US" dirty="0"/>
              <a:t> contains information on a select statement and the rows of data accessed by it. This temporary work area is </a:t>
            </a:r>
            <a:r>
              <a:rPr lang="en-US" b="1" dirty="0"/>
              <a:t>used</a:t>
            </a:r>
            <a:r>
              <a:rPr lang="en-US" dirty="0"/>
              <a:t> to store the data retrieved from the database, and manipulate this data</a:t>
            </a:r>
            <a:endParaRPr lang="en-US" dirty="0"/>
          </a:p>
        </p:txBody>
      </p:sp>
    </p:spTree>
    <p:extLst>
      <p:ext uri="{BB962C8B-B14F-4D97-AF65-F5344CB8AC3E}">
        <p14:creationId xmlns:p14="http://schemas.microsoft.com/office/powerpoint/2010/main" val="3110535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DECLARE Employee_Cursor CURSOR FOR </a:t>
            </a:r>
            <a:endParaRPr lang="en-US" sz="2400" dirty="0" smtClean="0"/>
          </a:p>
          <a:p>
            <a:pPr marL="0" indent="0">
              <a:buNone/>
            </a:pPr>
            <a:r>
              <a:rPr lang="en-US" sz="2400" dirty="0" smtClean="0"/>
              <a:t>SELECT </a:t>
            </a:r>
            <a:r>
              <a:rPr lang="en-US" sz="2400" dirty="0"/>
              <a:t>EmployeeID, Title FROM AdventureWorks2012.HumanResources.Employee; </a:t>
            </a:r>
            <a:endParaRPr lang="en-US" sz="2400" dirty="0" smtClean="0"/>
          </a:p>
          <a:p>
            <a:pPr marL="0" indent="0">
              <a:buNone/>
            </a:pPr>
            <a:r>
              <a:rPr lang="en-US" sz="2400" dirty="0" smtClean="0"/>
              <a:t>OPEN </a:t>
            </a:r>
            <a:r>
              <a:rPr lang="en-US" sz="2400" dirty="0"/>
              <a:t>Employee_Cursor; </a:t>
            </a:r>
            <a:endParaRPr lang="en-US" sz="2400" dirty="0" smtClean="0"/>
          </a:p>
          <a:p>
            <a:pPr marL="0" indent="0">
              <a:buNone/>
            </a:pPr>
            <a:r>
              <a:rPr lang="en-US" sz="2400" dirty="0" smtClean="0"/>
              <a:t>FETCH </a:t>
            </a:r>
            <a:r>
              <a:rPr lang="en-US" sz="2400" dirty="0"/>
              <a:t>NEXT FROM Employee_Cursor; </a:t>
            </a:r>
            <a:endParaRPr lang="en-US" sz="2400" dirty="0" smtClean="0"/>
          </a:p>
          <a:p>
            <a:pPr marL="0" indent="0">
              <a:buNone/>
            </a:pPr>
            <a:r>
              <a:rPr lang="en-US" sz="2400" dirty="0" smtClean="0"/>
              <a:t>WHILE </a:t>
            </a:r>
            <a:r>
              <a:rPr lang="en-US" sz="2400" dirty="0"/>
              <a:t>@@FETCH_STATUS = 0 </a:t>
            </a:r>
            <a:endParaRPr lang="en-US" sz="2400" dirty="0" smtClean="0"/>
          </a:p>
          <a:p>
            <a:pPr marL="0" indent="0">
              <a:buNone/>
            </a:pPr>
            <a:r>
              <a:rPr lang="en-US" sz="2400" dirty="0" smtClean="0"/>
              <a:t>BEGIN </a:t>
            </a:r>
          </a:p>
          <a:p>
            <a:pPr marL="0" indent="0">
              <a:buNone/>
            </a:pPr>
            <a:r>
              <a:rPr lang="en-US" sz="2400" dirty="0"/>
              <a:t>	</a:t>
            </a:r>
            <a:r>
              <a:rPr lang="en-US" sz="2400" dirty="0" smtClean="0"/>
              <a:t>FETCH </a:t>
            </a:r>
            <a:r>
              <a:rPr lang="en-US" sz="2400" dirty="0"/>
              <a:t>NEXT FROM Employee_Cursor; </a:t>
            </a:r>
            <a:endParaRPr lang="en-US" sz="2400" dirty="0" smtClean="0"/>
          </a:p>
          <a:p>
            <a:pPr marL="0" indent="0">
              <a:buNone/>
            </a:pPr>
            <a:r>
              <a:rPr lang="en-US" sz="2400" dirty="0" smtClean="0"/>
              <a:t>END</a:t>
            </a:r>
            <a:r>
              <a:rPr lang="en-US" sz="2400" dirty="0"/>
              <a:t>; </a:t>
            </a:r>
            <a:endParaRPr lang="en-US" sz="2400" dirty="0" smtClean="0"/>
          </a:p>
          <a:p>
            <a:pPr marL="0" indent="0">
              <a:buNone/>
            </a:pPr>
            <a:r>
              <a:rPr lang="en-US" sz="2400" dirty="0" smtClean="0"/>
              <a:t>CLOSE </a:t>
            </a:r>
            <a:r>
              <a:rPr lang="en-US" sz="2400" dirty="0"/>
              <a:t>Employee_Cursor; </a:t>
            </a:r>
            <a:endParaRPr lang="en-US" sz="2400" dirty="0" smtClean="0"/>
          </a:p>
          <a:p>
            <a:pPr marL="0" indent="0">
              <a:buNone/>
            </a:pPr>
            <a:r>
              <a:rPr lang="en-US" sz="2400" dirty="0" smtClean="0"/>
              <a:t>DEALLOCATE </a:t>
            </a:r>
            <a:r>
              <a:rPr lang="en-US" sz="2400" dirty="0"/>
              <a:t>Employee_Cursor; </a:t>
            </a:r>
            <a:endParaRPr lang="en-US" sz="2400" dirty="0" smtClean="0"/>
          </a:p>
          <a:p>
            <a:pPr marL="0" indent="0">
              <a:buNone/>
            </a:pPr>
            <a:r>
              <a:rPr lang="en-US" sz="2400" dirty="0" smtClean="0"/>
              <a:t>GO </a:t>
            </a:r>
            <a:endParaRPr lang="en-US" sz="2400" dirty="0"/>
          </a:p>
        </p:txBody>
      </p:sp>
    </p:spTree>
    <p:extLst>
      <p:ext uri="{BB962C8B-B14F-4D97-AF65-F5344CB8AC3E}">
        <p14:creationId xmlns:p14="http://schemas.microsoft.com/office/powerpoint/2010/main" val="1579779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of Database</a:t>
            </a:r>
            <a:endParaRPr lang="en-US" dirty="0"/>
          </a:p>
        </p:txBody>
      </p:sp>
      <p:sp>
        <p:nvSpPr>
          <p:cNvPr id="3" name="Content Placeholder 2"/>
          <p:cNvSpPr>
            <a:spLocks noGrp="1"/>
          </p:cNvSpPr>
          <p:nvPr>
            <p:ph idx="1"/>
          </p:nvPr>
        </p:nvSpPr>
        <p:spPr/>
        <p:txBody>
          <a:bodyPr/>
          <a:lstStyle/>
          <a:p>
            <a:r>
              <a:rPr lang="en-US" dirty="0" smtClean="0"/>
              <a:t>Table</a:t>
            </a:r>
          </a:p>
          <a:p>
            <a:r>
              <a:rPr lang="en-US" dirty="0" smtClean="0"/>
              <a:t>Views</a:t>
            </a:r>
          </a:p>
          <a:p>
            <a:r>
              <a:rPr lang="en-US" dirty="0" smtClean="0"/>
              <a:t>Procedure</a:t>
            </a:r>
          </a:p>
          <a:p>
            <a:r>
              <a:rPr lang="en-US" dirty="0" smtClean="0"/>
              <a:t>Index</a:t>
            </a:r>
          </a:p>
          <a:p>
            <a:r>
              <a:rPr lang="en-US" dirty="0" smtClean="0"/>
              <a:t>Triggers</a:t>
            </a:r>
          </a:p>
          <a:p>
            <a:r>
              <a:rPr lang="en-US" dirty="0" smtClean="0"/>
              <a:t>Constraints</a:t>
            </a:r>
          </a:p>
          <a:p>
            <a:endParaRPr lang="en-US" dirty="0"/>
          </a:p>
        </p:txBody>
      </p:sp>
    </p:spTree>
    <p:extLst>
      <p:ext uri="{BB962C8B-B14F-4D97-AF65-F5344CB8AC3E}">
        <p14:creationId xmlns:p14="http://schemas.microsoft.com/office/powerpoint/2010/main" val="824661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in Cursor</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DECLARE @var3 FLOAT </a:t>
            </a:r>
            <a:endParaRPr lang="en-US" sz="2000" dirty="0" smtClean="0"/>
          </a:p>
          <a:p>
            <a:pPr marL="0" indent="0">
              <a:buNone/>
            </a:pPr>
            <a:r>
              <a:rPr lang="en-US" sz="2000" dirty="0" smtClean="0"/>
              <a:t>DECLARE </a:t>
            </a:r>
            <a:r>
              <a:rPr lang="en-US" sz="2000" dirty="0"/>
              <a:t>cursor3 CURSOR FOR </a:t>
            </a:r>
            <a:endParaRPr lang="en-US" sz="2000" dirty="0" smtClean="0"/>
          </a:p>
          <a:p>
            <a:pPr marL="0" indent="0">
              <a:buNone/>
            </a:pPr>
            <a:r>
              <a:rPr lang="en-US" sz="2000" dirty="0" smtClean="0"/>
              <a:t>SELECT </a:t>
            </a:r>
            <a:r>
              <a:rPr lang="en-US" sz="2000" dirty="0"/>
              <a:t>col2, col3 FROM table1 FOR UPDATE OF col3 </a:t>
            </a:r>
            <a:endParaRPr lang="en-US" sz="2000" dirty="0" smtClean="0"/>
          </a:p>
          <a:p>
            <a:pPr marL="0" indent="0">
              <a:buNone/>
            </a:pPr>
            <a:r>
              <a:rPr lang="en-US" sz="2000" dirty="0" smtClean="0"/>
              <a:t>OPEN </a:t>
            </a:r>
            <a:r>
              <a:rPr lang="en-US" sz="2000" dirty="0"/>
              <a:t>cursor3 </a:t>
            </a:r>
            <a:endParaRPr lang="en-US" sz="2000" dirty="0" smtClean="0"/>
          </a:p>
          <a:p>
            <a:pPr marL="0" indent="0">
              <a:buNone/>
            </a:pPr>
            <a:r>
              <a:rPr lang="en-US" sz="2000" dirty="0" smtClean="0"/>
              <a:t>FETCH </a:t>
            </a:r>
            <a:r>
              <a:rPr lang="en-US" sz="2000" dirty="0"/>
              <a:t>FIRST FROM cursor3 </a:t>
            </a:r>
            <a:endParaRPr lang="en-US" sz="2000" dirty="0" smtClean="0"/>
          </a:p>
          <a:p>
            <a:pPr marL="0" indent="0">
              <a:buNone/>
            </a:pPr>
            <a:r>
              <a:rPr lang="en-US" sz="2000" dirty="0" smtClean="0"/>
              <a:t>WHILE </a:t>
            </a:r>
            <a:r>
              <a:rPr lang="en-US" sz="2000" dirty="0"/>
              <a:t>(@@FETCH_STATUS &gt; -1) </a:t>
            </a:r>
            <a:endParaRPr lang="en-US" sz="2000" dirty="0" smtClean="0"/>
          </a:p>
          <a:p>
            <a:pPr marL="0" indent="0">
              <a:buNone/>
            </a:pPr>
            <a:r>
              <a:rPr lang="en-US" sz="2000" dirty="0" smtClean="0"/>
              <a:t>BEGIN </a:t>
            </a:r>
          </a:p>
          <a:p>
            <a:pPr marL="0" indent="0">
              <a:buNone/>
            </a:pPr>
            <a:r>
              <a:rPr lang="en-US" sz="2000" dirty="0"/>
              <a:t>	</a:t>
            </a:r>
            <a:r>
              <a:rPr lang="en-US" sz="2000" dirty="0" smtClean="0"/>
              <a:t>UPDATE </a:t>
            </a:r>
            <a:r>
              <a:rPr lang="en-US" sz="2000" dirty="0"/>
              <a:t>@table1 SET col3 = </a:t>
            </a:r>
            <a:r>
              <a:rPr lang="en-US" sz="2000" dirty="0" err="1"/>
              <a:t>isnull</a:t>
            </a:r>
            <a:r>
              <a:rPr lang="en-US" sz="2000" dirty="0"/>
              <a:t>(@var3, 0) + </a:t>
            </a:r>
            <a:r>
              <a:rPr lang="en-US" sz="2000" dirty="0" err="1"/>
              <a:t>isnull</a:t>
            </a:r>
            <a:r>
              <a:rPr lang="en-US" sz="2000" dirty="0"/>
              <a:t>(col2, 0) </a:t>
            </a:r>
            <a:endParaRPr lang="en-US" sz="2000" dirty="0" smtClean="0"/>
          </a:p>
          <a:p>
            <a:pPr marL="0" indent="0">
              <a:buNone/>
            </a:pPr>
            <a:r>
              <a:rPr lang="en-US" sz="2000" dirty="0"/>
              <a:t>	</a:t>
            </a:r>
            <a:r>
              <a:rPr lang="en-US" sz="2000" dirty="0" smtClean="0"/>
              <a:t>WHERE </a:t>
            </a:r>
            <a:r>
              <a:rPr lang="en-US" sz="2000" dirty="0"/>
              <a:t>CURRENT OF cursor3 </a:t>
            </a:r>
            <a:endParaRPr lang="en-US" sz="2000" dirty="0" smtClean="0"/>
          </a:p>
          <a:p>
            <a:pPr marL="0" indent="0">
              <a:buNone/>
            </a:pPr>
            <a:r>
              <a:rPr lang="en-US" sz="2000" dirty="0"/>
              <a:t>	</a:t>
            </a:r>
            <a:r>
              <a:rPr lang="en-US" sz="2000" dirty="0" smtClean="0"/>
              <a:t>FETCH </a:t>
            </a:r>
            <a:r>
              <a:rPr lang="en-US" sz="2000" dirty="0"/>
              <a:t>NEXT FROM cursor3 INTO @var3 </a:t>
            </a:r>
            <a:endParaRPr lang="en-US" sz="2000" dirty="0" smtClean="0"/>
          </a:p>
          <a:p>
            <a:pPr marL="0" indent="0">
              <a:buNone/>
            </a:pPr>
            <a:r>
              <a:rPr lang="en-US" sz="2000" dirty="0" smtClean="0"/>
              <a:t>END</a:t>
            </a:r>
            <a:endParaRPr lang="en-US" sz="2000" dirty="0"/>
          </a:p>
        </p:txBody>
      </p:sp>
    </p:spTree>
    <p:extLst>
      <p:ext uri="{BB962C8B-B14F-4D97-AF65-F5344CB8AC3E}">
        <p14:creationId xmlns:p14="http://schemas.microsoft.com/office/powerpoint/2010/main" val="99843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t>
            </a:r>
            <a:endParaRPr lang="en-US" dirty="0"/>
          </a:p>
        </p:txBody>
      </p:sp>
      <p:sp>
        <p:nvSpPr>
          <p:cNvPr id="3" name="Content Placeholder 2"/>
          <p:cNvSpPr>
            <a:spLocks noGrp="1"/>
          </p:cNvSpPr>
          <p:nvPr>
            <p:ph idx="1"/>
          </p:nvPr>
        </p:nvSpPr>
        <p:spPr/>
        <p:txBody>
          <a:bodyPr/>
          <a:lstStyle/>
          <a:p>
            <a:r>
              <a:rPr lang="en-US" dirty="0"/>
              <a:t>The SQL CREATE PROCEDURE statement is used to create stored procedures that are stored in the database. </a:t>
            </a:r>
            <a:r>
              <a:rPr lang="en-US" dirty="0" smtClean="0"/>
              <a:t>It is set of instruction needs to be executed. Procedure is not going to return the value </a:t>
            </a:r>
            <a:endParaRPr lang="en-US" dirty="0"/>
          </a:p>
        </p:txBody>
      </p:sp>
    </p:spTree>
    <p:extLst>
      <p:ext uri="{BB962C8B-B14F-4D97-AF65-F5344CB8AC3E}">
        <p14:creationId xmlns:p14="http://schemas.microsoft.com/office/powerpoint/2010/main" val="704987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function in SQL Server?</a:t>
            </a:r>
            <a:endParaRPr lang="en-US" dirty="0"/>
          </a:p>
        </p:txBody>
      </p:sp>
      <p:sp>
        <p:nvSpPr>
          <p:cNvPr id="3" name="Content Placeholder 2"/>
          <p:cNvSpPr>
            <a:spLocks noGrp="1"/>
          </p:cNvSpPr>
          <p:nvPr>
            <p:ph idx="1"/>
          </p:nvPr>
        </p:nvSpPr>
        <p:spPr/>
        <p:txBody>
          <a:bodyPr/>
          <a:lstStyle/>
          <a:p>
            <a:pPr marL="0" indent="0">
              <a:buNone/>
            </a:pPr>
            <a:r>
              <a:rPr lang="en-US" dirty="0" smtClean="0"/>
              <a:t>Creates </a:t>
            </a:r>
            <a:r>
              <a:rPr lang="en-US" dirty="0"/>
              <a:t>a user-defined </a:t>
            </a:r>
            <a:r>
              <a:rPr lang="en-US" b="1" dirty="0"/>
              <a:t>function in SQL Server</a:t>
            </a:r>
            <a:r>
              <a:rPr lang="en-US" dirty="0"/>
              <a:t> and Azure </a:t>
            </a:r>
            <a:r>
              <a:rPr lang="en-US" b="1" dirty="0"/>
              <a:t>SQL</a:t>
            </a:r>
            <a:r>
              <a:rPr lang="en-US" dirty="0"/>
              <a:t> Database. A user-defined </a:t>
            </a:r>
            <a:r>
              <a:rPr lang="en-US" b="1" dirty="0"/>
              <a:t>function</a:t>
            </a:r>
            <a:r>
              <a:rPr lang="en-US" dirty="0"/>
              <a:t> is a Transact-</a:t>
            </a:r>
            <a:r>
              <a:rPr lang="en-US" b="1" dirty="0"/>
              <a:t>SQL</a:t>
            </a:r>
            <a:r>
              <a:rPr lang="en-US" dirty="0"/>
              <a:t> or common language runtime (CLR) routine that accepts parameters, performs an action, such as a complex calculation, and returns the result of that action as a value</a:t>
            </a:r>
          </a:p>
          <a:p>
            <a:endParaRPr lang="en-US" dirty="0"/>
          </a:p>
        </p:txBody>
      </p:sp>
    </p:spTree>
    <p:extLst>
      <p:ext uri="{BB962C8B-B14F-4D97-AF65-F5344CB8AC3E}">
        <p14:creationId xmlns:p14="http://schemas.microsoft.com/office/powerpoint/2010/main" val="2127035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Function</a:t>
            </a:r>
            <a:endParaRPr lang="en-US" dirty="0"/>
          </a:p>
        </p:txBody>
      </p:sp>
      <p:sp>
        <p:nvSpPr>
          <p:cNvPr id="3" name="Content Placeholder 2"/>
          <p:cNvSpPr>
            <a:spLocks noGrp="1"/>
          </p:cNvSpPr>
          <p:nvPr>
            <p:ph idx="1"/>
          </p:nvPr>
        </p:nvSpPr>
        <p:spPr/>
        <p:txBody>
          <a:bodyPr/>
          <a:lstStyle/>
          <a:p>
            <a:pPr marL="0" indent="0">
              <a:buNone/>
            </a:pPr>
            <a:r>
              <a:rPr lang="en-US" dirty="0" smtClean="0"/>
              <a:t>Aggregate Functions</a:t>
            </a:r>
          </a:p>
          <a:p>
            <a:r>
              <a:rPr lang="en-US" dirty="0" smtClean="0"/>
              <a:t>Sum</a:t>
            </a:r>
          </a:p>
          <a:p>
            <a:r>
              <a:rPr lang="en-US" dirty="0" err="1" smtClean="0"/>
              <a:t>Avg</a:t>
            </a:r>
            <a:endParaRPr lang="en-US" dirty="0" smtClean="0"/>
          </a:p>
          <a:p>
            <a:r>
              <a:rPr lang="en-US" dirty="0" smtClean="0"/>
              <a:t>Count</a:t>
            </a:r>
          </a:p>
          <a:p>
            <a:r>
              <a:rPr lang="en-US" dirty="0" smtClean="0"/>
              <a:t>Max</a:t>
            </a:r>
          </a:p>
          <a:p>
            <a:r>
              <a:rPr lang="en-US" dirty="0" smtClean="0"/>
              <a:t>Min</a:t>
            </a:r>
          </a:p>
          <a:p>
            <a:endParaRPr lang="en-US" dirty="0" smtClean="0"/>
          </a:p>
          <a:p>
            <a:endParaRPr lang="en-US" dirty="0"/>
          </a:p>
        </p:txBody>
      </p:sp>
    </p:spTree>
    <p:extLst>
      <p:ext uri="{BB962C8B-B14F-4D97-AF65-F5344CB8AC3E}">
        <p14:creationId xmlns:p14="http://schemas.microsoft.com/office/powerpoint/2010/main" val="3606984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functions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Trim,Ltrim,Rtrim</a:t>
            </a:r>
            <a:endParaRPr lang="en-US" dirty="0" smtClean="0"/>
          </a:p>
          <a:p>
            <a:r>
              <a:rPr lang="en-US" dirty="0" err="1" smtClean="0"/>
              <a:t>Substr,mid</a:t>
            </a:r>
            <a:endParaRPr lang="en-US" dirty="0" smtClean="0"/>
          </a:p>
          <a:p>
            <a:r>
              <a:rPr lang="en-US" dirty="0" err="1" smtClean="0"/>
              <a:t>Chr</a:t>
            </a:r>
            <a:endParaRPr lang="en-US" dirty="0" smtClean="0"/>
          </a:p>
          <a:p>
            <a:r>
              <a:rPr lang="en-US" dirty="0" smtClean="0"/>
              <a:t>Val</a:t>
            </a:r>
          </a:p>
          <a:p>
            <a:r>
              <a:rPr lang="en-US" dirty="0" err="1" smtClean="0"/>
              <a:t>isnull</a:t>
            </a:r>
            <a:endParaRPr lang="en-US" dirty="0" smtClean="0"/>
          </a:p>
          <a:p>
            <a:r>
              <a:rPr lang="en-US" dirty="0" smtClean="0"/>
              <a:t>Replace</a:t>
            </a:r>
          </a:p>
          <a:p>
            <a:r>
              <a:rPr lang="en-US" dirty="0" smtClean="0"/>
              <a:t>Lower/upper</a:t>
            </a:r>
          </a:p>
          <a:p>
            <a:r>
              <a:rPr lang="en-US" dirty="0" smtClean="0"/>
              <a:t>Round</a:t>
            </a:r>
            <a:endParaRPr lang="en-US" dirty="0"/>
          </a:p>
        </p:txBody>
      </p:sp>
    </p:spTree>
    <p:extLst>
      <p:ext uri="{BB962C8B-B14F-4D97-AF65-F5344CB8AC3E}">
        <p14:creationId xmlns:p14="http://schemas.microsoft.com/office/powerpoint/2010/main" val="2197735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8601268"/>
              </p:ext>
            </p:extLst>
          </p:nvPr>
        </p:nvGraphicFramePr>
        <p:xfrm>
          <a:off x="457200" y="2720181"/>
          <a:ext cx="8229600" cy="2286000"/>
        </p:xfrm>
        <a:graphic>
          <a:graphicData uri="http://schemas.openxmlformats.org/drawingml/2006/table">
            <a:tbl>
              <a:tblPr/>
              <a:tblGrid>
                <a:gridCol w="4114800"/>
                <a:gridCol w="4114800"/>
              </a:tblGrid>
              <a:tr h="0">
                <a:tc>
                  <a:txBody>
                    <a:bodyPr/>
                    <a:lstStyle/>
                    <a:p>
                      <a:pPr marL="0" marR="0">
                        <a:spcBef>
                          <a:spcPts val="0"/>
                        </a:spcBef>
                        <a:spcAft>
                          <a:spcPts val="0"/>
                        </a:spcAft>
                      </a:pPr>
                      <a:r>
                        <a:rPr lang="en-US" dirty="0">
                          <a:solidFill>
                            <a:srgbClr val="000000"/>
                          </a:solidFill>
                          <a:effectLst/>
                        </a:rPr>
                        <a:t>Argument</a:t>
                      </a:r>
                    </a:p>
                  </a:txBody>
                  <a:tcPr anchor="ctr">
                    <a:lnL>
                      <a:noFill/>
                    </a:lnL>
                    <a:lnR>
                      <a:noFill/>
                    </a:lnR>
                    <a:lnT>
                      <a:noFill/>
                    </a:lnT>
                    <a:lnB>
                      <a:noFill/>
                    </a:lnB>
                  </a:tcPr>
                </a:tc>
                <a:tc>
                  <a:txBody>
                    <a:bodyPr/>
                    <a:lstStyle/>
                    <a:p>
                      <a:pPr marL="0" marR="0">
                        <a:spcBef>
                          <a:spcPts val="0"/>
                        </a:spcBef>
                        <a:spcAft>
                          <a:spcPts val="0"/>
                        </a:spcAft>
                      </a:pPr>
                      <a:r>
                        <a:rPr lang="en-US">
                          <a:solidFill>
                            <a:srgbClr val="000000"/>
                          </a:solidFill>
                          <a:effectLst/>
                        </a:rPr>
                        <a:t>Description</a:t>
                      </a:r>
                    </a:p>
                  </a:txBody>
                  <a:tcPr anchor="ctr">
                    <a:lnL>
                      <a:noFill/>
                    </a:lnL>
                    <a:lnR>
                      <a:noFill/>
                    </a:lnR>
                    <a:lnT>
                      <a:noFill/>
                    </a:lnT>
                    <a:lnB>
                      <a:noFill/>
                    </a:lnB>
                  </a:tcPr>
                </a:tc>
              </a:tr>
              <a:tr h="0">
                <a:tc>
                  <a:txBody>
                    <a:bodyPr/>
                    <a:lstStyle/>
                    <a:p>
                      <a:pPr marL="0" marR="0">
                        <a:spcBef>
                          <a:spcPts val="0"/>
                        </a:spcBef>
                        <a:spcAft>
                          <a:spcPts val="0"/>
                        </a:spcAft>
                      </a:pPr>
                      <a:r>
                        <a:rPr lang="en-US">
                          <a:solidFill>
                            <a:srgbClr val="000000"/>
                          </a:solidFill>
                          <a:effectLst/>
                        </a:rPr>
                        <a:t>expr</a:t>
                      </a:r>
                    </a:p>
                  </a:txBody>
                  <a:tcPr anchor="ctr">
                    <a:lnL>
                      <a:noFill/>
                    </a:lnL>
                    <a:lnR>
                      <a:noFill/>
                    </a:lnR>
                    <a:lnT>
                      <a:noFill/>
                    </a:lnT>
                    <a:lnB>
                      <a:noFill/>
                    </a:lnB>
                  </a:tcPr>
                </a:tc>
                <a:tc>
                  <a:txBody>
                    <a:bodyPr/>
                    <a:lstStyle/>
                    <a:p>
                      <a:pPr marL="0" marR="0">
                        <a:spcBef>
                          <a:spcPts val="0"/>
                        </a:spcBef>
                        <a:spcAft>
                          <a:spcPts val="0"/>
                        </a:spcAft>
                      </a:pPr>
                      <a:r>
                        <a:rPr lang="en-US">
                          <a:solidFill>
                            <a:srgbClr val="000000"/>
                          </a:solidFill>
                          <a:effectLst/>
                        </a:rPr>
                        <a:t>Required. Expression you want to evaluate.</a:t>
                      </a:r>
                    </a:p>
                  </a:txBody>
                  <a:tcPr anchor="ctr">
                    <a:lnL>
                      <a:noFill/>
                    </a:lnL>
                    <a:lnR>
                      <a:noFill/>
                    </a:lnR>
                    <a:lnT>
                      <a:noFill/>
                    </a:lnT>
                    <a:lnB>
                      <a:noFill/>
                    </a:lnB>
                  </a:tcPr>
                </a:tc>
              </a:tr>
              <a:tr h="0">
                <a:tc>
                  <a:txBody>
                    <a:bodyPr/>
                    <a:lstStyle/>
                    <a:p>
                      <a:pPr marL="0" marR="0">
                        <a:spcBef>
                          <a:spcPts val="0"/>
                        </a:spcBef>
                        <a:spcAft>
                          <a:spcPts val="0"/>
                        </a:spcAft>
                      </a:pPr>
                      <a:r>
                        <a:rPr lang="en-US">
                          <a:solidFill>
                            <a:srgbClr val="000000"/>
                          </a:solidFill>
                          <a:effectLst/>
                        </a:rPr>
                        <a:t>truepart</a:t>
                      </a:r>
                    </a:p>
                  </a:txBody>
                  <a:tcPr anchor="ctr">
                    <a:lnL>
                      <a:noFill/>
                    </a:lnL>
                    <a:lnR>
                      <a:noFill/>
                    </a:lnR>
                    <a:lnT>
                      <a:noFill/>
                    </a:lnT>
                    <a:lnB>
                      <a:noFill/>
                    </a:lnB>
                  </a:tcPr>
                </a:tc>
                <a:tc>
                  <a:txBody>
                    <a:bodyPr/>
                    <a:lstStyle/>
                    <a:p>
                      <a:pPr marL="0" marR="0">
                        <a:spcBef>
                          <a:spcPts val="0"/>
                        </a:spcBef>
                        <a:spcAft>
                          <a:spcPts val="0"/>
                        </a:spcAft>
                      </a:pPr>
                      <a:r>
                        <a:rPr lang="en-US">
                          <a:solidFill>
                            <a:srgbClr val="000000"/>
                          </a:solidFill>
                          <a:effectLst/>
                        </a:rPr>
                        <a:t>Required. Value or expression returned if expr is True.</a:t>
                      </a:r>
                    </a:p>
                  </a:txBody>
                  <a:tcPr anchor="ctr">
                    <a:lnL>
                      <a:noFill/>
                    </a:lnL>
                    <a:lnR>
                      <a:noFill/>
                    </a:lnR>
                    <a:lnT>
                      <a:noFill/>
                    </a:lnT>
                    <a:lnB>
                      <a:noFill/>
                    </a:lnB>
                  </a:tcPr>
                </a:tc>
              </a:tr>
              <a:tr h="0">
                <a:tc>
                  <a:txBody>
                    <a:bodyPr/>
                    <a:lstStyle/>
                    <a:p>
                      <a:pPr marL="0" marR="0">
                        <a:spcBef>
                          <a:spcPts val="0"/>
                        </a:spcBef>
                        <a:spcAft>
                          <a:spcPts val="0"/>
                        </a:spcAft>
                      </a:pPr>
                      <a:r>
                        <a:rPr lang="en-US" dirty="0" err="1">
                          <a:solidFill>
                            <a:srgbClr val="000000"/>
                          </a:solidFill>
                          <a:effectLst/>
                        </a:rPr>
                        <a:t>falsepart</a:t>
                      </a:r>
                      <a:endParaRPr lang="en-US" dirty="0">
                        <a:solidFill>
                          <a:srgbClr val="000000"/>
                        </a:solidFill>
                        <a:effectLst/>
                      </a:endParaRPr>
                    </a:p>
                  </a:txBody>
                  <a:tcPr anchor="ctr">
                    <a:lnL>
                      <a:noFill/>
                    </a:lnL>
                    <a:lnR>
                      <a:noFill/>
                    </a:lnR>
                    <a:lnT>
                      <a:noFill/>
                    </a:lnT>
                    <a:lnB>
                      <a:noFill/>
                    </a:lnB>
                  </a:tcPr>
                </a:tc>
                <a:tc>
                  <a:txBody>
                    <a:bodyPr/>
                    <a:lstStyle/>
                    <a:p>
                      <a:pPr marL="0" marR="0">
                        <a:spcBef>
                          <a:spcPts val="0"/>
                        </a:spcBef>
                        <a:spcAft>
                          <a:spcPts val="0"/>
                        </a:spcAft>
                      </a:pPr>
                      <a:r>
                        <a:rPr lang="en-US" dirty="0">
                          <a:solidFill>
                            <a:srgbClr val="000000"/>
                          </a:solidFill>
                          <a:effectLst/>
                        </a:rPr>
                        <a:t>Required. Value or expression returned if expr is False.</a:t>
                      </a:r>
                    </a:p>
                  </a:txBody>
                  <a:tcPr anchor="ctr">
                    <a:lnL>
                      <a:noFill/>
                    </a:lnL>
                    <a:lnR>
                      <a:noFill/>
                    </a:lnR>
                    <a:lnT>
                      <a:noFill/>
                    </a:lnT>
                    <a:lnB>
                      <a:noFill/>
                    </a:lnB>
                  </a:tcPr>
                </a:tc>
              </a:tr>
            </a:tbl>
          </a:graphicData>
        </a:graphic>
      </p:graphicFrame>
      <p:sp>
        <p:nvSpPr>
          <p:cNvPr id="6" name="TextBox 5"/>
          <p:cNvSpPr txBox="1"/>
          <p:nvPr/>
        </p:nvSpPr>
        <p:spPr>
          <a:xfrm>
            <a:off x="457200" y="1981200"/>
            <a:ext cx="1279517" cy="369332"/>
          </a:xfrm>
          <a:prstGeom prst="rect">
            <a:avLst/>
          </a:prstGeom>
          <a:noFill/>
        </p:spPr>
        <p:txBody>
          <a:bodyPr wrap="none" rtlCol="0">
            <a:spAutoFit/>
          </a:bodyPr>
          <a:lstStyle/>
          <a:p>
            <a:r>
              <a:rPr lang="en-US" dirty="0" smtClean="0"/>
              <a:t>IIF Function</a:t>
            </a:r>
            <a:endParaRPr lang="en-US" dirty="0"/>
          </a:p>
        </p:txBody>
      </p:sp>
    </p:spTree>
    <p:extLst>
      <p:ext uri="{BB962C8B-B14F-4D97-AF65-F5344CB8AC3E}">
        <p14:creationId xmlns:p14="http://schemas.microsoft.com/office/powerpoint/2010/main" val="10081498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What is difference between Procedure and Function</a:t>
            </a:r>
          </a:p>
          <a:p>
            <a:r>
              <a:rPr lang="en-US" dirty="0" smtClean="0"/>
              <a:t>Does Aggregate function always requires Group by clause </a:t>
            </a:r>
            <a:endParaRPr lang="en-US" dirty="0"/>
          </a:p>
        </p:txBody>
      </p:sp>
    </p:spTree>
    <p:extLst>
      <p:ext uri="{BB962C8B-B14F-4D97-AF65-F5344CB8AC3E}">
        <p14:creationId xmlns:p14="http://schemas.microsoft.com/office/powerpoint/2010/main" val="2690404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Procedure Writing  </a:t>
            </a:r>
          </a:p>
          <a:p>
            <a:pPr lvl="0"/>
            <a:r>
              <a:rPr lang="en-US" dirty="0"/>
              <a:t>Optimization of SQL </a:t>
            </a:r>
            <a:r>
              <a:rPr lang="en-US" dirty="0" smtClean="0"/>
              <a:t>Query</a:t>
            </a:r>
          </a:p>
          <a:p>
            <a:pPr lvl="0"/>
            <a:r>
              <a:rPr lang="en-US" dirty="0"/>
              <a:t>Triggers</a:t>
            </a:r>
            <a:endParaRPr lang="en-US" dirty="0" smtClean="0"/>
          </a:p>
          <a:p>
            <a:pPr lvl="0"/>
            <a:r>
              <a:rPr lang="en-US" dirty="0" smtClean="0"/>
              <a:t>Records</a:t>
            </a:r>
            <a:endParaRPr lang="en-US" dirty="0"/>
          </a:p>
          <a:p>
            <a:pPr lvl="0"/>
            <a:r>
              <a:rPr lang="en-US" dirty="0" smtClean="0"/>
              <a:t>Exceptions</a:t>
            </a:r>
            <a:endParaRPr lang="en-US" dirty="0"/>
          </a:p>
          <a:p>
            <a:pPr lvl="0"/>
            <a:r>
              <a:rPr lang="en-US" dirty="0"/>
              <a:t>Packages</a:t>
            </a:r>
          </a:p>
          <a:p>
            <a:pPr lvl="0"/>
            <a:r>
              <a:rPr lang="en-US" dirty="0"/>
              <a:t>Collections</a:t>
            </a:r>
          </a:p>
          <a:p>
            <a:pPr lvl="0"/>
            <a:r>
              <a:rPr lang="en-US" dirty="0"/>
              <a:t>Transactions</a:t>
            </a:r>
          </a:p>
          <a:p>
            <a:pPr lvl="0"/>
            <a:r>
              <a:rPr lang="en-US" dirty="0"/>
              <a:t>PL/SQL functions like NVL, DECODE, NANVL, NVL2 etc</a:t>
            </a:r>
            <a:r>
              <a:rPr lang="en-US" dirty="0" smtClean="0"/>
              <a:t>. </a:t>
            </a:r>
            <a:endParaRPr lang="en-US" dirty="0"/>
          </a:p>
          <a:p>
            <a:pPr lvl="0"/>
            <a:endParaRPr lang="en-US" dirty="0"/>
          </a:p>
          <a:p>
            <a:endParaRPr lang="en-US" dirty="0"/>
          </a:p>
        </p:txBody>
      </p:sp>
    </p:spTree>
    <p:extLst>
      <p:ext uri="{BB962C8B-B14F-4D97-AF65-F5344CB8AC3E}">
        <p14:creationId xmlns:p14="http://schemas.microsoft.com/office/powerpoint/2010/main" val="123138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lstStyle/>
          <a:p>
            <a:pPr marL="0" indent="0">
              <a:buNone/>
            </a:pPr>
            <a:r>
              <a:rPr lang="en-US" dirty="0"/>
              <a:t>The table is the primary storage object for data in a relational database. In its simplest form, a table consists of row(s) and column(s), both of which hold the data. A table takes up physical space in a database and can be permanent or temporary.</a:t>
            </a:r>
          </a:p>
        </p:txBody>
      </p:sp>
    </p:spTree>
    <p:extLst>
      <p:ext uri="{BB962C8B-B14F-4D97-AF65-F5344CB8AC3E}">
        <p14:creationId xmlns:p14="http://schemas.microsoft.com/office/powerpoint/2010/main" val="20150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a:t>
            </a:r>
            <a:endParaRPr lang="en-US" dirty="0"/>
          </a:p>
        </p:txBody>
      </p:sp>
      <p:sp>
        <p:nvSpPr>
          <p:cNvPr id="3" name="Content Placeholder 2"/>
          <p:cNvSpPr>
            <a:spLocks noGrp="1"/>
          </p:cNvSpPr>
          <p:nvPr>
            <p:ph idx="1"/>
          </p:nvPr>
        </p:nvSpPr>
        <p:spPr/>
        <p:txBody>
          <a:bodyPr/>
          <a:lstStyle/>
          <a:p>
            <a:pPr marL="0" indent="0">
              <a:buNone/>
            </a:pPr>
            <a:r>
              <a:rPr lang="en-US" b="1" dirty="0"/>
              <a:t>Global temp tables</a:t>
            </a:r>
            <a:r>
              <a:rPr lang="en-US" dirty="0"/>
              <a:t> are available to all </a:t>
            </a:r>
            <a:r>
              <a:rPr lang="en-US" b="1" dirty="0"/>
              <a:t>SQL</a:t>
            </a:r>
            <a:r>
              <a:rPr lang="en-US" dirty="0"/>
              <a:t> Server sessions or connections (means all the user). These can be created by any </a:t>
            </a:r>
            <a:r>
              <a:rPr lang="en-US" b="1" dirty="0"/>
              <a:t>SQL</a:t>
            </a:r>
            <a:r>
              <a:rPr lang="en-US" dirty="0"/>
              <a:t> Server connection user and these are automatically deleted when all the </a:t>
            </a:r>
            <a:r>
              <a:rPr lang="en-US" b="1" dirty="0"/>
              <a:t>SQL</a:t>
            </a:r>
            <a:r>
              <a:rPr lang="en-US" dirty="0"/>
              <a:t> Server connections have been closed. </a:t>
            </a:r>
            <a:r>
              <a:rPr lang="en-US" b="1" dirty="0"/>
              <a:t>Global temporary table</a:t>
            </a:r>
            <a:r>
              <a:rPr lang="en-US" dirty="0"/>
              <a:t> name is stared with double hash ("##") sign</a:t>
            </a:r>
          </a:p>
        </p:txBody>
      </p:sp>
    </p:spTree>
    <p:extLst>
      <p:ext uri="{BB962C8B-B14F-4D97-AF65-F5344CB8AC3E}">
        <p14:creationId xmlns:p14="http://schemas.microsoft.com/office/powerpoint/2010/main" val="3593101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 Table</a:t>
            </a:r>
            <a:endParaRPr lang="en-US" dirty="0"/>
          </a:p>
        </p:txBody>
      </p:sp>
      <p:sp>
        <p:nvSpPr>
          <p:cNvPr id="3" name="Content Placeholder 2"/>
          <p:cNvSpPr>
            <a:spLocks noGrp="1"/>
          </p:cNvSpPr>
          <p:nvPr>
            <p:ph idx="1"/>
          </p:nvPr>
        </p:nvSpPr>
        <p:spPr/>
        <p:txBody>
          <a:bodyPr/>
          <a:lstStyle/>
          <a:p>
            <a:pPr marL="0" indent="0">
              <a:buNone/>
            </a:pPr>
            <a:r>
              <a:rPr lang="en-US" b="1" dirty="0" smtClean="0"/>
              <a:t>Local temp tables</a:t>
            </a:r>
            <a:r>
              <a:rPr lang="en-US" dirty="0" smtClean="0"/>
              <a:t> are available to the current procedure or function. </a:t>
            </a:r>
            <a:r>
              <a:rPr lang="en-US" b="1" dirty="0" smtClean="0"/>
              <a:t>Local temporary table</a:t>
            </a:r>
            <a:r>
              <a:rPr lang="en-US" dirty="0" smtClean="0"/>
              <a:t> name is stared with single hash ("#") sign</a:t>
            </a:r>
          </a:p>
          <a:p>
            <a:endParaRPr lang="en-US" dirty="0"/>
          </a:p>
        </p:txBody>
      </p:sp>
    </p:spTree>
    <p:extLst>
      <p:ext uri="{BB962C8B-B14F-4D97-AF65-F5344CB8AC3E}">
        <p14:creationId xmlns:p14="http://schemas.microsoft.com/office/powerpoint/2010/main" val="3165321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Check (CHK) constraints can be utilized to check the validity of data entered into particular table columns. Check constraints are used to provide back-end database edits, although edits are commonly found in the front-end application as well. General edits restrict values that can be entered into columns or objects, whether within the database itself or on a front-end application. The check constraint is a way of providing another protective layer for the data.</a:t>
            </a:r>
          </a:p>
          <a:p>
            <a:pPr marL="0" indent="0">
              <a:buNone/>
            </a:pPr>
            <a:r>
              <a:rPr lang="en-US" dirty="0" smtClean="0"/>
              <a:t>Primary Key , Unique , NULL , Foreign Key are few example</a:t>
            </a:r>
            <a:endParaRPr lang="en-US" dirty="0"/>
          </a:p>
        </p:txBody>
      </p:sp>
    </p:spTree>
    <p:extLst>
      <p:ext uri="{BB962C8B-B14F-4D97-AF65-F5344CB8AC3E}">
        <p14:creationId xmlns:p14="http://schemas.microsoft.com/office/powerpoint/2010/main" val="1145467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458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30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3147</TotalTime>
  <Words>1752</Words>
  <Application>Microsoft Office PowerPoint</Application>
  <PresentationFormat>On-screen Show (4:3)</PresentationFormat>
  <Paragraphs>212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Course Contains – Day 1</vt:lpstr>
      <vt:lpstr>PL/SQL</vt:lpstr>
      <vt:lpstr>Why PL/SQL</vt:lpstr>
      <vt:lpstr>Objects of Database</vt:lpstr>
      <vt:lpstr>Table</vt:lpstr>
      <vt:lpstr>Temp Table</vt:lpstr>
      <vt:lpstr>Temp Table</vt:lpstr>
      <vt:lpstr>Constraints</vt:lpstr>
      <vt:lpstr>Operators</vt:lpstr>
      <vt:lpstr>Views</vt:lpstr>
      <vt:lpstr>Procedure</vt:lpstr>
      <vt:lpstr>Index</vt:lpstr>
      <vt:lpstr>Q &amp; A</vt:lpstr>
      <vt:lpstr>Trigger</vt:lpstr>
      <vt:lpstr>Data Type</vt:lpstr>
      <vt:lpstr>Different Data Types</vt:lpstr>
      <vt:lpstr>Different Data Types</vt:lpstr>
      <vt:lpstr>Different Data Types</vt:lpstr>
      <vt:lpstr>Use of Data type</vt:lpstr>
      <vt:lpstr>Variable</vt:lpstr>
      <vt:lpstr>Variable Declaration</vt:lpstr>
      <vt:lpstr>Variable Declaration</vt:lpstr>
      <vt:lpstr>Global Variable</vt:lpstr>
      <vt:lpstr>Global Variable Example</vt:lpstr>
      <vt:lpstr>Constant</vt:lpstr>
      <vt:lpstr>Constant Definition</vt:lpstr>
      <vt:lpstr>Literals</vt:lpstr>
      <vt:lpstr>Literals Example</vt:lpstr>
      <vt:lpstr>Conditions</vt:lpstr>
      <vt:lpstr>Condition</vt:lpstr>
      <vt:lpstr>Loop</vt:lpstr>
      <vt:lpstr>Loop </vt:lpstr>
      <vt:lpstr>Use Break in Loop</vt:lpstr>
      <vt:lpstr>Strings</vt:lpstr>
      <vt:lpstr>Few String Functions</vt:lpstr>
      <vt:lpstr>Arrays</vt:lpstr>
      <vt:lpstr>Cursor</vt:lpstr>
      <vt:lpstr>What is cursor used for in SQL?</vt:lpstr>
      <vt:lpstr>Cursor Example</vt:lpstr>
      <vt:lpstr>Update in Cursor</vt:lpstr>
      <vt:lpstr>Procedure </vt:lpstr>
      <vt:lpstr>What is a function in SQL Server?</vt:lpstr>
      <vt:lpstr>Some common Function</vt:lpstr>
      <vt:lpstr>Some common functions</vt:lpstr>
      <vt:lpstr>Conditional Function</vt:lpstr>
      <vt:lpstr>Q &amp; A</vt:lpstr>
      <vt:lpstr>Day 2 </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Contains – Day 1</dc:title>
  <dc:creator>Sinha, Rajeev</dc:creator>
  <cp:lastModifiedBy>Sinha, Rajeev</cp:lastModifiedBy>
  <cp:revision>32</cp:revision>
  <dcterms:created xsi:type="dcterms:W3CDTF">2018-03-09T11:05:46Z</dcterms:created>
  <dcterms:modified xsi:type="dcterms:W3CDTF">2018-03-14T12:03:11Z</dcterms:modified>
</cp:coreProperties>
</file>