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523" r:id="rId4"/>
    <p:sldId id="499" r:id="rId5"/>
    <p:sldId id="500" r:id="rId6"/>
    <p:sldId id="501" r:id="rId7"/>
    <p:sldId id="502" r:id="rId8"/>
    <p:sldId id="626" r:id="rId9"/>
    <p:sldId id="627" r:id="rId10"/>
    <p:sldId id="513" r:id="rId11"/>
    <p:sldId id="628" r:id="rId12"/>
    <p:sldId id="636" r:id="rId13"/>
    <p:sldId id="638" r:id="rId14"/>
    <p:sldId id="639" r:id="rId15"/>
    <p:sldId id="605" r:id="rId16"/>
    <p:sldId id="647" r:id="rId17"/>
    <p:sldId id="515" r:id="rId18"/>
    <p:sldId id="602" r:id="rId19"/>
    <p:sldId id="603" r:id="rId20"/>
    <p:sldId id="610" r:id="rId21"/>
    <p:sldId id="597" r:id="rId22"/>
    <p:sldId id="512" r:id="rId23"/>
    <p:sldId id="517" r:id="rId24"/>
    <p:sldId id="648" r:id="rId25"/>
    <p:sldId id="518" r:id="rId26"/>
    <p:sldId id="520" r:id="rId27"/>
    <p:sldId id="521" r:id="rId28"/>
    <p:sldId id="554" r:id="rId29"/>
    <p:sldId id="455" r:id="rId30"/>
    <p:sldId id="616" r:id="rId31"/>
    <p:sldId id="522" r:id="rId32"/>
    <p:sldId id="613" r:id="rId33"/>
    <p:sldId id="444" r:id="rId34"/>
    <p:sldId id="450" r:id="rId35"/>
    <p:sldId id="569" r:id="rId36"/>
    <p:sldId id="566" r:id="rId37"/>
    <p:sldId id="615" r:id="rId38"/>
    <p:sldId id="451" r:id="rId39"/>
    <p:sldId id="452" r:id="rId40"/>
    <p:sldId id="454" r:id="rId41"/>
    <p:sldId id="565" r:id="rId42"/>
    <p:sldId id="646" r:id="rId43"/>
    <p:sldId id="467" r:id="rId44"/>
    <p:sldId id="637" r:id="rId45"/>
    <p:sldId id="571" r:id="rId46"/>
    <p:sldId id="448" r:id="rId47"/>
    <p:sldId id="445" r:id="rId48"/>
    <p:sldId id="427" r:id="rId49"/>
    <p:sldId id="551" r:id="rId50"/>
    <p:sldId id="552" r:id="rId51"/>
    <p:sldId id="596" r:id="rId52"/>
    <p:sldId id="446" r:id="rId53"/>
    <p:sldId id="547" r:id="rId54"/>
    <p:sldId id="572" r:id="rId55"/>
    <p:sldId id="573" r:id="rId56"/>
    <p:sldId id="649" r:id="rId57"/>
    <p:sldId id="576" r:id="rId58"/>
    <p:sldId id="630" r:id="rId59"/>
    <p:sldId id="632" r:id="rId60"/>
    <p:sldId id="650" r:id="rId61"/>
    <p:sldId id="651" r:id="rId62"/>
    <p:sldId id="575" r:id="rId63"/>
    <p:sldId id="622" r:id="rId64"/>
    <p:sldId id="623" r:id="rId65"/>
    <p:sldId id="577" r:id="rId66"/>
    <p:sldId id="478" r:id="rId67"/>
    <p:sldId id="570" r:id="rId68"/>
    <p:sldId id="497" r:id="rId69"/>
    <p:sldId id="473" r:id="rId70"/>
    <p:sldId id="474" r:id="rId71"/>
    <p:sldId id="567" r:id="rId72"/>
    <p:sldId id="633" r:id="rId73"/>
    <p:sldId id="620" r:id="rId74"/>
    <p:sldId id="631" r:id="rId75"/>
    <p:sldId id="559" r:id="rId76"/>
    <p:sldId id="477" r:id="rId77"/>
    <p:sldId id="621" r:id="rId78"/>
    <p:sldId id="641" r:id="rId79"/>
    <p:sldId id="642" r:id="rId80"/>
    <p:sldId id="644" r:id="rId81"/>
    <p:sldId id="643" r:id="rId82"/>
    <p:sldId id="645" r:id="rId83"/>
    <p:sldId id="588" r:id="rId84"/>
    <p:sldId id="428" r:id="rId85"/>
    <p:sldId id="440" r:id="rId86"/>
    <p:sldId id="439" r:id="rId87"/>
    <p:sldId id="599" r:id="rId88"/>
    <p:sldId id="600" r:id="rId89"/>
    <p:sldId id="652" r:id="rId90"/>
    <p:sldId id="598" r:id="rId91"/>
    <p:sldId id="442" r:id="rId92"/>
    <p:sldId id="430" r:id="rId93"/>
    <p:sldId id="550" r:id="rId94"/>
    <p:sldId id="549" r:id="rId95"/>
    <p:sldId id="441" r:id="rId96"/>
    <p:sldId id="544" r:id="rId97"/>
    <p:sldId id="635" r:id="rId98"/>
    <p:sldId id="640" r:id="rId99"/>
    <p:sldId id="629" r:id="rId100"/>
    <p:sldId id="617" r:id="rId101"/>
    <p:sldId id="611" r:id="rId102"/>
    <p:sldId id="618" r:id="rId103"/>
    <p:sldId id="612" r:id="rId10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CC66"/>
    <a:srgbClr val="27303D"/>
    <a:srgbClr val="2C3644"/>
    <a:srgbClr val="FF5050"/>
    <a:srgbClr val="3DA4B5"/>
    <a:srgbClr val="274541"/>
    <a:srgbClr val="FED834"/>
    <a:srgbClr val="1D332A"/>
    <a:srgbClr val="ED9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6346" autoAdjust="0"/>
  </p:normalViewPr>
  <p:slideViewPr>
    <p:cSldViewPr snapToGrid="0">
      <p:cViewPr varScale="1">
        <p:scale>
          <a:sx n="85" d="100"/>
          <a:sy n="85" d="100"/>
        </p:scale>
        <p:origin x="64" y="68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6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1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3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6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1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1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17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32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6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pen.io/codingapple/pen/wmjOv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pen.io/codingapple/pen/wmjOvR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0" b="24769"/>
          <a:stretch/>
        </p:blipFill>
        <p:spPr>
          <a:xfrm>
            <a:off x="5616043" y="2949971"/>
            <a:ext cx="959915" cy="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455" y="501354"/>
            <a:ext cx="111905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웹의 발전단계</a:t>
            </a: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정적 웹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-&gt; 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동적 웹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-&gt; 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웹을 앱처럼 쓰자</a:t>
            </a:r>
            <a:endParaRPr lang="en-US" altLang="ko-KR" sz="3200" smtClean="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5083" y="2625502"/>
            <a:ext cx="9797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쇼핑몰</a:t>
            </a:r>
            <a:endParaRPr lang="en-US" altLang="ko-KR" sz="16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SNS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블로그</a:t>
            </a:r>
            <a:endParaRPr lang="en-US" altLang="ko-KR" sz="16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등</a:t>
            </a:r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589871" y="2625502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웹문서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4221597" y="3632397"/>
            <a:ext cx="100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UX</a:t>
            </a:r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혁명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4248849" y="2625502"/>
            <a:ext cx="9797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쇼핑몰</a:t>
            </a:r>
            <a:endParaRPr lang="en-US" altLang="ko-KR" sz="16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SNS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블로그</a:t>
            </a:r>
            <a:endParaRPr lang="en-US" altLang="ko-KR" sz="16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등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4221597" y="4171495"/>
            <a:ext cx="7061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Page 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seamless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사용자경험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AMP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매우빠른 모바일웹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Progressive Web App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웹을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앱처럼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flipkart)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Hybrid app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(HTML/CSS/JS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iOS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앱을 만들자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836" y="1703647"/>
            <a:ext cx="10276657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minified JS &amp; CSS (+automation task)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최적화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(Progressive JPG, Sprite)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한글폰트 사이즈 축소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최소화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컨텐츠발행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광고수입 사이트를 위한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AMP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Bootstrap grid only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Chrome Audit tools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개발자라면 알아야할 웹용량 최소화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6836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5415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</a:t>
            </a:r>
            <a:endParaRPr lang="ko-KR" altLang="en-US" sz="2400" b="1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7"/>
            <a:ext cx="10276657" cy="11429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Facebook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도구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댓글기능 만들기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</a:t>
            </a:r>
            <a:r>
              <a:rPr lang="en-US" altLang="ko-KR" sz="1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://developers.facebook.com/docs/plugins/comments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163" y="6513996"/>
            <a:ext cx="1290138" cy="232942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608047" y="767276"/>
            <a:ext cx="6677212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기능개발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6836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5415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</a:t>
            </a:r>
            <a:endParaRPr lang="ko-KR" altLang="en-US" sz="2400" b="1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4327" y="3129787"/>
            <a:ext cx="10276657" cy="114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 개발자 도구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https://developers.naver.com/docs/map/javascriptv3/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6836" y="1826965"/>
            <a:ext cx="914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Stackoverflow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프로그래머 통계 모음 https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://insights.stackoverflow.com/survey/2016#work-salary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46836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65415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</a:t>
            </a:r>
            <a:endParaRPr lang="ko-KR" altLang="en-US" sz="2400" b="1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612" y="562316"/>
            <a:ext cx="11190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웹을 앱처럼 만드는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현상이 일어난 이유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 </a:t>
            </a:r>
          </a:p>
          <a:p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1. Acquisition cost : 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‘Web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방문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‘App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설치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보다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마케팅 비용이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10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배 싸다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Reach : 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Web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App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보다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고객 풀이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2.5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배 넓음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3. Conversion : 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PWA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로 구축한 사이트는 일반 사이트보다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구매전환율이 더 높음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 </a:t>
            </a: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4. App store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몰락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 </a:t>
            </a:r>
          </a:p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미국 스마트폰 사용자의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64%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가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한달에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 이하의 앱을 설치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27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16204" y="430058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웹의 구조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51608" y="4053665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850" y="3993280"/>
            <a:ext cx="2374292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HTML 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동적 생성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1608" y="4744272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850" y="4683887"/>
            <a:ext cx="2374292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첨부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4" name="Picture 2" descr="chrom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54" y="2265847"/>
            <a:ext cx="781857" cy="78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951608" y="5434879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99850" y="5374494"/>
            <a:ext cx="2374292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Javascript </a:t>
            </a: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첨부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026" name="Picture 2" descr="hosting, server, internet, storage, database, ra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4" y="2265847"/>
            <a:ext cx="780064" cy="8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138754" y="715483"/>
            <a:ext cx="4251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사용자가 상품리스트 페이지를 요청함</a:t>
            </a: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2913474" y="2499018"/>
            <a:ext cx="3228534" cy="34505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1608" y="3345048"/>
            <a:ext cx="2374292" cy="534927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9850" y="3284663"/>
            <a:ext cx="2374292" cy="534927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I/O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7796757" y="2499018"/>
            <a:ext cx="1511145" cy="34505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48" y="2310398"/>
            <a:ext cx="692754" cy="6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5871351" y="3345048"/>
            <a:ext cx="2288633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19593" y="3284663"/>
            <a:ext cx="2288633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완성된 </a:t>
            </a: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HTML 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수신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616204" y="430058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웹의 구조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45395" y="722596"/>
            <a:ext cx="4251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사용자가 상품리스트 페이지를 요청함</a:t>
            </a: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1608" y="4053665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99850" y="3993280"/>
            <a:ext cx="2374292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HTML 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틀만 첨부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51608" y="4744272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99850" y="4683887"/>
            <a:ext cx="2374292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첨부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4" name="Picture 2" descr="chrom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54" y="2265847"/>
            <a:ext cx="781857" cy="78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951608" y="5434879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9850" y="5374494"/>
            <a:ext cx="2374292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Javascript </a:t>
            </a: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첨부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7" name="Picture 2" descr="hosting, server, internet, storage, database, ra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4" y="2265847"/>
            <a:ext cx="780064" cy="8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오른쪽 화살표 37"/>
          <p:cNvSpPr/>
          <p:nvPr/>
        </p:nvSpPr>
        <p:spPr>
          <a:xfrm>
            <a:off x="2913474" y="2499018"/>
            <a:ext cx="3228534" cy="34505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51608" y="3345048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99850" y="3284663"/>
            <a:ext cx="2374292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첨부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7796757" y="2499018"/>
            <a:ext cx="1511145" cy="34505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2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48" y="2310398"/>
            <a:ext cx="692754" cy="6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5785692" y="3345048"/>
            <a:ext cx="2374292" cy="534927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733934" y="3284663"/>
            <a:ext cx="2374292" cy="534927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HTML </a:t>
            </a:r>
            <a:r>
              <a:rPr kumimoji="0" lang="ko-KR" altLang="en-US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내용 생성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785692" y="4476808"/>
            <a:ext cx="1132693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33934" y="4416423"/>
            <a:ext cx="1132693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JS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21901" y="4476808"/>
            <a:ext cx="1138083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970143" y="4416423"/>
            <a:ext cx="1138083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endParaRPr kumimoji="0" lang="en-US" altLang="ko-KR" sz="20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1" name="오른쪽 화살표 50"/>
          <p:cNvSpPr/>
          <p:nvPr/>
        </p:nvSpPr>
        <p:spPr>
          <a:xfrm rot="16200000">
            <a:off x="6769504" y="3977509"/>
            <a:ext cx="315014" cy="34505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8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784" y="1914038"/>
            <a:ext cx="11190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마크업언어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웹문서의 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그림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동영상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레이아웃을 만드는 언어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&lt;img src=“apple.jpg”&gt;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&lt;p&gt;Hello&lt;/p&gt;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&lt;div&gt; 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  &lt;a&gt;Click&lt;/a&gt;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&lt;/div&gt;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69231" y="767885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무엇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28785" y="723497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/>
                </a:solidFill>
                <a:latin typeface="+mn-lt"/>
                <a:ea typeface="굴림" panose="020B0600000101010101" pitchFamily="50" charset="-127"/>
              </a:rPr>
              <a:t>&lt;/&gt;</a:t>
            </a:r>
            <a:endParaRPr lang="ko-KR" altLang="en-US" sz="2800" b="1">
              <a:solidFill>
                <a:schemeClr val="bg1"/>
              </a:solidFill>
              <a:latin typeface="+mn-lt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64" y="4405012"/>
            <a:ext cx="7312991" cy="2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784" y="1914038"/>
            <a:ext cx="11190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마크업언어를 꾸며주는 역할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&lt;img src=“apple.jpg”&gt;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&lt;p class=“red”&gt;Hello&lt;/p&gt;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&lt;div&gt; 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  &lt;a&gt;Click&lt;/a&gt;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&lt;/div&gt;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.red {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	color: red;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69231" y="767885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무엇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28785" y="723497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/>
                </a:solidFill>
                <a:latin typeface="+mn-lt"/>
                <a:ea typeface="굴림" panose="020B0600000101010101" pitchFamily="50" charset="-127"/>
              </a:rPr>
              <a:t>&lt;/&gt;</a:t>
            </a:r>
            <a:endParaRPr lang="ko-KR" altLang="en-US" sz="2800" b="1">
              <a:solidFill>
                <a:schemeClr val="bg1"/>
              </a:solidFill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4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750" y="1914038"/>
            <a:ext cx="5441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HTML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 이벤트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다루기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생성과 변경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서버와 통신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141" y="6544144"/>
            <a:ext cx="1123160" cy="20279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669231" y="732570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어디에 쓰나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28568" y="19140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바인딩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서버데이터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 및 수신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가져다 쓰기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5491342" y="2129414"/>
            <a:ext cx="694063" cy="187757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026" y="1896785"/>
            <a:ext cx="11190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문제를 푸는데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매우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상세히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논리적으로 풀면 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58" y="6508254"/>
            <a:ext cx="1321943" cy="23868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669230" y="767885"/>
            <a:ext cx="807845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하는 법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88766" y="681763"/>
            <a:ext cx="6559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Think</a:t>
            </a:r>
          </a:p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Like</a:t>
            </a:r>
          </a:p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Code</a:t>
            </a:r>
            <a:endParaRPr lang="ko-KR" altLang="en-US" sz="14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669231" y="767885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아이스크림 먹는 법을 설명하시오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8766" y="681763"/>
            <a:ext cx="6559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Think</a:t>
            </a:r>
          </a:p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Like</a:t>
            </a:r>
          </a:p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Code</a:t>
            </a:r>
            <a:endParaRPr lang="ko-KR" altLang="en-US" sz="14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84326" y="1806572"/>
            <a:ext cx="10175113" cy="3111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5" y="6543412"/>
            <a:ext cx="1127216" cy="2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669231" y="767885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(tab)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만드시오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8766" y="681763"/>
            <a:ext cx="6559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Think</a:t>
            </a:r>
          </a:p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Like</a:t>
            </a:r>
          </a:p>
          <a:p>
            <a:pPr algn="r"/>
            <a:r>
              <a:rPr lang="en-US" altLang="ko-KR" sz="1400" b="1" smtClean="0">
                <a:solidFill>
                  <a:schemeClr val="bg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Code</a:t>
            </a:r>
            <a:endParaRPr lang="ko-KR" altLang="en-US" sz="14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84326" y="1806572"/>
            <a:ext cx="9826411" cy="3111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5" y="6543412"/>
            <a:ext cx="1127216" cy="2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654" y="664100"/>
            <a:ext cx="110310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와이파이 비번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20160919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자료공유 카톡방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주소창에 입력 </a:t>
            </a: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smtClean="0">
                <a:solidFill>
                  <a:schemeClr val="bg1"/>
                </a:solidFill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			     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open.kakao.com/o/g6eQPBub</a:t>
            </a:r>
            <a:endParaRPr lang="en-US" altLang="ko-KR" sz="3600" smtClean="0">
              <a:solidFill>
                <a:schemeClr val="accent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36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에디터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Brackets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HTML Preview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 필요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 자동완성 기능 추천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귀찮으니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Brackets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560" y="6413859"/>
            <a:ext cx="1844742" cy="3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77583" y="768675"/>
            <a:ext cx="10103802" cy="361174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HTML/CSS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하던 습관으로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감성적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접근하면 망함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무조건 </a:t>
            </a:r>
            <a:r>
              <a:rPr lang="ko-KR" altLang="en-US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이성과 논리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읽고씁니다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5" y="6543412"/>
            <a:ext cx="1127216" cy="2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4061" y="1371599"/>
            <a:ext cx="5472541" cy="301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5" y="6543412"/>
            <a:ext cx="1127216" cy="20352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34061" y="414202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문서를 이렇게 봅니다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2" descr="do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17" y="1543871"/>
            <a:ext cx="5105913" cy="26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04016" y="2819460"/>
            <a:ext cx="4718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Document Object Model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=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그냥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HTML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집합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= JS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을 보는 관점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02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73387" y="4532281"/>
            <a:ext cx="10552233" cy="86014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0768" y="4576042"/>
            <a:ext cx="10552233" cy="900831"/>
          </a:xfrm>
          <a:prstGeom prst="roundRect">
            <a:avLst>
              <a:gd name="adj" fmla="val 270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작성 방식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40806" y="4636427"/>
            <a:ext cx="9879516" cy="756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id=“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bluebox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찾아서 새로운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추가해라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777" y="1810360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 modal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2019" y="1749975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28124" y="1810360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 modal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76366" y="1749975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24229" y="1810360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 modal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72471" y="1749975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323123" y="1876350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6693349" y="1876350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3387" y="2468758"/>
            <a:ext cx="2642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&lt;div&gt;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선택하고</a:t>
            </a:r>
            <a:endParaRPr lang="en-US" altLang="ko-KR" sz="2000" smtClean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속성을 가져온다</a:t>
            </a:r>
            <a:endParaRPr lang="en-US" altLang="ko-KR" sz="20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70732" y="2468758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생성한다</a:t>
            </a:r>
            <a:endParaRPr lang="en-US" altLang="ko-KR" sz="20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02729" y="2468758"/>
            <a:ext cx="3010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class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박아넣는다</a:t>
            </a:r>
            <a:endParaRPr lang="en-US" altLang="ko-KR" sz="20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5" y="6543412"/>
            <a:ext cx="1127216" cy="2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제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7" y="1066223"/>
            <a:ext cx="9879516" cy="2088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HTML </a:t>
            </a:r>
            <a:r>
              <a:rPr lang="ko-KR" altLang="en-US" sz="4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</a:t>
            </a:r>
            <a:endParaRPr lang="ko-KR" altLang="en-US" sz="4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5" y="6543412"/>
            <a:ext cx="1127216" cy="2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10204" y="3283350"/>
            <a:ext cx="10552233" cy="1305903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5263" y="3347050"/>
            <a:ext cx="10552233" cy="1308731"/>
          </a:xfrm>
          <a:prstGeom prst="roundRect">
            <a:avLst>
              <a:gd name="adj" fmla="val 270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흔한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51745" y="1676250"/>
            <a:ext cx="10284813" cy="3482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&lt;h1&gt;What Can JavaScript Do?&lt;/h1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 id="demo"&gt;JavaScript can change every HTML content.&lt;/p&gt;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'document.getElementById("demo").innerHTML = "Hello JavaScript!"'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&gt;Click Me!&lt;/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4327" y="4853305"/>
            <a:ext cx="7005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https://www.w3schools.com/js/tryit.asp?filename=tryjs_intro_inner_html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5" y="6543412"/>
            <a:ext cx="1127216" cy="2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여러 개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4327" y="1334764"/>
            <a:ext cx="9259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</a:rPr>
              <a:t>http://www.w3schools.com/js/tryit.asp?filename=tryjs_intro_inner_html</a:t>
            </a:r>
          </a:p>
          <a:p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</a:rPr>
              <a:t>://www.w3schools.com/js/tryit.asp?filename=tryjs_intro_style</a:t>
            </a:r>
          </a:p>
          <a:p>
            <a:r>
              <a:rPr lang="ko-KR" altLang="en-US" sz="16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://www.w3schools.com/js/tryit.asp?filename=tryjs_intro_lightbulb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0096" y="1916425"/>
            <a:ext cx="8708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https://www.w3schools.com/js/tryit.asp?filename=tryjs_intro_inner_html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34726" y="732570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되돌리기 버튼을 만들어보자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1254" y="403681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기본상식 정리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40747" y="1925468"/>
            <a:ext cx="9146269" cy="5848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한국어로 번역하자면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‘~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메소드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372" y="1813326"/>
            <a:ext cx="1425399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0747" y="2778551"/>
            <a:ext cx="8902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큰따옴표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작은따옴표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글을 쓰면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됩니다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lvl="0"/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372" y="2667340"/>
            <a:ext cx="142540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521354"/>
            <a:ext cx="142540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100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0747" y="3653331"/>
            <a:ext cx="9698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따옴표가 없는 숫자는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숫자에 따옴표가 붙으면 문자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0747" y="4493016"/>
            <a:ext cx="8090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기호는 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등호가 아니라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대입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값을 왼쪽에 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대입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372" y="4375368"/>
            <a:ext cx="142540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x = y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2" y="434042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462" y="1834161"/>
            <a:ext cx="10492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웹문서 안의 특정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자바스크립트로 찾으려면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document.getElementById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‘red’ )</a:t>
            </a: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getElementById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속성으로 찾아줌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2" y="434042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 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462" y="1834161"/>
            <a:ext cx="10492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찾은 요소가 정확한지 확인하려면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자바스크립트 콘솔창에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찍어봅니다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목표 쇼핑몰 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ko-KR" altLang="en-US" smtClean="0">
                <a:solidFill>
                  <a:schemeClr val="bg1"/>
                </a:solidFill>
              </a:rPr>
              <a:t>내용 디자인만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>
                <a:solidFill>
                  <a:schemeClr val="bg1"/>
                </a:solidFill>
              </a:rPr>
              <a:t>http://kingstudio.ro/demos/incart/index3.html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0" b="24769"/>
          <a:stretch/>
        </p:blipFill>
        <p:spPr>
          <a:xfrm>
            <a:off x="5616042" y="2440750"/>
            <a:ext cx="959915" cy="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082476" y="2081691"/>
            <a:ext cx="7975290" cy="90304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준비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Bootstrap 4 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5437" y="3167255"/>
            <a:ext cx="318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://getbootstrap.com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634726" y="732570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Project0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쇼핑몰 대문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navbar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빠르게 만들기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3" y="2006069"/>
            <a:ext cx="7268445" cy="41738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a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7" y="1757555"/>
            <a:ext cx="7222579" cy="451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7543780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Project1 : Modal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로그인용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작동방식을 자세하게 설명해봅시다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7" y="1765416"/>
            <a:ext cx="9146270" cy="3559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모달창을 미리 만들어놓고 숨겨놓은 후에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버튼을 누르면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모달창이 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닫기버튼을 누르면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모달창이 사라짐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10204" y="1612550"/>
            <a:ext cx="10552233" cy="1305903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5263" y="1676250"/>
            <a:ext cx="10552233" cy="1308731"/>
          </a:xfrm>
          <a:prstGeom prst="roundRect">
            <a:avLst>
              <a:gd name="adj" fmla="val 270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1015556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처리를 위한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&lt;onclick=“ ”&gt;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51745" y="1676250"/>
            <a:ext cx="10284813" cy="3482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'document.getElementById("demo").innerHTML = "Hello JavaScript!"'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&gt;Click Me!&lt;/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08868" y="2423230"/>
            <a:ext cx="10552233" cy="1305903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3927" y="2486930"/>
            <a:ext cx="10552233" cy="1308731"/>
          </a:xfrm>
          <a:prstGeom prst="roundRect">
            <a:avLst>
              <a:gd name="adj" fmla="val 270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42577" y="544168"/>
            <a:ext cx="1015556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상에 코드를 바로 집어넣는건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2577" y="1374246"/>
            <a:ext cx="10284813" cy="3482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마크업 언어가 복잡해집니다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'document.getElementById("demo").innerHTML = "Hello JavaScript!"'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&gt;Click Me!&lt;/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786824" y="2799928"/>
            <a:ext cx="4802038" cy="269792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6377" y="2727527"/>
            <a:ext cx="4802038" cy="269792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2" y="434042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역할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묶기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462" y="1532012"/>
            <a:ext cx="10492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덩어리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하나로 깔끔하게 묶고 싶으면 함수라는걸 사용합니다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5476" y="2727527"/>
            <a:ext cx="5492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{  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묶을 코드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40311" y="2799928"/>
            <a:ext cx="4802038" cy="302404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69864" y="2727527"/>
            <a:ext cx="4802038" cy="302404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09577" y="2836033"/>
            <a:ext cx="46327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피카츄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{   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백만볼트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rgbClr val="FF65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mtClean="0">
              <a:solidFill>
                <a:srgbClr val="FF65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{  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5477" y="2887824"/>
            <a:ext cx="1237996" cy="411864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39891" y="2887824"/>
            <a:ext cx="1237996" cy="4118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함수이름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 cheating sheet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7" y="1765416"/>
            <a:ext cx="9146270" cy="3559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잡는 법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document.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getElementById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보이게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법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.style.display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“block”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묶는 법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0766" y="2887964"/>
            <a:ext cx="5245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showModal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){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실행할 코드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내용의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여러 개 만들려면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4826" y="1638929"/>
            <a:ext cx="3161565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 modal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3068" y="1578544"/>
            <a:ext cx="3161565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이용동의 약관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4826" y="2395328"/>
            <a:ext cx="3161565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 modal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3068" y="2334943"/>
            <a:ext cx="3161565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개인정보보호 약관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4826" y="3151727"/>
            <a:ext cx="3161565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 modal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3068" y="3091342"/>
            <a:ext cx="3161565" cy="5349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각종 계약서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84326" y="3919927"/>
            <a:ext cx="10336715" cy="1859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모달창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세개 하드코딩하면 되것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인자를 이용해 다른 각각 기능을 가진 함수를 만들면 되겠죠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내용의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여러 개 만들려면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6" y="3970876"/>
            <a:ext cx="9820915" cy="2378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인자를 활용한 함수 기능 확장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함수기능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모달창 띄우기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함수기능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 HTML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샤라락 바꾸기</a:t>
            </a:r>
            <a:endParaRPr lang="en-US" altLang="ko-KR" sz="2400" smtClean="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Picture 2" descr="modal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76" y="1443336"/>
            <a:ext cx="3339332" cy="20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dal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95" y="1443336"/>
            <a:ext cx="3339332" cy="20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dal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14" y="1443336"/>
            <a:ext cx="3339332" cy="20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8" y="174341"/>
            <a:ext cx="4779995" cy="39841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11" y="1118415"/>
            <a:ext cx="8313690" cy="5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6477411" y="2799928"/>
            <a:ext cx="4802038" cy="1508044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06964" y="2727528"/>
            <a:ext cx="4802038" cy="1508044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6824" y="2799928"/>
            <a:ext cx="4802038" cy="1508043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6377" y="2727527"/>
            <a:ext cx="4802038" cy="1508043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2" y="434042"/>
            <a:ext cx="8791986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역할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(I/O)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만들 때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462" y="1532012"/>
            <a:ext cx="10492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인자를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달라지는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만들 수 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6091" y="2836033"/>
            <a:ext cx="5492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  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console.log(10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20);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63931" y="2836033"/>
            <a:ext cx="5492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{   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console.log(a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2);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12 );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1887" y="5936682"/>
            <a:ext cx="5885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수학의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함수와 동일합니다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f(x) = 2x </a:t>
            </a:r>
          </a:p>
          <a:p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6302764" y="2084859"/>
            <a:ext cx="4802038" cy="2164333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32317" y="2012459"/>
            <a:ext cx="4802038" cy="2164333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2" y="434042"/>
            <a:ext cx="8791986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역할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인자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(argument)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기능확장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(I/O)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1730" y="2012460"/>
            <a:ext cx="10492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argument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endParaRPr lang="en-US" altLang="ko-KR" sz="2400">
              <a:solidFill>
                <a:srgbClr val="FF65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89284" y="2120965"/>
            <a:ext cx="5492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{   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( 3, 5 );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ko-KR" altLang="en-US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678" y="1666924"/>
            <a:ext cx="107528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=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데이터를 저장할 수 있는 공간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!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 </a:t>
            </a:r>
            <a:r>
              <a:rPr lang="ko-KR" altLang="en-US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</a:t>
            </a:r>
            <a:r>
              <a:rPr lang="en-US" altLang="ko-KR" sz="2000" smtClean="0">
                <a:solidFill>
                  <a:schemeClr val="bg1"/>
                </a:solidFill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‘BMW’ ;</a:t>
            </a:r>
          </a:p>
          <a:p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ko-KR" altLang="en-US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차가격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30000 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ko-KR" altLang="en-US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차모델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 ‘520d’ ;</a:t>
            </a: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변수명엔 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– (dash)</a:t>
            </a:r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는 사용금지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보통 소문자로 시작함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Camel case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6" name="Picture 2" descr="bmw 520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91" y="2096784"/>
            <a:ext cx="5210355" cy="29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Hoisting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678" y="1666924"/>
            <a:ext cx="10752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아직 변수를 만들지도 않았는데 변수가 있네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?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console.log(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name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);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정의도 하기전에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 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name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 ‘John’;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변수를 사용해버리면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=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작동됨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800" smtClean="0">
              <a:solidFill>
                <a:srgbClr val="3DA4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변수는 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1.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선언 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값할당 두가지가 있는데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자바스크립트는 변수의 선언을 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전부 최상단으로 강제로 끌어와서 해석함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  <a:endParaRPr lang="en-US" altLang="ko-KR" sz="24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83653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: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종류와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Scope(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062" y="5046229"/>
            <a:ext cx="10752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그리고 보통의 프로그래밍 언어라면 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 변수는 문자다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!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숫자다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!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라는걸 미리 직접 정해줘야하지만 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자바스크립트 언어는 그런게 없습니다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지가 알아서 정해줌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31648"/>
              </p:ext>
            </p:extLst>
          </p:nvPr>
        </p:nvGraphicFramePr>
        <p:xfrm>
          <a:off x="708452" y="1865172"/>
          <a:ext cx="8977020" cy="1745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2653367580"/>
                    </a:ext>
                  </a:extLst>
                </a:gridCol>
                <a:gridCol w="2818737">
                  <a:extLst>
                    <a:ext uri="{9D8B030D-6E8A-4147-A177-3AD203B41FA5}">
                      <a16:colId xmlns:a16="http://schemas.microsoft.com/office/drawing/2014/main" val="2063440263"/>
                    </a:ext>
                  </a:extLst>
                </a:gridCol>
                <a:gridCol w="2244255">
                  <a:extLst>
                    <a:ext uri="{9D8B030D-6E8A-4147-A177-3AD203B41FA5}">
                      <a16:colId xmlns:a16="http://schemas.microsoft.com/office/drawing/2014/main" val="440391067"/>
                    </a:ext>
                  </a:extLst>
                </a:gridCol>
                <a:gridCol w="2244255">
                  <a:extLst>
                    <a:ext uri="{9D8B030D-6E8A-4147-A177-3AD203B41FA5}">
                      <a16:colId xmlns:a16="http://schemas.microsoft.com/office/drawing/2014/main" val="1875880558"/>
                    </a:ext>
                  </a:extLst>
                </a:gridCol>
              </a:tblGrid>
              <a:tr h="58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rgbClr val="FF6565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var</a:t>
                      </a:r>
                      <a:endParaRPr lang="ko-KR" altLang="en-US" sz="2400">
                        <a:solidFill>
                          <a:srgbClr val="FF6565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Function-scoped</a:t>
                      </a:r>
                      <a:endParaRPr lang="ko-KR" altLang="en-US" sz="20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재선언 </a:t>
                      </a:r>
                      <a:r>
                        <a:rPr lang="en-US" altLang="ko-KR" sz="2400" b="1" kern="12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재할당 </a:t>
                      </a:r>
                      <a:r>
                        <a:rPr lang="en-US" altLang="ko-KR" sz="24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48520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rgbClr val="FF6565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let</a:t>
                      </a:r>
                      <a:endParaRPr lang="ko-KR" altLang="en-US" sz="2400">
                        <a:solidFill>
                          <a:srgbClr val="FF6565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{Block-scoped}</a:t>
                      </a:r>
                      <a:endParaRPr lang="ko-KR" altLang="en-US" sz="200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12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재선언 </a:t>
                      </a:r>
                      <a:r>
                        <a:rPr lang="en-US" altLang="ko-KR" sz="2400" b="1" kern="12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2400" smtClean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재할당 </a:t>
                      </a:r>
                      <a:r>
                        <a:rPr lang="en-US" altLang="ko-KR" sz="24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2400" smtClean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00545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>
                          <a:solidFill>
                            <a:srgbClr val="FF6565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const</a:t>
                      </a:r>
                      <a:endParaRPr lang="ko-KR" altLang="en-US" sz="2400">
                        <a:solidFill>
                          <a:srgbClr val="FF6565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{Block-scoped}</a:t>
                      </a:r>
                      <a:endParaRPr lang="ko-KR" altLang="en-US" sz="2000" smtClean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12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재선언 </a:t>
                      </a:r>
                      <a:r>
                        <a:rPr lang="en-US" altLang="ko-KR" sz="2400" b="1" kern="12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2400" smtClean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재할당 </a:t>
                      </a:r>
                      <a:r>
                        <a:rPr lang="en-US" altLang="ko-KR" sz="240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sz="2400" smtClean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9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037" y="2478507"/>
            <a:ext cx="11192754" cy="10409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mtClean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여기까지 옛날 자바스크립트였습니다</a:t>
            </a:r>
            <a:r>
              <a:rPr lang="en-US" altLang="ko-KR" sz="360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sz="360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433" y="1788393"/>
            <a:ext cx="7975290" cy="26800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자바스크립트는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.addEventListener(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attachEvent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62908" y="2944468"/>
            <a:ext cx="1662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 &gt;= 9)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43399" y="3681784"/>
            <a:ext cx="1443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9)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32674" y="1644331"/>
            <a:ext cx="8389399" cy="152212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92080" y="1692864"/>
            <a:ext cx="8389399" cy="1522121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6808" y="2702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.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addEventListener( )</a:t>
            </a:r>
            <a:endParaRPr lang="ko-KR" altLang="en-US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74" y="3036658"/>
            <a:ext cx="7480797" cy="316492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요소에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이벤트를 달 수 있음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첫번째 인자로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click, mouseover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상황을 지정해주면 됩니다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두번째 인자로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콜백함수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){ }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넣고 그 안에 실행할 코드를 넣습니다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364" y="1856848"/>
            <a:ext cx="8134709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//element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5411" y="707313"/>
            <a:ext cx="7657381" cy="700052"/>
          </a:xfrm>
        </p:spPr>
        <p:txBody>
          <a:bodyPr anchor="t"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callback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ko-KR" altLang="en-US" sz="32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602" y="3603730"/>
            <a:ext cx="10433858" cy="291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함수 안에 인자로 함수가 들어가는 형태를 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교양있게 콜백함수라고 합니다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흔히 자바스크립트에서 이벤트 발생 </a:t>
            </a:r>
            <a:r>
              <a:rPr lang="en-US" altLang="ko-KR" sz="2000" smtClean="0">
                <a:solidFill>
                  <a:schemeClr val="bg1"/>
                </a:solidFill>
              </a:rPr>
              <a:t>-&gt; </a:t>
            </a:r>
            <a:r>
              <a:rPr lang="ko-KR" altLang="en-US" sz="2000" smtClean="0">
                <a:solidFill>
                  <a:schemeClr val="bg1"/>
                </a:solidFill>
              </a:rPr>
              <a:t>기능동작</a:t>
            </a:r>
            <a:r>
              <a:rPr lang="en-US" altLang="ko-KR" sz="2000" smtClean="0">
                <a:solidFill>
                  <a:schemeClr val="bg1"/>
                </a:solidFill>
              </a:rPr>
              <a:t>! </a:t>
            </a:r>
            <a:r>
              <a:rPr lang="ko-KR" altLang="en-US" sz="2000" smtClean="0">
                <a:solidFill>
                  <a:schemeClr val="bg1"/>
                </a:solidFill>
              </a:rPr>
              <a:t>이렇게 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뭔가 순서대로 실행하고 싶을 때 많이 사용하는 패턴입니다</a:t>
            </a:r>
            <a:r>
              <a:rPr lang="en-US" altLang="ko-KR" sz="2000" smtClean="0">
                <a:solidFill>
                  <a:schemeClr val="bg1"/>
                </a:solidFill>
              </a:rPr>
              <a:t>. (</a:t>
            </a:r>
            <a:r>
              <a:rPr lang="ko-KR" altLang="en-US" sz="2000" smtClean="0">
                <a:solidFill>
                  <a:schemeClr val="bg1"/>
                </a:solidFill>
              </a:rPr>
              <a:t>거의 외우다시피 해야</a:t>
            </a:r>
            <a:r>
              <a:rPr lang="en-US" altLang="ko-KR" sz="2000" smtClean="0">
                <a:solidFill>
                  <a:schemeClr val="bg1"/>
                </a:solidFill>
              </a:rPr>
              <a:t>..)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968" y="2025657"/>
            <a:ext cx="7492401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</a:t>
            </a:r>
            <a:r>
              <a:rPr lang="en-US" altLang="ko-KR" sz="2000" smtClean="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//element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372" y="333535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7054">
            <a:off x="6103201" y="2377537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979247" y="2903999"/>
            <a:ext cx="2345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함수에 이름이 없음</a:t>
            </a:r>
            <a:r>
              <a:rPr lang="en-US" altLang="ko-KR" sz="200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5411" y="707313"/>
            <a:ext cx="7657381" cy="700052"/>
          </a:xfrm>
        </p:spPr>
        <p:txBody>
          <a:bodyPr anchor="t"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callback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ko-KR" altLang="en-US" sz="32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602" y="2984587"/>
            <a:ext cx="10433858" cy="291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당연히 다른데서 정의한 함수도 집어넣을 수 있습니다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훨씬 더 깔끔하죠</a:t>
            </a:r>
            <a:r>
              <a:rPr lang="en-US" altLang="ko-KR" sz="2000" smtClean="0">
                <a:solidFill>
                  <a:schemeClr val="bg1"/>
                </a:solidFill>
              </a:rPr>
              <a:t>? 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968" y="2025657"/>
            <a:ext cx="7492401" cy="42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</a:t>
            </a:r>
            <a:r>
              <a:rPr lang="en-US" altLang="ko-KR" sz="2400" smtClean="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showModal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372" y="333535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7" y="166085"/>
            <a:ext cx="6914161" cy="45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32674" y="1644331"/>
            <a:ext cx="8389399" cy="152212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97733" y="1712785"/>
            <a:ext cx="8389399" cy="1522121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6808" y="27023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 더 좋은 것인가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364" y="1856848"/>
            <a:ext cx="8134709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모달창 보여주는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32674" y="3470256"/>
            <a:ext cx="8389399" cy="2326695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97733" y="3538710"/>
            <a:ext cx="8389399" cy="2326695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7364" y="3682773"/>
            <a:ext cx="8134709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onclick=“showModal( )” &gt; &lt;/div&gt;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 </a:t>
            </a:r>
            <a:r>
              <a:rPr lang="en-US" altLang="ko-KR" sz="20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showModal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모달창 보여주는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6763" y="363811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</a:t>
            </a:r>
            <a:r>
              <a:rPr lang="ko-KR" altLang="en-US" smtClean="0">
                <a:solidFill>
                  <a:schemeClr val="bg1"/>
                </a:solidFill>
              </a:rPr>
              <a:t>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6763" y="17623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X</a:t>
            </a:r>
            <a:r>
              <a:rPr lang="ko-KR" altLang="en-US" smtClean="0">
                <a:solidFill>
                  <a:schemeClr val="bg1"/>
                </a:solidFill>
              </a:rPr>
              <a:t>개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731605" y="3157179"/>
            <a:ext cx="2825134" cy="5865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 modal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9623" y="1572734"/>
            <a:ext cx="11192754" cy="104098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.addEventListener( )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콜백 함수를 배웠으니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 button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refactoring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해보자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9847" y="3096794"/>
            <a:ext cx="2825134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157" y="1408830"/>
            <a:ext cx="11192754" cy="449163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&lt;script&gt;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 바꿔보기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우선시 되는 자바스크립트는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전에 넣는게 좋다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콘솔창에 에러가 뜨면 감사해야합니다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에러가 무엇인지 구글에 자주 검색해보자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console.log()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alert()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중간중간 테스트해보는 습관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선언위치는 어디인지 체크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함수나 변수 선언은 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hoisting </a:t>
            </a: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1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9553" y="586507"/>
            <a:ext cx="2825134" cy="586596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 팁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Project2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아이디를 입력하세요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(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공백 검사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8" y="1951277"/>
            <a:ext cx="5943600" cy="3409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987" y="631024"/>
            <a:ext cx="9968124" cy="344064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Bootstrap Form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Form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속성으로 이름쓰기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5818" y="1843949"/>
            <a:ext cx="5953269" cy="3761323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371" y="1771548"/>
            <a:ext cx="5953269" cy="3761323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5085" y="1880053"/>
            <a:ext cx="55308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function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법카결제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return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승인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var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오늘점심값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 6000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;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법카결제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();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679882" y="397466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법카 사용 허락 프로그램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372" y="266470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34122" y="4401409"/>
            <a:ext cx="5557878" cy="1131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직원들이 너무 많이 카드를 긁자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이사님은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5000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원의 금액제한을 두게 되는데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..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97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703051" y="2630333"/>
            <a:ext cx="4802038" cy="269792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2604" y="2557932"/>
            <a:ext cx="4802038" cy="269792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2" y="397466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/ else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462" y="1532012"/>
            <a:ext cx="10492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if / else / else if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 조건을 만족하거나 만족하지 않을 때 코드 실행이 가능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2318" y="2666438"/>
            <a:ext cx="446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if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lang="ko-KR" altLang="en-US" sz="2400" noProof="0" smtClean="0">
                <a:solidFill>
                  <a:srgbClr val="5B9B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</a:t>
            </a:r>
            <a:r>
              <a:rPr lang="en-US" altLang="ko-KR" sz="2400" noProof="0" smtClean="0">
                <a:solidFill>
                  <a:srgbClr val="5B9B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noProof="0" smtClean="0">
                <a:solidFill>
                  <a:srgbClr val="5B9B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//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조건이 참일 때 실행할 코드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else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//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조건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참일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때 실행할 코드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else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aseline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266470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65496" y="2630333"/>
            <a:ext cx="4802038" cy="269792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95049" y="2557932"/>
            <a:ext cx="4802038" cy="269792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34763" y="2666438"/>
            <a:ext cx="4461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if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lang="en-US" altLang="ko-KR" sz="2400" smtClean="0">
                <a:solidFill>
                  <a:srgbClr val="5B9B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console.log(‘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정답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’);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else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 console.log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틀림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’);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1" y="434042"/>
            <a:ext cx="9568963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/ else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조건문에 사용할 비교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 </a:t>
            </a:r>
            <a:r>
              <a:rPr lang="ko-KR" altLang="en-US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(Operator)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88719" y="3570613"/>
            <a:ext cx="4802038" cy="269792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26898" y="3515464"/>
            <a:ext cx="4802038" cy="269792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6612" y="3623970"/>
            <a:ext cx="4461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if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 &gt; 1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console.log(‘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정답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’);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else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 console.log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틀림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’);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033" y="2670868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033" y="3425310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1032" y="4179752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032" y="4934194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&lt;=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5235" y="2242231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부등호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86180" y="224223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등호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4591" y="2670868"/>
            <a:ext cx="1983484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== ‘2’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54591" y="3425310"/>
            <a:ext cx="1983484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=== ‘2’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54589" y="4179752"/>
            <a:ext cx="1983485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!= ‘2’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54590" y="4934194"/>
            <a:ext cx="1983484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!==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50383" y="2240406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10456" y="2670868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&amp;&amp;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10456" y="3425310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||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10455" y="4179752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!( 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26898" y="2566239"/>
            <a:ext cx="36391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연산자를 사용하면 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아니면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false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반환합니다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881" y="434042"/>
            <a:ext cx="9568963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수학 연산자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(Operator)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88719" y="3570613"/>
            <a:ext cx="4802038" cy="269792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26898" y="3515464"/>
            <a:ext cx="4802038" cy="269792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6612" y="3623970"/>
            <a:ext cx="4461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if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 &gt; 1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console.log(‘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정답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’);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else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	 console.log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틀림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’);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033" y="2210141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033" y="2964583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1032" y="3719025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032" y="4473467"/>
            <a:ext cx="1284510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54591" y="2210141"/>
            <a:ext cx="1643556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1+1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54590" y="2964583"/>
            <a:ext cx="1643557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5-4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54589" y="4473467"/>
            <a:ext cx="1643557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5*4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7979" y="5438681"/>
            <a:ext cx="4568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기호만 좀 이상함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+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기호는 문자위주계산</a:t>
            </a:r>
            <a:endParaRPr lang="ko-KR" altLang="en-US" sz="20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7537" y="2210141"/>
            <a:ext cx="1643556" cy="696962"/>
          </a:xfrm>
          <a:prstGeom prst="roundRect">
            <a:avLst>
              <a:gd name="adj" fmla="val 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1+’1’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60483" y="2210141"/>
            <a:ext cx="1643556" cy="696962"/>
          </a:xfrm>
          <a:prstGeom prst="roundRect">
            <a:avLst>
              <a:gd name="adj" fmla="val 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‘1’+’1’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7537" y="2964583"/>
            <a:ext cx="1643556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5-’4’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7536" y="4473467"/>
            <a:ext cx="1643557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5*’4’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54590" y="3719025"/>
            <a:ext cx="1643557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5/4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57537" y="3719025"/>
            <a:ext cx="1643556" cy="696962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’4’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986" y="631023"/>
            <a:ext cx="10663243" cy="544197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상식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onsubmit=“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false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onsubmit=“</a:t>
            </a: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onsubmit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내에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false, return true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적어서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폼을 정상적으로 전송시키거나 막을 수 있습니다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중수용 참고사항</a:t>
            </a:r>
            <a:r>
              <a:rPr lang="en-US" altLang="ko-KR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submit </a:t>
            </a:r>
            <a:r>
              <a:rPr lang="ko-KR" altLang="en-US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이벤트를 처리하는 </a:t>
            </a:r>
            <a:r>
              <a:rPr lang="en-US" altLang="ko-KR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ko-KR" altLang="en-US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</a:t>
            </a:r>
            <a:r>
              <a:rPr lang="en-US" altLang="ko-KR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e.preventDefault()</a:t>
            </a:r>
            <a:r>
              <a:rPr lang="ko-KR" altLang="en-US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달아도 똑같음</a:t>
            </a:r>
            <a:r>
              <a:rPr lang="en-US" altLang="ko-KR" sz="18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8" y="322278"/>
            <a:ext cx="9543692" cy="235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8" y="2818009"/>
            <a:ext cx="6090249" cy="37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986" y="631023"/>
            <a:ext cx="10663243" cy="561450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상식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form1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email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안엔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속성으로 이름을 자주 달아줍니다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나중에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폼의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가져올 때 코드가 훨씬 짧아집니다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document.form1.email.value 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이런식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8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855117" y="2063160"/>
            <a:ext cx="82607" cy="177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38495" y="1718098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form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16890" y="1718098"/>
            <a:ext cx="3832816" cy="602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submit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 발동시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3531" y="1975449"/>
            <a:ext cx="349653" cy="877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23063" y="1718098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value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공백검사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49705" y="1975449"/>
            <a:ext cx="273359" cy="8771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6757" y="767036"/>
            <a:ext cx="3076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폼 공백검사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pseudo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코드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96549" y="2895657"/>
            <a:ext cx="700827" cy="9029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96549" y="3745641"/>
            <a:ext cx="700827" cy="9029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59850" y="2684504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공백이면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submit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막기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59850" y="3443373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공백아니면 통과시키기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638006" y="1813241"/>
            <a:ext cx="82607" cy="177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1384" y="1468179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99779" y="1468179"/>
            <a:ext cx="3832816" cy="602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onsubmit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 발동시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6420" y="1725530"/>
            <a:ext cx="349653" cy="877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05952" y="1468179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value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공백검사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2594" y="1725530"/>
            <a:ext cx="273359" cy="8771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5441" y="560302"/>
            <a:ext cx="5476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응용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빈칸일때 경고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띄우려면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79438" y="2645738"/>
            <a:ext cx="700827" cy="9029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79438" y="3495722"/>
            <a:ext cx="700827" cy="9029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42739" y="2434585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공백이면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submit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막기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 div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42739" y="3193454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공백아니면 통과시키기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4" y="2774638"/>
            <a:ext cx="4531061" cy="25995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638006" y="1813241"/>
            <a:ext cx="82607" cy="177277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1384" y="1468179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99779" y="1468179"/>
            <a:ext cx="3832816" cy="602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??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 발동시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6420" y="1725530"/>
            <a:ext cx="349653" cy="877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05952" y="1468179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value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공백검사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2594" y="1725530"/>
            <a:ext cx="273359" cy="8771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5441" y="560302"/>
            <a:ext cx="7324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응용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전송시가 아니라 폼 입력중일 때 경고를 주려면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79438" y="2645738"/>
            <a:ext cx="700827" cy="9029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79438" y="3495722"/>
            <a:ext cx="700827" cy="9029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42739" y="2434585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공백이면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submit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막기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 div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42739" y="3193454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공백아니면 통과시키기 </a:t>
            </a:r>
            <a:r>
              <a:rPr lang="en-US" altLang="ko-KR" sz="2000" noProof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0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div</a:t>
            </a:r>
            <a:endParaRPr lang="en-US" altLang="ko-KR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9" y="3037481"/>
            <a:ext cx="4531061" cy="25995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481" y="475749"/>
            <a:ext cx="9968124" cy="39064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응용하면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빈칸 검증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이메일형식이 맞는지 검증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최소값 검증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패스워드에 영어대문자가 있는지 검증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......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432" y="1757556"/>
            <a:ext cx="10276657" cy="91663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넣어보자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8221666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Project2.5 :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승용차 브랜드명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집어넣기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ko-KR" altLang="en-US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678" y="1666924"/>
            <a:ext cx="107528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=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데이터를 저장할 수 있는 공간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!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</a:t>
            </a:r>
            <a:r>
              <a:rPr lang="en-US" altLang="ko-KR" sz="2000" smtClean="0">
                <a:solidFill>
                  <a:schemeClr val="bg1"/>
                </a:solidFill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‘BMW’ ;</a:t>
            </a:r>
          </a:p>
          <a:p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carPrice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30000 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carModel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 ‘520’ ;</a:t>
            </a: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6" name="Picture 2" descr="bmw 520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91" y="2096784"/>
            <a:ext cx="5210355" cy="29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7844" y="730815"/>
            <a:ext cx="709384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172" y="1666924"/>
            <a:ext cx="107528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Javascript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Array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라는 데이터 저장형식을 제공합니다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개의 변수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(variable)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여러개를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저장하기 위해 씁니다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</a:t>
            </a:r>
            <a:r>
              <a:rPr lang="en-US" altLang="ko-KR" sz="2000" smtClean="0">
                <a:solidFill>
                  <a:schemeClr val="bg1"/>
                </a:solidFill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[ ‘BMW’, 520, ’white’ ];</a:t>
            </a: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6" name="Picture 2" descr="bmw 520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91" y="2096784"/>
            <a:ext cx="5210355" cy="29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298" y="661009"/>
            <a:ext cx="10395003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172" y="1666924"/>
            <a:ext cx="10752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역시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변수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(variable)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여러개를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저장하기 위해 씁니다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</a:t>
            </a:r>
            <a:r>
              <a:rPr lang="en-US" altLang="ko-KR" sz="2000" smtClean="0">
                <a:solidFill>
                  <a:schemeClr val="bg1"/>
                </a:solidFill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</a:t>
            </a:r>
            <a:r>
              <a:rPr lang="en-US" altLang="ko-KR" sz="2800" smtClean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’BMW’,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en-US" altLang="ko-KR" sz="2800" smtClean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520,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</a:t>
            </a:r>
            <a:r>
              <a:rPr lang="en-US" altLang="ko-KR" sz="2800" smtClean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’white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};</a:t>
            </a: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026" name="Picture 2" descr="bmw 520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27" y="2079531"/>
            <a:ext cx="5210355" cy="29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9143" y="5178012"/>
            <a:ext cx="43754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value,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value ...}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저장합니다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43715"/>
            <a:ext cx="11001612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Object 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자료출력 방법</a:t>
            </a:r>
            <a:r>
              <a:rPr lang="en-US" altLang="ko-KR" sz="4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172" y="1854439"/>
            <a:ext cx="3661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</a:t>
            </a:r>
            <a:r>
              <a:rPr lang="en-US" altLang="ko-KR" sz="2000" smtClean="0">
                <a:solidFill>
                  <a:schemeClr val="bg1"/>
                </a:solidFill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</a:t>
            </a:r>
            <a:r>
              <a:rPr lang="en-US" altLang="ko-KR" sz="2800" smtClean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’BMW’,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en-US" altLang="ko-KR" sz="2800" smtClean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520,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</a:t>
            </a:r>
            <a:r>
              <a:rPr lang="en-US" altLang="ko-KR" sz="2800" smtClean="0"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’white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</a:p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};</a:t>
            </a: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172" y="1654821"/>
            <a:ext cx="4932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</a:t>
            </a:r>
            <a:r>
              <a:rPr lang="en-US" altLang="ko-KR" sz="2000" smtClean="0">
                <a:solidFill>
                  <a:schemeClr val="bg1"/>
                </a:solidFill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‘BMW’, 520, ’white’ ];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38995" y="1654821"/>
            <a:ext cx="1213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38995" y="3932451"/>
            <a:ext cx="21804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.model</a:t>
            </a:r>
          </a:p>
          <a:p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[‘model’]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368149" y="1846052"/>
            <a:ext cx="690283" cy="20118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368149" y="4123682"/>
            <a:ext cx="690283" cy="20118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953" y="507138"/>
            <a:ext cx="1118917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Front-end Stacks</a:t>
            </a: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HTML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CSS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Javascript (+ES6)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jQuery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Design library (Bootstrap)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HTML/CSS Preprocessor 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Library (Angular/React/Vue)</a:t>
            </a: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기타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 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+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터미널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이용법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패키지관리툴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(npm, yarn)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작업 자동화툴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(grunt, gulp)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컴파일도구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(babel..) </a:t>
            </a:r>
          </a:p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번들링툴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(webpack)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등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09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43715"/>
            <a:ext cx="11001612" cy="753491"/>
          </a:xfrm>
        </p:spPr>
        <p:txBody>
          <a:bodyPr anchor="t">
            <a:norm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승용차 브랜드명 집어넣기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" y="2283981"/>
            <a:ext cx="4153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 </a:t>
            </a: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cars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 ?</a:t>
            </a: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1.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현대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소나타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회색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BMW, 520d,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검정색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09451" y="2157510"/>
            <a:ext cx="43840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브랜드명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모델명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1&lt;/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브랜드명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모델명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2&lt;/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312405" y="3126732"/>
            <a:ext cx="1492370" cy="73921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372" y="1173569"/>
            <a:ext cx="5482069" cy="44939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1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[‘apple’, ‘pear’, ‘grape’ ] </a:t>
            </a:r>
            <a:b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추가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data.push(‘melon’)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추가한 새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data.concat()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뒤 자료 삭제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data.pop()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앞 자료 삭제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data.shift()</a:t>
            </a: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중간에서 잘라 </a:t>
            </a:r>
            <a:r>
              <a:rPr lang="ko-KR" altLang="en-US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 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data.slice()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 데이터 추가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data.splice()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372" y="566727"/>
            <a:ext cx="4037161" cy="753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다루기</a:t>
            </a:r>
            <a:endParaRPr lang="ko-KR" altLang="en-US" sz="1400">
              <a:solidFill>
                <a:srgbClr val="FFCC66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106059" y="1173569"/>
            <a:ext cx="5482069" cy="4632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1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 key1:‘apple’, key2:‘grape’ } </a:t>
            </a:r>
            <a:b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추가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obj.key3 = ‘melon’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추가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obj[‘key3’] = ‘melon’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삭제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delete obj.key2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삭제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delete obj[‘key2’]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06059" y="566727"/>
            <a:ext cx="4037161" cy="753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다루기</a:t>
            </a:r>
            <a:endParaRPr lang="ko-KR" altLang="en-US" sz="1400">
              <a:solidFill>
                <a:srgbClr val="FFCC66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432" y="1757556"/>
            <a:ext cx="10276657" cy="91663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넣어보자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Project3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바인딩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0" y="2674190"/>
            <a:ext cx="5400675" cy="3276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359" y="1456330"/>
            <a:ext cx="3992771" cy="46202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904204"/>
            <a:ext cx="10276657" cy="246076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서버언어로 하면되는데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왜 굳이 자바스크립트한테 시키냐면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웹앱 형식의 사이트를 만들 수 있기 때문에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://www.flipkart.com/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Project3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바인딩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querySelector</a:t>
            </a:r>
            <a:endParaRPr lang="ko-KR" altLang="en-US" sz="18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6526" y="2003322"/>
            <a:ext cx="4518041" cy="7020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.querySelector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(‘#div li.list’)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6525" y="2907197"/>
            <a:ext cx="4518041" cy="7020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.querySelector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(‘div.class’)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1484864" cy="753491"/>
          </a:xfrm>
        </p:spPr>
        <p:txBody>
          <a:bodyPr anchor="t"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데이터 바인딩을 해봅시다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28" y="6529788"/>
            <a:ext cx="1202673" cy="217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7784" y="1427319"/>
            <a:ext cx="477389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1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products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id: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price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299,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img: '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img/pic1.jpg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title: 'Blossom Dress',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text: "Do you like some random yellow stuff? Here's one for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you."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}, 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id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price: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199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img: 'img/pic1.jpg',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title: '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Springfield Shirt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text: "Stole it from my dad."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}, 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id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price: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399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img: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'img/pic3.jpg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title: '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Black Monastery',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text: "The best beer comes from the monastery."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}];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279364" y="2656935"/>
            <a:ext cx="586597" cy="51561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155" y="1576052"/>
            <a:ext cx="3992771" cy="46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784" y="599821"/>
            <a:ext cx="11484864" cy="753491"/>
          </a:xfrm>
        </p:spPr>
        <p:txBody>
          <a:bodyPr anchor="t"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데이터 바인딩을 해봅시다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7784" y="1466512"/>
            <a:ext cx="10160574" cy="2469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집어넣을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Array / 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원하는 </a:t>
            </a:r>
            <a:r>
              <a:rPr lang="ko-KR" altLang="en-US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뽑기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&lt;HTML&gt;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집어넣기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28" y="6529788"/>
            <a:ext cx="1202673" cy="2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904204"/>
            <a:ext cx="10276657" cy="246076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가격순 정렬 버튼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누르면 가격 순으로 정렬됨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7" y="484056"/>
            <a:ext cx="1172199" cy="127349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622049" y="76727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Project 3.5 : 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정렬 기능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9941" y="2559769"/>
            <a:ext cx="1460821" cy="4926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정렬</a:t>
            </a:r>
            <a:endParaRPr lang="en-US" altLang="ko-KR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945" y="2909302"/>
            <a:ext cx="3252695" cy="376390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196376" y="2559769"/>
            <a:ext cx="1460821" cy="4926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정렬</a:t>
            </a:r>
            <a:endParaRPr lang="en-US" altLang="ko-KR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32811" y="2559769"/>
            <a:ext cx="1460821" cy="4926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XX</a:t>
            </a:r>
            <a:r>
              <a:rPr lang="ko-KR" altLang="en-US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정렬</a:t>
            </a:r>
            <a:endParaRPr lang="en-US" altLang="ko-KR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4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372" y="1649392"/>
            <a:ext cx="4863649" cy="2404534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2771" y="792534"/>
            <a:ext cx="8840658" cy="753491"/>
          </a:xfrm>
        </p:spPr>
        <p:txBody>
          <a:bodyPr anchor="t">
            <a:normAutofit/>
          </a:bodyPr>
          <a:lstStyle/>
          <a:p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정렬하기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sort( 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7784" y="1649392"/>
            <a:ext cx="5771454" cy="3192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array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 [2, 3, 1, 5, 4];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sort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function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(a,b){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a - b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28" y="6529788"/>
            <a:ext cx="1202673" cy="2171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8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6804">
            <a:off x="3898457" y="2776857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5277" y="3281955"/>
            <a:ext cx="46882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정렬함수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endParaRPr lang="en-US" altLang="ko-KR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내부의 두개의 값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(a,b)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뽑아 비교하는데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- b ==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음수가 나오면 </a:t>
            </a:r>
            <a:r>
              <a:rPr lang="en-US" altLang="ko-KR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앞으로 </a:t>
            </a:r>
            <a:endParaRPr lang="en-US" altLang="ko-KR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- b == 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양수가 나오면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뒤로 </a:t>
            </a:r>
            <a:endParaRPr lang="en-US" altLang="ko-KR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372" y="1649391"/>
            <a:ext cx="5997679" cy="3023347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2771" y="792534"/>
            <a:ext cx="8840658" cy="753491"/>
          </a:xfrm>
        </p:spPr>
        <p:txBody>
          <a:bodyPr anchor="t">
            <a:normAutofit/>
          </a:bodyPr>
          <a:lstStyle/>
          <a:p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정렬하기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문자 정렬은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7784" y="1628075"/>
            <a:ext cx="5771454" cy="2029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var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array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= [‘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가다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’, 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가나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’, 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라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’, ‘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’, ‘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다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];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sort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28" y="6529788"/>
            <a:ext cx="1202673" cy="2171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67181" y="3341172"/>
            <a:ext cx="32627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(a,b){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( a &lt; b ) {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return 1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 else if ( a &gt; b ) {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return -1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}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63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953" y="562316"/>
            <a:ext cx="11190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Python &amp; Javascript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스크립트 언어의 강세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15" y="1899747"/>
            <a:ext cx="8508162" cy="46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09346" y="1654636"/>
            <a:ext cx="5883705" cy="2519653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2771" y="792534"/>
            <a:ext cx="8840658" cy="753491"/>
          </a:xfrm>
        </p:spPr>
        <p:txBody>
          <a:bodyPr anchor="t">
            <a:normAutofit/>
          </a:bodyPr>
          <a:lstStyle/>
          <a:p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전체를 규칙에 따라 바꾸기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map( )  (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역시 참고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28" y="6529788"/>
            <a:ext cx="1202673" cy="2171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706" y="1654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2, 3, 4, 5];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array2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(function(a){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a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2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</p:txBody>
      </p:sp>
      <p:pic>
        <p:nvPicPr>
          <p:cNvPr id="10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6804">
            <a:off x="5878331" y="2961225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785151" y="3466323"/>
            <a:ext cx="2544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숫자에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곱한</a:t>
            </a:r>
            <a:endParaRPr lang="en-US" altLang="ko-KR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array2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만든다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6706" y="482622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//ES6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2, 3, 4, 5];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array2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a * 2 ) ;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4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09346" y="1654637"/>
            <a:ext cx="6480390" cy="1530266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2771" y="792534"/>
            <a:ext cx="8840658" cy="753491"/>
          </a:xfrm>
        </p:spPr>
        <p:txBody>
          <a:bodyPr anchor="t">
            <a:normAutofit/>
          </a:bodyPr>
          <a:lstStyle/>
          <a:p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필요한 것만 고르기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filter( )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28" y="6529788"/>
            <a:ext cx="1202673" cy="2171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706" y="1654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[1, 2, 3, 4, 5];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array2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a =&gt;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&gt;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2 );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6804">
            <a:off x="5878331" y="2961225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785151" y="3466323"/>
            <a:ext cx="2544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함수에 따른 </a:t>
            </a:r>
            <a:endParaRPr lang="en-US" altLang="ko-KR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array2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만든다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4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53372" y="2469248"/>
            <a:ext cx="5085256" cy="1022357"/>
          </a:xfrm>
          <a:prstGeom prst="roundRect">
            <a:avLst>
              <a:gd name="adj" fmla="val 2737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Javascript </a:t>
            </a:r>
            <a:r>
              <a:rPr kumimoji="0" lang="ko-KR" altLang="en-US" sz="2400" b="0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</a:t>
            </a:r>
            <a:r>
              <a:rPr kumimoji="0" lang="ko-KR" altLang="en-US" sz="2400" b="0" i="0" u="none" strike="noStrike" kern="1200" cap="none" spc="-15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동작방식 심화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2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698635" y="1592871"/>
            <a:ext cx="4692874" cy="2637088"/>
          </a:xfrm>
          <a:prstGeom prst="roundRect">
            <a:avLst>
              <a:gd name="adj" fmla="val 521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57864" y="2671173"/>
            <a:ext cx="3381555" cy="5003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 버튼을 눌렀는데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28" y="6512942"/>
            <a:ext cx="1295973" cy="23399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6611" y="2144591"/>
            <a:ext cx="4073919" cy="1533648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28533" y="2662546"/>
            <a:ext cx="3450501" cy="545553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6378" y="1683172"/>
            <a:ext cx="424641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&lt;button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&lt;/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891558" y="2423956"/>
            <a:ext cx="4973024" cy="1162621"/>
          </a:xfrm>
          <a:prstGeom prst="wedgeRoundRectCallout">
            <a:avLst>
              <a:gd name="adj1" fmla="val -55352"/>
              <a:gd name="adj2" fmla="val 1447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235" y="2552834"/>
            <a:ext cx="439741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ko-KR" altLang="en-US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누른건가요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누른건가요</a:t>
            </a:r>
            <a:endParaRPr lang="en-US" altLang="ko-KR" sz="24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mouse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81"/>
          <a:stretch/>
        </p:blipFill>
        <p:spPr bwMode="auto">
          <a:xfrm>
            <a:off x="3591108" y="2812575"/>
            <a:ext cx="580057" cy="79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698635" y="1592871"/>
            <a:ext cx="4692874" cy="2637088"/>
          </a:xfrm>
          <a:prstGeom prst="roundRect">
            <a:avLst>
              <a:gd name="adj" fmla="val 319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57864" y="2671173"/>
            <a:ext cx="3381555" cy="5003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201" y="4787803"/>
            <a:ext cx="8583388" cy="102052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버튼을 </a:t>
            </a:r>
            <a:r>
              <a:rPr lang="ko-KR" altLang="en-US" sz="2000">
                <a:solidFill>
                  <a:schemeClr val="bg1"/>
                </a:solidFill>
              </a:rPr>
              <a:t>클릭 시 상위 </a:t>
            </a:r>
            <a:r>
              <a:rPr lang="en-US" altLang="ko-KR" sz="2000">
                <a:solidFill>
                  <a:schemeClr val="bg1"/>
                </a:solidFill>
              </a:rPr>
              <a:t>div</a:t>
            </a:r>
            <a:r>
              <a:rPr lang="ko-KR" altLang="en-US" sz="2000">
                <a:solidFill>
                  <a:schemeClr val="bg1"/>
                </a:solidFill>
              </a:rPr>
              <a:t>요소들도 </a:t>
            </a:r>
            <a:r>
              <a:rPr lang="ko-KR" altLang="en-US" sz="2000" smtClean="0">
                <a:solidFill>
                  <a:schemeClr val="bg1"/>
                </a:solidFill>
              </a:rPr>
              <a:t>클릭을 </a:t>
            </a:r>
            <a:r>
              <a:rPr lang="ko-KR" altLang="en-US" sz="2000">
                <a:solidFill>
                  <a:schemeClr val="bg1"/>
                </a:solidFill>
              </a:rPr>
              <a:t>감지하는 예제</a:t>
            </a: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sz="2000" smtClean="0">
                <a:solidFill>
                  <a:schemeClr val="bg1"/>
                </a:solidFill>
                <a:hlinkClick r:id="rId2"/>
              </a:rPr>
              <a:t>codepen.io/codingapple/pen/wmjOvR</a:t>
            </a:r>
            <a:endParaRPr lang="en-US" altLang="ko-KR" sz="200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6611" y="2144591"/>
            <a:ext cx="4073919" cy="1533648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28533" y="2662546"/>
            <a:ext cx="3450501" cy="545553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6378" y="1683172"/>
            <a:ext cx="424641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&lt;button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&lt;/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091145" y="1327145"/>
            <a:ext cx="2987339" cy="1762896"/>
          </a:xfrm>
          <a:prstGeom prst="wedgeRoundRectCallout">
            <a:avLst>
              <a:gd name="adj1" fmla="val 42592"/>
              <a:gd name="adj2" fmla="val 6718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20084" y="1508765"/>
            <a:ext cx="25973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누른지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누른지 </a:t>
            </a:r>
            <a:endParaRPr lang="en-US" altLang="ko-KR" sz="20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내가어찌알어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다 클릭한걸로</a:t>
            </a:r>
            <a:endParaRPr lang="en-US" altLang="ko-KR" sz="20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치셈</a:t>
            </a:r>
            <a:endParaRPr lang="en-US" altLang="ko-KR" sz="2000" spc="-15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mouse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81"/>
          <a:stretch/>
        </p:blipFill>
        <p:spPr bwMode="auto">
          <a:xfrm>
            <a:off x="3278337" y="2793028"/>
            <a:ext cx="580057" cy="79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3161" y="2872604"/>
            <a:ext cx="1331463" cy="14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472856" y="1146638"/>
            <a:ext cx="9168294" cy="1463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크롬이는 클릭이 일어나면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&lt;tag&gt;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전부 다 탐색하면서 물어봅니다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56915" y="2875113"/>
            <a:ext cx="4073919" cy="1533648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58837" y="3393068"/>
            <a:ext cx="3450501" cy="545553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638736" y="3478577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&lt;button&gt;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03277" y="298098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1296" y="2823059"/>
            <a:ext cx="1795196" cy="19252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66259" y="2961966"/>
            <a:ext cx="42691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“button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씨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클릭 이벤트 처리하세여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?“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“div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씨 클릭이벤트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처리하세여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?“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472856" y="1146638"/>
            <a:ext cx="7192432" cy="1126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그런데 물어보는 순서가 있음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9978" y="3692942"/>
            <a:ext cx="4073919" cy="1533648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61900" y="4210897"/>
            <a:ext cx="3450501" cy="545553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41799" y="4296406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&lt;button&gt;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06340" y="379881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1296" y="3692942"/>
            <a:ext cx="1795196" cy="19252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2855" y="1855975"/>
            <a:ext cx="56518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&lt;button&gt;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눌렀을 때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div -&gt; button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물어보거나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부모먼저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button -&gt; div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물어보거나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자식먼저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8414" y="3747506"/>
            <a:ext cx="3828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부모님 먼저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먼저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472856" y="1146638"/>
            <a:ext cx="7192432" cy="1126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그런데 물어보는 순서가 있음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9978" y="3692942"/>
            <a:ext cx="4073919" cy="1533648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61900" y="4210897"/>
            <a:ext cx="3450501" cy="545553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41799" y="4296406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&lt;button&gt;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06340" y="379881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1296" y="3692942"/>
            <a:ext cx="1795196" cy="19252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2856" y="1855975"/>
            <a:ext cx="46666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&lt;button&gt;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눌렀을 때 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div -&gt; button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물어보거나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button -&gt; div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물어보거나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78414" y="3747506"/>
            <a:ext cx="3828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부모님 먼저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먼저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5660" y="3841772"/>
            <a:ext cx="1069675" cy="3773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capture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77333" y="4323651"/>
            <a:ext cx="1069675" cy="3773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472855" y="1138443"/>
            <a:ext cx="7192432" cy="53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모던 브라우저에선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9978" y="3692942"/>
            <a:ext cx="4073919" cy="1533648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61900" y="4210897"/>
            <a:ext cx="3450501" cy="545553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41799" y="4296406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&lt;button&gt;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06340" y="379881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1296" y="3333765"/>
            <a:ext cx="1795196" cy="19252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2855" y="1865054"/>
            <a:ext cx="9222937" cy="4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 -&gt; div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자식먼저 물어보는                      형태가 디폴트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56264" y="1877163"/>
            <a:ext cx="1069675" cy="3773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616807" y="270235"/>
            <a:ext cx="11423493" cy="1325563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이벤트를 여러 개 달려면 </a:t>
            </a: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Capturing / Bubbling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이해하자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08367" y="1776952"/>
            <a:ext cx="11216338" cy="4339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일어나면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 div1, div2, button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체크하기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   button, div1, div2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순으로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체크하기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중 하나의 방법으로 이벤트를 체크함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200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.addEventListener()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이벤트를 달면                     형태로 이벤트를 체크함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(capturing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잘 안써요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smtClean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06469" y="1776952"/>
            <a:ext cx="4418236" cy="2353167"/>
          </a:xfrm>
          <a:prstGeom prst="roundRect">
            <a:avLst>
              <a:gd name="adj" fmla="val 52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7824158" y="2671173"/>
            <a:ext cx="3381555" cy="5003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34446" y="2286001"/>
            <a:ext cx="3835504" cy="1378860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36367" y="2724225"/>
            <a:ext cx="3248571" cy="513626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7384212" y="1862832"/>
            <a:ext cx="3997899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div1&gt;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div2&gt;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&lt;button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&lt;/div2&gt;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div1&gt;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8160" y="2329131"/>
            <a:ext cx="1069675" cy="43132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capture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159" y="2881221"/>
            <a:ext cx="1069675" cy="431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32697" y="4464293"/>
            <a:ext cx="1069675" cy="431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9620163" y="2154647"/>
            <a:ext cx="738458" cy="2415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9307480" y="2154648"/>
            <a:ext cx="738456" cy="24154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953" y="587555"/>
            <a:ext cx="111905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React &amp; Angular &amp; Vue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DOM (HTML)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조작을 쉽게 해주는 최신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라이브러리들이 대세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(jQuery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?)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50" y="2738120"/>
            <a:ext cx="6240299" cy="38254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45750" y="2298403"/>
            <a:ext cx="322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채용사이트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Job offer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1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605072" y="2697052"/>
            <a:ext cx="4692874" cy="2637088"/>
          </a:xfrm>
          <a:prstGeom prst="roundRect">
            <a:avLst>
              <a:gd name="adj" fmla="val 521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64301" y="3775354"/>
            <a:ext cx="3381555" cy="5003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796" y="1126315"/>
            <a:ext cx="11192754" cy="104098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그니까 개발할 때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핸들러를 계속 달면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 분명 문제생기겠죠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33048" y="3248772"/>
            <a:ext cx="4073919" cy="1533648"/>
          </a:xfrm>
          <a:prstGeom prst="roundRect">
            <a:avLst>
              <a:gd name="adj" fmla="val 52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34970" y="3766727"/>
            <a:ext cx="3450501" cy="545553"/>
          </a:xfrm>
          <a:prstGeom prst="roundRect">
            <a:avLst>
              <a:gd name="adj" fmla="val 521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82815" y="2787353"/>
            <a:ext cx="424641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&lt;button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&lt;/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</a:p>
        </p:txBody>
      </p:sp>
      <p:pic>
        <p:nvPicPr>
          <p:cNvPr id="1028" name="Picture 4" descr="mouse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81"/>
          <a:stretch/>
        </p:blipFill>
        <p:spPr bwMode="auto">
          <a:xfrm>
            <a:off x="5184774" y="3897209"/>
            <a:ext cx="580057" cy="79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7455423" y="2774348"/>
            <a:ext cx="2251726" cy="4744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97946" y="2963645"/>
            <a:ext cx="218967" cy="90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79458" y="3337859"/>
            <a:ext cx="2251726" cy="4744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6103" y="3527156"/>
            <a:ext cx="218967" cy="908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66693" y="3923984"/>
            <a:ext cx="2251726" cy="4744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5512" y="4113281"/>
            <a:ext cx="218967" cy="90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84906" y="3477094"/>
            <a:ext cx="5904992" cy="1345160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5843" y="3571426"/>
            <a:ext cx="5904992" cy="1345160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6483" y="594998"/>
            <a:ext cx="9087909" cy="917209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</a:t>
            </a: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중단하려면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555" y="1716567"/>
            <a:ext cx="6301578" cy="45548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요소에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많이 달아줄 경우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 혼선이 오게 됨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상위 요소까지 퍼지는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 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막으려면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7193" y="2173855"/>
            <a:ext cx="1220618" cy="431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81109" y="2639686"/>
            <a:ext cx="1298256" cy="431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7054">
            <a:off x="3404327" y="4539788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6804">
            <a:off x="6015573" y="4039090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77193" y="3600477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addEventListener(‘click’,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function(</a:t>
            </a:r>
            <a:r>
              <a:rPr lang="en-US" altLang="ko-KR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){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stopPropagation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850831" y="4557662"/>
            <a:ext cx="2989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인자를 아무거나 넣으면 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객체를 다룰 수 있음</a:t>
            </a:r>
            <a:endParaRPr lang="ko-KR" altLang="en-US" sz="20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09878" y="5105411"/>
            <a:ext cx="3268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안에있는 </a:t>
            </a:r>
            <a:endParaRPr lang="en-US" altLang="ko-KR" sz="20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bubbling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막는 함수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372" y="6211274"/>
            <a:ext cx="8065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객체 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함수에 대해 https://developer.mozilla.org/en-US/docs/Web/API/Event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</a:t>
            </a: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중단하려면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555" y="1716567"/>
            <a:ext cx="8363290" cy="45548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currentTarget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현재 이벤트가 달린 곳을 알려줌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처음 실제 클릭한 곳을 알려줌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출력해보면 나중에 디버깅 쉽게 가능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9555" y="1500907"/>
            <a:ext cx="2825134" cy="586596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 팁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</a:t>
            </a: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중단해보자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99554" y="1777184"/>
            <a:ext cx="7000317" cy="1020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2000" smtClean="0">
                <a:solidFill>
                  <a:schemeClr val="bg1"/>
                </a:solidFill>
              </a:rPr>
              <a:t>버튼을 클릭 시 상위 </a:t>
            </a:r>
            <a:r>
              <a:rPr lang="en-US" altLang="ko-KR" sz="2000" smtClean="0">
                <a:solidFill>
                  <a:schemeClr val="bg1"/>
                </a:solidFill>
              </a:rPr>
              <a:t>div</a:t>
            </a:r>
            <a:r>
              <a:rPr lang="ko-KR" altLang="en-US" sz="2000" smtClean="0">
                <a:solidFill>
                  <a:schemeClr val="bg1"/>
                </a:solidFill>
              </a:rPr>
              <a:t>요소들도 클릭을 감지하는 예제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hlinkClick r:id="rId2"/>
              </a:rPr>
              <a:t>https://codepen.io/codingapple/pen/wmjOvR</a:t>
            </a:r>
            <a:endParaRPr lang="en-US" altLang="ko-KR" sz="200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700566" y="1717305"/>
            <a:ext cx="5904992" cy="1345160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91503" y="1811637"/>
            <a:ext cx="5904992" cy="1345160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변태처럼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capturing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쓰고싶다면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7054">
            <a:off x="1748112" y="2973348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2853" y="1840688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addEventListener(‘click’, function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){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doSomething()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}, </a:t>
            </a: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5241242" y="3651676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식으로 이벤트를 체크함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71567" y="3614086"/>
            <a:ext cx="1069675" cy="43132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capture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91266" y="3651676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rue 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넣으면</a:t>
            </a:r>
            <a:endParaRPr lang="ko-KR" altLang="en-US" sz="200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226389" y="2668902"/>
            <a:ext cx="9739223" cy="101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algn="ctr"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배경을 눌러서 모달창 닫기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95372" y="1674173"/>
            <a:ext cx="5904992" cy="1345160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309" y="1768505"/>
            <a:ext cx="5904992" cy="1345160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6483" y="594998"/>
            <a:ext cx="9087909" cy="917209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어떤 요소를 클릭했는가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7054">
            <a:off x="3288639" y="2635707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6804">
            <a:off x="5926039" y="2236169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7659" y="1797556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addEventListener(‘click’, function(</a:t>
            </a:r>
            <a:r>
              <a:rPr lang="en-US" altLang="ko-KR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stopPropagation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761297" y="2754741"/>
            <a:ext cx="2702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인자를 아무거나 넣으면 </a:t>
            </a:r>
            <a:endParaRPr lang="en-US" altLang="ko-KR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객체를 다룰 수 있음</a:t>
            </a:r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94190" y="3201330"/>
            <a:ext cx="2959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</a:t>
            </a:r>
            <a:r>
              <a:rPr lang="ko-KR" altLang="en-US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안에있는 </a:t>
            </a:r>
            <a:endParaRPr lang="en-US" altLang="ko-KR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bubbling</a:t>
            </a:r>
            <a:r>
              <a:rPr lang="ko-KR" altLang="en-US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막는 함수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372" y="4109357"/>
            <a:ext cx="5904992" cy="1840776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6309" y="4203689"/>
            <a:ext cx="5904992" cy="1840776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7659" y="4232740"/>
            <a:ext cx="6096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addEventListener(‘click’, function(</a:t>
            </a:r>
            <a:r>
              <a:rPr lang="en-US" altLang="ko-KR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currentTarget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en-US" sz="2400"/>
          </a:p>
        </p:txBody>
      </p:sp>
      <p:pic>
        <p:nvPicPr>
          <p:cNvPr id="22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71053">
            <a:off x="5888639" y="5081771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927774" y="5206300"/>
            <a:ext cx="3935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이벤트가 발동한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</a:t>
            </a:r>
            <a:endParaRPr lang="en-US" altLang="ko-KR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eventListener 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달린 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54828" y="2207726"/>
            <a:ext cx="973922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배경을 눌러서 모달창 닫기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892434" y="3026710"/>
            <a:ext cx="10676714" cy="80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리스너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실제 클릭한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배경일 경우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모달창 닫기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endParaRPr lang="ko-KR" altLang="en-US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253" y="1703647"/>
            <a:ext cx="11455974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숫자끼리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잘 연산하는데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문자가 들어가면 복잡해집니다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문자를 만나면 문자화되고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문자를 만나면 숫자가됩니다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917652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Javascript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형변환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800" y="952241"/>
            <a:ext cx="5013255" cy="5202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276657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 웹마스터 도구로 사이트 등록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애널리틱스로 사이트 접속자 분석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검색엔진 최적화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(SEO)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배너광고는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Adwords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 광고달기는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Adsense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마케팅을 위한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facebook/google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추적 코드 심기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08047" y="76727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웹사이트 발행 및 마케팅 업무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6836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5415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</a:t>
            </a:r>
            <a:endParaRPr lang="ko-KR" altLang="en-US" sz="2400" b="1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98" y="6524600"/>
            <a:ext cx="1231403" cy="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13238</TotalTime>
  <Words>2761</Words>
  <Application>Microsoft Office PowerPoint</Application>
  <PresentationFormat>와이드스크린</PresentationFormat>
  <Paragraphs>726</Paragraphs>
  <Slides>102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102</vt:i4>
      </vt:variant>
    </vt:vector>
  </HeadingPairs>
  <TitlesOfParts>
    <vt:vector size="112" baseType="lpstr">
      <vt:lpstr>굴림</vt:lpstr>
      <vt:lpstr>궁서</vt:lpstr>
      <vt:lpstr>나눔스퀘어</vt:lpstr>
      <vt:lpstr>나눔스퀘어 Bold</vt:lpstr>
      <vt:lpstr>돋움</vt:lpstr>
      <vt:lpstr>맑은 고딕</vt:lpstr>
      <vt:lpstr>Arial</vt:lpstr>
      <vt:lpstr>Times New Roman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HTML/CSS하던 습관으로 ‘감성적’으로 접근하면 망함 무조건 이성과 논리로 읽고씁니다.</vt:lpstr>
      <vt:lpstr>PowerPoint 프레젠테이션</vt:lpstr>
      <vt:lpstr>Javascript 코드 작성 방식</vt:lpstr>
      <vt:lpstr>Javascript의 제1목적</vt:lpstr>
      <vt:lpstr>흔한 Javascript 코드</vt:lpstr>
      <vt:lpstr>예제 여러 개</vt:lpstr>
      <vt:lpstr>PowerPoint 프레젠테이션</vt:lpstr>
      <vt:lpstr>프로그래밍 기본상식 정리</vt:lpstr>
      <vt:lpstr>셀렉터</vt:lpstr>
      <vt:lpstr>console.log( )</vt:lpstr>
      <vt:lpstr>프로젝트 준비 : Bootstrap 4 </vt:lpstr>
      <vt:lpstr>PowerPoint 프레젠테이션</vt:lpstr>
      <vt:lpstr>PowerPoint 프레젠테이션</vt:lpstr>
      <vt:lpstr>Modal의 작동방식을 자세하게 설명해봅시다. </vt:lpstr>
      <vt:lpstr>이벤트 처리를 위한 &lt;onclick=“ ”&gt; 속성</vt:lpstr>
      <vt:lpstr>하지만 HTML상에 코드를 바로 집어넣는건..</vt:lpstr>
      <vt:lpstr>함수의 역할 1 : 기능 묶기</vt:lpstr>
      <vt:lpstr>Modal cheating sheet</vt:lpstr>
      <vt:lpstr>다른 내용의 Modal을 여러 개 만들려면?</vt:lpstr>
      <vt:lpstr>다른 내용의 Modal을 여러 개 만들려면?</vt:lpstr>
      <vt:lpstr>함수의 역할 2 : (I/O) 박스 만들 때</vt:lpstr>
      <vt:lpstr>함수의 역할 2 : 인자 (argument)를 이용한 기능확장 (I/O)</vt:lpstr>
      <vt:lpstr>Javascript 변수</vt:lpstr>
      <vt:lpstr>Javascript 변수의 Hoisting</vt:lpstr>
      <vt:lpstr>ES6 : 변수의 종류와 Scope(범위)</vt:lpstr>
      <vt:lpstr>여기까지 옛날 자바스크립트였습니다.</vt:lpstr>
      <vt:lpstr>요즘 자바스크립트는 .addEventListener( )    .attachEvent ( )</vt:lpstr>
      <vt:lpstr>Javascript .addEventListener( )</vt:lpstr>
      <vt:lpstr>문법 : callback 함수</vt:lpstr>
      <vt:lpstr>문법 : callback 함수</vt:lpstr>
      <vt:lpstr>어떤게 더 좋은 것인가</vt:lpstr>
      <vt:lpstr>.addEventListener( )와 콜백 함수를 배웠으니 modal button 코드를 refactoring 해보자</vt:lpstr>
      <vt:lpstr>- &lt;script&gt;위치 바꿔보기 (우선시 되는 자바스크립트는 &lt;/body&gt; 바로 전에 넣는게 좋다) - 콘솔창에 에러가 뜨면 감사해야합니다. 에러가 무엇인지 구글에 자주 검색해보자 - console.log() 혹은 alert()로 중간중간 테스트해보는 습관 - 변수의 선언위치는 어디인지 체크 (하지만 함수나 변수 선언은 hoisting 됨)  </vt:lpstr>
      <vt:lpstr>Project2 : 아이디를 입력하세요! (공백 검사)</vt:lpstr>
      <vt:lpstr>준비물 :   - Bootstrap Form 제작 - Form에 name속성으로 이름쓰기</vt:lpstr>
      <vt:lpstr>법카 사용 허락 프로그램</vt:lpstr>
      <vt:lpstr>if / else</vt:lpstr>
      <vt:lpstr>if / else 조건문에 사용할 비교/논리 연산자 (Operator)</vt:lpstr>
      <vt:lpstr>기타 수학 연산자 (Operator)</vt:lpstr>
      <vt:lpstr>오늘의 HTML 상식:   &lt;form onsubmit=“return false”&gt; &lt;form onsubmit=“return true”&gt;  form의 onsubmit 속성 내에 return false, return true를 적어서 폼을 정상적으로 전송시키거나 막을 수 있습니다.        (중수용 참고사항: submit 이벤트를 처리하는 addEventListener내부에 e.preventDefault()를 달아도 똑같음)</vt:lpstr>
      <vt:lpstr>오늘의 HTML 상식2:   &lt;form name=“form1”&gt;     &lt;input name=“email”&gt; &lt;/form&gt;  form태그나 input태그 안엔 name속성으로 이름을 자주 달아줍니다.      (나중에 Javascript로 폼의 value를 가져올 때 코드가 훨씬 짧아집니다.  document.form1.email.value 이런식) </vt:lpstr>
      <vt:lpstr>PowerPoint 프레젠테이션</vt:lpstr>
      <vt:lpstr>PowerPoint 프레젠테이션</vt:lpstr>
      <vt:lpstr>PowerPoint 프레젠테이션</vt:lpstr>
      <vt:lpstr>응용하면 - 빈칸 검증 - 이메일형식이 맞는지 검증 - 최대 최소값 검증 - 패스워드에 영어대문자가 있는지 검증 ......</vt:lpstr>
      <vt:lpstr>Object 데이터를 HTML에 넣어보자</vt:lpstr>
      <vt:lpstr>Javascript 변수</vt:lpstr>
      <vt:lpstr>Array 자료형</vt:lpstr>
      <vt:lpstr>Object 자료형</vt:lpstr>
      <vt:lpstr>Array vs Object  자료출력 방법 </vt:lpstr>
      <vt:lpstr>승용차 브랜드명 집어넣기</vt:lpstr>
      <vt:lpstr>var data = [‘apple’, ‘pear’, ‘grape’ ]   자료 추가 : data.push(‘melon’) array에 array추가한 새 array : data.concat() 맨 뒤 자료 삭제 : data.pop() 맨 앞 자료 삭제 : data.shift() 중간에서 잘라 새 array생성 : data.slice() 중간에 데이터 추가 :  data.splice()</vt:lpstr>
      <vt:lpstr>Object 데이터를 HTML에 넣어보자</vt:lpstr>
      <vt:lpstr>서버언어로 하면되는데.. 왜 굳이 자바스크립트한테 시키냐면..  웹앱 형식의 사이트를 만들 수 있기 때문에!  https://www.flipkart.com/</vt:lpstr>
      <vt:lpstr>Javascript querySelector</vt:lpstr>
      <vt:lpstr>Product 리스트에 데이터 바인딩을 해봅시다</vt:lpstr>
      <vt:lpstr>Product 리스트에 데이터 바인딩을 해봅시다</vt:lpstr>
      <vt:lpstr>‘가격순 정렬 버튼’을 누르면 가격 순으로 정렬됨.</vt:lpstr>
      <vt:lpstr>Array 정렬하기 : sort( )</vt:lpstr>
      <vt:lpstr>Array 정렬하기 : 그럼 문자 정렬은? </vt:lpstr>
      <vt:lpstr>Array 전체를 규칙에 따라 바꾸기 : map( )  (역시 참고)</vt:lpstr>
      <vt:lpstr>Array 데이터 필요한 것만 고르기: filter( )</vt:lpstr>
      <vt:lpstr>PowerPoint 프레젠테이션</vt:lpstr>
      <vt:lpstr>난 버튼을 눌렀는데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이벤트를 여러 개 달려면 Capturing / Bubbling을 이해하자</vt:lpstr>
      <vt:lpstr>그니까 개발할 때  이벤트 핸들러를 계속 달면 bubbling 때문에 분명 문제생기겠죠?</vt:lpstr>
      <vt:lpstr>이벤트 bubbling을 중단하려면</vt:lpstr>
      <vt:lpstr>이벤트 bubbling을 중단하려면</vt:lpstr>
      <vt:lpstr>이벤트 bubbling을 중단해보자</vt:lpstr>
      <vt:lpstr>변태처럼 capturing을 쓰고싶다면</vt:lpstr>
      <vt:lpstr>PowerPoint 프레젠테이션</vt:lpstr>
      <vt:lpstr>지금 어떤 요소를 클릭했는가</vt:lpstr>
      <vt:lpstr>PowerPoint 프레젠테이션</vt:lpstr>
      <vt:lpstr>숫자끼리 + - 는 잘 연산하는데  문자가 들어가면 복잡해집니다.  +는 문자를 만나면 문자화되고 -는 문자를 만나면 숫자가됩니다.</vt:lpstr>
      <vt:lpstr>- 구글 &amp; 네이버 웹마스터 도구로 사이트 등록 - 구글 애널리틱스로 사이트 접속자 분석 - 검색엔진 최적화 (SEO) 작업 - 사이트 배너광고는 Adwords - 사이트 광고달기는 Adsense  - 마케팅을 위한 facebook/google 추적 코드 심기</vt:lpstr>
      <vt:lpstr>1. minified JS &amp; CSS (+automation task)  2. 이미지 최적화 (Progressive JPG, Sprite) 3. 한글폰트 사이즈 축소 4. 서버에게 request 최소화  5. 컨텐츠발행 + 광고수입 사이트를 위한 AMP 6. Bootstrap grid only 7. Chrome Audit tools</vt:lpstr>
      <vt:lpstr>Facebook 개발자 도구 – 댓글기능 만들기 https://developers.facebook.com/docs/plugins/comments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5027</cp:revision>
  <dcterms:created xsi:type="dcterms:W3CDTF">2017-03-18T09:11:01Z</dcterms:created>
  <dcterms:modified xsi:type="dcterms:W3CDTF">2019-06-30T00:55:00Z</dcterms:modified>
</cp:coreProperties>
</file>