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89" r:id="rId8"/>
    <p:sldId id="272" r:id="rId9"/>
    <p:sldId id="273" r:id="rId10"/>
    <p:sldId id="291" r:id="rId11"/>
    <p:sldId id="288" r:id="rId12"/>
    <p:sldId id="274" r:id="rId13"/>
    <p:sldId id="276" r:id="rId14"/>
    <p:sldId id="290" r:id="rId15"/>
    <p:sldId id="287" r:id="rId16"/>
    <p:sldId id="278" r:id="rId17"/>
    <p:sldId id="279" r:id="rId18"/>
    <p:sldId id="286" r:id="rId19"/>
    <p:sldId id="277" r:id="rId20"/>
    <p:sldId id="282" r:id="rId21"/>
    <p:sldId id="281" r:id="rId22"/>
    <p:sldId id="283" r:id="rId23"/>
    <p:sldId id="285" r:id="rId24"/>
    <p:sldId id="280" r:id="rId25"/>
    <p:sldId id="284"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6" autoAdjust="0"/>
  </p:normalViewPr>
  <p:slideViewPr>
    <p:cSldViewPr snapToGrid="0">
      <p:cViewPr varScale="1">
        <p:scale>
          <a:sx n="76" d="100"/>
          <a:sy n="76" d="100"/>
        </p:scale>
        <p:origin x="216" y="3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4/18/23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R"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78938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R"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115529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R"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231280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datasets/altf42600/pentest-screensot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WEBPROFILER AI</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Mariano Somoza – 2023</a:t>
            </a:r>
          </a:p>
        </p:txBody>
      </p:sp>
      <p:pic>
        <p:nvPicPr>
          <p:cNvPr id="5" name="Picture 4">
            <a:extLst>
              <a:ext uri="{FF2B5EF4-FFF2-40B4-BE49-F238E27FC236}">
                <a16:creationId xmlns:a16="http://schemas.microsoft.com/office/drawing/2014/main" id="{E5004596-68D0-4017-8784-0EDC37E7A911}"/>
              </a:ext>
            </a:extLst>
          </p:cNvPr>
          <p:cNvPicPr>
            <a:picLocks noChangeAspect="1"/>
          </p:cNvPicPr>
          <p:nvPr/>
        </p:nvPicPr>
        <p:blipFill>
          <a:blip r:embed="rId2"/>
          <a:stretch>
            <a:fillRect/>
          </a:stretch>
        </p:blipFill>
        <p:spPr>
          <a:xfrm>
            <a:off x="10704340" y="155449"/>
            <a:ext cx="1306942" cy="932681"/>
          </a:xfrm>
          <a:prstGeom prst="rect">
            <a:avLst/>
          </a:prstGeom>
        </p:spPr>
      </p:pic>
      <p:sp>
        <p:nvSpPr>
          <p:cNvPr id="7" name="TextBox 6">
            <a:extLst>
              <a:ext uri="{FF2B5EF4-FFF2-40B4-BE49-F238E27FC236}">
                <a16:creationId xmlns:a16="http://schemas.microsoft.com/office/drawing/2014/main" id="{58B2D953-737A-F7A6-C190-DDCA198FE230}"/>
              </a:ext>
            </a:extLst>
          </p:cNvPr>
          <p:cNvSpPr txBox="1"/>
          <p:nvPr/>
        </p:nvSpPr>
        <p:spPr>
          <a:xfrm>
            <a:off x="5915282" y="1117978"/>
            <a:ext cx="6096000" cy="1200329"/>
          </a:xfrm>
          <a:prstGeom prst="rect">
            <a:avLst/>
          </a:prstGeom>
          <a:noFill/>
        </p:spPr>
        <p:txBody>
          <a:bodyPr wrap="square">
            <a:spAutoFit/>
          </a:bodyPr>
          <a:lstStyle/>
          <a:p>
            <a:pPr algn="r"/>
            <a:r>
              <a:rPr lang="en-US" b="1" dirty="0">
                <a:solidFill>
                  <a:srgbClr val="666666"/>
                </a:solidFill>
                <a:effectLst/>
                <a:latin typeface="Lato Extended"/>
              </a:rPr>
              <a:t>Deep Learning </a:t>
            </a:r>
          </a:p>
          <a:p>
            <a:pPr algn="r"/>
            <a:r>
              <a:rPr lang="en-US" b="1" dirty="0">
                <a:solidFill>
                  <a:srgbClr val="666666"/>
                </a:solidFill>
                <a:effectLst/>
                <a:latin typeface="Lato Extended"/>
              </a:rPr>
              <a:t>Mastering Neural Networks</a:t>
            </a:r>
          </a:p>
          <a:p>
            <a:pPr algn="r"/>
            <a:br>
              <a:rPr lang="en-US" dirty="0"/>
            </a:br>
            <a:endParaRPr lang="en-US" b="0" i="0" u="none" strike="noStrike" dirty="0">
              <a:solidFill>
                <a:srgbClr val="374151"/>
              </a:solidFill>
              <a:effectLst/>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dirty="0"/>
              <a:t>DATA 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1364193"/>
            <a:ext cx="10489294" cy="5357282"/>
          </a:xfrm>
          <a:solidFill>
            <a:schemeClr val="bg1"/>
          </a:solidFill>
        </p:spPr>
        <p:txBody>
          <a:bodyPr>
            <a:noAutofit/>
          </a:bodyPr>
          <a:lstStyle/>
          <a:p>
            <a:pPr algn="l"/>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Data Preprocessing</a:t>
            </a:r>
          </a:p>
          <a:p>
            <a:pPr lvl="1" algn="l"/>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Resizing and normalization: All images were resized to 224x224 resolution and normalized with mean=[0.485, 0.456, 0.406] and standard deviation=[0.229, 0.224, 0.225] for VGG-11 compatibility.</a:t>
            </a: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Data Augmentation</a:t>
            </a:r>
            <a:r>
              <a:rPr lang="en-US" dirty="0">
                <a:solidFill>
                  <a:srgbClr val="374151"/>
                </a:solidFill>
              </a:rPr>
              <a:t>: </a:t>
            </a:r>
            <a:r>
              <a:rPr lang="en-US" b="0" i="0" u="none" strike="noStrike" dirty="0">
                <a:solidFill>
                  <a:srgbClr val="374151"/>
                </a:solidFill>
                <a:effectLst/>
              </a:rPr>
              <a:t>Techniques such as random cropping, flipping, and zoom were applied to increase dataset size and improve model generalization.</a:t>
            </a:r>
          </a:p>
          <a:p>
            <a:pPr marL="1200150" lvl="2" indent="-285750">
              <a:buFont typeface="Arial" panose="020B0604020202020204" pitchFamily="34" charset="0"/>
              <a:buChar char="•"/>
            </a:pPr>
            <a:endParaRPr lang="en-US" dirty="0">
              <a:solidFill>
                <a:srgbClr val="374151"/>
              </a:solidFill>
            </a:endParaRPr>
          </a:p>
          <a:p>
            <a:pPr marL="1200150" lvl="2" indent="-285750">
              <a:buFont typeface="Arial" panose="020B0604020202020204" pitchFamily="34" charset="0"/>
              <a:buChar char="•"/>
            </a:pPr>
            <a:r>
              <a:rPr lang="en-US" b="0" i="0" u="none" strike="noStrike" dirty="0">
                <a:solidFill>
                  <a:srgbClr val="374151"/>
                </a:solidFill>
                <a:effectLst/>
              </a:rPr>
              <a:t>Train/Validation/Test Split: The dataset was split into training, validation, and testing sets to train the model, fine-tune hyperparameters, and evaluate its performance.</a:t>
            </a:r>
          </a:p>
          <a:p>
            <a:pPr lvl="2"/>
            <a:endParaRPr lang="en-US" b="0" i="0" u="none" strike="noStrike" dirty="0">
              <a:solidFill>
                <a:srgbClr val="374151"/>
              </a:solidFill>
              <a:effectLst/>
            </a:endParaRPr>
          </a:p>
          <a:p>
            <a:pPr marL="1200150" lvl="2" indent="-285750">
              <a:buFont typeface="Arial" panose="020B0604020202020204" pitchFamily="34" charset="0"/>
              <a:buChar char="•"/>
            </a:pPr>
            <a:endParaRPr lang="en-US" b="0" i="0" u="none" strike="noStrike" dirty="0">
              <a:solidFill>
                <a:srgbClr val="374151"/>
              </a:solidFill>
              <a:effectLst/>
            </a:endParaRPr>
          </a:p>
          <a:p>
            <a:pPr lvl="2"/>
            <a:endParaRPr lang="en-US" b="0" i="0" u="none" strike="noStrike" dirty="0">
              <a:solidFill>
                <a:srgbClr val="374151"/>
              </a:solidFill>
              <a:effectLst/>
            </a:endParaRP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4" name="Footer Placeholder 4">
            <a:extLst>
              <a:ext uri="{FF2B5EF4-FFF2-40B4-BE49-F238E27FC236}">
                <a16:creationId xmlns:a16="http://schemas.microsoft.com/office/drawing/2014/main" id="{3AB9BD04-2E7F-ECC6-5CB5-DF32A4313710}"/>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7" name="Picture 6">
            <a:extLst>
              <a:ext uri="{FF2B5EF4-FFF2-40B4-BE49-F238E27FC236}">
                <a16:creationId xmlns:a16="http://schemas.microsoft.com/office/drawing/2014/main" id="{E3BDAA95-3B1C-B11F-C2BE-F65B644A931B}"/>
              </a:ext>
            </a:extLst>
          </p:cNvPr>
          <p:cNvPicPr>
            <a:picLocks noChangeAspect="1"/>
          </p:cNvPicPr>
          <p:nvPr/>
        </p:nvPicPr>
        <p:blipFill>
          <a:blip r:embed="rId2"/>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366601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dirty="0"/>
              <a:t>DATA description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 name="Footer Placeholder 4">
            <a:extLst>
              <a:ext uri="{FF2B5EF4-FFF2-40B4-BE49-F238E27FC236}">
                <a16:creationId xmlns:a16="http://schemas.microsoft.com/office/drawing/2014/main" id="{3AB9BD04-2E7F-ECC6-5CB5-DF32A4313710}"/>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7" name="Picture 6">
            <a:extLst>
              <a:ext uri="{FF2B5EF4-FFF2-40B4-BE49-F238E27FC236}">
                <a16:creationId xmlns:a16="http://schemas.microsoft.com/office/drawing/2014/main" id="{E3BDAA95-3B1C-B11F-C2BE-F65B644A931B}"/>
              </a:ext>
            </a:extLst>
          </p:cNvPr>
          <p:cNvPicPr>
            <a:picLocks noChangeAspect="1"/>
          </p:cNvPicPr>
          <p:nvPr/>
        </p:nvPicPr>
        <p:blipFill>
          <a:blip r:embed="rId2"/>
          <a:stretch>
            <a:fillRect/>
          </a:stretch>
        </p:blipFill>
        <p:spPr>
          <a:xfrm>
            <a:off x="10704340" y="155449"/>
            <a:ext cx="1306942" cy="932681"/>
          </a:xfrm>
          <a:prstGeom prst="rect">
            <a:avLst/>
          </a:prstGeom>
        </p:spPr>
      </p:pic>
      <p:sp>
        <p:nvSpPr>
          <p:cNvPr id="13" name="Rectangle 12">
            <a:extLst>
              <a:ext uri="{FF2B5EF4-FFF2-40B4-BE49-F238E27FC236}">
                <a16:creationId xmlns:a16="http://schemas.microsoft.com/office/drawing/2014/main" id="{A6E718F6-E636-350D-1008-D6B90861D968}"/>
              </a:ext>
            </a:extLst>
          </p:cNvPr>
          <p:cNvSpPr/>
          <p:nvPr/>
        </p:nvSpPr>
        <p:spPr>
          <a:xfrm>
            <a:off x="852406" y="1751309"/>
            <a:ext cx="10501393" cy="43550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R"/>
          </a:p>
        </p:txBody>
      </p:sp>
      <p:pic>
        <p:nvPicPr>
          <p:cNvPr id="14" name="Picture 13">
            <a:extLst>
              <a:ext uri="{FF2B5EF4-FFF2-40B4-BE49-F238E27FC236}">
                <a16:creationId xmlns:a16="http://schemas.microsoft.com/office/drawing/2014/main" id="{AAABA746-D8DD-080F-ADC6-8D232F106217}"/>
              </a:ext>
            </a:extLst>
          </p:cNvPr>
          <p:cNvPicPr>
            <a:picLocks noChangeAspect="1"/>
          </p:cNvPicPr>
          <p:nvPr/>
        </p:nvPicPr>
        <p:blipFill>
          <a:blip r:embed="rId3"/>
          <a:stretch>
            <a:fillRect/>
          </a:stretch>
        </p:blipFill>
        <p:spPr>
          <a:xfrm>
            <a:off x="445748" y="2510725"/>
            <a:ext cx="2371672" cy="2371672"/>
          </a:xfrm>
          <a:prstGeom prst="rect">
            <a:avLst/>
          </a:prstGeom>
        </p:spPr>
      </p:pic>
      <p:pic>
        <p:nvPicPr>
          <p:cNvPr id="15" name="Picture 14">
            <a:extLst>
              <a:ext uri="{FF2B5EF4-FFF2-40B4-BE49-F238E27FC236}">
                <a16:creationId xmlns:a16="http://schemas.microsoft.com/office/drawing/2014/main" id="{C6C873E5-37DF-E057-7849-0380A647AEB0}"/>
              </a:ext>
            </a:extLst>
          </p:cNvPr>
          <p:cNvPicPr>
            <a:picLocks noChangeAspect="1"/>
          </p:cNvPicPr>
          <p:nvPr/>
        </p:nvPicPr>
        <p:blipFill>
          <a:blip r:embed="rId4"/>
          <a:stretch>
            <a:fillRect/>
          </a:stretch>
        </p:blipFill>
        <p:spPr>
          <a:xfrm>
            <a:off x="3290548" y="2510725"/>
            <a:ext cx="2371672" cy="2371672"/>
          </a:xfrm>
          <a:prstGeom prst="rect">
            <a:avLst/>
          </a:prstGeom>
        </p:spPr>
      </p:pic>
      <p:pic>
        <p:nvPicPr>
          <p:cNvPr id="16" name="Picture 15">
            <a:extLst>
              <a:ext uri="{FF2B5EF4-FFF2-40B4-BE49-F238E27FC236}">
                <a16:creationId xmlns:a16="http://schemas.microsoft.com/office/drawing/2014/main" id="{A7931DF4-48F4-DE44-03D7-F91A73A4924E}"/>
              </a:ext>
            </a:extLst>
          </p:cNvPr>
          <p:cNvPicPr>
            <a:picLocks noChangeAspect="1"/>
          </p:cNvPicPr>
          <p:nvPr/>
        </p:nvPicPr>
        <p:blipFill>
          <a:blip r:embed="rId5"/>
          <a:stretch>
            <a:fillRect/>
          </a:stretch>
        </p:blipFill>
        <p:spPr>
          <a:xfrm>
            <a:off x="6164840" y="2510725"/>
            <a:ext cx="2371672" cy="2371672"/>
          </a:xfrm>
          <a:prstGeom prst="rect">
            <a:avLst/>
          </a:prstGeom>
        </p:spPr>
      </p:pic>
      <p:pic>
        <p:nvPicPr>
          <p:cNvPr id="17" name="Picture 16">
            <a:extLst>
              <a:ext uri="{FF2B5EF4-FFF2-40B4-BE49-F238E27FC236}">
                <a16:creationId xmlns:a16="http://schemas.microsoft.com/office/drawing/2014/main" id="{7C5E9D4E-1718-954B-9C1C-1CCCF44F732E}"/>
              </a:ext>
            </a:extLst>
          </p:cNvPr>
          <p:cNvPicPr>
            <a:picLocks noChangeAspect="1"/>
          </p:cNvPicPr>
          <p:nvPr/>
        </p:nvPicPr>
        <p:blipFill>
          <a:blip r:embed="rId6"/>
          <a:stretch>
            <a:fillRect/>
          </a:stretch>
        </p:blipFill>
        <p:spPr>
          <a:xfrm>
            <a:off x="9039132" y="2510725"/>
            <a:ext cx="2371672" cy="2371672"/>
          </a:xfrm>
          <a:prstGeom prst="rect">
            <a:avLst/>
          </a:prstGeom>
        </p:spPr>
      </p:pic>
      <p:sp>
        <p:nvSpPr>
          <p:cNvPr id="18" name="TextBox 17">
            <a:extLst>
              <a:ext uri="{FF2B5EF4-FFF2-40B4-BE49-F238E27FC236}">
                <a16:creationId xmlns:a16="http://schemas.microsoft.com/office/drawing/2014/main" id="{3083AA17-DFAB-C9B3-97FC-E3D27D1605E2}"/>
              </a:ext>
            </a:extLst>
          </p:cNvPr>
          <p:cNvSpPr txBox="1"/>
          <p:nvPr/>
        </p:nvSpPr>
        <p:spPr>
          <a:xfrm>
            <a:off x="799110" y="4940367"/>
            <a:ext cx="1664948" cy="369332"/>
          </a:xfrm>
          <a:prstGeom prst="rect">
            <a:avLst/>
          </a:prstGeom>
          <a:noFill/>
        </p:spPr>
        <p:txBody>
          <a:bodyPr wrap="square" rtlCol="0">
            <a:spAutoFit/>
          </a:bodyPr>
          <a:lstStyle/>
          <a:p>
            <a:r>
              <a:rPr lang="en-AR" dirty="0"/>
              <a:t>CUSTOM 404</a:t>
            </a:r>
          </a:p>
        </p:txBody>
      </p:sp>
      <p:sp>
        <p:nvSpPr>
          <p:cNvPr id="23" name="TextBox 22">
            <a:extLst>
              <a:ext uri="{FF2B5EF4-FFF2-40B4-BE49-F238E27FC236}">
                <a16:creationId xmlns:a16="http://schemas.microsoft.com/office/drawing/2014/main" id="{23F821E6-9C5F-08CA-87C0-AEF02192F24E}"/>
              </a:ext>
            </a:extLst>
          </p:cNvPr>
          <p:cNvSpPr txBox="1"/>
          <p:nvPr/>
        </p:nvSpPr>
        <p:spPr>
          <a:xfrm>
            <a:off x="4101110" y="4953696"/>
            <a:ext cx="928090" cy="369332"/>
          </a:xfrm>
          <a:prstGeom prst="rect">
            <a:avLst/>
          </a:prstGeom>
          <a:noFill/>
        </p:spPr>
        <p:txBody>
          <a:bodyPr wrap="square" rtlCol="0">
            <a:spAutoFit/>
          </a:bodyPr>
          <a:lstStyle/>
          <a:p>
            <a:r>
              <a:rPr lang="en-AR" dirty="0"/>
              <a:t>LOGIN</a:t>
            </a:r>
          </a:p>
        </p:txBody>
      </p:sp>
      <p:sp>
        <p:nvSpPr>
          <p:cNvPr id="24" name="TextBox 23">
            <a:extLst>
              <a:ext uri="{FF2B5EF4-FFF2-40B4-BE49-F238E27FC236}">
                <a16:creationId xmlns:a16="http://schemas.microsoft.com/office/drawing/2014/main" id="{4E639DFF-7535-7017-2CCF-3EF932D1E4AB}"/>
              </a:ext>
            </a:extLst>
          </p:cNvPr>
          <p:cNvSpPr txBox="1"/>
          <p:nvPr/>
        </p:nvSpPr>
        <p:spPr>
          <a:xfrm>
            <a:off x="6726266" y="4940367"/>
            <a:ext cx="1664948" cy="369332"/>
          </a:xfrm>
          <a:prstGeom prst="rect">
            <a:avLst/>
          </a:prstGeom>
          <a:noFill/>
        </p:spPr>
        <p:txBody>
          <a:bodyPr wrap="square" rtlCol="0">
            <a:spAutoFit/>
          </a:bodyPr>
          <a:lstStyle/>
          <a:p>
            <a:r>
              <a:rPr lang="en-AR" dirty="0"/>
              <a:t>OLD LOOKING</a:t>
            </a:r>
          </a:p>
        </p:txBody>
      </p:sp>
      <p:sp>
        <p:nvSpPr>
          <p:cNvPr id="25" name="TextBox 24">
            <a:extLst>
              <a:ext uri="{FF2B5EF4-FFF2-40B4-BE49-F238E27FC236}">
                <a16:creationId xmlns:a16="http://schemas.microsoft.com/office/drawing/2014/main" id="{FE24BE47-6B66-9E57-9DE8-BB7988ED7792}"/>
              </a:ext>
            </a:extLst>
          </p:cNvPr>
          <p:cNvSpPr txBox="1"/>
          <p:nvPr/>
        </p:nvSpPr>
        <p:spPr>
          <a:xfrm>
            <a:off x="9880319" y="4940367"/>
            <a:ext cx="1029694" cy="369332"/>
          </a:xfrm>
          <a:prstGeom prst="rect">
            <a:avLst/>
          </a:prstGeom>
          <a:noFill/>
        </p:spPr>
        <p:txBody>
          <a:bodyPr wrap="square" rtlCol="0">
            <a:spAutoFit/>
          </a:bodyPr>
          <a:lstStyle/>
          <a:p>
            <a:r>
              <a:rPr lang="en-AR" dirty="0"/>
              <a:t>PARKED</a:t>
            </a:r>
          </a:p>
        </p:txBody>
      </p:sp>
      <p:sp>
        <p:nvSpPr>
          <p:cNvPr id="28" name="TextBox 27">
            <a:extLst>
              <a:ext uri="{FF2B5EF4-FFF2-40B4-BE49-F238E27FC236}">
                <a16:creationId xmlns:a16="http://schemas.microsoft.com/office/drawing/2014/main" id="{A7494BA4-DDA1-A949-EF8C-5CBF9AA8CE49}"/>
              </a:ext>
            </a:extLst>
          </p:cNvPr>
          <p:cNvSpPr txBox="1"/>
          <p:nvPr/>
        </p:nvSpPr>
        <p:spPr>
          <a:xfrm>
            <a:off x="0" y="1594996"/>
            <a:ext cx="6104466" cy="369332"/>
          </a:xfrm>
          <a:prstGeom prst="rect">
            <a:avLst/>
          </a:prstGeom>
          <a:noFill/>
        </p:spPr>
        <p:txBody>
          <a:bodyPr wrap="square">
            <a:spAutoFit/>
          </a:bodyPr>
          <a:lstStyle/>
          <a:p>
            <a:pPr marL="742950" lvl="1" indent="-285750" algn="l">
              <a:buFont typeface="Arial" panose="020B0604020202020204" pitchFamily="34" charset="0"/>
              <a:buChar char="•"/>
            </a:pPr>
            <a:r>
              <a:rPr lang="en-US" b="0" i="0" u="none" strike="noStrike" dirty="0">
                <a:solidFill>
                  <a:srgbClr val="374151"/>
                </a:solidFill>
                <a:effectLst/>
              </a:rPr>
              <a:t>Samples</a:t>
            </a:r>
          </a:p>
        </p:txBody>
      </p:sp>
    </p:spTree>
    <p:extLst>
      <p:ext uri="{BB962C8B-B14F-4D97-AF65-F5344CB8AC3E}">
        <p14:creationId xmlns:p14="http://schemas.microsoft.com/office/powerpoint/2010/main" val="395677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157133" y="3061031"/>
            <a:ext cx="3877733" cy="735938"/>
          </a:xfrm>
        </p:spPr>
        <p:txBody>
          <a:bodyPr/>
          <a:lstStyle/>
          <a:p>
            <a:r>
              <a:rPr lang="en-US"/>
              <a:t>Methodology</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
        <p:nvSpPr>
          <p:cNvPr id="4" name="Footer Placeholder 4">
            <a:extLst>
              <a:ext uri="{FF2B5EF4-FFF2-40B4-BE49-F238E27FC236}">
                <a16:creationId xmlns:a16="http://schemas.microsoft.com/office/drawing/2014/main" id="{FFCB077D-9615-3A4A-5ACF-F66D588A4C66}"/>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WEBPROFILLER AI</a:t>
            </a:r>
            <a:endParaRPr lang="en-US" dirty="0"/>
          </a:p>
        </p:txBody>
      </p:sp>
    </p:spTree>
    <p:extLst>
      <p:ext uri="{BB962C8B-B14F-4D97-AF65-F5344CB8AC3E}">
        <p14:creationId xmlns:p14="http://schemas.microsoft.com/office/powerpoint/2010/main" val="334781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28236" y="0"/>
            <a:ext cx="5111750" cy="662471"/>
          </a:xfrm>
        </p:spPr>
        <p:txBody>
          <a:bodyPr/>
          <a:lstStyle/>
          <a:p>
            <a:r>
              <a:rPr lang="en-US" b="0" i="0" u="none" strike="noStrike" dirty="0">
                <a:solidFill>
                  <a:srgbClr val="374151"/>
                </a:solidFill>
                <a:effectLst/>
                <a:latin typeface="Söhne"/>
              </a:rPr>
              <a:t>Methodology</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0" y="572521"/>
            <a:ext cx="10489294" cy="5783829"/>
          </a:xfrm>
          <a:solidFill>
            <a:schemeClr val="bg1"/>
          </a:solidFill>
        </p:spPr>
        <p:txBody>
          <a:bodyPr>
            <a:noAutofit/>
          </a:bodyPr>
          <a:lstStyle/>
          <a:p>
            <a:pPr algn="l"/>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Data Preparation:</a:t>
            </a:r>
          </a:p>
          <a:p>
            <a:pPr marL="1200150" lvl="2" indent="-285750">
              <a:buFont typeface="Arial" panose="020B0604020202020204" pitchFamily="34" charset="0"/>
              <a:buChar char="•"/>
            </a:pPr>
            <a:r>
              <a:rPr lang="en-US" b="0" i="0" u="none" strike="noStrike" dirty="0">
                <a:solidFill>
                  <a:srgbClr val="374151"/>
                </a:solidFill>
                <a:effectLst/>
              </a:rPr>
              <a:t>Split dataset into training (60%), validation (20%), and test (20%) sets</a:t>
            </a:r>
          </a:p>
          <a:p>
            <a:pPr marL="1200150" lvl="2" indent="-285750">
              <a:buFont typeface="Arial" panose="020B0604020202020204" pitchFamily="34" charset="0"/>
              <a:buChar char="•"/>
            </a:pPr>
            <a:r>
              <a:rPr lang="en-US" b="0" i="0" u="none" strike="noStrike" dirty="0">
                <a:solidFill>
                  <a:srgbClr val="374151"/>
                </a:solidFill>
                <a:effectLst/>
              </a:rPr>
              <a:t>Applied data augmentation techniques such as random resized crops, color jitter, random erasing, and horizontal flips to the training set</a:t>
            </a:r>
          </a:p>
          <a:p>
            <a:pPr marL="1200150" lvl="2" indent="-285750">
              <a:buFont typeface="Arial" panose="020B0604020202020204" pitchFamily="34" charset="0"/>
              <a:buChar char="•"/>
            </a:pPr>
            <a:r>
              <a:rPr lang="en-US" b="0" i="0" u="none" strike="noStrike" dirty="0">
                <a:solidFill>
                  <a:srgbClr val="374151"/>
                </a:solidFill>
                <a:effectLst/>
              </a:rPr>
              <a:t>Normalized all images and resized them to 224x224 pixels</a:t>
            </a:r>
          </a:p>
          <a:p>
            <a:pPr marL="1200150" lvl="2" indent="-285750">
              <a:buFont typeface="Arial" panose="020B0604020202020204" pitchFamily="34" charset="0"/>
              <a:buChar char="•"/>
            </a:pPr>
            <a:endParaRPr lang="en-US" b="0" i="0" u="none" strike="noStrike" dirty="0">
              <a:solidFill>
                <a:srgbClr val="374151"/>
              </a:solidFill>
              <a:effectLst/>
            </a:endParaRPr>
          </a:p>
          <a:p>
            <a:pPr marL="742950" lvl="1" indent="-285750">
              <a:buFont typeface="Arial" panose="020B0604020202020204" pitchFamily="34" charset="0"/>
              <a:buChar char="•"/>
            </a:pPr>
            <a:r>
              <a:rPr lang="en-US" b="0" i="0" u="none" strike="noStrike" dirty="0">
                <a:solidFill>
                  <a:srgbClr val="374151"/>
                </a:solidFill>
                <a:effectLst/>
              </a:rPr>
              <a:t>Pre-trained VGG-11 Model:</a:t>
            </a:r>
          </a:p>
          <a:p>
            <a:pPr marL="1200150" lvl="2" indent="-285750">
              <a:buFont typeface="Arial" panose="020B0604020202020204" pitchFamily="34" charset="0"/>
              <a:buChar char="•"/>
            </a:pPr>
            <a:r>
              <a:rPr lang="en-US" b="0" i="0" u="none" strike="noStrike" dirty="0">
                <a:solidFill>
                  <a:srgbClr val="374151"/>
                </a:solidFill>
                <a:effectLst/>
              </a:rPr>
              <a:t>Utilized a pre-trained VGG-11 model on the ImageNet dataset as the starting point</a:t>
            </a:r>
          </a:p>
          <a:p>
            <a:pPr marL="1200150" lvl="2" indent="-285750">
              <a:buFont typeface="Arial" panose="020B0604020202020204" pitchFamily="34" charset="0"/>
              <a:buChar char="•"/>
            </a:pPr>
            <a:r>
              <a:rPr lang="en-US" b="0" i="0" u="none" strike="noStrike" dirty="0">
                <a:solidFill>
                  <a:srgbClr val="374151"/>
                </a:solidFill>
                <a:effectLst/>
              </a:rPr>
              <a:t>Modified the last fully connected layer to match the number of target classes (4 categories: 'custom404', 'login', '</a:t>
            </a:r>
            <a:r>
              <a:rPr lang="en-US" b="0" i="0" u="none" strike="noStrike" dirty="0" err="1">
                <a:solidFill>
                  <a:srgbClr val="374151"/>
                </a:solidFill>
                <a:effectLst/>
              </a:rPr>
              <a:t>oldlooking</a:t>
            </a:r>
            <a:r>
              <a:rPr lang="en-US" b="0" i="0" u="none" strike="noStrike" dirty="0">
                <a:solidFill>
                  <a:srgbClr val="374151"/>
                </a:solidFill>
                <a:effectLst/>
              </a:rPr>
              <a:t>', 'parked’)</a:t>
            </a:r>
          </a:p>
          <a:p>
            <a:pPr marL="1200150" lvl="2" indent="-285750">
              <a:buFont typeface="Arial" panose="020B0604020202020204" pitchFamily="34" charset="0"/>
              <a:buChar char="•"/>
            </a:pPr>
            <a:endParaRPr lang="en-US" b="0" i="0" u="none" strike="noStrike" dirty="0">
              <a:solidFill>
                <a:srgbClr val="374151"/>
              </a:solidFill>
              <a:effectLst/>
            </a:endParaRPr>
          </a:p>
          <a:p>
            <a:pPr marL="742950" lvl="1" indent="-285750">
              <a:buFont typeface="Arial" panose="020B0604020202020204" pitchFamily="34" charset="0"/>
              <a:buChar char="•"/>
            </a:pPr>
            <a:r>
              <a:rPr lang="en-US" b="0" i="0" u="none" strike="noStrike" dirty="0">
                <a:solidFill>
                  <a:srgbClr val="374151"/>
                </a:solidFill>
                <a:effectLst/>
              </a:rPr>
              <a:t>Two-phase training process:</a:t>
            </a:r>
          </a:p>
          <a:p>
            <a:pPr marL="1657350" lvl="3" indent="-285750">
              <a:buFont typeface="Arial" panose="020B0604020202020204" pitchFamily="34" charset="0"/>
              <a:buChar char="•"/>
            </a:pPr>
            <a:r>
              <a:rPr lang="en-US" b="1" i="0" u="none" strike="noStrike" dirty="0">
                <a:solidFill>
                  <a:srgbClr val="374151"/>
                </a:solidFill>
                <a:effectLst/>
              </a:rPr>
              <a:t>Phase 1</a:t>
            </a:r>
            <a:r>
              <a:rPr lang="en-US" b="0" i="0" u="none" strike="noStrike" dirty="0">
                <a:solidFill>
                  <a:srgbClr val="374151"/>
                </a:solidFill>
                <a:effectLst/>
              </a:rPr>
              <a:t>: Kept the pre-trained layers fixed and only trained the newly added classification layer using the Adam optimizer and Cross-Entropy Loss</a:t>
            </a:r>
          </a:p>
          <a:p>
            <a:pPr marL="1657350" lvl="3" indent="-285750">
              <a:buFont typeface="Arial" panose="020B0604020202020204" pitchFamily="34" charset="0"/>
              <a:buChar char="•"/>
            </a:pPr>
            <a:r>
              <a:rPr lang="en-US" b="1" i="0" u="none" strike="noStrike" dirty="0">
                <a:solidFill>
                  <a:srgbClr val="374151"/>
                </a:solidFill>
                <a:effectLst/>
              </a:rPr>
              <a:t>Phase 2</a:t>
            </a:r>
            <a:r>
              <a:rPr lang="en-US" b="0" i="0" u="none" strike="noStrike" dirty="0">
                <a:solidFill>
                  <a:srgbClr val="374151"/>
                </a:solidFill>
                <a:effectLst/>
              </a:rPr>
              <a:t>: Unfroze all layers and trained the entire network using the Adam optimizer and Cross-Entropy Loss</a:t>
            </a:r>
          </a:p>
          <a:p>
            <a:pPr lvl="2"/>
            <a:endParaRPr lang="en-US" b="0" i="0" u="none" strike="noStrike" dirty="0">
              <a:solidFill>
                <a:srgbClr val="374151"/>
              </a:solidFill>
              <a:effectLst/>
            </a:endParaRP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8" name="Footer Placeholder 4">
            <a:extLst>
              <a:ext uri="{FF2B5EF4-FFF2-40B4-BE49-F238E27FC236}">
                <a16:creationId xmlns:a16="http://schemas.microsoft.com/office/drawing/2014/main" id="{941AACCE-CA5D-8A83-6318-1C0E8A5AC2D7}"/>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9" name="Picture 8">
            <a:extLst>
              <a:ext uri="{FF2B5EF4-FFF2-40B4-BE49-F238E27FC236}">
                <a16:creationId xmlns:a16="http://schemas.microsoft.com/office/drawing/2014/main" id="{B4904218-C188-7C2D-E402-0E70B3E30EB3}"/>
              </a:ext>
            </a:extLst>
          </p:cNvPr>
          <p:cNvPicPr>
            <a:picLocks noChangeAspect="1"/>
          </p:cNvPicPr>
          <p:nvPr/>
        </p:nvPicPr>
        <p:blipFill>
          <a:blip r:embed="rId2"/>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169549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88916" y="-613130"/>
            <a:ext cx="5111750" cy="1204912"/>
          </a:xfrm>
        </p:spPr>
        <p:txBody>
          <a:bodyPr/>
          <a:lstStyle/>
          <a:p>
            <a:r>
              <a:rPr lang="en-US" b="0" i="0" u="none" strike="noStrike" dirty="0">
                <a:solidFill>
                  <a:srgbClr val="374151"/>
                </a:solidFill>
                <a:effectLst/>
                <a:latin typeface="Söhne"/>
              </a:rPr>
              <a:t>Methodology</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WEBPROFILLER AI</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8" name="Text Placeholder 2">
            <a:extLst>
              <a:ext uri="{FF2B5EF4-FFF2-40B4-BE49-F238E27FC236}">
                <a16:creationId xmlns:a16="http://schemas.microsoft.com/office/drawing/2014/main" id="{5AC96CE5-9846-EB76-5396-1D43CE5A16F9}"/>
              </a:ext>
            </a:extLst>
          </p:cNvPr>
          <p:cNvSpPr txBox="1">
            <a:spLocks/>
          </p:cNvSpPr>
          <p:nvPr/>
        </p:nvSpPr>
        <p:spPr>
          <a:xfrm>
            <a:off x="156019" y="469739"/>
            <a:ext cx="10489294" cy="6388261"/>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solidFill>
                <a:srgbClr val="374151"/>
              </a:solidFill>
            </a:endParaRPr>
          </a:p>
          <a:p>
            <a:pPr marL="800100" lvl="1" indent="-342900">
              <a:buFont typeface="Arial" panose="020B0604020202020204" pitchFamily="34" charset="0"/>
              <a:buChar char="•"/>
            </a:pPr>
            <a:r>
              <a:rPr lang="en-US" dirty="0">
                <a:solidFill>
                  <a:srgbClr val="374151"/>
                </a:solidFill>
              </a:rPr>
              <a:t>Hyperparameters</a:t>
            </a:r>
          </a:p>
          <a:p>
            <a:pPr marL="1200150" lvl="2" indent="-285750">
              <a:buFont typeface="Arial" panose="020B0604020202020204" pitchFamily="34" charset="0"/>
              <a:buChar char="•"/>
            </a:pPr>
            <a:r>
              <a:rPr lang="en-US" dirty="0">
                <a:solidFill>
                  <a:srgbClr val="374151"/>
                </a:solidFill>
              </a:rPr>
              <a:t>Learning rate: 0.001</a:t>
            </a:r>
          </a:p>
          <a:p>
            <a:pPr marL="1200150" lvl="2" indent="-285750">
              <a:buFont typeface="Arial" panose="020B0604020202020204" pitchFamily="34" charset="0"/>
              <a:buChar char="•"/>
            </a:pPr>
            <a:r>
              <a:rPr lang="en-US" dirty="0">
                <a:solidFill>
                  <a:srgbClr val="374151"/>
                </a:solidFill>
              </a:rPr>
              <a:t>Epochs: 25 per training phase (50 total)</a:t>
            </a:r>
          </a:p>
          <a:p>
            <a:pPr marL="1200150" lvl="2" indent="-285750">
              <a:buFont typeface="Arial" panose="020B0604020202020204" pitchFamily="34" charset="0"/>
              <a:buChar char="•"/>
            </a:pPr>
            <a:r>
              <a:rPr lang="en-US" dirty="0">
                <a:solidFill>
                  <a:srgbClr val="374151"/>
                </a:solidFill>
              </a:rPr>
              <a:t>Batch size: 100</a:t>
            </a:r>
          </a:p>
          <a:p>
            <a:pPr marL="1200150" lvl="2" indent="-285750">
              <a:buFont typeface="Arial" panose="020B0604020202020204" pitchFamily="34" charset="0"/>
              <a:buChar char="•"/>
            </a:pPr>
            <a:r>
              <a:rPr lang="en-US" dirty="0">
                <a:solidFill>
                  <a:srgbClr val="374151"/>
                </a:solidFill>
              </a:rPr>
              <a:t>L1 regularization with lambda of 1e-4</a:t>
            </a:r>
          </a:p>
          <a:p>
            <a:pPr marL="1200150" lvl="2" indent="-285750">
              <a:buFont typeface="Arial" panose="020B0604020202020204" pitchFamily="34" charset="0"/>
              <a:buChar char="•"/>
            </a:pPr>
            <a:r>
              <a:rPr lang="en-US" dirty="0">
                <a:solidFill>
                  <a:srgbClr val="374151"/>
                </a:solidFill>
              </a:rPr>
              <a:t>L2 regularization with weight decay of 1e-4</a:t>
            </a:r>
          </a:p>
          <a:p>
            <a:pPr marL="1200150" lvl="2" indent="-285750">
              <a:buFont typeface="Arial" panose="020B0604020202020204" pitchFamily="34" charset="0"/>
              <a:buChar char="•"/>
            </a:pPr>
            <a:r>
              <a:rPr lang="en-US" dirty="0">
                <a:solidFill>
                  <a:srgbClr val="374151"/>
                </a:solidFill>
              </a:rPr>
              <a:t>Dropout: Experimented with modifying dropout, but ultimately kept the original value of 0.5</a:t>
            </a:r>
          </a:p>
          <a:p>
            <a:pPr marL="1200150" lvl="2" indent="-285750">
              <a:buFont typeface="Arial" panose="020B0604020202020204" pitchFamily="34" charset="0"/>
              <a:buChar char="•"/>
            </a:pPr>
            <a:endParaRPr lang="en-US" dirty="0">
              <a:solidFill>
                <a:srgbClr val="374151"/>
              </a:solidFill>
            </a:endParaRPr>
          </a:p>
          <a:p>
            <a:pPr marL="742950" lvl="1" indent="-285750">
              <a:buFont typeface="Arial" panose="020B0604020202020204" pitchFamily="34" charset="0"/>
              <a:buChar char="•"/>
            </a:pPr>
            <a:r>
              <a:rPr lang="en-US" dirty="0">
                <a:solidFill>
                  <a:srgbClr val="374151"/>
                </a:solidFill>
              </a:rPr>
              <a:t>Training Process:</a:t>
            </a:r>
          </a:p>
          <a:p>
            <a:pPr marL="1200150" lvl="2" indent="-285750">
              <a:buFont typeface="Arial" panose="020B0604020202020204" pitchFamily="34" charset="0"/>
              <a:buChar char="•"/>
            </a:pPr>
            <a:r>
              <a:rPr lang="en-US" dirty="0">
                <a:solidFill>
                  <a:srgbClr val="374151"/>
                </a:solidFill>
              </a:rPr>
              <a:t>Trained the model for 25 epochs in each phase</a:t>
            </a:r>
          </a:p>
          <a:p>
            <a:pPr marL="1200150" lvl="2" indent="-285750">
              <a:buFont typeface="Arial" panose="020B0604020202020204" pitchFamily="34" charset="0"/>
              <a:buChar char="•"/>
            </a:pPr>
            <a:r>
              <a:rPr lang="en-US" dirty="0">
                <a:solidFill>
                  <a:srgbClr val="374151"/>
                </a:solidFill>
              </a:rPr>
              <a:t>Implemented L1 and L2 regularization</a:t>
            </a:r>
          </a:p>
          <a:p>
            <a:pPr marL="1200150" lvl="2" indent="-285750">
              <a:buFont typeface="Arial" panose="020B0604020202020204" pitchFamily="34" charset="0"/>
              <a:buChar char="•"/>
            </a:pPr>
            <a:r>
              <a:rPr lang="en-US" dirty="0">
                <a:solidFill>
                  <a:srgbClr val="374151"/>
                </a:solidFill>
              </a:rPr>
              <a:t>Monitored accuracy and loss during training</a:t>
            </a:r>
          </a:p>
          <a:p>
            <a:pPr marL="1200150" lvl="2" indent="-285750">
              <a:buFont typeface="Arial" panose="020B0604020202020204" pitchFamily="34" charset="0"/>
              <a:buChar char="•"/>
            </a:pPr>
            <a:endParaRPr lang="en-US" dirty="0">
              <a:solidFill>
                <a:srgbClr val="374151"/>
              </a:solidFill>
            </a:endParaRPr>
          </a:p>
          <a:p>
            <a:pPr marL="742950" lvl="1" indent="-285750">
              <a:buFont typeface="Arial" panose="020B0604020202020204" pitchFamily="34" charset="0"/>
              <a:buChar char="•"/>
            </a:pPr>
            <a:r>
              <a:rPr lang="en-US" dirty="0">
                <a:solidFill>
                  <a:srgbClr val="374151"/>
                </a:solidFill>
              </a:rPr>
              <a:t>Model Evaluation:</a:t>
            </a:r>
          </a:p>
          <a:p>
            <a:pPr marL="1200150" lvl="2" indent="-285750">
              <a:buFont typeface="Arial" panose="020B0604020202020204" pitchFamily="34" charset="0"/>
              <a:buChar char="•"/>
            </a:pPr>
            <a:r>
              <a:rPr lang="en-US" dirty="0">
                <a:solidFill>
                  <a:srgbClr val="374151"/>
                </a:solidFill>
              </a:rPr>
              <a:t>Evaluated the fine-tuned model on the validation and test sets to measure its performance</a:t>
            </a:r>
          </a:p>
          <a:p>
            <a:pPr marL="1200150" lvl="2" indent="-285750">
              <a:buFont typeface="Arial" panose="020B0604020202020204" pitchFamily="34" charset="0"/>
              <a:buChar char="•"/>
            </a:pPr>
            <a:r>
              <a:rPr lang="en-US" dirty="0">
                <a:solidFill>
                  <a:srgbClr val="374151"/>
                </a:solidFill>
              </a:rPr>
              <a:t>Monitored accuracy, loss, and potential </a:t>
            </a:r>
            <a:r>
              <a:rPr lang="en-US" b="1" dirty="0">
                <a:solidFill>
                  <a:srgbClr val="374151"/>
                </a:solidFill>
              </a:rPr>
              <a:t>overfitting</a:t>
            </a:r>
            <a:r>
              <a:rPr lang="en-US" dirty="0">
                <a:solidFill>
                  <a:srgbClr val="374151"/>
                </a:solidFill>
              </a:rPr>
              <a:t> during training</a:t>
            </a:r>
          </a:p>
          <a:p>
            <a:pPr marL="1200150" lvl="2" indent="-285750">
              <a:buFont typeface="Arial" panose="020B0604020202020204" pitchFamily="34" charset="0"/>
              <a:buChar char="•"/>
            </a:pPr>
            <a:r>
              <a:rPr lang="en-US" dirty="0">
                <a:solidFill>
                  <a:srgbClr val="374151"/>
                </a:solidFill>
              </a:rPr>
              <a:t>Constructed confusion matrices for model evaluation</a:t>
            </a:r>
          </a:p>
          <a:p>
            <a:pPr marL="1200150" lvl="2" indent="-285750">
              <a:buFont typeface="Arial" panose="020B0604020202020204" pitchFamily="34" charset="0"/>
              <a:buChar char="•"/>
            </a:pPr>
            <a:r>
              <a:rPr lang="en-US" dirty="0">
                <a:solidFill>
                  <a:srgbClr val="374151"/>
                </a:solidFill>
              </a:rPr>
              <a:t>Generated loss and accuracy plots to visualize model performance over epochs</a:t>
            </a:r>
          </a:p>
          <a:p>
            <a:pPr lvl="2"/>
            <a:endParaRPr lang="en-US" dirty="0">
              <a:solidFill>
                <a:srgbClr val="374151"/>
              </a:solidFill>
            </a:endParaRPr>
          </a:p>
          <a:p>
            <a:pPr lvl="2"/>
            <a:endParaRPr lang="en-US" dirty="0">
              <a:solidFill>
                <a:srgbClr val="374151"/>
              </a:solidFill>
            </a:endParaRPr>
          </a:p>
          <a:p>
            <a:pPr marL="1200150" lvl="2" indent="-285750">
              <a:buFont typeface="Arial" panose="020B0604020202020204" pitchFamily="34" charset="0"/>
              <a:buChar char="•"/>
            </a:pPr>
            <a:endParaRPr lang="en-US" dirty="0">
              <a:solidFill>
                <a:srgbClr val="374151"/>
              </a:solidFill>
            </a:endParaRPr>
          </a:p>
          <a:p>
            <a:pPr marL="1200150" lvl="2" indent="-285750">
              <a:buFont typeface="Arial" panose="020B0604020202020204" pitchFamily="34" charset="0"/>
              <a:buChar char="•"/>
            </a:pPr>
            <a:endParaRPr lang="en-US" dirty="0">
              <a:solidFill>
                <a:srgbClr val="374151"/>
              </a:solidFill>
            </a:endParaRPr>
          </a:p>
          <a:p>
            <a:pPr lvl="2"/>
            <a:endParaRPr lang="en-US" dirty="0">
              <a:solidFill>
                <a:srgbClr val="374151"/>
              </a:solidFill>
            </a:endParaRPr>
          </a:p>
          <a:p>
            <a:endParaRPr lang="en-US" sz="2800" dirty="0">
              <a:solidFill>
                <a:srgbClr val="374151"/>
              </a:solidFill>
            </a:endParaRPr>
          </a:p>
          <a:p>
            <a:endParaRPr lang="en-US" sz="2800" dirty="0">
              <a:solidFill>
                <a:srgbClr val="374151"/>
              </a:solidFill>
            </a:endParaRPr>
          </a:p>
          <a:p>
            <a:endParaRPr lang="en-US" sz="2000" dirty="0">
              <a:solidFill>
                <a:srgbClr val="374151"/>
              </a:solidFill>
            </a:endParaRPr>
          </a:p>
        </p:txBody>
      </p:sp>
      <p:sp>
        <p:nvSpPr>
          <p:cNvPr id="12" name="Footer Placeholder 4">
            <a:extLst>
              <a:ext uri="{FF2B5EF4-FFF2-40B4-BE49-F238E27FC236}">
                <a16:creationId xmlns:a16="http://schemas.microsoft.com/office/drawing/2014/main" id="{F4906DB9-7843-7EAE-DFF2-477697CF17C5}"/>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13" name="Picture 12">
            <a:extLst>
              <a:ext uri="{FF2B5EF4-FFF2-40B4-BE49-F238E27FC236}">
                <a16:creationId xmlns:a16="http://schemas.microsoft.com/office/drawing/2014/main" id="{C1604D26-387D-24C5-7D34-3946DC461B36}"/>
              </a:ext>
            </a:extLst>
          </p:cNvPr>
          <p:cNvPicPr>
            <a:picLocks noChangeAspect="1"/>
          </p:cNvPicPr>
          <p:nvPr/>
        </p:nvPicPr>
        <p:blipFill>
          <a:blip r:embed="rId3"/>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373031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052447" y="3121876"/>
            <a:ext cx="2087105" cy="614247"/>
          </a:xfrm>
        </p:spPr>
        <p:txBody>
          <a:bodyPr/>
          <a:lstStyle/>
          <a:p>
            <a:r>
              <a:rPr lang="en-US" dirty="0"/>
              <a:t>RESULTS</a:t>
            </a:r>
          </a:p>
        </p:txBody>
      </p:sp>
      <p:sp>
        <p:nvSpPr>
          <p:cNvPr id="3" name="Footer Placeholder 4">
            <a:extLst>
              <a:ext uri="{FF2B5EF4-FFF2-40B4-BE49-F238E27FC236}">
                <a16:creationId xmlns:a16="http://schemas.microsoft.com/office/drawing/2014/main" id="{612A72E6-B788-B9EF-BCF9-61A9FD16E034}"/>
              </a:ext>
            </a:extLst>
          </p:cNvPr>
          <p:cNvSpPr>
            <a:spLocks noGrp="1"/>
          </p:cNvSpPr>
          <p:nvPr>
            <p:ph type="ftr" sz="quarter" idx="11"/>
          </p:nvPr>
        </p:nvSpPr>
        <p:spPr>
          <a:xfrm>
            <a:off x="4356100" y="6492875"/>
            <a:ext cx="3479800" cy="365125"/>
          </a:xfrm>
        </p:spPr>
        <p:txBody>
          <a:bodyPr/>
          <a:lstStyle/>
          <a:p>
            <a:r>
              <a:rPr lang="en-US" dirty="0"/>
              <a:t>WEBPROFILLER AI</a:t>
            </a:r>
          </a:p>
        </p:txBody>
      </p:sp>
    </p:spTree>
    <p:extLst>
      <p:ext uri="{BB962C8B-B14F-4D97-AF65-F5344CB8AC3E}">
        <p14:creationId xmlns:p14="http://schemas.microsoft.com/office/powerpoint/2010/main" val="389489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b="0" i="0" u="none" strike="noStrike" dirty="0">
                <a:solidFill>
                  <a:srgbClr val="374151"/>
                </a:solidFill>
                <a:effectLst/>
                <a:latin typeface="Söhne"/>
              </a:rPr>
              <a:t>RESULTS – PHASE 1</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1364193"/>
            <a:ext cx="10489294" cy="5357282"/>
          </a:xfrm>
        </p:spPr>
        <p:txBody>
          <a:bodyPr>
            <a:noAutofit/>
          </a:bodyPr>
          <a:lstStyle/>
          <a:p>
            <a:pPr algn="l"/>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Phase 1 – Results</a:t>
            </a:r>
          </a:p>
          <a:p>
            <a:pPr marL="1200150" lvl="2" indent="-285750">
              <a:buFont typeface="Arial" panose="020B0604020202020204" pitchFamily="34" charset="0"/>
              <a:buChar char="•"/>
            </a:pPr>
            <a:r>
              <a:rPr lang="en-US" b="0" i="0" u="none" strike="noStrike" dirty="0">
                <a:solidFill>
                  <a:srgbClr val="374151"/>
                </a:solidFill>
                <a:effectLst/>
              </a:rPr>
              <a:t>Epoch with the best validation accuracy: 23</a:t>
            </a:r>
          </a:p>
          <a:p>
            <a:pPr marL="1200150" lvl="2" indent="-285750">
              <a:buFont typeface="Arial" panose="020B0604020202020204" pitchFamily="34" charset="0"/>
              <a:buChar char="•"/>
            </a:pPr>
            <a:r>
              <a:rPr lang="en-US" b="0" i="0" u="none" strike="noStrike" dirty="0">
                <a:solidFill>
                  <a:srgbClr val="374151"/>
                </a:solidFill>
                <a:effectLst/>
              </a:rPr>
              <a:t>Training accuracy: 95.55%</a:t>
            </a:r>
          </a:p>
          <a:p>
            <a:pPr marL="1200150" lvl="2" indent="-285750">
              <a:buFont typeface="Arial" panose="020B0604020202020204" pitchFamily="34" charset="0"/>
              <a:buChar char="•"/>
            </a:pPr>
            <a:r>
              <a:rPr lang="en-US" b="0" i="0" u="none" strike="noStrike" dirty="0">
                <a:solidFill>
                  <a:srgbClr val="374151"/>
                </a:solidFill>
                <a:effectLst/>
              </a:rPr>
              <a:t>Validation accuracy: 83.56%</a:t>
            </a:r>
          </a:p>
          <a:p>
            <a:pPr marL="1200150" lvl="2" indent="-285750">
              <a:buFont typeface="Arial" panose="020B0604020202020204" pitchFamily="34" charset="0"/>
              <a:buChar char="•"/>
            </a:pPr>
            <a:r>
              <a:rPr lang="en-US" b="0" i="0" u="none" strike="noStrike" dirty="0">
                <a:solidFill>
                  <a:srgbClr val="374151"/>
                </a:solidFill>
                <a:effectLst/>
              </a:rPr>
              <a:t>Test accuracy: 82.50%</a:t>
            </a:r>
          </a:p>
          <a:p>
            <a:pPr marL="1200150" lvl="2" indent="-285750">
              <a:buFont typeface="Arial" panose="020B0604020202020204" pitchFamily="34" charset="0"/>
              <a:buChar char="•"/>
            </a:pPr>
            <a:endParaRPr lang="en-US" dirty="0">
              <a:solidFill>
                <a:srgbClr val="374151"/>
              </a:solidFill>
            </a:endParaRP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endParaRPr lang="en-US" b="0" i="0" u="none" strike="noStrike" dirty="0">
              <a:solidFill>
                <a:srgbClr val="374151"/>
              </a:solidFill>
              <a:effectLst/>
            </a:endParaRPr>
          </a:p>
          <a:p>
            <a:pPr lvl="2"/>
            <a:endParaRPr lang="en-US" b="0" i="0" u="none" strike="noStrike" dirty="0">
              <a:solidFill>
                <a:srgbClr val="374151"/>
              </a:solidFill>
              <a:effectLst/>
            </a:endParaRP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4" name="Picture 3">
            <a:extLst>
              <a:ext uri="{FF2B5EF4-FFF2-40B4-BE49-F238E27FC236}">
                <a16:creationId xmlns:a16="http://schemas.microsoft.com/office/drawing/2014/main" id="{7FA63D31-44CC-086D-AC29-76F73CC7AD5E}"/>
              </a:ext>
            </a:extLst>
          </p:cNvPr>
          <p:cNvPicPr>
            <a:picLocks noChangeAspect="1"/>
          </p:cNvPicPr>
          <p:nvPr/>
        </p:nvPicPr>
        <p:blipFill>
          <a:blip r:embed="rId2"/>
          <a:stretch>
            <a:fillRect/>
          </a:stretch>
        </p:blipFill>
        <p:spPr>
          <a:xfrm>
            <a:off x="1405467" y="3429000"/>
            <a:ext cx="3625850" cy="2940050"/>
          </a:xfrm>
          <a:prstGeom prst="rect">
            <a:avLst/>
          </a:prstGeom>
        </p:spPr>
      </p:pic>
      <p:pic>
        <p:nvPicPr>
          <p:cNvPr id="7" name="Picture 6">
            <a:extLst>
              <a:ext uri="{FF2B5EF4-FFF2-40B4-BE49-F238E27FC236}">
                <a16:creationId xmlns:a16="http://schemas.microsoft.com/office/drawing/2014/main" id="{66C4558F-0CE3-2A2F-E714-B89B5AEC89B8}"/>
              </a:ext>
            </a:extLst>
          </p:cNvPr>
          <p:cNvPicPr>
            <a:picLocks noChangeAspect="1"/>
          </p:cNvPicPr>
          <p:nvPr/>
        </p:nvPicPr>
        <p:blipFill>
          <a:blip r:embed="rId3"/>
          <a:stretch>
            <a:fillRect/>
          </a:stretch>
        </p:blipFill>
        <p:spPr>
          <a:xfrm>
            <a:off x="5659808" y="3416299"/>
            <a:ext cx="3721911" cy="2940051"/>
          </a:xfrm>
          <a:prstGeom prst="rect">
            <a:avLst/>
          </a:prstGeom>
        </p:spPr>
      </p:pic>
      <p:cxnSp>
        <p:nvCxnSpPr>
          <p:cNvPr id="9" name="Straight Connector 8">
            <a:extLst>
              <a:ext uri="{FF2B5EF4-FFF2-40B4-BE49-F238E27FC236}">
                <a16:creationId xmlns:a16="http://schemas.microsoft.com/office/drawing/2014/main" id="{98B3A6C7-9F88-1342-E520-2A4F2973F52F}"/>
              </a:ext>
            </a:extLst>
          </p:cNvPr>
          <p:cNvCxnSpPr/>
          <p:nvPr/>
        </p:nvCxnSpPr>
        <p:spPr>
          <a:xfrm>
            <a:off x="5943600" y="1659467"/>
            <a:ext cx="0" cy="1756832"/>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E54C0D56-0AB5-AF5D-27C7-03A63F5076F8}"/>
              </a:ext>
            </a:extLst>
          </p:cNvPr>
          <p:cNvSpPr txBox="1"/>
          <p:nvPr/>
        </p:nvSpPr>
        <p:spPr>
          <a:xfrm>
            <a:off x="5943600" y="1761608"/>
            <a:ext cx="2514600" cy="400110"/>
          </a:xfrm>
          <a:prstGeom prst="rect">
            <a:avLst/>
          </a:prstGeom>
          <a:noFill/>
        </p:spPr>
        <p:txBody>
          <a:bodyPr wrap="square" rtlCol="0">
            <a:spAutoFit/>
          </a:bodyPr>
          <a:lstStyle/>
          <a:p>
            <a:r>
              <a:rPr lang="en-AR" dirty="0"/>
              <a:t>Problems:</a:t>
            </a:r>
            <a:r>
              <a:rPr lang="en-AR" dirty="0">
                <a:solidFill>
                  <a:srgbClr val="FF0000"/>
                </a:solidFill>
              </a:rPr>
              <a:t> </a:t>
            </a:r>
            <a:r>
              <a:rPr lang="en-AR" sz="2000" b="1" dirty="0">
                <a:solidFill>
                  <a:srgbClr val="FF0000"/>
                </a:solidFill>
              </a:rPr>
              <a:t>Overfitting</a:t>
            </a:r>
          </a:p>
        </p:txBody>
      </p:sp>
      <p:sp>
        <p:nvSpPr>
          <p:cNvPr id="11" name="Footer Placeholder 4">
            <a:extLst>
              <a:ext uri="{FF2B5EF4-FFF2-40B4-BE49-F238E27FC236}">
                <a16:creationId xmlns:a16="http://schemas.microsoft.com/office/drawing/2014/main" id="{04AAAC5D-777E-AD99-2F99-26E313EDE7CE}"/>
              </a:ext>
            </a:extLst>
          </p:cNvPr>
          <p:cNvSpPr>
            <a:spLocks noGrp="1"/>
          </p:cNvSpPr>
          <p:nvPr>
            <p:ph type="ftr" sz="quarter" idx="11"/>
          </p:nvPr>
        </p:nvSpPr>
        <p:spPr>
          <a:xfrm>
            <a:off x="4356100" y="6492875"/>
            <a:ext cx="3479800" cy="365125"/>
          </a:xfrm>
        </p:spPr>
        <p:txBody>
          <a:bodyPr/>
          <a:lstStyle/>
          <a:p>
            <a:r>
              <a:rPr lang="en-US" dirty="0"/>
              <a:t>WEBPROFILLER AI</a:t>
            </a:r>
          </a:p>
        </p:txBody>
      </p:sp>
      <p:pic>
        <p:nvPicPr>
          <p:cNvPr id="12" name="Picture 11">
            <a:extLst>
              <a:ext uri="{FF2B5EF4-FFF2-40B4-BE49-F238E27FC236}">
                <a16:creationId xmlns:a16="http://schemas.microsoft.com/office/drawing/2014/main" id="{471A1257-B18E-28FA-BBD9-DD23DE03D3A3}"/>
              </a:ext>
            </a:extLst>
          </p:cNvPr>
          <p:cNvPicPr>
            <a:picLocks noChangeAspect="1"/>
          </p:cNvPicPr>
          <p:nvPr/>
        </p:nvPicPr>
        <p:blipFill>
          <a:blip r:embed="rId4"/>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1724317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b="0" i="0" u="none" strike="noStrike" dirty="0">
                <a:solidFill>
                  <a:srgbClr val="374151"/>
                </a:solidFill>
                <a:effectLst/>
                <a:latin typeface="Söhne"/>
              </a:rPr>
              <a:t>RESULTS – PHASE 1</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1364193"/>
            <a:ext cx="10489294" cy="5357282"/>
          </a:xfrm>
        </p:spPr>
        <p:txBody>
          <a:bodyPr>
            <a:noAutofit/>
          </a:bodyPr>
          <a:lstStyle/>
          <a:p>
            <a:pPr algn="l"/>
            <a:endParaRPr lang="en-US" b="0" i="0" u="none" strike="noStrike" dirty="0">
              <a:solidFill>
                <a:srgbClr val="374151"/>
              </a:solidFill>
              <a:effectLst/>
              <a:latin typeface="Söhne"/>
            </a:endParaRPr>
          </a:p>
          <a:p>
            <a:pPr marL="742950" lvl="1" indent="-285750" algn="l">
              <a:buFont typeface="Arial" panose="020B0604020202020204" pitchFamily="34" charset="0"/>
              <a:buChar char="•"/>
            </a:pPr>
            <a:r>
              <a:rPr lang="en-US" b="0" i="0" u="none" strike="noStrike" dirty="0">
                <a:solidFill>
                  <a:srgbClr val="374151"/>
                </a:solidFill>
                <a:effectLst/>
                <a:latin typeface="Söhne"/>
              </a:rPr>
              <a:t>Phase 1 – Results – Confusion Matrix</a:t>
            </a:r>
          </a:p>
          <a:p>
            <a:pPr marL="1200150" lvl="2" indent="-285750">
              <a:buFont typeface="Arial" panose="020B0604020202020204" pitchFamily="34" charset="0"/>
              <a:buChar char="•"/>
            </a:pPr>
            <a:endParaRPr lang="en-US" dirty="0">
              <a:solidFill>
                <a:srgbClr val="374151"/>
              </a:solidFill>
              <a:latin typeface="Söhne"/>
            </a:endParaRPr>
          </a:p>
          <a:p>
            <a:pPr lvl="2"/>
            <a:endParaRPr lang="en-US" dirty="0">
              <a:solidFill>
                <a:srgbClr val="374151"/>
              </a:solidFill>
              <a:latin typeface="Söhne"/>
            </a:endParaRPr>
          </a:p>
          <a:p>
            <a:pPr marL="1200150" lvl="2" indent="-285750">
              <a:buFont typeface="Arial" panose="020B0604020202020204" pitchFamily="34" charset="0"/>
              <a:buChar char="•"/>
            </a:pPr>
            <a:endParaRPr lang="en-US" b="0" i="0" u="none" strike="noStrike" dirty="0">
              <a:solidFill>
                <a:srgbClr val="374151"/>
              </a:solidFill>
              <a:effectLst/>
              <a:latin typeface="Söhne"/>
            </a:endParaRPr>
          </a:p>
          <a:p>
            <a:pPr marL="1200150" lvl="2" indent="-285750">
              <a:buFont typeface="Arial" panose="020B0604020202020204" pitchFamily="34" charset="0"/>
              <a:buChar char="•"/>
            </a:pPr>
            <a:endParaRPr lang="en-US" b="0" i="0" u="none" strike="noStrike" dirty="0">
              <a:solidFill>
                <a:srgbClr val="374151"/>
              </a:solidFill>
              <a:effectLst/>
              <a:latin typeface="Söhne"/>
            </a:endParaRPr>
          </a:p>
          <a:p>
            <a:pPr marL="1200150" lvl="2" indent="-285750">
              <a:buFont typeface="Arial" panose="020B0604020202020204" pitchFamily="34" charset="0"/>
              <a:buChar char="•"/>
            </a:pPr>
            <a:endParaRPr lang="en-US" b="0" i="0" u="none" strike="noStrike" dirty="0">
              <a:solidFill>
                <a:srgbClr val="374151"/>
              </a:solidFill>
              <a:effectLst/>
              <a:latin typeface="Söhne"/>
            </a:endParaRPr>
          </a:p>
          <a:p>
            <a:pPr lvl="2"/>
            <a:endParaRPr lang="en-US" b="0" i="0" u="none" strike="noStrike" dirty="0">
              <a:solidFill>
                <a:srgbClr val="374151"/>
              </a:solidFill>
              <a:effectLst/>
              <a:latin typeface="Söhne"/>
            </a:endParaRPr>
          </a:p>
          <a:p>
            <a:endParaRPr lang="en-US" sz="2800" dirty="0">
              <a:solidFill>
                <a:srgbClr val="374151"/>
              </a:solidFill>
              <a:latin typeface="Söhne"/>
            </a:endParaRPr>
          </a:p>
          <a:p>
            <a:endParaRPr lang="en-US" sz="2800" b="0" i="0" u="none" strike="noStrike" dirty="0">
              <a:solidFill>
                <a:srgbClr val="374151"/>
              </a:solidFill>
              <a:effectLst/>
              <a:latin typeface="Söhne"/>
            </a:endParaRPr>
          </a:p>
          <a:p>
            <a:pPr algn="l"/>
            <a:endParaRPr lang="en-US" sz="2000" b="0" i="0" u="none" strike="noStrike" dirty="0">
              <a:solidFill>
                <a:srgbClr val="374151"/>
              </a:solidFill>
              <a:effectLst/>
              <a:latin typeface="Söhne"/>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8" name="Picture 7">
            <a:extLst>
              <a:ext uri="{FF2B5EF4-FFF2-40B4-BE49-F238E27FC236}">
                <a16:creationId xmlns:a16="http://schemas.microsoft.com/office/drawing/2014/main" id="{83ADE48F-34D4-8ACE-31FA-0B3E19EE86ED}"/>
              </a:ext>
            </a:extLst>
          </p:cNvPr>
          <p:cNvPicPr>
            <a:picLocks noChangeAspect="1"/>
          </p:cNvPicPr>
          <p:nvPr/>
        </p:nvPicPr>
        <p:blipFill>
          <a:blip r:embed="rId3"/>
          <a:stretch>
            <a:fillRect/>
          </a:stretch>
        </p:blipFill>
        <p:spPr>
          <a:xfrm>
            <a:off x="838200" y="2017183"/>
            <a:ext cx="4831824" cy="4339167"/>
          </a:xfrm>
          <a:prstGeom prst="rect">
            <a:avLst/>
          </a:prstGeom>
        </p:spPr>
      </p:pic>
      <p:sp>
        <p:nvSpPr>
          <p:cNvPr id="11" name="TextBox 10">
            <a:extLst>
              <a:ext uri="{FF2B5EF4-FFF2-40B4-BE49-F238E27FC236}">
                <a16:creationId xmlns:a16="http://schemas.microsoft.com/office/drawing/2014/main" id="{EEA31179-26B7-A8FC-3A80-62E505F68B65}"/>
              </a:ext>
            </a:extLst>
          </p:cNvPr>
          <p:cNvSpPr txBox="1"/>
          <p:nvPr/>
        </p:nvSpPr>
        <p:spPr>
          <a:xfrm>
            <a:off x="6248402" y="2014597"/>
            <a:ext cx="5943598" cy="4524315"/>
          </a:xfrm>
          <a:prstGeom prst="rect">
            <a:avLst/>
          </a:prstGeom>
          <a:solidFill>
            <a:schemeClr val="bg1"/>
          </a:solidFill>
        </p:spPr>
        <p:txBody>
          <a:bodyPr wrap="square" rtlCol="0">
            <a:spAutoFit/>
          </a:bodyPr>
          <a:lstStyle/>
          <a:p>
            <a:r>
              <a:rPr lang="en-US" i="0" u="none" strike="noStrike" dirty="0">
                <a:solidFill>
                  <a:srgbClr val="343541"/>
                </a:solidFill>
                <a:effectLst/>
                <a:highlight>
                  <a:srgbClr val="00FFFF"/>
                </a:highlight>
              </a:rPr>
              <a:t>Features: ['custom404', 'login', '</a:t>
            </a:r>
            <a:r>
              <a:rPr lang="en-US" i="0" u="none" strike="noStrike" dirty="0" err="1">
                <a:solidFill>
                  <a:srgbClr val="343541"/>
                </a:solidFill>
                <a:effectLst/>
                <a:highlight>
                  <a:srgbClr val="00FFFF"/>
                </a:highlight>
              </a:rPr>
              <a:t>oldlooking</a:t>
            </a:r>
            <a:r>
              <a:rPr lang="en-US" i="0" u="none" strike="noStrike" dirty="0">
                <a:solidFill>
                  <a:srgbClr val="343541"/>
                </a:solidFill>
                <a:effectLst/>
                <a:highlight>
                  <a:srgbClr val="00FFFF"/>
                </a:highlight>
              </a:rPr>
              <a:t>', 'parked’]</a:t>
            </a:r>
          </a:p>
          <a:p>
            <a:endParaRPr lang="en-US" dirty="0">
              <a:effectLst/>
            </a:endParaRPr>
          </a:p>
          <a:p>
            <a:pPr>
              <a:buFont typeface="Arial" panose="020B0604020202020204" pitchFamily="34" charset="0"/>
              <a:buChar char="•"/>
            </a:pPr>
            <a:r>
              <a:rPr lang="en-US" dirty="0">
                <a:effectLst/>
              </a:rPr>
              <a:t>Model performs well overall.</a:t>
            </a:r>
          </a:p>
          <a:p>
            <a:pPr>
              <a:buFont typeface="Arial" panose="020B0604020202020204" pitchFamily="34" charset="0"/>
              <a:buChar char="•"/>
            </a:pPr>
            <a:endParaRPr lang="en-US" dirty="0">
              <a:effectLst/>
            </a:endParaRPr>
          </a:p>
          <a:p>
            <a:pPr>
              <a:buFont typeface="Arial" panose="020B0604020202020204" pitchFamily="34" charset="0"/>
              <a:buChar char="•"/>
            </a:pPr>
            <a:r>
              <a:rPr lang="en-US" dirty="0">
                <a:effectLst/>
              </a:rPr>
              <a:t>Best predictions for 'login' (424 true positives).</a:t>
            </a:r>
          </a:p>
          <a:p>
            <a:pPr>
              <a:buFont typeface="Arial" panose="020B0604020202020204" pitchFamily="34" charset="0"/>
              <a:buChar char="•"/>
            </a:pPr>
            <a:endParaRPr lang="en-US" dirty="0">
              <a:effectLst/>
            </a:endParaRPr>
          </a:p>
          <a:p>
            <a:pPr>
              <a:buFont typeface="Arial" panose="020B0604020202020204" pitchFamily="34" charset="0"/>
              <a:buChar char="•"/>
            </a:pPr>
            <a:r>
              <a:rPr lang="en-US" dirty="0">
                <a:effectLst/>
              </a:rPr>
              <a:t>Lower predictions for 'parked' (30 true positives).</a:t>
            </a:r>
          </a:p>
          <a:p>
            <a:pPr>
              <a:buFont typeface="Arial" panose="020B0604020202020204" pitchFamily="34" charset="0"/>
              <a:buChar char="•"/>
            </a:pPr>
            <a:endParaRPr lang="en-US" dirty="0">
              <a:effectLst/>
            </a:endParaRPr>
          </a:p>
          <a:p>
            <a:pPr>
              <a:buFont typeface="Arial" panose="020B0604020202020204" pitchFamily="34" charset="0"/>
              <a:buChar char="•"/>
            </a:pPr>
            <a:r>
              <a:rPr lang="en-US" dirty="0">
                <a:effectLst/>
              </a:rPr>
              <a:t>Misclassifications between 'custom404' and 'login' classes.</a:t>
            </a:r>
          </a:p>
          <a:p>
            <a:endParaRPr lang="en-US" dirty="0">
              <a:effectLst/>
            </a:endParaRPr>
          </a:p>
          <a:p>
            <a:pPr>
              <a:buFont typeface="Arial" panose="020B0604020202020204" pitchFamily="34" charset="0"/>
              <a:buChar char="•"/>
            </a:pPr>
            <a:r>
              <a:rPr lang="en-US" dirty="0">
                <a:effectLst/>
              </a:rPr>
              <a:t>Room for improvement, especially for '</a:t>
            </a:r>
            <a:r>
              <a:rPr lang="en-US" dirty="0" err="1">
                <a:effectLst/>
              </a:rPr>
              <a:t>oldlooking</a:t>
            </a:r>
            <a:r>
              <a:rPr lang="en-US" dirty="0">
                <a:effectLst/>
              </a:rPr>
              <a:t>' and 'parked' classes.</a:t>
            </a:r>
          </a:p>
          <a:p>
            <a:br>
              <a:rPr lang="en-US" dirty="0">
                <a:effectLst/>
              </a:rPr>
            </a:br>
            <a:endParaRPr lang="en-US" dirty="0">
              <a:effectLst/>
            </a:endParaRPr>
          </a:p>
          <a:p>
            <a:endParaRPr lang="en-AR" dirty="0"/>
          </a:p>
        </p:txBody>
      </p:sp>
      <p:sp>
        <p:nvSpPr>
          <p:cNvPr id="12" name="Footer Placeholder 4">
            <a:extLst>
              <a:ext uri="{FF2B5EF4-FFF2-40B4-BE49-F238E27FC236}">
                <a16:creationId xmlns:a16="http://schemas.microsoft.com/office/drawing/2014/main" id="{1E2177B9-B454-77F3-6495-43234CB63CB0}"/>
              </a:ext>
            </a:extLst>
          </p:cNvPr>
          <p:cNvSpPr>
            <a:spLocks noGrp="1"/>
          </p:cNvSpPr>
          <p:nvPr>
            <p:ph type="ftr" sz="quarter" idx="11"/>
          </p:nvPr>
        </p:nvSpPr>
        <p:spPr>
          <a:xfrm>
            <a:off x="4356100" y="6492875"/>
            <a:ext cx="3479800" cy="365125"/>
          </a:xfrm>
        </p:spPr>
        <p:txBody>
          <a:bodyPr/>
          <a:lstStyle/>
          <a:p>
            <a:r>
              <a:rPr lang="en-US" dirty="0"/>
              <a:t>WEBPROFILLER AI</a:t>
            </a:r>
          </a:p>
        </p:txBody>
      </p:sp>
      <p:pic>
        <p:nvPicPr>
          <p:cNvPr id="13" name="Picture 12">
            <a:extLst>
              <a:ext uri="{FF2B5EF4-FFF2-40B4-BE49-F238E27FC236}">
                <a16:creationId xmlns:a16="http://schemas.microsoft.com/office/drawing/2014/main" id="{E918533F-2E21-B6FA-A571-C2DBF3186062}"/>
              </a:ext>
            </a:extLst>
          </p:cNvPr>
          <p:cNvPicPr>
            <a:picLocks noChangeAspect="1"/>
          </p:cNvPicPr>
          <p:nvPr/>
        </p:nvPicPr>
        <p:blipFill>
          <a:blip r:embed="rId4"/>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349199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b="0" i="0" u="none" strike="noStrike" dirty="0">
                <a:solidFill>
                  <a:srgbClr val="374151"/>
                </a:solidFill>
                <a:effectLst/>
                <a:latin typeface="Söhne"/>
              </a:rPr>
              <a:t>RESULTS – PHASE 2</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1364193"/>
            <a:ext cx="10489294" cy="5357282"/>
          </a:xfrm>
        </p:spPr>
        <p:txBody>
          <a:bodyPr>
            <a:noAutofit/>
          </a:bodyPr>
          <a:lstStyle/>
          <a:p>
            <a:pPr algn="l"/>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Phase 2 – Results</a:t>
            </a:r>
          </a:p>
          <a:p>
            <a:pPr marL="1200150" lvl="2" indent="-285750">
              <a:buFont typeface="Arial" panose="020B0604020202020204" pitchFamily="34" charset="0"/>
              <a:buChar char="•"/>
            </a:pPr>
            <a:r>
              <a:rPr lang="en-US" b="0" i="0" u="none" strike="noStrike" dirty="0">
                <a:solidFill>
                  <a:srgbClr val="374151"/>
                </a:solidFill>
                <a:effectLst/>
              </a:rPr>
              <a:t>Epoch with the best validation accuracy: 21</a:t>
            </a:r>
          </a:p>
          <a:p>
            <a:pPr marL="1200150" lvl="2" indent="-285750">
              <a:buFont typeface="Arial" panose="020B0604020202020204" pitchFamily="34" charset="0"/>
              <a:buChar char="•"/>
            </a:pPr>
            <a:r>
              <a:rPr lang="en-US" b="0" i="0" u="none" strike="noStrike" dirty="0">
                <a:solidFill>
                  <a:srgbClr val="374151"/>
                </a:solidFill>
                <a:effectLst/>
              </a:rPr>
              <a:t>Training accuracy: </a:t>
            </a:r>
            <a:r>
              <a:rPr lang="en-AR" b="0" i="0" u="none" strike="noStrike" dirty="0">
                <a:solidFill>
                  <a:srgbClr val="374151"/>
                </a:solidFill>
                <a:effectLst/>
              </a:rPr>
              <a:t>92.19%</a:t>
            </a: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Validation accuracy: 86.28%</a:t>
            </a:r>
          </a:p>
          <a:p>
            <a:pPr marL="1200150" lvl="2" indent="-285750">
              <a:buFont typeface="Arial" panose="020B0604020202020204" pitchFamily="34" charset="0"/>
              <a:buChar char="•"/>
            </a:pPr>
            <a:r>
              <a:rPr lang="en-US" b="0" i="0" u="none" strike="noStrike" dirty="0">
                <a:solidFill>
                  <a:srgbClr val="374151"/>
                </a:solidFill>
                <a:effectLst/>
              </a:rPr>
              <a:t>Test accuracy: </a:t>
            </a:r>
            <a:r>
              <a:rPr lang="en-AR" b="0" i="0" u="none" strike="noStrike" dirty="0">
                <a:solidFill>
                  <a:srgbClr val="374151"/>
                </a:solidFill>
                <a:effectLst/>
              </a:rPr>
              <a:t>84.46%</a:t>
            </a:r>
            <a:endParaRPr lang="en-US" b="0" i="0" u="none" strike="noStrike" dirty="0">
              <a:solidFill>
                <a:srgbClr val="374151"/>
              </a:solidFill>
              <a:effectLst/>
            </a:endParaRPr>
          </a:p>
          <a:p>
            <a:pPr marL="1200150" lvl="2" indent="-285750">
              <a:buFont typeface="Arial" panose="020B0604020202020204" pitchFamily="34" charset="0"/>
              <a:buChar char="•"/>
            </a:pPr>
            <a:endParaRPr lang="en-US" dirty="0">
              <a:solidFill>
                <a:srgbClr val="374151"/>
              </a:solidFill>
            </a:endParaRP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endParaRPr lang="en-US" b="0" i="0" u="none" strike="noStrike" dirty="0">
              <a:solidFill>
                <a:srgbClr val="374151"/>
              </a:solidFill>
              <a:effectLst/>
            </a:endParaRPr>
          </a:p>
          <a:p>
            <a:pPr lvl="2"/>
            <a:endParaRPr lang="en-US" b="0" i="0" u="none" strike="noStrike" dirty="0">
              <a:solidFill>
                <a:srgbClr val="374151"/>
              </a:solidFill>
              <a:effectLst/>
            </a:endParaRP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8" name="Picture 7">
            <a:extLst>
              <a:ext uri="{FF2B5EF4-FFF2-40B4-BE49-F238E27FC236}">
                <a16:creationId xmlns:a16="http://schemas.microsoft.com/office/drawing/2014/main" id="{6A5B5F97-01B8-23EE-00EA-F580CD7713D7}"/>
              </a:ext>
            </a:extLst>
          </p:cNvPr>
          <p:cNvPicPr>
            <a:picLocks noChangeAspect="1"/>
          </p:cNvPicPr>
          <p:nvPr/>
        </p:nvPicPr>
        <p:blipFill>
          <a:blip r:embed="rId2"/>
          <a:stretch>
            <a:fillRect/>
          </a:stretch>
        </p:blipFill>
        <p:spPr>
          <a:xfrm>
            <a:off x="1067206" y="3457575"/>
            <a:ext cx="3486150" cy="2857500"/>
          </a:xfrm>
          <a:prstGeom prst="rect">
            <a:avLst/>
          </a:prstGeom>
        </p:spPr>
      </p:pic>
      <p:pic>
        <p:nvPicPr>
          <p:cNvPr id="9" name="Picture 8">
            <a:extLst>
              <a:ext uri="{FF2B5EF4-FFF2-40B4-BE49-F238E27FC236}">
                <a16:creationId xmlns:a16="http://schemas.microsoft.com/office/drawing/2014/main" id="{A468D38D-A781-3658-E9F0-54891F09B761}"/>
              </a:ext>
            </a:extLst>
          </p:cNvPr>
          <p:cNvPicPr>
            <a:picLocks noChangeAspect="1"/>
          </p:cNvPicPr>
          <p:nvPr/>
        </p:nvPicPr>
        <p:blipFill>
          <a:blip r:embed="rId3"/>
          <a:stretch>
            <a:fillRect/>
          </a:stretch>
        </p:blipFill>
        <p:spPr>
          <a:xfrm>
            <a:off x="5323323" y="3487959"/>
            <a:ext cx="3486150" cy="2847753"/>
          </a:xfrm>
          <a:prstGeom prst="rect">
            <a:avLst/>
          </a:prstGeom>
        </p:spPr>
      </p:pic>
      <p:cxnSp>
        <p:nvCxnSpPr>
          <p:cNvPr id="10" name="Straight Connector 9">
            <a:extLst>
              <a:ext uri="{FF2B5EF4-FFF2-40B4-BE49-F238E27FC236}">
                <a16:creationId xmlns:a16="http://schemas.microsoft.com/office/drawing/2014/main" id="{DB507A2B-DE7D-1E01-5F7C-7ADD78BB2F04}"/>
              </a:ext>
            </a:extLst>
          </p:cNvPr>
          <p:cNvCxnSpPr/>
          <p:nvPr/>
        </p:nvCxnSpPr>
        <p:spPr>
          <a:xfrm>
            <a:off x="5943600" y="1659467"/>
            <a:ext cx="0" cy="1756832"/>
          </a:xfrm>
          <a:prstGeom prst="line">
            <a:avLst/>
          </a:prstGeom>
          <a:ln>
            <a:solidFill>
              <a:schemeClr val="tx1"/>
            </a:solidFill>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98883252-C73F-90F7-DA1D-FDA987BF98DA}"/>
              </a:ext>
            </a:extLst>
          </p:cNvPr>
          <p:cNvSpPr txBox="1"/>
          <p:nvPr/>
        </p:nvSpPr>
        <p:spPr>
          <a:xfrm>
            <a:off x="5943600" y="1761608"/>
            <a:ext cx="2514600" cy="677108"/>
          </a:xfrm>
          <a:prstGeom prst="rect">
            <a:avLst/>
          </a:prstGeom>
          <a:noFill/>
        </p:spPr>
        <p:txBody>
          <a:bodyPr wrap="square" rtlCol="0">
            <a:spAutoFit/>
          </a:bodyPr>
          <a:lstStyle/>
          <a:p>
            <a:r>
              <a:rPr lang="en-AR" dirty="0"/>
              <a:t>Problems:</a:t>
            </a:r>
            <a:r>
              <a:rPr lang="en-AR" dirty="0">
                <a:solidFill>
                  <a:srgbClr val="FF0000"/>
                </a:solidFill>
              </a:rPr>
              <a:t> </a:t>
            </a:r>
            <a:r>
              <a:rPr lang="en-AR" sz="2000" b="1" dirty="0">
                <a:solidFill>
                  <a:srgbClr val="FF0000"/>
                </a:solidFill>
              </a:rPr>
              <a:t>Overfitting?</a:t>
            </a:r>
          </a:p>
        </p:txBody>
      </p:sp>
      <p:sp>
        <p:nvSpPr>
          <p:cNvPr id="12" name="Footer Placeholder 4">
            <a:extLst>
              <a:ext uri="{FF2B5EF4-FFF2-40B4-BE49-F238E27FC236}">
                <a16:creationId xmlns:a16="http://schemas.microsoft.com/office/drawing/2014/main" id="{5F50AB1F-5BDF-4BA4-F0EA-E52EFE4D5C3C}"/>
              </a:ext>
            </a:extLst>
          </p:cNvPr>
          <p:cNvSpPr>
            <a:spLocks noGrp="1"/>
          </p:cNvSpPr>
          <p:nvPr>
            <p:ph type="ftr" sz="quarter" idx="11"/>
          </p:nvPr>
        </p:nvSpPr>
        <p:spPr>
          <a:xfrm>
            <a:off x="4356100" y="6492875"/>
            <a:ext cx="3479800" cy="365125"/>
          </a:xfrm>
        </p:spPr>
        <p:txBody>
          <a:bodyPr/>
          <a:lstStyle/>
          <a:p>
            <a:r>
              <a:rPr lang="en-US" dirty="0"/>
              <a:t>WEBPROFILLER AI</a:t>
            </a:r>
          </a:p>
        </p:txBody>
      </p:sp>
      <p:pic>
        <p:nvPicPr>
          <p:cNvPr id="13" name="Picture 12">
            <a:extLst>
              <a:ext uri="{FF2B5EF4-FFF2-40B4-BE49-F238E27FC236}">
                <a16:creationId xmlns:a16="http://schemas.microsoft.com/office/drawing/2014/main" id="{242B3213-43FF-BAB8-76A8-1A709C5C9EAE}"/>
              </a:ext>
            </a:extLst>
          </p:cNvPr>
          <p:cNvPicPr>
            <a:picLocks noChangeAspect="1"/>
          </p:cNvPicPr>
          <p:nvPr/>
        </p:nvPicPr>
        <p:blipFill>
          <a:blip r:embed="rId4"/>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87934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b="0" i="0" u="none" strike="noStrike" dirty="0">
                <a:solidFill>
                  <a:srgbClr val="374151"/>
                </a:solidFill>
                <a:effectLst/>
                <a:latin typeface="Söhne"/>
              </a:rPr>
              <a:t>RESULTS – PHASE 2</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1364193"/>
            <a:ext cx="10489294" cy="5357282"/>
          </a:xfrm>
        </p:spPr>
        <p:txBody>
          <a:bodyPr>
            <a:noAutofit/>
          </a:bodyPr>
          <a:lstStyle/>
          <a:p>
            <a:pPr algn="l"/>
            <a:endParaRPr lang="en-US" b="0" i="0" u="none" strike="noStrike" dirty="0">
              <a:solidFill>
                <a:srgbClr val="374151"/>
              </a:solidFill>
              <a:effectLst/>
              <a:latin typeface="Söhne"/>
            </a:endParaRPr>
          </a:p>
          <a:p>
            <a:pPr marL="742950" lvl="1" indent="-285750" algn="l">
              <a:buFont typeface="Arial" panose="020B0604020202020204" pitchFamily="34" charset="0"/>
              <a:buChar char="•"/>
            </a:pPr>
            <a:r>
              <a:rPr lang="en-US" b="0" i="0" u="none" strike="noStrike" dirty="0">
                <a:solidFill>
                  <a:srgbClr val="374151"/>
                </a:solidFill>
                <a:effectLst/>
                <a:latin typeface="Söhne"/>
              </a:rPr>
              <a:t>Phase 2 – Results – Confusion Matrix</a:t>
            </a:r>
          </a:p>
          <a:p>
            <a:pPr marL="1200150" lvl="2" indent="-285750">
              <a:buFont typeface="Arial" panose="020B0604020202020204" pitchFamily="34" charset="0"/>
              <a:buChar char="•"/>
            </a:pPr>
            <a:endParaRPr lang="en-US" dirty="0">
              <a:solidFill>
                <a:srgbClr val="374151"/>
              </a:solidFill>
              <a:latin typeface="Söhne"/>
            </a:endParaRPr>
          </a:p>
          <a:p>
            <a:pPr lvl="2"/>
            <a:endParaRPr lang="en-US" dirty="0">
              <a:solidFill>
                <a:srgbClr val="374151"/>
              </a:solidFill>
              <a:latin typeface="Söhne"/>
            </a:endParaRPr>
          </a:p>
          <a:p>
            <a:pPr marL="1200150" lvl="2" indent="-285750">
              <a:buFont typeface="Arial" panose="020B0604020202020204" pitchFamily="34" charset="0"/>
              <a:buChar char="•"/>
            </a:pPr>
            <a:endParaRPr lang="en-US" b="0" i="0" u="none" strike="noStrike" dirty="0">
              <a:solidFill>
                <a:srgbClr val="374151"/>
              </a:solidFill>
              <a:effectLst/>
              <a:latin typeface="Söhne"/>
            </a:endParaRPr>
          </a:p>
          <a:p>
            <a:pPr marL="1200150" lvl="2" indent="-285750">
              <a:buFont typeface="Arial" panose="020B0604020202020204" pitchFamily="34" charset="0"/>
              <a:buChar char="•"/>
            </a:pPr>
            <a:endParaRPr lang="en-US" b="0" i="0" u="none" strike="noStrike" dirty="0">
              <a:solidFill>
                <a:srgbClr val="374151"/>
              </a:solidFill>
              <a:effectLst/>
              <a:latin typeface="Söhne"/>
            </a:endParaRPr>
          </a:p>
          <a:p>
            <a:pPr marL="1200150" lvl="2" indent="-285750">
              <a:buFont typeface="Arial" panose="020B0604020202020204" pitchFamily="34" charset="0"/>
              <a:buChar char="•"/>
            </a:pPr>
            <a:endParaRPr lang="en-US" b="0" i="0" u="none" strike="noStrike" dirty="0">
              <a:solidFill>
                <a:srgbClr val="374151"/>
              </a:solidFill>
              <a:effectLst/>
              <a:latin typeface="Söhne"/>
            </a:endParaRPr>
          </a:p>
          <a:p>
            <a:pPr lvl="2"/>
            <a:endParaRPr lang="en-US" b="0" i="0" u="none" strike="noStrike" dirty="0">
              <a:solidFill>
                <a:srgbClr val="374151"/>
              </a:solidFill>
              <a:effectLst/>
              <a:latin typeface="Söhne"/>
            </a:endParaRPr>
          </a:p>
          <a:p>
            <a:endParaRPr lang="en-US" sz="2800" dirty="0">
              <a:solidFill>
                <a:srgbClr val="374151"/>
              </a:solidFill>
              <a:latin typeface="Söhne"/>
            </a:endParaRPr>
          </a:p>
          <a:p>
            <a:endParaRPr lang="en-US" sz="2800" b="0" i="0" u="none" strike="noStrike" dirty="0">
              <a:solidFill>
                <a:srgbClr val="374151"/>
              </a:solidFill>
              <a:effectLst/>
              <a:latin typeface="Söhne"/>
            </a:endParaRPr>
          </a:p>
          <a:p>
            <a:pPr algn="l"/>
            <a:endParaRPr lang="en-US" sz="2000" b="0" i="0" u="none" strike="noStrike" dirty="0">
              <a:solidFill>
                <a:srgbClr val="374151"/>
              </a:solidFill>
              <a:effectLst/>
              <a:latin typeface="Söhne"/>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4" name="Picture 3">
            <a:extLst>
              <a:ext uri="{FF2B5EF4-FFF2-40B4-BE49-F238E27FC236}">
                <a16:creationId xmlns:a16="http://schemas.microsoft.com/office/drawing/2014/main" id="{781A3439-7618-D87C-906D-61F46D3D49B3}"/>
              </a:ext>
            </a:extLst>
          </p:cNvPr>
          <p:cNvPicPr>
            <a:picLocks noChangeAspect="1"/>
          </p:cNvPicPr>
          <p:nvPr/>
        </p:nvPicPr>
        <p:blipFill>
          <a:blip r:embed="rId2"/>
          <a:stretch>
            <a:fillRect/>
          </a:stretch>
        </p:blipFill>
        <p:spPr>
          <a:xfrm>
            <a:off x="838200" y="2175934"/>
            <a:ext cx="4850773" cy="4180416"/>
          </a:xfrm>
          <a:prstGeom prst="rect">
            <a:avLst/>
          </a:prstGeom>
        </p:spPr>
      </p:pic>
      <p:sp>
        <p:nvSpPr>
          <p:cNvPr id="10" name="TextBox 9">
            <a:extLst>
              <a:ext uri="{FF2B5EF4-FFF2-40B4-BE49-F238E27FC236}">
                <a16:creationId xmlns:a16="http://schemas.microsoft.com/office/drawing/2014/main" id="{41BB74F1-896A-8615-9BDD-F51022AA7CA5}"/>
              </a:ext>
            </a:extLst>
          </p:cNvPr>
          <p:cNvSpPr txBox="1"/>
          <p:nvPr/>
        </p:nvSpPr>
        <p:spPr>
          <a:xfrm>
            <a:off x="6248402" y="2197160"/>
            <a:ext cx="5943598" cy="4524315"/>
          </a:xfrm>
          <a:prstGeom prst="rect">
            <a:avLst/>
          </a:prstGeom>
          <a:solidFill>
            <a:schemeClr val="bg1"/>
          </a:solidFill>
        </p:spPr>
        <p:txBody>
          <a:bodyPr wrap="square" rtlCol="0">
            <a:spAutoFit/>
          </a:bodyPr>
          <a:lstStyle/>
          <a:p>
            <a:pPr algn="l"/>
            <a:r>
              <a:rPr lang="en-US" i="0" u="none" strike="noStrike" dirty="0">
                <a:solidFill>
                  <a:srgbClr val="343541"/>
                </a:solidFill>
                <a:effectLst/>
                <a:highlight>
                  <a:srgbClr val="00FFFF"/>
                </a:highlight>
              </a:rPr>
              <a:t>Features: ['custom404', 'login', '</a:t>
            </a:r>
            <a:r>
              <a:rPr lang="en-US" i="0" u="none" strike="noStrike" dirty="0" err="1">
                <a:solidFill>
                  <a:srgbClr val="343541"/>
                </a:solidFill>
                <a:effectLst/>
                <a:highlight>
                  <a:srgbClr val="00FFFF"/>
                </a:highlight>
              </a:rPr>
              <a:t>oldlooking</a:t>
            </a:r>
            <a:r>
              <a:rPr lang="en-US" i="0" u="none" strike="noStrike" dirty="0">
                <a:solidFill>
                  <a:srgbClr val="343541"/>
                </a:solidFill>
                <a:effectLst/>
                <a:highlight>
                  <a:srgbClr val="00FFFF"/>
                </a:highlight>
              </a:rPr>
              <a:t>', 'parked']</a:t>
            </a:r>
            <a:endParaRPr lang="en-US" i="0" u="none" strike="noStrike" dirty="0">
              <a:solidFill>
                <a:srgbClr val="374151"/>
              </a:solidFill>
              <a:effectLst/>
              <a:highlight>
                <a:srgbClr val="00FFFF"/>
              </a:highlight>
            </a:endParaRPr>
          </a:p>
          <a:p>
            <a:pPr algn="l">
              <a:buFont typeface="Arial" panose="020B0604020202020204" pitchFamily="34" charset="0"/>
              <a:buChar char="•"/>
            </a:pPr>
            <a:endParaRPr lang="en-US" dirty="0">
              <a:solidFill>
                <a:srgbClr val="374151"/>
              </a:solidFill>
            </a:endParaRPr>
          </a:p>
          <a:p>
            <a:pPr algn="l">
              <a:buFont typeface="Arial" panose="020B0604020202020204" pitchFamily="34" charset="0"/>
              <a:buChar char="•"/>
            </a:pPr>
            <a:r>
              <a:rPr lang="en-US" i="0" u="none" strike="noStrike" dirty="0">
                <a:solidFill>
                  <a:srgbClr val="374151"/>
                </a:solidFill>
                <a:effectLst/>
              </a:rPr>
              <a:t>Improved performance compared to Phase 1.</a:t>
            </a:r>
          </a:p>
          <a:p>
            <a:pPr algn="l">
              <a:buFont typeface="Arial" panose="020B0604020202020204" pitchFamily="34" charset="0"/>
              <a:buChar char="•"/>
            </a:pPr>
            <a:endParaRPr lang="en-US" i="0" u="none" strike="noStrike" dirty="0">
              <a:solidFill>
                <a:srgbClr val="374151"/>
              </a:solidFill>
              <a:effectLst/>
            </a:endParaRPr>
          </a:p>
          <a:p>
            <a:pPr algn="l">
              <a:buFont typeface="Arial" panose="020B0604020202020204" pitchFamily="34" charset="0"/>
              <a:buChar char="•"/>
            </a:pPr>
            <a:r>
              <a:rPr lang="en-US" i="0" u="none" strike="noStrike" dirty="0">
                <a:solidFill>
                  <a:srgbClr val="374151"/>
                </a:solidFill>
                <a:effectLst/>
              </a:rPr>
              <a:t>Best predictions for 'login' (431 true positives).</a:t>
            </a:r>
          </a:p>
          <a:p>
            <a:pPr algn="l">
              <a:buFont typeface="Arial" panose="020B0604020202020204" pitchFamily="34" charset="0"/>
              <a:buChar char="•"/>
            </a:pPr>
            <a:endParaRPr lang="en-US" i="0" u="none" strike="noStrike" dirty="0">
              <a:solidFill>
                <a:srgbClr val="374151"/>
              </a:solidFill>
              <a:effectLst/>
            </a:endParaRPr>
          </a:p>
          <a:p>
            <a:pPr algn="l">
              <a:buFont typeface="Arial" panose="020B0604020202020204" pitchFamily="34" charset="0"/>
              <a:buChar char="•"/>
            </a:pPr>
            <a:r>
              <a:rPr lang="en-US" i="0" u="none" strike="noStrike" dirty="0">
                <a:solidFill>
                  <a:srgbClr val="374151"/>
                </a:solidFill>
                <a:effectLst/>
              </a:rPr>
              <a:t>Lower predictions for 'parked' (30 true positives).</a:t>
            </a:r>
          </a:p>
          <a:p>
            <a:pPr algn="l">
              <a:buFont typeface="Arial" panose="020B0604020202020204" pitchFamily="34" charset="0"/>
              <a:buChar char="•"/>
            </a:pPr>
            <a:endParaRPr lang="en-US" i="0" u="none" strike="noStrike" dirty="0">
              <a:solidFill>
                <a:srgbClr val="374151"/>
              </a:solidFill>
              <a:effectLst/>
            </a:endParaRPr>
          </a:p>
          <a:p>
            <a:pPr algn="l">
              <a:buFont typeface="Arial" panose="020B0604020202020204" pitchFamily="34" charset="0"/>
              <a:buChar char="•"/>
            </a:pPr>
            <a:r>
              <a:rPr lang="en-US" i="0" u="none" strike="noStrike" dirty="0">
                <a:solidFill>
                  <a:srgbClr val="374151"/>
                </a:solidFill>
                <a:effectLst/>
              </a:rPr>
              <a:t>Reduced misclassifications between 'custom404' and 'login' classes.</a:t>
            </a:r>
          </a:p>
          <a:p>
            <a:pPr algn="l">
              <a:buFont typeface="Arial" panose="020B0604020202020204" pitchFamily="34" charset="0"/>
              <a:buChar char="•"/>
            </a:pPr>
            <a:endParaRPr lang="en-US" i="0" u="none" strike="noStrike" dirty="0">
              <a:solidFill>
                <a:srgbClr val="374151"/>
              </a:solidFill>
              <a:effectLst/>
            </a:endParaRPr>
          </a:p>
          <a:p>
            <a:pPr algn="l">
              <a:buFont typeface="Arial" panose="020B0604020202020204" pitchFamily="34" charset="0"/>
              <a:buChar char="•"/>
            </a:pPr>
            <a:r>
              <a:rPr lang="en-US" i="0" u="none" strike="noStrike" dirty="0">
                <a:solidFill>
                  <a:srgbClr val="374151"/>
                </a:solidFill>
                <a:effectLst/>
              </a:rPr>
              <a:t>Still room for improvement, especially for '</a:t>
            </a:r>
            <a:r>
              <a:rPr lang="en-US" i="0" u="none" strike="noStrike" dirty="0" err="1">
                <a:solidFill>
                  <a:srgbClr val="374151"/>
                </a:solidFill>
                <a:effectLst/>
              </a:rPr>
              <a:t>oldlooking</a:t>
            </a:r>
            <a:r>
              <a:rPr lang="en-US" i="0" u="none" strike="noStrike" dirty="0">
                <a:solidFill>
                  <a:srgbClr val="374151"/>
                </a:solidFill>
                <a:effectLst/>
              </a:rPr>
              <a:t>' and 'parked' classes.</a:t>
            </a:r>
          </a:p>
          <a:p>
            <a:br>
              <a:rPr lang="en-US" dirty="0">
                <a:effectLst/>
              </a:rPr>
            </a:br>
            <a:endParaRPr lang="en-US" dirty="0">
              <a:effectLst/>
            </a:endParaRPr>
          </a:p>
          <a:p>
            <a:endParaRPr lang="en-AR" dirty="0"/>
          </a:p>
        </p:txBody>
      </p:sp>
      <p:sp>
        <p:nvSpPr>
          <p:cNvPr id="11" name="Footer Placeholder 4">
            <a:extLst>
              <a:ext uri="{FF2B5EF4-FFF2-40B4-BE49-F238E27FC236}">
                <a16:creationId xmlns:a16="http://schemas.microsoft.com/office/drawing/2014/main" id="{6B12FA4B-F802-7633-023A-2FD305BC98D8}"/>
              </a:ext>
            </a:extLst>
          </p:cNvPr>
          <p:cNvSpPr>
            <a:spLocks noGrp="1"/>
          </p:cNvSpPr>
          <p:nvPr>
            <p:ph type="ftr" sz="quarter" idx="11"/>
          </p:nvPr>
        </p:nvSpPr>
        <p:spPr>
          <a:xfrm>
            <a:off x="4356100" y="6492875"/>
            <a:ext cx="3479800" cy="365125"/>
          </a:xfrm>
        </p:spPr>
        <p:txBody>
          <a:bodyPr/>
          <a:lstStyle/>
          <a:p>
            <a:r>
              <a:rPr lang="en-US" dirty="0"/>
              <a:t>WEBPROFILLER AI</a:t>
            </a:r>
          </a:p>
        </p:txBody>
      </p:sp>
      <p:pic>
        <p:nvPicPr>
          <p:cNvPr id="12" name="Picture 11">
            <a:extLst>
              <a:ext uri="{FF2B5EF4-FFF2-40B4-BE49-F238E27FC236}">
                <a16:creationId xmlns:a16="http://schemas.microsoft.com/office/drawing/2014/main" id="{91448DD5-3120-0B95-D2C2-DF8CC145EAC5}"/>
              </a:ext>
            </a:extLst>
          </p:cNvPr>
          <p:cNvPicPr>
            <a:picLocks noChangeAspect="1"/>
          </p:cNvPicPr>
          <p:nvPr/>
        </p:nvPicPr>
        <p:blipFill>
          <a:blip r:embed="rId3"/>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128314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499" y="198354"/>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673818"/>
            <a:ext cx="3819229" cy="4363912"/>
          </a:xfrm>
        </p:spPr>
        <p:txBody>
          <a:bodyPr>
            <a:normAutofit/>
          </a:bodyPr>
          <a:lstStyle/>
          <a:p>
            <a:r>
              <a:rPr lang="en-US" sz="1600" dirty="0"/>
              <a:t>INTRODUCTION</a:t>
            </a:r>
          </a:p>
          <a:p>
            <a:r>
              <a:rPr lang="en-US" sz="1600" dirty="0"/>
              <a:t>PROBLEM DESCRIPTION</a:t>
            </a:r>
          </a:p>
          <a:p>
            <a:r>
              <a:rPr lang="en-US" sz="1600" dirty="0"/>
              <a:t>DATA DESCRIPTION</a:t>
            </a:r>
          </a:p>
          <a:p>
            <a:r>
              <a:rPr lang="en-US" sz="1600" dirty="0"/>
              <a:t>METHODOLOGY</a:t>
            </a:r>
          </a:p>
          <a:p>
            <a:r>
              <a:rPr lang="en-US" sz="1600" dirty="0"/>
              <a:t>MODEL EVALUATION</a:t>
            </a:r>
          </a:p>
          <a:p>
            <a:r>
              <a:rPr lang="en-US" sz="1600" dirty="0"/>
              <a:t>RESULTS AND VISUALIZATIONS</a:t>
            </a:r>
          </a:p>
          <a:p>
            <a:r>
              <a:rPr lang="en-US" sz="1600" dirty="0"/>
              <a:t>CONCLUSIONS</a:t>
            </a:r>
          </a:p>
          <a:p>
            <a:r>
              <a:rPr lang="en-US" sz="1600" dirty="0"/>
              <a:t>REFERENCES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
        <p:nvSpPr>
          <p:cNvPr id="7" name="Footer Placeholder 4">
            <a:extLst>
              <a:ext uri="{FF2B5EF4-FFF2-40B4-BE49-F238E27FC236}">
                <a16:creationId xmlns:a16="http://schemas.microsoft.com/office/drawing/2014/main" id="{9CFEED7E-04FD-739D-E860-4978C91522C6}"/>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417017" y="3129625"/>
            <a:ext cx="3357966" cy="598749"/>
          </a:xfrm>
        </p:spPr>
        <p:txBody>
          <a:bodyPr/>
          <a:lstStyle/>
          <a:p>
            <a:r>
              <a:rPr lang="en-US" dirty="0"/>
              <a:t>Conclusions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
        <p:nvSpPr>
          <p:cNvPr id="4" name="Footer Placeholder 4">
            <a:extLst>
              <a:ext uri="{FF2B5EF4-FFF2-40B4-BE49-F238E27FC236}">
                <a16:creationId xmlns:a16="http://schemas.microsoft.com/office/drawing/2014/main" id="{7EA2A789-8652-FCB0-A213-614663F42671}"/>
              </a:ext>
            </a:extLst>
          </p:cNvPr>
          <p:cNvSpPr>
            <a:spLocks noGrp="1"/>
          </p:cNvSpPr>
          <p:nvPr>
            <p:ph type="ftr" sz="quarter" idx="11"/>
          </p:nvPr>
        </p:nvSpPr>
        <p:spPr>
          <a:xfrm>
            <a:off x="4356100" y="6492875"/>
            <a:ext cx="3479800" cy="365125"/>
          </a:xfrm>
        </p:spPr>
        <p:txBody>
          <a:bodyPr/>
          <a:lstStyle/>
          <a:p>
            <a:r>
              <a:rPr lang="en-US" dirty="0"/>
              <a:t>WEBPROFILLER AI</a:t>
            </a:r>
          </a:p>
        </p:txBody>
      </p:sp>
    </p:spTree>
    <p:extLst>
      <p:ext uri="{BB962C8B-B14F-4D97-AF65-F5344CB8AC3E}">
        <p14:creationId xmlns:p14="http://schemas.microsoft.com/office/powerpoint/2010/main" val="3946240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465931"/>
            <a:ext cx="5111750" cy="1204912"/>
          </a:xfrm>
        </p:spPr>
        <p:txBody>
          <a:bodyPr/>
          <a:lstStyle/>
          <a:p>
            <a:r>
              <a:rPr lang="en-US" dirty="0"/>
              <a:t>Conclusions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999068"/>
            <a:ext cx="10489294" cy="5357282"/>
          </a:xfrm>
          <a:solidFill>
            <a:schemeClr val="bg1"/>
          </a:solidFill>
        </p:spPr>
        <p:txBody>
          <a:bodyPr>
            <a:noAutofit/>
          </a:bodyPr>
          <a:lstStyle/>
          <a:p>
            <a:pPr algn="l"/>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Summary of key findings and results:</a:t>
            </a:r>
          </a:p>
          <a:p>
            <a:pPr lvl="1" algn="l"/>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We implemented a two-phase transfer learning approach for image classification using a pre-trained VGG-11 model.</a:t>
            </a: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The model achieved high accuracy in both phases, but overfitting was observed.</a:t>
            </a:r>
          </a:p>
          <a:p>
            <a:pPr marL="1200150" lvl="2" indent="-285750">
              <a:buFont typeface="Arial" panose="020B0604020202020204" pitchFamily="34" charset="0"/>
              <a:buChar char="•"/>
            </a:pPr>
            <a:endParaRPr lang="en-US" dirty="0">
              <a:solidFill>
                <a:srgbClr val="374151"/>
              </a:solidFill>
            </a:endParaRPr>
          </a:p>
          <a:p>
            <a:pPr marL="1200150" lvl="2" indent="-285750">
              <a:buFont typeface="Arial" panose="020B0604020202020204" pitchFamily="34" charset="0"/>
              <a:buChar char="•"/>
            </a:pPr>
            <a:r>
              <a:rPr lang="en-US" b="0" i="0" u="none" strike="noStrike" dirty="0">
                <a:solidFill>
                  <a:srgbClr val="374151"/>
                </a:solidFill>
                <a:effectLst/>
              </a:rPr>
              <a:t>The dataset was modified to assign only one category per image, which may have affected the classification results.</a:t>
            </a:r>
          </a:p>
          <a:p>
            <a:pPr marL="1200150" lvl="2" indent="-285750">
              <a:buFont typeface="Arial" panose="020B0604020202020204" pitchFamily="34" charset="0"/>
              <a:buChar char="•"/>
            </a:pPr>
            <a:endParaRPr lang="en-US" dirty="0">
              <a:solidFill>
                <a:srgbClr val="374151"/>
              </a:solidFill>
            </a:endParaRPr>
          </a:p>
          <a:p>
            <a:pPr marL="742950" lvl="1" indent="-285750">
              <a:buFont typeface="Arial" panose="020B0604020202020204" pitchFamily="34" charset="0"/>
              <a:buChar char="•"/>
            </a:pPr>
            <a:r>
              <a:rPr lang="en-US" b="0" i="0" u="none" strike="noStrike" dirty="0">
                <a:solidFill>
                  <a:srgbClr val="374151"/>
                </a:solidFill>
                <a:effectLst/>
              </a:rPr>
              <a:t>Limitations of the model and approach used.</a:t>
            </a:r>
          </a:p>
          <a:p>
            <a:pPr marL="742950" lvl="1"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Overfitting occurred in both phases of training, which may reduce the model's generalization capability on new, unseen data.</a:t>
            </a: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The model may struggle to generalize well on images that significantly differ from the training set.</a:t>
            </a:r>
          </a:p>
          <a:p>
            <a:pPr lvl="2"/>
            <a:endParaRPr lang="en-US" b="0" i="0" u="none" strike="noStrike" dirty="0">
              <a:solidFill>
                <a:srgbClr val="374151"/>
              </a:solidFill>
              <a:effectLst/>
            </a:endParaRPr>
          </a:p>
          <a:p>
            <a:pPr marL="742950" lvl="1" indent="-285750">
              <a:buFont typeface="Arial" panose="020B0604020202020204" pitchFamily="34" charset="0"/>
              <a:buChar char="•"/>
            </a:pPr>
            <a:endParaRPr lang="en-US" b="0" i="0" u="none" strike="noStrike" dirty="0">
              <a:solidFill>
                <a:srgbClr val="374151"/>
              </a:solidFill>
              <a:effectLst/>
            </a:endParaRPr>
          </a:p>
          <a:p>
            <a:pPr lvl="2"/>
            <a:br>
              <a:rPr lang="en-US" b="0" i="0" u="none" strike="noStrike" dirty="0">
                <a:solidFill>
                  <a:srgbClr val="374151"/>
                </a:solidFill>
                <a:effectLst/>
              </a:rPr>
            </a:br>
            <a:endParaRPr lang="en-US" b="0" i="0" u="none" strike="noStrike" dirty="0">
              <a:solidFill>
                <a:srgbClr val="374151"/>
              </a:solidFill>
              <a:effectLst/>
            </a:endParaRPr>
          </a:p>
          <a:p>
            <a:pPr lvl="2"/>
            <a:endParaRPr lang="en-US" b="0" i="0" u="none" strike="noStrike" dirty="0">
              <a:solidFill>
                <a:srgbClr val="374151"/>
              </a:solidFill>
              <a:effectLst/>
            </a:endParaRPr>
          </a:p>
          <a:p>
            <a:pPr lvl="2"/>
            <a:endParaRPr lang="en-US" b="0" i="0" u="none" strike="noStrike" dirty="0">
              <a:solidFill>
                <a:srgbClr val="374151"/>
              </a:solidFill>
              <a:effectLst/>
            </a:endParaRPr>
          </a:p>
          <a:p>
            <a:pPr marL="1200150" lvl="2" indent="-285750">
              <a:buFont typeface="Arial" panose="020B0604020202020204" pitchFamily="34" charset="0"/>
              <a:buChar char="•"/>
            </a:pPr>
            <a:endParaRPr lang="en-US" b="0" i="0" u="none" strike="noStrike" dirty="0">
              <a:solidFill>
                <a:srgbClr val="374151"/>
              </a:solidFill>
              <a:effectLst/>
            </a:endParaRPr>
          </a:p>
          <a:p>
            <a:pPr lvl="2"/>
            <a:endParaRPr lang="en-US" b="0" i="0" u="none" strike="noStrike" dirty="0">
              <a:solidFill>
                <a:srgbClr val="374151"/>
              </a:solidFill>
              <a:effectLst/>
            </a:endParaRP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7" name="Footer Placeholder 4">
            <a:extLst>
              <a:ext uri="{FF2B5EF4-FFF2-40B4-BE49-F238E27FC236}">
                <a16:creationId xmlns:a16="http://schemas.microsoft.com/office/drawing/2014/main" id="{5D9B0601-44C3-D662-B5A8-2753EB9D91EC}"/>
              </a:ext>
            </a:extLst>
          </p:cNvPr>
          <p:cNvSpPr>
            <a:spLocks noGrp="1"/>
          </p:cNvSpPr>
          <p:nvPr>
            <p:ph type="ftr" sz="quarter" idx="11"/>
          </p:nvPr>
        </p:nvSpPr>
        <p:spPr>
          <a:xfrm>
            <a:off x="4356100" y="6492875"/>
            <a:ext cx="3479800" cy="365125"/>
          </a:xfrm>
        </p:spPr>
        <p:txBody>
          <a:bodyPr/>
          <a:lstStyle/>
          <a:p>
            <a:r>
              <a:rPr lang="en-US" dirty="0"/>
              <a:t>WEBPROFILLER AI</a:t>
            </a:r>
          </a:p>
        </p:txBody>
      </p:sp>
      <p:pic>
        <p:nvPicPr>
          <p:cNvPr id="8" name="Picture 7">
            <a:extLst>
              <a:ext uri="{FF2B5EF4-FFF2-40B4-BE49-F238E27FC236}">
                <a16:creationId xmlns:a16="http://schemas.microsoft.com/office/drawing/2014/main" id="{A7E4A05E-B4B5-2238-D6F2-60709D9D5CBC}"/>
              </a:ext>
            </a:extLst>
          </p:cNvPr>
          <p:cNvPicPr>
            <a:picLocks noChangeAspect="1"/>
          </p:cNvPicPr>
          <p:nvPr/>
        </p:nvPicPr>
        <p:blipFill>
          <a:blip r:embed="rId2"/>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160582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52214" y="-205844"/>
            <a:ext cx="5111750" cy="1204912"/>
          </a:xfrm>
        </p:spPr>
        <p:txBody>
          <a:bodyPr/>
          <a:lstStyle/>
          <a:p>
            <a:r>
              <a:rPr lang="en-US" dirty="0"/>
              <a:t>Conclusions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999068"/>
            <a:ext cx="10489294" cy="5357282"/>
          </a:xfrm>
          <a:solidFill>
            <a:schemeClr val="bg1"/>
          </a:solidFill>
        </p:spPr>
        <p:txBody>
          <a:bodyPr>
            <a:noAutofit/>
          </a:bodyPr>
          <a:lstStyle/>
          <a:p>
            <a:pPr algn="l"/>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Possible improvements and future work:</a:t>
            </a:r>
          </a:p>
          <a:p>
            <a:pPr marL="742950" lvl="1" indent="-285750" algn="l">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Experiment with additional data augmentation techniques to improve generalization.</a:t>
            </a: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Fine-tune hyperparameters, such as learning rate, weight decay, and dropout, to reduce overfitting.</a:t>
            </a:r>
          </a:p>
          <a:p>
            <a:pPr marL="1200150" lvl="2" indent="-285750">
              <a:buFont typeface="Arial" panose="020B0604020202020204" pitchFamily="34" charset="0"/>
              <a:buChar char="•"/>
            </a:pPr>
            <a:endParaRPr lang="en-US" dirty="0">
              <a:solidFill>
                <a:srgbClr val="374151"/>
              </a:solidFill>
            </a:endParaRPr>
          </a:p>
          <a:p>
            <a:pPr marL="1200150" lvl="2" indent="-285750">
              <a:buFont typeface="Arial" panose="020B0604020202020204" pitchFamily="34" charset="0"/>
              <a:buChar char="•"/>
            </a:pPr>
            <a:r>
              <a:rPr lang="en-US" b="0" i="0" u="none" strike="noStrike" dirty="0">
                <a:solidFill>
                  <a:srgbClr val="374151"/>
                </a:solidFill>
                <a:effectLst/>
              </a:rPr>
              <a:t>Investigate the impact of using different pre-trained models or architectures.</a:t>
            </a: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Further refine the dataset and labeling process to ensure accurate and consistent classification.</a:t>
            </a: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r>
              <a:rPr lang="en-US" b="0" i="0" u="none" strike="noStrike" dirty="0">
                <a:solidFill>
                  <a:srgbClr val="374151"/>
                </a:solidFill>
                <a:effectLst/>
              </a:rPr>
              <a:t>Expand the dataset to include more screenshots of known vulnerabilities and issues, such as directory listing, SQL injection, stack trace, and </a:t>
            </a:r>
            <a:r>
              <a:rPr lang="en-US" dirty="0">
                <a:solidFill>
                  <a:srgbClr val="374151"/>
                </a:solidFill>
              </a:rPr>
              <a:t>some </a:t>
            </a:r>
            <a:r>
              <a:rPr lang="en-US" b="0" i="0" u="none" strike="noStrike" dirty="0">
                <a:solidFill>
                  <a:srgbClr val="374151"/>
                </a:solidFill>
                <a:effectLst/>
              </a:rPr>
              <a:t>JavaScript obfuscation.</a:t>
            </a:r>
          </a:p>
          <a:p>
            <a:pPr lvl="2"/>
            <a:endParaRPr lang="en-US" b="0" i="0" u="none" strike="noStrike" dirty="0">
              <a:solidFill>
                <a:srgbClr val="374151"/>
              </a:solidFill>
              <a:effectLst/>
            </a:endParaRPr>
          </a:p>
          <a:p>
            <a:pPr marL="742950" lvl="1" indent="-285750">
              <a:buFont typeface="Arial" panose="020B0604020202020204" pitchFamily="34" charset="0"/>
              <a:buChar char="•"/>
            </a:pPr>
            <a:endParaRPr lang="en-US" b="0" i="0" u="none" strike="noStrike" dirty="0">
              <a:solidFill>
                <a:srgbClr val="374151"/>
              </a:solidFill>
              <a:effectLst/>
            </a:endParaRPr>
          </a:p>
          <a:p>
            <a:pPr lvl="2"/>
            <a:br>
              <a:rPr lang="en-US" b="0" i="0" u="none" strike="noStrike" dirty="0">
                <a:solidFill>
                  <a:srgbClr val="374151"/>
                </a:solidFill>
                <a:effectLst/>
              </a:rPr>
            </a:br>
            <a:endParaRPr lang="en-US" b="0" i="0" u="none" strike="noStrike" dirty="0">
              <a:solidFill>
                <a:srgbClr val="374151"/>
              </a:solidFill>
              <a:effectLst/>
            </a:endParaRPr>
          </a:p>
          <a:p>
            <a:pPr lvl="2"/>
            <a:endParaRPr lang="en-US" b="0" i="0" u="none" strike="noStrike" dirty="0">
              <a:solidFill>
                <a:srgbClr val="374151"/>
              </a:solidFill>
              <a:effectLst/>
            </a:endParaRPr>
          </a:p>
          <a:p>
            <a:pPr lvl="2"/>
            <a:endParaRPr lang="en-US" b="0" i="0" u="none" strike="noStrike" dirty="0">
              <a:solidFill>
                <a:srgbClr val="374151"/>
              </a:solidFill>
              <a:effectLst/>
            </a:endParaRPr>
          </a:p>
          <a:p>
            <a:pPr marL="1200150" lvl="2" indent="-285750">
              <a:buFont typeface="Arial" panose="020B0604020202020204" pitchFamily="34" charset="0"/>
              <a:buChar char="•"/>
            </a:pPr>
            <a:endParaRPr lang="en-US" b="0" i="0" u="none" strike="noStrike" dirty="0">
              <a:solidFill>
                <a:srgbClr val="374151"/>
              </a:solidFill>
              <a:effectLst/>
            </a:endParaRPr>
          </a:p>
          <a:p>
            <a:pPr lvl="2"/>
            <a:endParaRPr lang="en-US" b="0" i="0" u="none" strike="noStrike" dirty="0">
              <a:solidFill>
                <a:srgbClr val="374151"/>
              </a:solidFill>
              <a:effectLst/>
            </a:endParaRP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4" name="Footer Placeholder 4">
            <a:extLst>
              <a:ext uri="{FF2B5EF4-FFF2-40B4-BE49-F238E27FC236}">
                <a16:creationId xmlns:a16="http://schemas.microsoft.com/office/drawing/2014/main" id="{5D285B90-73B6-89DB-0E2F-4487EB2DB455}"/>
              </a:ext>
            </a:extLst>
          </p:cNvPr>
          <p:cNvSpPr>
            <a:spLocks noGrp="1"/>
          </p:cNvSpPr>
          <p:nvPr>
            <p:ph type="ftr" sz="quarter" idx="11"/>
          </p:nvPr>
        </p:nvSpPr>
        <p:spPr>
          <a:xfrm>
            <a:off x="4356100" y="6492875"/>
            <a:ext cx="3479800" cy="365125"/>
          </a:xfrm>
        </p:spPr>
        <p:txBody>
          <a:bodyPr/>
          <a:lstStyle/>
          <a:p>
            <a:r>
              <a:rPr lang="en-US" dirty="0"/>
              <a:t>WEBPROFILLER AI</a:t>
            </a:r>
          </a:p>
        </p:txBody>
      </p:sp>
      <p:pic>
        <p:nvPicPr>
          <p:cNvPr id="7" name="Picture 6">
            <a:extLst>
              <a:ext uri="{FF2B5EF4-FFF2-40B4-BE49-F238E27FC236}">
                <a16:creationId xmlns:a16="http://schemas.microsoft.com/office/drawing/2014/main" id="{4E0A3BF2-68AD-10B4-9E3F-CF322FE7C3DB}"/>
              </a:ext>
            </a:extLst>
          </p:cNvPr>
          <p:cNvPicPr>
            <a:picLocks noChangeAspect="1"/>
          </p:cNvPicPr>
          <p:nvPr/>
        </p:nvPicPr>
        <p:blipFill>
          <a:blip r:embed="rId3"/>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3170593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610746" y="3075381"/>
            <a:ext cx="2970508" cy="707237"/>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23</a:t>
            </a:fld>
            <a:endParaRPr lang="en-US" dirty="0"/>
          </a:p>
        </p:txBody>
      </p:sp>
      <p:sp>
        <p:nvSpPr>
          <p:cNvPr id="8" name="Footer Placeholder 4">
            <a:extLst>
              <a:ext uri="{FF2B5EF4-FFF2-40B4-BE49-F238E27FC236}">
                <a16:creationId xmlns:a16="http://schemas.microsoft.com/office/drawing/2014/main" id="{5DC857E4-4910-E807-E8F6-0DF49612F7B4}"/>
              </a:ext>
            </a:extLst>
          </p:cNvPr>
          <p:cNvSpPr>
            <a:spLocks noGrp="1"/>
          </p:cNvSpPr>
          <p:nvPr>
            <p:ph type="ftr" sz="quarter" idx="11"/>
          </p:nvPr>
        </p:nvSpPr>
        <p:spPr>
          <a:xfrm>
            <a:off x="4356100" y="6492875"/>
            <a:ext cx="3479800" cy="365125"/>
          </a:xfrm>
        </p:spPr>
        <p:txBody>
          <a:bodyPr/>
          <a:lstStyle/>
          <a:p>
            <a:r>
              <a:rPr lang="en-US" dirty="0"/>
              <a:t>WEBPROFILLER AI</a:t>
            </a:r>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8" y="1663490"/>
            <a:ext cx="8313361" cy="4478990"/>
          </a:xfrm>
          <a:solidFill>
            <a:schemeClr val="bg1"/>
          </a:solidFill>
          <a:ln>
            <a:solidFill>
              <a:schemeClr val="bg1"/>
            </a:solidFill>
          </a:ln>
        </p:spPr>
        <p:txBody>
          <a:bodyPr>
            <a:noAutofit/>
          </a:bodyPr>
          <a:lstStyle/>
          <a:p>
            <a:pPr algn="l">
              <a:buFont typeface="Arial" panose="020B0604020202020204" pitchFamily="34" charset="0"/>
              <a:buChar char="•"/>
            </a:pPr>
            <a:r>
              <a:rPr lang="en-US" sz="2000" b="0" i="0" u="none" strike="noStrike" dirty="0">
                <a:solidFill>
                  <a:srgbClr val="374151"/>
                </a:solidFill>
                <a:effectLst/>
              </a:rPr>
              <a:t>Context: The importance of penetration testing in cybersecurity</a:t>
            </a:r>
          </a:p>
          <a:p>
            <a:pPr algn="l">
              <a:buFont typeface="Arial" panose="020B0604020202020204" pitchFamily="34" charset="0"/>
              <a:buChar char="•"/>
            </a:pPr>
            <a:r>
              <a:rPr lang="en-US" sz="2000" b="0" i="0" u="none" strike="noStrike" dirty="0">
                <a:solidFill>
                  <a:srgbClr val="374151"/>
                </a:solidFill>
                <a:effectLst/>
              </a:rPr>
              <a:t>Motivation: Streamlining the reconnaissance phase in pentesting.</a:t>
            </a:r>
          </a:p>
          <a:p>
            <a:pPr algn="l">
              <a:buFont typeface="Arial" panose="020B0604020202020204" pitchFamily="34" charset="0"/>
              <a:buChar char="•"/>
            </a:pPr>
            <a:r>
              <a:rPr lang="en-US" sz="2000" b="0" i="0" u="none" strike="noStrike" dirty="0">
                <a:solidFill>
                  <a:srgbClr val="374151"/>
                </a:solidFill>
                <a:effectLst/>
              </a:rPr>
              <a:t>Project Goal: Develop a tool to automatically classify websites based on visual features (screenshots)</a:t>
            </a:r>
          </a:p>
          <a:p>
            <a:pPr algn="l">
              <a:buFont typeface="Arial" panose="020B0604020202020204" pitchFamily="34" charset="0"/>
              <a:buChar char="•"/>
            </a:pPr>
            <a:endParaRPr lang="en-US" sz="2000"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Benefits:</a:t>
            </a:r>
          </a:p>
          <a:p>
            <a:pPr marL="1143000" lvl="2" indent="-228600" algn="l">
              <a:buFont typeface="Arial" panose="020B0604020202020204" pitchFamily="34" charset="0"/>
              <a:buChar char="•"/>
            </a:pPr>
            <a:r>
              <a:rPr lang="en-US" sz="2000" b="0" i="0" u="none" strike="noStrike" dirty="0">
                <a:solidFill>
                  <a:srgbClr val="374151"/>
                </a:solidFill>
                <a:effectLst/>
              </a:rPr>
              <a:t>Target prioritization: Focus on relevant or vulnerable sites.</a:t>
            </a:r>
          </a:p>
          <a:p>
            <a:pPr marL="1143000" lvl="2" indent="-228600" algn="l">
              <a:buFont typeface="Arial" panose="020B0604020202020204" pitchFamily="34" charset="0"/>
              <a:buChar char="•"/>
            </a:pPr>
            <a:r>
              <a:rPr lang="en-US" sz="2000" b="0" i="0" u="none" strike="noStrike" dirty="0">
                <a:solidFill>
                  <a:srgbClr val="374151"/>
                </a:solidFill>
                <a:effectLst/>
              </a:rPr>
              <a:t>Automation and efficiency: Save time and resources in the reconnaissance phase.</a:t>
            </a:r>
          </a:p>
          <a:p>
            <a:pPr marL="1143000" lvl="2" indent="-228600" algn="l">
              <a:buFont typeface="Arial" panose="020B0604020202020204" pitchFamily="34" charset="0"/>
              <a:buChar char="•"/>
            </a:pPr>
            <a:r>
              <a:rPr lang="en-US" sz="2000" b="0" i="0" u="none" strike="noStrike" dirty="0">
                <a:solidFill>
                  <a:srgbClr val="374151"/>
                </a:solidFill>
                <a:effectLst/>
              </a:rPr>
              <a:t>Anomaly identification: Detect unusual website features.</a:t>
            </a:r>
          </a:p>
          <a:p>
            <a:pPr marL="1143000" lvl="2" indent="-228600" algn="l">
              <a:buFont typeface="Arial" panose="020B0604020202020204" pitchFamily="34" charset="0"/>
              <a:buChar char="•"/>
            </a:pPr>
            <a:r>
              <a:rPr lang="en-US" sz="2000" b="0" i="0" u="none" strike="noStrike" dirty="0">
                <a:solidFill>
                  <a:srgbClr val="374151"/>
                </a:solidFill>
                <a:effectLst/>
              </a:rPr>
              <a:t>Phishing page detection: Identify potential phishing attacks and spoofed websites.</a:t>
            </a:r>
          </a:p>
        </p:txBody>
      </p:sp>
      <p:sp>
        <p:nvSpPr>
          <p:cNvPr id="8" name="Footer Placeholder 4">
            <a:extLst>
              <a:ext uri="{FF2B5EF4-FFF2-40B4-BE49-F238E27FC236}">
                <a16:creationId xmlns:a16="http://schemas.microsoft.com/office/drawing/2014/main" id="{C9176699-D17B-C408-8444-D374D8717188}"/>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9" name="Picture 8">
            <a:extLst>
              <a:ext uri="{FF2B5EF4-FFF2-40B4-BE49-F238E27FC236}">
                <a16:creationId xmlns:a16="http://schemas.microsoft.com/office/drawing/2014/main" id="{3E70C998-ECB9-5D3F-CB92-357881FAFBB5}"/>
              </a:ext>
            </a:extLst>
          </p:cNvPr>
          <p:cNvPicPr>
            <a:picLocks noChangeAspect="1"/>
          </p:cNvPicPr>
          <p:nvPr/>
        </p:nvPicPr>
        <p:blipFill>
          <a:blip r:embed="rId2"/>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5312228" cy="2026366"/>
          </a:xfrm>
        </p:spPr>
        <p:txBody>
          <a:bodyPr/>
          <a:lstStyle/>
          <a:p>
            <a:r>
              <a:rPr lang="en-US" dirty="0"/>
              <a:t>problem description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4</a:t>
            </a:fld>
            <a:endParaRPr lang="en-US" dirty="0"/>
          </a:p>
        </p:txBody>
      </p:sp>
      <p:sp>
        <p:nvSpPr>
          <p:cNvPr id="4" name="Footer Placeholder 4">
            <a:extLst>
              <a:ext uri="{FF2B5EF4-FFF2-40B4-BE49-F238E27FC236}">
                <a16:creationId xmlns:a16="http://schemas.microsoft.com/office/drawing/2014/main" id="{6DFCF784-B5F1-8362-04FF-4DD4361784A7}"/>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spTree>
    <p:extLst>
      <p:ext uri="{BB962C8B-B14F-4D97-AF65-F5344CB8AC3E}">
        <p14:creationId xmlns:p14="http://schemas.microsoft.com/office/powerpoint/2010/main" val="58334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dirty="0"/>
              <a:t>problem 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1375623"/>
            <a:ext cx="10489294" cy="4478990"/>
          </a:xfrm>
          <a:solidFill>
            <a:schemeClr val="bg1"/>
          </a:solidFill>
        </p:spPr>
        <p:txBody>
          <a:bodyPr>
            <a:noAutofit/>
          </a:bodyPr>
          <a:lstStyle/>
          <a:p>
            <a:r>
              <a:rPr lang="en-US" sz="1800" b="1" i="1" u="none" strike="noStrike" dirty="0">
                <a:solidFill>
                  <a:srgbClr val="374151"/>
                </a:solidFill>
                <a:effectLst/>
              </a:rPr>
              <a:t>Problem Statement: Develop an automated tool to classify websites into four categories based on screenshots: 'Custom 404 pages', 'Login pages', 'Old-looking websites', and 'Parked domains’.</a:t>
            </a:r>
          </a:p>
          <a:p>
            <a:endParaRPr lang="en-US" sz="1600" b="0" i="0" u="none" strike="noStrike" dirty="0">
              <a:solidFill>
                <a:srgbClr val="374151"/>
              </a:solidFill>
              <a:effectLst/>
            </a:endParaRPr>
          </a:p>
          <a:p>
            <a:pPr algn="l">
              <a:buFont typeface="Arial" panose="020B0604020202020204" pitchFamily="34" charset="0"/>
              <a:buChar char="•"/>
            </a:pPr>
            <a:r>
              <a:rPr lang="en-US" sz="1800" b="1" i="0" u="none" strike="noStrike" dirty="0">
                <a:solidFill>
                  <a:srgbClr val="374151"/>
                </a:solidFill>
                <a:effectLst/>
              </a:rPr>
              <a:t>Importance of Problem:</a:t>
            </a:r>
          </a:p>
          <a:p>
            <a:pPr algn="l">
              <a:buFont typeface="Arial" panose="020B0604020202020204" pitchFamily="34" charset="0"/>
              <a:buChar char="•"/>
            </a:pPr>
            <a:endParaRPr lang="en-US" sz="1800" b="1"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In the cybersecurity field, penetration testing is crucial for identifying and addressing vulnerabilities in systems and applications.</a:t>
            </a:r>
          </a:p>
          <a:p>
            <a:pPr marL="742950" lvl="1" indent="-285750" algn="l">
              <a:buFont typeface="Arial" panose="020B0604020202020204" pitchFamily="34" charset="0"/>
              <a:buChar char="•"/>
            </a:pPr>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A significant step in the penetration testing process is reconnaissance, which involves gathering information about target systems to identify potential attack vectors.</a:t>
            </a:r>
          </a:p>
          <a:p>
            <a:pPr marL="742950" lvl="1" indent="-285750" algn="l">
              <a:buFont typeface="Arial" panose="020B0604020202020204" pitchFamily="34" charset="0"/>
              <a:buChar char="•"/>
            </a:pPr>
            <a:endParaRPr lang="en-US" sz="2400"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Reducing the time spent on manual analysis during the reconnaissance phase is essential for improving the efficiency of the process.</a:t>
            </a: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8" name="Footer Placeholder 4">
            <a:extLst>
              <a:ext uri="{FF2B5EF4-FFF2-40B4-BE49-F238E27FC236}">
                <a16:creationId xmlns:a16="http://schemas.microsoft.com/office/drawing/2014/main" id="{32A35AB2-13B6-A8A7-D92F-2633A1232391}"/>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9" name="Picture 8">
            <a:extLst>
              <a:ext uri="{FF2B5EF4-FFF2-40B4-BE49-F238E27FC236}">
                <a16:creationId xmlns:a16="http://schemas.microsoft.com/office/drawing/2014/main" id="{B3CA8796-18A0-02A1-5C55-6A47FBD229D2}"/>
              </a:ext>
            </a:extLst>
          </p:cNvPr>
          <p:cNvPicPr>
            <a:picLocks noChangeAspect="1"/>
          </p:cNvPicPr>
          <p:nvPr/>
        </p:nvPicPr>
        <p:blipFill>
          <a:blip r:embed="rId2"/>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410235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dirty="0"/>
              <a:t>problem 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1375623"/>
            <a:ext cx="10489294" cy="4478990"/>
          </a:xfrm>
          <a:solidFill>
            <a:schemeClr val="bg1"/>
          </a:solidFill>
        </p:spPr>
        <p:txBody>
          <a:bodyPr>
            <a:noAutofit/>
          </a:bodyPr>
          <a:lstStyle/>
          <a:p>
            <a:pPr algn="l">
              <a:buFont typeface="Arial" panose="020B0604020202020204" pitchFamily="34" charset="0"/>
              <a:buChar char="•"/>
            </a:pPr>
            <a:r>
              <a:rPr lang="en-US" sz="1800" b="1" i="0" u="none" strike="noStrike" dirty="0">
                <a:solidFill>
                  <a:srgbClr val="374151"/>
                </a:solidFill>
                <a:effectLst/>
              </a:rPr>
              <a:t>Applications in Industry and Research:</a:t>
            </a:r>
          </a:p>
          <a:p>
            <a:pPr algn="l">
              <a:buFont typeface="Arial" panose="020B0604020202020204" pitchFamily="34" charset="0"/>
              <a:buChar char="•"/>
            </a:pPr>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Cybersecurity Industry: An automated website classification tool can streamline the reconnaissance process, enabling security professionals to prioritize targets, focus on more critical aspects, and identify unusual features or phishing attempts.</a:t>
            </a:r>
          </a:p>
          <a:p>
            <a:pPr marL="742950" lvl="1" indent="-285750" algn="l">
              <a:buFont typeface="Arial" panose="020B0604020202020204" pitchFamily="34" charset="0"/>
              <a:buChar char="•"/>
            </a:pPr>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Machine Learning Research: Developing such a tool challenges researchers to create algorithms and models that can effectively recognize and categorize websites based on visual features, contributing to advancements in the field of computer vision and image classification.</a:t>
            </a:r>
          </a:p>
          <a:p>
            <a:pPr marL="742950" lvl="1" indent="-285750" algn="l">
              <a:buFont typeface="Arial" panose="020B0604020202020204" pitchFamily="34" charset="0"/>
              <a:buChar char="•"/>
            </a:pPr>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Web Analytics and Marketing: Beyond cybersecurity, this tool can be applied in other industries, such as web analytics and digital marketing, to understand user behavior, identify trends, and optimize website performance.</a:t>
            </a: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4" name="Footer Placeholder 4">
            <a:extLst>
              <a:ext uri="{FF2B5EF4-FFF2-40B4-BE49-F238E27FC236}">
                <a16:creationId xmlns:a16="http://schemas.microsoft.com/office/drawing/2014/main" id="{DD08C734-A329-1ACA-F031-68F906D5E2E4}"/>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7" name="Picture 6">
            <a:extLst>
              <a:ext uri="{FF2B5EF4-FFF2-40B4-BE49-F238E27FC236}">
                <a16:creationId xmlns:a16="http://schemas.microsoft.com/office/drawing/2014/main" id="{AFA53AA1-76F0-96B4-91E2-FB6B6BBC545E}"/>
              </a:ext>
            </a:extLst>
          </p:cNvPr>
          <p:cNvPicPr>
            <a:picLocks noChangeAspect="1"/>
          </p:cNvPicPr>
          <p:nvPr/>
        </p:nvPicPr>
        <p:blipFill>
          <a:blip r:embed="rId2"/>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196373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97239" y="0"/>
            <a:ext cx="5111750" cy="1204912"/>
          </a:xfrm>
        </p:spPr>
        <p:txBody>
          <a:bodyPr/>
          <a:lstStyle/>
          <a:p>
            <a:r>
              <a:rPr lang="en-US" dirty="0"/>
              <a:t>problem 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1375622"/>
            <a:ext cx="10489294" cy="4980727"/>
          </a:xfrm>
          <a:solidFill>
            <a:schemeClr val="bg1"/>
          </a:solidFill>
        </p:spPr>
        <p:txBody>
          <a:bodyPr>
            <a:noAutofit/>
          </a:bodyPr>
          <a:lstStyle/>
          <a:p>
            <a:pPr marL="457200" indent="-457200">
              <a:buFont typeface="Arial" panose="020B0604020202020204" pitchFamily="34" charset="0"/>
              <a:buChar char="•"/>
            </a:pPr>
            <a:r>
              <a:rPr lang="en-US" sz="2400" dirty="0">
                <a:solidFill>
                  <a:srgbClr val="374151"/>
                </a:solidFill>
              </a:rPr>
              <a:t>Website classification categories:</a:t>
            </a:r>
          </a:p>
          <a:p>
            <a:endParaRPr lang="en-US" sz="1800" dirty="0">
              <a:solidFill>
                <a:srgbClr val="374151"/>
              </a:solidFill>
            </a:endParaRPr>
          </a:p>
          <a:p>
            <a:pPr marL="914400" lvl="1" indent="-457200">
              <a:buFont typeface="Arial" panose="020B0604020202020204" pitchFamily="34" charset="0"/>
              <a:buChar char="•"/>
            </a:pPr>
            <a:r>
              <a:rPr lang="en-US" sz="2400" b="1" dirty="0">
                <a:solidFill>
                  <a:srgbClr val="374151"/>
                </a:solidFill>
              </a:rPr>
              <a:t>Custom404: </a:t>
            </a:r>
            <a:r>
              <a:rPr lang="en-US" sz="2400" dirty="0">
                <a:solidFill>
                  <a:srgbClr val="374151"/>
                </a:solidFill>
              </a:rPr>
              <a:t>Unique error pages with helpful info or navigation.</a:t>
            </a:r>
          </a:p>
          <a:p>
            <a:pPr marL="914400" lvl="1" indent="-457200">
              <a:buFont typeface="Arial" panose="020B0604020202020204" pitchFamily="34" charset="0"/>
              <a:buChar char="•"/>
            </a:pPr>
            <a:endParaRPr lang="en-US" sz="2400" dirty="0">
              <a:solidFill>
                <a:srgbClr val="374151"/>
              </a:solidFill>
            </a:endParaRPr>
          </a:p>
          <a:p>
            <a:pPr marL="914400" lvl="1" indent="-457200">
              <a:buFont typeface="Arial" panose="020B0604020202020204" pitchFamily="34" charset="0"/>
              <a:buChar char="•"/>
            </a:pPr>
            <a:r>
              <a:rPr lang="en-US" sz="2400" b="1" dirty="0">
                <a:solidFill>
                  <a:srgbClr val="374151"/>
                </a:solidFill>
              </a:rPr>
              <a:t>Login: </a:t>
            </a:r>
            <a:r>
              <a:rPr lang="en-US" sz="2400" dirty="0">
                <a:solidFill>
                  <a:srgbClr val="374151"/>
                </a:solidFill>
              </a:rPr>
              <a:t>Pages requiring credentials; targeted by attackers.</a:t>
            </a:r>
          </a:p>
          <a:p>
            <a:pPr marL="914400" lvl="1" indent="-457200">
              <a:buFont typeface="Arial" panose="020B0604020202020204" pitchFamily="34" charset="0"/>
              <a:buChar char="•"/>
            </a:pPr>
            <a:endParaRPr lang="en-US" sz="2400" dirty="0">
              <a:solidFill>
                <a:srgbClr val="374151"/>
              </a:solidFill>
            </a:endParaRPr>
          </a:p>
          <a:p>
            <a:pPr marL="914400" lvl="1" indent="-457200">
              <a:buFont typeface="Arial" panose="020B0604020202020204" pitchFamily="34" charset="0"/>
              <a:buChar char="•"/>
            </a:pPr>
            <a:r>
              <a:rPr lang="en-US" sz="2400" b="1" dirty="0" err="1">
                <a:solidFill>
                  <a:srgbClr val="374151"/>
                </a:solidFill>
              </a:rPr>
              <a:t>OldLooking</a:t>
            </a:r>
            <a:r>
              <a:rPr lang="en-US" sz="2400" b="1" dirty="0">
                <a:solidFill>
                  <a:srgbClr val="374151"/>
                </a:solidFill>
              </a:rPr>
              <a:t>: </a:t>
            </a:r>
            <a:r>
              <a:rPr lang="en-US" sz="2400" dirty="0">
                <a:solidFill>
                  <a:srgbClr val="374151"/>
                </a:solidFill>
              </a:rPr>
              <a:t>Outdated designs/layouts; potential security vulnerabilities.</a:t>
            </a:r>
          </a:p>
          <a:p>
            <a:pPr marL="914400" lvl="1" indent="-457200">
              <a:buFont typeface="Arial" panose="020B0604020202020204" pitchFamily="34" charset="0"/>
              <a:buChar char="•"/>
            </a:pPr>
            <a:endParaRPr lang="en-US" sz="2400" dirty="0">
              <a:solidFill>
                <a:srgbClr val="374151"/>
              </a:solidFill>
            </a:endParaRPr>
          </a:p>
          <a:p>
            <a:pPr marL="914400" lvl="1" indent="-457200">
              <a:buFont typeface="Arial" panose="020B0604020202020204" pitchFamily="34" charset="0"/>
              <a:buChar char="•"/>
            </a:pPr>
            <a:r>
              <a:rPr lang="en-US" sz="2400" b="1" dirty="0">
                <a:solidFill>
                  <a:srgbClr val="374151"/>
                </a:solidFill>
              </a:rPr>
              <a:t>Parked: </a:t>
            </a:r>
            <a:r>
              <a:rPr lang="en-US" sz="2400" dirty="0">
                <a:solidFill>
                  <a:srgbClr val="374151"/>
                </a:solidFill>
              </a:rPr>
              <a:t>Domain placeholders: domain takeover security risk, minimal content.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8" name="Footer Placeholder 4">
            <a:extLst>
              <a:ext uri="{FF2B5EF4-FFF2-40B4-BE49-F238E27FC236}">
                <a16:creationId xmlns:a16="http://schemas.microsoft.com/office/drawing/2014/main" id="{32A35AB2-13B6-A8A7-D92F-2633A1232391}"/>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9" name="Picture 8">
            <a:extLst>
              <a:ext uri="{FF2B5EF4-FFF2-40B4-BE49-F238E27FC236}">
                <a16:creationId xmlns:a16="http://schemas.microsoft.com/office/drawing/2014/main" id="{B3CA8796-18A0-02A1-5C55-6A47FBD229D2}"/>
              </a:ext>
            </a:extLst>
          </p:cNvPr>
          <p:cNvPicPr>
            <a:picLocks noChangeAspect="1"/>
          </p:cNvPicPr>
          <p:nvPr/>
        </p:nvPicPr>
        <p:blipFill>
          <a:blip r:embed="rId2"/>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189311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890074" y="3044385"/>
            <a:ext cx="4411851" cy="769230"/>
          </a:xfrm>
        </p:spPr>
        <p:txBody>
          <a:bodyPr/>
          <a:lstStyle/>
          <a:p>
            <a:r>
              <a:rPr lang="en-US" dirty="0"/>
              <a:t>data description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
        <p:nvSpPr>
          <p:cNvPr id="4" name="Footer Placeholder 4">
            <a:extLst>
              <a:ext uri="{FF2B5EF4-FFF2-40B4-BE49-F238E27FC236}">
                <a16:creationId xmlns:a16="http://schemas.microsoft.com/office/drawing/2014/main" id="{DFDA8501-62F0-4D35-3B14-38EBD110ED94}"/>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spTree>
    <p:extLst>
      <p:ext uri="{BB962C8B-B14F-4D97-AF65-F5344CB8AC3E}">
        <p14:creationId xmlns:p14="http://schemas.microsoft.com/office/powerpoint/2010/main" val="122894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30136" y="-190346"/>
            <a:ext cx="5111750" cy="1204912"/>
          </a:xfrm>
        </p:spPr>
        <p:txBody>
          <a:bodyPr/>
          <a:lstStyle/>
          <a:p>
            <a:r>
              <a:rPr lang="en-US" dirty="0"/>
              <a:t>DATA description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97239" y="999068"/>
            <a:ext cx="10489294" cy="5357282"/>
          </a:xfrm>
          <a:solidFill>
            <a:schemeClr val="bg1"/>
          </a:solidFill>
        </p:spPr>
        <p:txBody>
          <a:bodyPr>
            <a:noAutofit/>
          </a:bodyPr>
          <a:lstStyle/>
          <a:p>
            <a:pPr algn="l"/>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Data Source:: Modified Kaggle dataset - Pentest Screenshots (</a:t>
            </a:r>
            <a:r>
              <a:rPr lang="en-US" b="0" i="0" u="sng" dirty="0">
                <a:effectLst/>
                <a:hlinkClick r:id="rId2"/>
              </a:rPr>
              <a:t>https://www.kaggle.com/datasets/altf42600/pentest-screensots</a:t>
            </a:r>
            <a:r>
              <a:rPr lang="en-US" b="0" i="0" u="none" strike="noStrike" dirty="0">
                <a:solidFill>
                  <a:srgbClr val="374151"/>
                </a:solidFill>
                <a:effectLst/>
              </a:rPr>
              <a:t>)</a:t>
            </a:r>
          </a:p>
          <a:p>
            <a:pPr marL="742950" lvl="1" indent="-285750" algn="l">
              <a:buFont typeface="Arial" panose="020B0604020202020204" pitchFamily="34" charset="0"/>
              <a:buChar char="•"/>
            </a:pPr>
            <a:endParaRPr lang="en-US" b="0" i="0" u="none" strike="noStrike" dirty="0">
              <a:solidFill>
                <a:srgbClr val="374151"/>
              </a:solidFill>
              <a:effectLst/>
            </a:endParaRPr>
          </a:p>
          <a:p>
            <a:pPr marL="742950" lvl="1" indent="-285750">
              <a:buFont typeface="Arial" panose="020B0604020202020204" pitchFamily="34" charset="0"/>
              <a:buChar char="•"/>
            </a:pPr>
            <a:r>
              <a:rPr lang="en-US" b="0" i="0" u="none" strike="noStrike" dirty="0">
                <a:solidFill>
                  <a:srgbClr val="374151"/>
                </a:solidFill>
                <a:effectLst/>
              </a:rPr>
              <a:t>Dataset Modification: Rearranged files into separate folders for each category, improving flexibility and ease of use during the training process.</a:t>
            </a:r>
          </a:p>
          <a:p>
            <a:pPr marL="742950" lvl="1" indent="-285750" algn="l">
              <a:buFont typeface="Arial" panose="020B0604020202020204" pitchFamily="34" charset="0"/>
              <a:buChar char="•"/>
            </a:pPr>
            <a:endParaRPr lang="en-US" b="0" i="0" u="none" strike="noStrike" dirty="0">
              <a:solidFill>
                <a:srgbClr val="374151"/>
              </a:solidFill>
              <a:effectLst/>
            </a:endParaRPr>
          </a:p>
          <a:p>
            <a:pPr marL="742950" lvl="1" indent="-285750" algn="l">
              <a:buFont typeface="Arial" panose="020B0604020202020204" pitchFamily="34" charset="0"/>
              <a:buChar char="•"/>
            </a:pPr>
            <a:r>
              <a:rPr lang="en-US" b="0" i="0" u="none" strike="noStrike" dirty="0">
                <a:solidFill>
                  <a:srgbClr val="374151"/>
                </a:solidFill>
                <a:effectLst/>
              </a:rPr>
              <a:t>Dataset Characteristics:</a:t>
            </a:r>
          </a:p>
          <a:p>
            <a:pPr marL="1200150" lvl="2" indent="-285750">
              <a:buFont typeface="Arial" panose="020B0604020202020204" pitchFamily="34" charset="0"/>
              <a:buChar char="•"/>
            </a:pPr>
            <a:r>
              <a:rPr lang="en-US" b="0" i="0" u="none" strike="noStrike" dirty="0">
                <a:solidFill>
                  <a:srgbClr val="374151"/>
                </a:solidFill>
                <a:effectLst/>
              </a:rPr>
              <a:t>Number of Samples: 11268</a:t>
            </a:r>
            <a:endParaRPr lang="en-US" dirty="0">
              <a:solidFill>
                <a:srgbClr val="374151"/>
              </a:solidFill>
            </a:endParaRPr>
          </a:p>
          <a:p>
            <a:pPr marL="1200150" lvl="2" indent="-285750">
              <a:buFont typeface="Arial" panose="020B0604020202020204" pitchFamily="34" charset="0"/>
              <a:buChar char="•"/>
            </a:pPr>
            <a:r>
              <a:rPr lang="en-US" b="0" i="0" u="none" strike="noStrike" dirty="0">
                <a:solidFill>
                  <a:srgbClr val="374151"/>
                </a:solidFill>
                <a:effectLst/>
              </a:rPr>
              <a:t>Image Resolution: 1440 x 900 pixels (16:10)</a:t>
            </a:r>
          </a:p>
          <a:p>
            <a:pPr marL="1200150" lvl="2" indent="-285750">
              <a:buFont typeface="Arial" panose="020B0604020202020204" pitchFamily="34" charset="0"/>
              <a:buChar char="•"/>
            </a:pPr>
            <a:r>
              <a:rPr lang="en-US" b="0" i="0" u="none" strike="noStrike" dirty="0">
                <a:solidFill>
                  <a:srgbClr val="374151"/>
                </a:solidFill>
                <a:effectLst/>
              </a:rPr>
              <a:t>File Format: </a:t>
            </a:r>
            <a:r>
              <a:rPr lang="en-US" b="0" i="0" u="none" strike="noStrike" dirty="0" err="1">
                <a:solidFill>
                  <a:srgbClr val="374151"/>
                </a:solidFill>
                <a:effectLst/>
              </a:rPr>
              <a:t>png</a:t>
            </a:r>
            <a:endParaRPr lang="en-US" b="0" i="0" u="none" strike="noStrike" dirty="0">
              <a:solidFill>
                <a:srgbClr val="374151"/>
              </a:solidFill>
              <a:effectLst/>
            </a:endParaRPr>
          </a:p>
          <a:p>
            <a:pPr marL="1200150" lvl="2" indent="-285750">
              <a:buFont typeface="Arial" panose="020B0604020202020204" pitchFamily="34" charset="0"/>
              <a:buChar char="•"/>
            </a:pPr>
            <a:endParaRPr lang="en-US" dirty="0">
              <a:solidFill>
                <a:srgbClr val="374151"/>
              </a:solidFill>
            </a:endParaRPr>
          </a:p>
          <a:p>
            <a:pPr marL="742950" lvl="1" indent="-285750">
              <a:buFont typeface="Arial" panose="020B0604020202020204" pitchFamily="34" charset="0"/>
              <a:buChar char="•"/>
            </a:pPr>
            <a:r>
              <a:rPr lang="en-US" b="0" i="0" u="none" strike="noStrike" dirty="0">
                <a:solidFill>
                  <a:srgbClr val="374151"/>
                </a:solidFill>
                <a:effectLst/>
              </a:rPr>
              <a:t>Class Distribution:</a:t>
            </a:r>
          </a:p>
          <a:p>
            <a:pPr marL="1200150" lvl="2" indent="-285750">
              <a:buFont typeface="Arial" panose="020B0604020202020204" pitchFamily="34" charset="0"/>
              <a:buChar char="•"/>
            </a:pPr>
            <a:r>
              <a:rPr lang="en-US" b="0" i="0" u="none" strike="noStrike" dirty="0">
                <a:solidFill>
                  <a:srgbClr val="374151"/>
                </a:solidFill>
                <a:effectLst/>
              </a:rPr>
              <a:t>Custom 404 Pages: 4133</a:t>
            </a:r>
            <a:endParaRPr lang="en-US" dirty="0">
              <a:solidFill>
                <a:srgbClr val="374151"/>
              </a:solidFill>
            </a:endParaRPr>
          </a:p>
          <a:p>
            <a:pPr marL="1200150" lvl="2" indent="-285750">
              <a:buFont typeface="Arial" panose="020B0604020202020204" pitchFamily="34" charset="0"/>
              <a:buChar char="•"/>
            </a:pPr>
            <a:r>
              <a:rPr lang="en-US" b="0" i="0" u="none" strike="noStrike" dirty="0">
                <a:solidFill>
                  <a:srgbClr val="374151"/>
                </a:solidFill>
                <a:effectLst/>
              </a:rPr>
              <a:t>Login Pages: 4554</a:t>
            </a:r>
          </a:p>
          <a:p>
            <a:pPr marL="1200150" lvl="2" indent="-285750">
              <a:buFont typeface="Arial" panose="020B0604020202020204" pitchFamily="34" charset="0"/>
              <a:buChar char="•"/>
            </a:pPr>
            <a:r>
              <a:rPr lang="en-US" b="0" i="0" u="none" strike="noStrike" dirty="0">
                <a:solidFill>
                  <a:srgbClr val="374151"/>
                </a:solidFill>
                <a:effectLst/>
              </a:rPr>
              <a:t>Old-looking Websites: 1872</a:t>
            </a:r>
            <a:endParaRPr lang="en-US" dirty="0">
              <a:solidFill>
                <a:srgbClr val="374151"/>
              </a:solidFill>
            </a:endParaRPr>
          </a:p>
          <a:p>
            <a:pPr marL="1200150" lvl="2" indent="-285750">
              <a:buFont typeface="Arial" panose="020B0604020202020204" pitchFamily="34" charset="0"/>
              <a:buChar char="•"/>
            </a:pPr>
            <a:r>
              <a:rPr lang="en-US" b="0" i="0" u="none" strike="noStrike" dirty="0">
                <a:solidFill>
                  <a:srgbClr val="374151"/>
                </a:solidFill>
                <a:effectLst/>
              </a:rPr>
              <a:t>Parked Domains:  709</a:t>
            </a:r>
          </a:p>
          <a:p>
            <a:pPr marL="1200150" lvl="2" indent="-285750">
              <a:buFont typeface="Arial" panose="020B0604020202020204" pitchFamily="34" charset="0"/>
              <a:buChar char="•"/>
            </a:pPr>
            <a:endParaRPr lang="en-US" b="0" i="0" u="none" strike="noStrike" dirty="0">
              <a:solidFill>
                <a:srgbClr val="374151"/>
              </a:solidFill>
              <a:effectLst/>
            </a:endParaRPr>
          </a:p>
          <a:p>
            <a:pPr marL="1200150" lvl="2" indent="-285750">
              <a:buFont typeface="Arial" panose="020B0604020202020204" pitchFamily="34" charset="0"/>
              <a:buChar char="•"/>
            </a:pPr>
            <a:endParaRPr lang="en-US" b="0" i="0" u="none" strike="noStrike" dirty="0">
              <a:solidFill>
                <a:srgbClr val="374151"/>
              </a:solidFill>
              <a:effectLst/>
            </a:endParaRPr>
          </a:p>
          <a:p>
            <a:pPr lvl="2"/>
            <a:endParaRPr lang="en-US" b="0" i="0" u="none" strike="noStrike" dirty="0">
              <a:solidFill>
                <a:srgbClr val="374151"/>
              </a:solidFill>
              <a:effectLst/>
            </a:endParaRPr>
          </a:p>
          <a:p>
            <a:endParaRPr lang="en-US" sz="2800" dirty="0">
              <a:solidFill>
                <a:srgbClr val="374151"/>
              </a:solidFill>
            </a:endParaRPr>
          </a:p>
          <a:p>
            <a:endParaRPr lang="en-US" sz="2800" b="0" i="0" u="none" strike="noStrike" dirty="0">
              <a:solidFill>
                <a:srgbClr val="374151"/>
              </a:solidFill>
              <a:effectLst/>
            </a:endParaRPr>
          </a:p>
          <a:p>
            <a:pPr algn="l"/>
            <a:endParaRPr lang="en-US" sz="2000" b="0" i="0" u="none" strike="noStrike" dirty="0">
              <a:solidFill>
                <a:srgbClr val="374151"/>
              </a:solidFill>
              <a:effectLs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4" name="Footer Placeholder 4">
            <a:extLst>
              <a:ext uri="{FF2B5EF4-FFF2-40B4-BE49-F238E27FC236}">
                <a16:creationId xmlns:a16="http://schemas.microsoft.com/office/drawing/2014/main" id="{AF55F556-D462-499F-5112-6738B2D42E25}"/>
              </a:ext>
            </a:extLst>
          </p:cNvPr>
          <p:cNvSpPr txBox="1">
            <a:spLocks/>
          </p:cNvSpPr>
          <p:nvPr/>
        </p:nvSpPr>
        <p:spPr>
          <a:xfrm>
            <a:off x="4356100" y="6492875"/>
            <a:ext cx="3479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WEBPROFILLER AI</a:t>
            </a:r>
          </a:p>
        </p:txBody>
      </p:sp>
      <p:pic>
        <p:nvPicPr>
          <p:cNvPr id="7" name="Picture 6">
            <a:extLst>
              <a:ext uri="{FF2B5EF4-FFF2-40B4-BE49-F238E27FC236}">
                <a16:creationId xmlns:a16="http://schemas.microsoft.com/office/drawing/2014/main" id="{C64CCBD4-BE3B-AE87-1E5F-DCB74717D1AB}"/>
              </a:ext>
            </a:extLst>
          </p:cNvPr>
          <p:cNvPicPr>
            <a:picLocks noChangeAspect="1"/>
          </p:cNvPicPr>
          <p:nvPr/>
        </p:nvPicPr>
        <p:blipFill>
          <a:blip r:embed="rId3"/>
          <a:stretch>
            <a:fillRect/>
          </a:stretch>
        </p:blipFill>
        <p:spPr>
          <a:xfrm>
            <a:off x="10704340" y="155449"/>
            <a:ext cx="1306942" cy="932681"/>
          </a:xfrm>
          <a:prstGeom prst="rect">
            <a:avLst/>
          </a:prstGeom>
        </p:spPr>
      </p:pic>
    </p:spTree>
    <p:extLst>
      <p:ext uri="{BB962C8B-B14F-4D97-AF65-F5344CB8AC3E}">
        <p14:creationId xmlns:p14="http://schemas.microsoft.com/office/powerpoint/2010/main" val="29848988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1317</Words>
  <Application>Microsoft Macintosh PowerPoint</Application>
  <PresentationFormat>Widescreen</PresentationFormat>
  <Paragraphs>303</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Lato Extended</vt:lpstr>
      <vt:lpstr>Söhne</vt:lpstr>
      <vt:lpstr>Tenorite</vt:lpstr>
      <vt:lpstr>Office Theme</vt:lpstr>
      <vt:lpstr>WEBPROFILER AI</vt:lpstr>
      <vt:lpstr>AGENDA</vt:lpstr>
      <vt:lpstr>INTRODUCTION</vt:lpstr>
      <vt:lpstr>problem description</vt:lpstr>
      <vt:lpstr>problem description</vt:lpstr>
      <vt:lpstr>problem description</vt:lpstr>
      <vt:lpstr>problem description</vt:lpstr>
      <vt:lpstr>data description</vt:lpstr>
      <vt:lpstr>DATA description</vt:lpstr>
      <vt:lpstr>DATA description</vt:lpstr>
      <vt:lpstr>DATA description</vt:lpstr>
      <vt:lpstr>Methodology</vt:lpstr>
      <vt:lpstr>Methodology</vt:lpstr>
      <vt:lpstr>Methodology</vt:lpstr>
      <vt:lpstr>RESULTS</vt:lpstr>
      <vt:lpstr>RESULTS – PHASE 1</vt:lpstr>
      <vt:lpstr>RESULTS – PHASE 1</vt:lpstr>
      <vt:lpstr>RESULTS – PHASE 2</vt:lpstr>
      <vt:lpstr>RESULTS – PHASE 2</vt:lpstr>
      <vt:lpstr>Conclusions</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2023-04-19T20:51:29Z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