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641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881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45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892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08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17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204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8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62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416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7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55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030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28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565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51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C4A0-9847-468E-97E9-F10034610264}" type="datetimeFigureOut">
              <a:rPr lang="es-PE" smtClean="0"/>
              <a:t>19/03/2021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523E10-4232-4787-BB5B-088ADA1C47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807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F8933-F272-441E-AEED-8BA9FB570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680" y="1444404"/>
            <a:ext cx="9064487" cy="1646302"/>
          </a:xfrm>
        </p:spPr>
        <p:txBody>
          <a:bodyPr/>
          <a:lstStyle/>
          <a:p>
            <a:pPr algn="ctr"/>
            <a:r>
              <a:rPr lang="es-MX" dirty="0"/>
              <a:t>Desarrollo de Interfaz Gráfica de Usuario en Python con Qt y </a:t>
            </a:r>
            <a:r>
              <a:rPr lang="es-MX" dirty="0" err="1"/>
              <a:t>PyQtGraph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05112-C569-41C1-BC38-D600D2BD4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689" y="4316697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es-MX" sz="2000" dirty="0"/>
              <a:t>Alejandro E. Condori Alvarado</a:t>
            </a:r>
          </a:p>
          <a:p>
            <a:r>
              <a:rPr lang="es-MX" dirty="0" err="1"/>
              <a:t>Mgtr</a:t>
            </a:r>
            <a:r>
              <a:rPr lang="es-MX" dirty="0"/>
              <a:t>. en Física Médica</a:t>
            </a:r>
          </a:p>
          <a:p>
            <a:r>
              <a:rPr lang="es-MX" dirty="0"/>
              <a:t>(alejandrocondori2@gmail.com)</a:t>
            </a:r>
            <a:endParaRPr lang="es-PE" dirty="0"/>
          </a:p>
        </p:txBody>
      </p:sp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A8EF3B6-20B5-4B28-A00C-564949EB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3429000"/>
            <a:ext cx="4876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1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6" descr="Alguna duda | Meme Generator">
            <a:extLst>
              <a:ext uri="{FF2B5EF4-FFF2-40B4-BE49-F238E27FC236}">
                <a16:creationId xmlns:a16="http://schemas.microsoft.com/office/drawing/2014/main" id="{BF8866D1-2A0C-4ED9-869A-8F97D424B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" t="591" r="1" b="24275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306B3FE0-C5DE-4811-8B4D-0090D5E60F78}"/>
              </a:ext>
            </a:extLst>
          </p:cNvPr>
          <p:cNvSpPr txBox="1">
            <a:spLocks/>
          </p:cNvSpPr>
          <p:nvPr/>
        </p:nvSpPr>
        <p:spPr>
          <a:xfrm>
            <a:off x="4984284" y="3065585"/>
            <a:ext cx="4864566" cy="2528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/>
              <a:t>¿Preguntas?</a:t>
            </a:r>
            <a:endParaRPr lang="es-PE" sz="7200" dirty="0"/>
          </a:p>
        </p:txBody>
      </p:sp>
    </p:spTree>
    <p:extLst>
      <p:ext uri="{BB962C8B-B14F-4D97-AF65-F5344CB8AC3E}">
        <p14:creationId xmlns:p14="http://schemas.microsoft.com/office/powerpoint/2010/main" val="31247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E00D0-FD64-4FFD-A275-386A69A8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Spyder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C028F7-BE5E-4DF0-94AD-316546E4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66" y="1183833"/>
            <a:ext cx="10020300" cy="51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7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50AFA-996F-43D0-9B78-BCFF6BC4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Editor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3A9544-13C6-47AC-BCFA-6658022B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06" y="1079499"/>
            <a:ext cx="7280587" cy="51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5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A576-CD2D-425C-AF78-A8AF7233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Terminal Interactiva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2AC4FF-E512-4F9B-8CAD-BEED79FF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247473"/>
            <a:ext cx="5959302" cy="54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0D156-4D21-4FE1-9E49-6322676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Explorador de Variables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6B390-69B0-419B-8DFC-179B9761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50B0A5-9F4C-4809-A1B3-51FF37C59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11" y="1370475"/>
            <a:ext cx="5983178" cy="52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1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42AEF-3B00-4F07-932D-E28369DC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Framework Qt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89330-FA40-4A97-B44E-666235308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56" y="1583405"/>
            <a:ext cx="5924695" cy="4775192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Basado en C++</a:t>
            </a:r>
          </a:p>
          <a:p>
            <a:pPr algn="just"/>
            <a:r>
              <a:rPr lang="es-MX" sz="2400" dirty="0"/>
              <a:t>Framework multiplataforma orientado a objetos ampliamente usado para desarrollar programas (software) que utilicen interfaz gráfica de usuario.</a:t>
            </a:r>
          </a:p>
          <a:p>
            <a:pPr algn="just"/>
            <a:r>
              <a:rPr lang="es-PE" sz="2400" dirty="0"/>
              <a:t>Algunos conceptos base de Qt:</a:t>
            </a:r>
          </a:p>
          <a:p>
            <a:pPr lvl="1" algn="just"/>
            <a:r>
              <a:rPr lang="es-PE" sz="2000" dirty="0"/>
              <a:t>Completa abstracción de la GUI. Compatibilidad multiplataforma</a:t>
            </a:r>
          </a:p>
          <a:p>
            <a:pPr lvl="1" algn="just"/>
            <a:r>
              <a:rPr lang="es-PE" sz="2000" i="1" dirty="0" err="1"/>
              <a:t>Signals</a:t>
            </a:r>
            <a:r>
              <a:rPr lang="es-PE" sz="2000" dirty="0"/>
              <a:t> y </a:t>
            </a:r>
            <a:r>
              <a:rPr lang="es-PE" sz="2000" i="1" dirty="0"/>
              <a:t>Slots</a:t>
            </a:r>
            <a:r>
              <a:rPr lang="es-PE" sz="2000" dirty="0"/>
              <a:t> para la comunicación entre objetos.</a:t>
            </a:r>
          </a:p>
          <a:p>
            <a:pPr lvl="1" algn="just"/>
            <a:r>
              <a:rPr lang="es-PE" sz="2000" i="1" dirty="0" err="1"/>
              <a:t>Bindings</a:t>
            </a:r>
            <a:r>
              <a:rPr lang="es-PE" sz="2000" i="1" dirty="0"/>
              <a:t> </a:t>
            </a:r>
            <a:r>
              <a:rPr lang="es-PE" sz="2000" dirty="0"/>
              <a:t>de lenguajes de programación. </a:t>
            </a:r>
            <a:r>
              <a:rPr lang="en-US" sz="2000" dirty="0"/>
              <a:t>(Python, </a:t>
            </a:r>
            <a:r>
              <a:rPr lang="en-US" sz="2000" dirty="0" err="1"/>
              <a:t>Javascript</a:t>
            </a:r>
            <a:r>
              <a:rPr lang="en-US" sz="2000" dirty="0"/>
              <a:t>, C# y Rust)</a:t>
            </a:r>
            <a:endParaRPr lang="es-PE" sz="2000" dirty="0"/>
          </a:p>
        </p:txBody>
      </p:sp>
      <p:pic>
        <p:nvPicPr>
          <p:cNvPr id="2050" name="Picture 2" descr="Disponible Qt 6 con soporte de C++ 17 y abstracción para los gráficos 3D »  MuyLinux">
            <a:extLst>
              <a:ext uri="{FF2B5EF4-FFF2-40B4-BE49-F238E27FC236}">
                <a16:creationId xmlns:a16="http://schemas.microsoft.com/office/drawing/2014/main" id="{CC6B8355-4FEA-4121-9741-F164B248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50" b="96250" l="10000" r="90000">
                        <a14:foregroundMark x1="15750" y1="21944" x2="14750" y2="71944"/>
                        <a14:foregroundMark x1="14750" y1="71944" x2="23667" y2="88611"/>
                        <a14:foregroundMark x1="23667" y1="88611" x2="65500" y2="96250"/>
                        <a14:foregroundMark x1="65500" y1="96250" x2="76333" y2="92083"/>
                        <a14:foregroundMark x1="25250" y1="8750" x2="83583" y2="8750"/>
                        <a14:foregroundMark x1="83583" y1="8750" x2="84250" y2="77222"/>
                        <a14:foregroundMark x1="41583" y1="30694" x2="33500" y2="48194"/>
                        <a14:foregroundMark x1="33500" y1="48194" x2="35083" y2="71250"/>
                        <a14:foregroundMark x1="35083" y1="71250" x2="48250" y2="62639"/>
                        <a14:foregroundMark x1="48250" y1="62639" x2="34000" y2="57917"/>
                        <a14:foregroundMark x1="34000" y1="57917" x2="64083" y2="29583"/>
                        <a14:foregroundMark x1="64083" y1="29583" x2="59583" y2="51944"/>
                        <a14:foregroundMark x1="59583" y1="51944" x2="46250" y2="71528"/>
                        <a14:foregroundMark x1="46250" y1="71528" x2="55583" y2="27083"/>
                        <a14:foregroundMark x1="55583" y1="27083" x2="59083" y2="58472"/>
                        <a14:foregroundMark x1="59083" y1="58472" x2="48417" y2="74028"/>
                        <a14:foregroundMark x1="48417" y1="74028" x2="40083" y2="40000"/>
                        <a14:foregroundMark x1="40083" y1="40000" x2="59917" y2="30694"/>
                        <a14:foregroundMark x1="59917" y1="30694" x2="55583" y2="62222"/>
                        <a14:foregroundMark x1="55583" y1="62222" x2="38917" y2="64861"/>
                        <a14:foregroundMark x1="38917" y1="64861" x2="47917" y2="44028"/>
                        <a14:foregroundMark x1="47917" y1="44028" x2="58417" y2="41250"/>
                        <a14:foregroundMark x1="33250" y1="45000" x2="43083" y2="30000"/>
                        <a14:foregroundMark x1="43083" y1="30000" x2="50417" y2="40833"/>
                        <a14:foregroundMark x1="59833" y1="44444" x2="62167" y2="66250"/>
                        <a14:foregroundMark x1="62167" y1="66250" x2="70250" y2="63472"/>
                        <a14:foregroundMark x1="62333" y1="39306" x2="68750" y2="3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30" y="2524367"/>
            <a:ext cx="5302248" cy="318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77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592C2-5BEC-4491-BF80-1551AB02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QtGui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67DBC-B649-4EB1-BB07-63980AC0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440162" cy="4759787"/>
          </a:xfrm>
        </p:spPr>
        <p:txBody>
          <a:bodyPr>
            <a:normAutofit/>
          </a:bodyPr>
          <a:lstStyle/>
          <a:p>
            <a:r>
              <a:rPr lang="es-MX" sz="2400" dirty="0"/>
              <a:t>El módulo </a:t>
            </a:r>
            <a:r>
              <a:rPr lang="es-MX" sz="2400" dirty="0" err="1"/>
              <a:t>QtGui</a:t>
            </a:r>
            <a:r>
              <a:rPr lang="es-MX" sz="2400" dirty="0"/>
              <a:t> proporciona clases para:</a:t>
            </a:r>
          </a:p>
          <a:p>
            <a:pPr lvl="1"/>
            <a:r>
              <a:rPr lang="es-MX" sz="2000" dirty="0"/>
              <a:t>La integración del sistema de ventanas</a:t>
            </a:r>
          </a:p>
          <a:p>
            <a:pPr lvl="1"/>
            <a:r>
              <a:rPr lang="es-MX" sz="2000" dirty="0"/>
              <a:t>Manejo de eventos</a:t>
            </a:r>
          </a:p>
          <a:p>
            <a:pPr lvl="1"/>
            <a:r>
              <a:rPr lang="es-MX" sz="2000" dirty="0"/>
              <a:t>Integración de OpenGL y OpenGL ES</a:t>
            </a:r>
          </a:p>
          <a:p>
            <a:pPr lvl="1"/>
            <a:r>
              <a:rPr lang="es-MX" sz="2000" dirty="0"/>
              <a:t>Gráficos 2D, imágenes básicas, fuentes y texto. </a:t>
            </a:r>
          </a:p>
          <a:p>
            <a:r>
              <a:rPr lang="es-MX" sz="2400" dirty="0"/>
              <a:t>Estas clases son utilizadas internamente por las tecnologías de interfaz de usuario de Qt y también se pueden usar directamente.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02249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8A49F-6982-413E-8D76-0192C88C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81" y="333283"/>
            <a:ext cx="8596668" cy="1320800"/>
          </a:xfrm>
        </p:spPr>
        <p:txBody>
          <a:bodyPr/>
          <a:lstStyle/>
          <a:p>
            <a:r>
              <a:rPr lang="es-MX" dirty="0" err="1"/>
              <a:t>QtWidgets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9B19D-1B5B-4655-B2F0-65253FDAC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77" y="1033670"/>
            <a:ext cx="10018923" cy="5824330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Es el módulo de widgets de Qt.</a:t>
            </a:r>
          </a:p>
          <a:p>
            <a:r>
              <a:rPr lang="es-MX" dirty="0"/>
              <a:t>Proporciona un conjunto de elementos de UI para crear interfaces de usuario de estilo de escritorio clásicas.</a:t>
            </a:r>
          </a:p>
          <a:p>
            <a:r>
              <a:rPr lang="es-MX" dirty="0"/>
              <a:t>Dentro de las más usadas tenemos:</a:t>
            </a:r>
          </a:p>
          <a:p>
            <a:pPr lvl="1"/>
            <a:r>
              <a:rPr lang="es-MX" dirty="0" err="1"/>
              <a:t>Qlabel</a:t>
            </a:r>
            <a:endParaRPr lang="es-MX" dirty="0"/>
          </a:p>
          <a:p>
            <a:pPr lvl="1"/>
            <a:r>
              <a:rPr lang="es-MX" dirty="0" err="1"/>
              <a:t>QComboBox</a:t>
            </a:r>
            <a:endParaRPr lang="es-MX" dirty="0"/>
          </a:p>
          <a:p>
            <a:pPr lvl="1"/>
            <a:r>
              <a:rPr lang="es-MX" dirty="0" err="1"/>
              <a:t>QLayout</a:t>
            </a:r>
            <a:endParaRPr lang="es-MX" dirty="0"/>
          </a:p>
          <a:p>
            <a:pPr lvl="1">
              <a:buFont typeface="+mj-lt"/>
              <a:buAutoNum type="arabicPeriod"/>
            </a:pPr>
            <a:r>
              <a:rPr lang="es-MX" dirty="0" err="1"/>
              <a:t>QCheckBox</a:t>
            </a:r>
            <a:endParaRPr lang="es-MX" dirty="0"/>
          </a:p>
          <a:p>
            <a:pPr lvl="1">
              <a:buFont typeface="+mj-lt"/>
              <a:buAutoNum type="arabicPeriod"/>
            </a:pPr>
            <a:r>
              <a:rPr lang="es-MX" dirty="0" err="1"/>
              <a:t>QRadioButton</a:t>
            </a:r>
            <a:endParaRPr lang="es-MX" dirty="0"/>
          </a:p>
          <a:p>
            <a:pPr lvl="1">
              <a:buFont typeface="+mj-lt"/>
              <a:buAutoNum type="arabicPeriod"/>
            </a:pPr>
            <a:r>
              <a:rPr lang="es-MX" dirty="0" err="1"/>
              <a:t>QPushButton</a:t>
            </a:r>
            <a:endParaRPr lang="es-MX" dirty="0"/>
          </a:p>
          <a:p>
            <a:pPr lvl="1">
              <a:buFont typeface="+mj-lt"/>
              <a:buAutoNum type="arabicPeriod"/>
            </a:pPr>
            <a:r>
              <a:rPr lang="es-MX" dirty="0" err="1"/>
              <a:t>QTabWidget</a:t>
            </a:r>
            <a:endParaRPr lang="es-MX" dirty="0"/>
          </a:p>
          <a:p>
            <a:pPr lvl="1">
              <a:buFont typeface="+mj-lt"/>
              <a:buAutoNum type="arabicPeriod"/>
            </a:pPr>
            <a:r>
              <a:rPr lang="es-MX" dirty="0" err="1"/>
              <a:t>QTableWidget</a:t>
            </a:r>
            <a:endParaRPr lang="es-MX" dirty="0"/>
          </a:p>
          <a:p>
            <a:pPr lvl="1">
              <a:buFont typeface="+mj-lt"/>
              <a:buAutoNum type="arabicPeriod"/>
            </a:pPr>
            <a:r>
              <a:rPr lang="es-MX" dirty="0" err="1"/>
              <a:t>QScrollArea</a:t>
            </a:r>
            <a:r>
              <a:rPr lang="es-MX" dirty="0"/>
              <a:t> / </a:t>
            </a:r>
            <a:r>
              <a:rPr lang="es-MX" dirty="0" err="1"/>
              <a:t>QScrollBar</a:t>
            </a:r>
            <a:endParaRPr lang="es-MX" dirty="0"/>
          </a:p>
          <a:p>
            <a:pPr lvl="1">
              <a:buFont typeface="+mj-lt"/>
              <a:buAutoNum type="arabicPeriod"/>
            </a:pPr>
            <a:r>
              <a:rPr lang="es-MX" dirty="0" err="1"/>
              <a:t>QProgressBar</a:t>
            </a:r>
            <a:endParaRPr lang="es-MX" dirty="0"/>
          </a:p>
          <a:p>
            <a:pPr lvl="1">
              <a:buFont typeface="+mj-lt"/>
              <a:buAutoNum type="arabicPeriod"/>
            </a:pPr>
            <a:r>
              <a:rPr lang="es-MX" dirty="0" err="1"/>
              <a:t>QDateTimeEdit</a:t>
            </a:r>
            <a:endParaRPr lang="es-MX" dirty="0"/>
          </a:p>
          <a:p>
            <a:pPr lvl="1">
              <a:buFont typeface="+mj-lt"/>
              <a:buAutoNum type="arabicPeriod"/>
            </a:pPr>
            <a:r>
              <a:rPr lang="es-MX" dirty="0" err="1"/>
              <a:t>QSlider</a:t>
            </a:r>
            <a:r>
              <a:rPr lang="es-MX" dirty="0"/>
              <a:t> / </a:t>
            </a:r>
            <a:r>
              <a:rPr lang="es-MX" dirty="0" err="1"/>
              <a:t>QScrollBar</a:t>
            </a:r>
            <a:endParaRPr lang="es-MX" dirty="0"/>
          </a:p>
          <a:p>
            <a:pPr lvl="1">
              <a:buFont typeface="+mj-lt"/>
              <a:buAutoNum type="arabicPeriod"/>
            </a:pPr>
            <a:r>
              <a:rPr lang="es-MX" dirty="0" err="1"/>
              <a:t>QDial</a:t>
            </a:r>
            <a:endParaRPr lang="es-MX" dirty="0"/>
          </a:p>
          <a:p>
            <a:pPr lvl="1">
              <a:buFont typeface="+mj-lt"/>
              <a:buAutoNum type="arabicPeriod"/>
            </a:pPr>
            <a:endParaRPr lang="es-PE" dirty="0"/>
          </a:p>
        </p:txBody>
      </p:sp>
      <p:pic>
        <p:nvPicPr>
          <p:cNvPr id="3074" name="Picture 2" descr="Qt Widget Gallery | Qt Widgets 5.14.2">
            <a:extLst>
              <a:ext uri="{FF2B5EF4-FFF2-40B4-BE49-F238E27FC236}">
                <a16:creationId xmlns:a16="http://schemas.microsoft.com/office/drawing/2014/main" id="{D773CCCD-C9B8-4390-88A7-23B53E17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74" y="1933575"/>
            <a:ext cx="56620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3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B097A-00AD-44FB-BEE4-0D67D56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QtCore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7884B-4A74-4892-A33F-631A3B22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22" y="1518825"/>
            <a:ext cx="8596668" cy="2182239"/>
          </a:xfrm>
        </p:spPr>
        <p:txBody>
          <a:bodyPr>
            <a:normAutofit/>
          </a:bodyPr>
          <a:lstStyle/>
          <a:p>
            <a:r>
              <a:rPr lang="es-MX" sz="2400" dirty="0" err="1"/>
              <a:t>QtCore</a:t>
            </a:r>
            <a:r>
              <a:rPr lang="es-MX" sz="2400" dirty="0"/>
              <a:t> agrega las siguientes características:</a:t>
            </a:r>
          </a:p>
          <a:p>
            <a:pPr lvl="1"/>
            <a:r>
              <a:rPr lang="es-MX" sz="2000" dirty="0"/>
              <a:t>Un mecanismo muy poderoso para la comunicación fluida de objetos llamados </a:t>
            </a:r>
            <a:r>
              <a:rPr lang="es-MX" sz="2000" i="1" dirty="0" err="1"/>
              <a:t>Signals</a:t>
            </a:r>
            <a:r>
              <a:rPr lang="es-MX" sz="2000" i="1" dirty="0"/>
              <a:t> </a:t>
            </a:r>
            <a:r>
              <a:rPr lang="es-MX" sz="2000" dirty="0"/>
              <a:t>(señales) y </a:t>
            </a:r>
            <a:r>
              <a:rPr lang="es-MX" sz="2000" i="1" dirty="0"/>
              <a:t>Slots</a:t>
            </a:r>
            <a:r>
              <a:rPr lang="es-MX" sz="2000" dirty="0"/>
              <a:t> (ranuras)</a:t>
            </a:r>
          </a:p>
          <a:p>
            <a:pPr lvl="1"/>
            <a:r>
              <a:rPr lang="es-MX" sz="2000" dirty="0"/>
              <a:t>Propiedades de objeto consultables y </a:t>
            </a:r>
            <a:r>
              <a:rPr lang="es-MX" sz="2000" dirty="0" err="1"/>
              <a:t>designables</a:t>
            </a:r>
            <a:r>
              <a:rPr lang="es-MX" sz="2000" dirty="0"/>
              <a:t>.</a:t>
            </a:r>
          </a:p>
          <a:p>
            <a:pPr lvl="1"/>
            <a:r>
              <a:rPr lang="es-MX" sz="2000" dirty="0"/>
              <a:t>Entre otras cosas</a:t>
            </a:r>
          </a:p>
        </p:txBody>
      </p:sp>
      <p:pic>
        <p:nvPicPr>
          <p:cNvPr id="4098" name="Picture 2" descr="Type-safe Signals and Slots in C++: Part 2 - CodeProject">
            <a:extLst>
              <a:ext uri="{FF2B5EF4-FFF2-40B4-BE49-F238E27FC236}">
                <a16:creationId xmlns:a16="http://schemas.microsoft.com/office/drawing/2014/main" id="{BAFB1348-5A86-49F7-84BE-BDEEDD2A5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07" y="3418841"/>
            <a:ext cx="5003483" cy="32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36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B0A7C6AF-B1A4-4198-B70B-5CCB9212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89" y="323344"/>
            <a:ext cx="9091060" cy="5342810"/>
          </a:xfrm>
          <a:prstGeom prst="rect">
            <a:avLst/>
          </a:prstGeom>
        </p:spPr>
      </p:pic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74D633A-AEE8-4172-9373-802D2DD9444D}"/>
              </a:ext>
            </a:extLst>
          </p:cNvPr>
          <p:cNvCxnSpPr>
            <a:cxnSpLocks/>
          </p:cNvCxnSpPr>
          <p:nvPr/>
        </p:nvCxnSpPr>
        <p:spPr>
          <a:xfrm flipV="1">
            <a:off x="5337996" y="4550487"/>
            <a:ext cx="2759771" cy="922954"/>
          </a:xfrm>
          <a:prstGeom prst="line">
            <a:avLst/>
          </a:prstGeom>
          <a:ln w="1206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32">
            <a:extLst>
              <a:ext uri="{FF2B5EF4-FFF2-40B4-BE49-F238E27FC236}">
                <a16:creationId xmlns:a16="http://schemas.microsoft.com/office/drawing/2014/main" id="{817A1B9F-D57A-47DF-AE84-5BB46B3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77" y="563276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/>
              <a:t>A Programar…</a:t>
            </a:r>
            <a:endParaRPr lang="es-PE" sz="5400" b="1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0B7988A-298A-4D2C-B9E6-54F876544CC7}"/>
              </a:ext>
            </a:extLst>
          </p:cNvPr>
          <p:cNvCxnSpPr>
            <a:cxnSpLocks/>
          </p:cNvCxnSpPr>
          <p:nvPr/>
        </p:nvCxnSpPr>
        <p:spPr>
          <a:xfrm>
            <a:off x="5301040" y="4564478"/>
            <a:ext cx="2833682" cy="908963"/>
          </a:xfrm>
          <a:prstGeom prst="line">
            <a:avLst/>
          </a:prstGeom>
          <a:ln w="1206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9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A9FC2-B801-48D7-8510-831434F8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Temas a ver…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7F8D2-32C6-4774-96D0-0441A833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73" y="1518238"/>
            <a:ext cx="8596668" cy="4730162"/>
          </a:xfrm>
        </p:spPr>
        <p:txBody>
          <a:bodyPr>
            <a:normAutofit fontScale="92500" lnSpcReduction="20000"/>
          </a:bodyPr>
          <a:lstStyle/>
          <a:p>
            <a:r>
              <a:rPr lang="es-MX" sz="2800" dirty="0"/>
              <a:t>Programación orientada a Objetos</a:t>
            </a:r>
          </a:p>
          <a:p>
            <a:pPr lvl="1"/>
            <a:r>
              <a:rPr lang="es-MX" sz="2400" dirty="0"/>
              <a:t>Clase e Instancia/Objeto</a:t>
            </a:r>
          </a:p>
          <a:p>
            <a:pPr lvl="1"/>
            <a:r>
              <a:rPr lang="es-MX" sz="2400" dirty="0"/>
              <a:t>Atributos</a:t>
            </a:r>
          </a:p>
          <a:p>
            <a:pPr lvl="1"/>
            <a:r>
              <a:rPr lang="es-MX" sz="2400" dirty="0"/>
              <a:t>Métodos</a:t>
            </a:r>
          </a:p>
          <a:p>
            <a:pPr lvl="1"/>
            <a:r>
              <a:rPr lang="es-MX" sz="2400" dirty="0"/>
              <a:t>Método Constructor ( </a:t>
            </a:r>
            <a:r>
              <a:rPr lang="es-MX" sz="2400" b="1" i="1" dirty="0"/>
              <a:t>__</a:t>
            </a:r>
            <a:r>
              <a:rPr lang="es-MX" sz="2400" b="1" i="1" dirty="0" err="1"/>
              <a:t>init</a:t>
            </a:r>
            <a:r>
              <a:rPr lang="es-MX" sz="2400" b="1" i="1" dirty="0"/>
              <a:t>__() </a:t>
            </a:r>
            <a:r>
              <a:rPr lang="es-MX" sz="2400" dirty="0"/>
              <a:t>)</a:t>
            </a:r>
          </a:p>
          <a:p>
            <a:pPr lvl="1"/>
            <a:r>
              <a:rPr lang="es-MX" sz="2400" dirty="0"/>
              <a:t>Herencia</a:t>
            </a:r>
          </a:p>
          <a:p>
            <a:r>
              <a:rPr lang="es-MX" sz="2800" dirty="0"/>
              <a:t>Spyder</a:t>
            </a:r>
          </a:p>
          <a:p>
            <a:r>
              <a:rPr lang="es-MX" sz="2800" dirty="0"/>
              <a:t>Framework Qt (1ra Parte)</a:t>
            </a:r>
          </a:p>
          <a:p>
            <a:pPr lvl="1"/>
            <a:r>
              <a:rPr lang="es-MX" sz="2400" dirty="0" err="1"/>
              <a:t>QtGui</a:t>
            </a:r>
            <a:endParaRPr lang="es-MX" sz="2400" dirty="0"/>
          </a:p>
          <a:p>
            <a:pPr lvl="1"/>
            <a:r>
              <a:rPr lang="es-MX" sz="2400" dirty="0" err="1"/>
              <a:t>QtWidgets</a:t>
            </a:r>
            <a:endParaRPr lang="es-MX" sz="2400" dirty="0"/>
          </a:p>
          <a:p>
            <a:pPr lvl="1"/>
            <a:r>
              <a:rPr lang="es-MX" sz="2400" dirty="0" err="1"/>
              <a:t>QtCore</a:t>
            </a:r>
            <a:endParaRPr lang="es-MX" sz="2400" dirty="0"/>
          </a:p>
          <a:p>
            <a:pPr lvl="1"/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A8C0EE-F0A9-4255-879F-A7FAEFF95CBE}"/>
              </a:ext>
            </a:extLst>
          </p:cNvPr>
          <p:cNvSpPr txBox="1"/>
          <p:nvPr/>
        </p:nvSpPr>
        <p:spPr>
          <a:xfrm>
            <a:off x="12192000" y="1644848"/>
            <a:ext cx="6102626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 Qt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Qlabel</a:t>
            </a:r>
            <a:endParaRPr lang="es-MX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QPushButton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Qlabel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QPushButton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QSpinBox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QDoubleSpinBox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QCheckBox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QRadioButton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QTextEdit</a:t>
            </a:r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6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eme Personalizado - Hoy aprenderemos a programar objetos Ya! Enséñanos a  hackear redes sociales maldita sea - 31664115">
            <a:extLst>
              <a:ext uri="{FF2B5EF4-FFF2-40B4-BE49-F238E27FC236}">
                <a16:creationId xmlns:a16="http://schemas.microsoft.com/office/drawing/2014/main" id="{FF11CE05-180A-4253-8942-474CCDD7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2898" y="1131994"/>
            <a:ext cx="4590386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9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01956-45E4-4C05-AA4E-23CAC7CD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Orientada a Objetos (OOP)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BB814C-5502-4C23-A7FC-B74CDDB7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973103" cy="5369387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Python es un lenguaje de programación </a:t>
            </a:r>
            <a:r>
              <a:rPr lang="es-MX" sz="2000" b="1" dirty="0"/>
              <a:t>multiparadigma</a:t>
            </a:r>
            <a:r>
              <a:rPr lang="es-MX" sz="2000" dirty="0"/>
              <a:t>. Esto quiere decir que soporta diferentes estilos de programación.</a:t>
            </a:r>
          </a:p>
          <a:p>
            <a:pPr algn="just"/>
            <a:r>
              <a:rPr lang="es-MX" sz="2000" dirty="0"/>
              <a:t>Uno de estos estilos es la </a:t>
            </a:r>
            <a:r>
              <a:rPr lang="es-MX" sz="2000" b="1" dirty="0"/>
              <a:t>Programación Orientada a Objetos.</a:t>
            </a:r>
          </a:p>
          <a:p>
            <a:pPr algn="just"/>
            <a:r>
              <a:rPr lang="es-MX" sz="2000" dirty="0"/>
              <a:t>En este paradigma de programación se organiza el código en unidades denominadas </a:t>
            </a:r>
            <a:r>
              <a:rPr lang="es-MX" sz="2000" b="1" dirty="0"/>
              <a:t>clases, </a:t>
            </a:r>
            <a:r>
              <a:rPr lang="es-MX" sz="2000" dirty="0"/>
              <a:t>a partir de las cuales se crean objetos.</a:t>
            </a:r>
          </a:p>
          <a:p>
            <a:pPr algn="just"/>
            <a:r>
              <a:rPr lang="es-MX" sz="2000" dirty="0"/>
              <a:t>Un objeto contiene información (llamados </a:t>
            </a:r>
            <a:r>
              <a:rPr lang="es-MX" sz="2000" b="1" dirty="0"/>
              <a:t>atributos</a:t>
            </a:r>
            <a:r>
              <a:rPr lang="es-MX" sz="2000" dirty="0"/>
              <a:t>) o propiedades) y código (en forma de procesos, conocidos como </a:t>
            </a:r>
            <a:r>
              <a:rPr lang="es-MX" sz="2000" b="1" dirty="0"/>
              <a:t>métodos</a:t>
            </a:r>
            <a:r>
              <a:rPr lang="es-MX" sz="2000" dirty="0"/>
              <a:t>), Estado y Comportamiento</a:t>
            </a:r>
            <a:endParaRPr lang="es-MX" sz="2000" b="1" dirty="0"/>
          </a:p>
          <a:p>
            <a:pPr algn="just"/>
            <a:r>
              <a:rPr lang="es-MX" sz="2000" dirty="0"/>
              <a:t>Una característica e los objetos, es que ellos son dueños de procesos que acceden y modifican los atributos de ellos mismos. Tienen noción de </a:t>
            </a:r>
            <a:r>
              <a:rPr lang="es-MX" sz="2000" b="1" dirty="0"/>
              <a:t>identidad</a:t>
            </a:r>
            <a:r>
              <a:rPr lang="es-MX" sz="2000" dirty="0"/>
              <a:t>. (</a:t>
            </a:r>
            <a:r>
              <a:rPr lang="es-MX" sz="2000" b="1" i="1" dirty="0" err="1"/>
              <a:t>self</a:t>
            </a:r>
            <a:r>
              <a:rPr lang="es-MX" sz="2000" dirty="0"/>
              <a:t>)</a:t>
            </a:r>
          </a:p>
          <a:p>
            <a:pPr algn="just"/>
            <a:r>
              <a:rPr lang="es-MX" sz="2000" dirty="0"/>
              <a:t>El concepto de OPP en Python se enfoca en crear código reusable. DRY (</a:t>
            </a:r>
            <a:r>
              <a:rPr lang="es-MX" sz="2000" dirty="0" err="1"/>
              <a:t>Don’t</a:t>
            </a:r>
            <a:r>
              <a:rPr lang="es-MX" sz="2000" dirty="0"/>
              <a:t> </a:t>
            </a:r>
            <a:r>
              <a:rPr lang="es-MX" sz="2000" dirty="0" err="1"/>
              <a:t>Repeat</a:t>
            </a:r>
            <a:r>
              <a:rPr lang="es-MX" sz="2000" dirty="0"/>
              <a:t> </a:t>
            </a:r>
            <a:r>
              <a:rPr lang="es-MX" sz="2000" dirty="0" err="1"/>
              <a:t>Yourself</a:t>
            </a:r>
            <a:r>
              <a:rPr lang="es-MX" sz="2000" dirty="0"/>
              <a:t>)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0940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15E64-0C87-4A8E-8145-30C6C6DD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420"/>
          </a:xfrm>
        </p:spPr>
        <p:txBody>
          <a:bodyPr/>
          <a:lstStyle/>
          <a:p>
            <a:r>
              <a:rPr lang="es-MX" dirty="0"/>
              <a:t>Clase ( </a:t>
            </a:r>
            <a:r>
              <a:rPr lang="es-MX" b="1" i="1" dirty="0" err="1"/>
              <a:t>class</a:t>
            </a:r>
            <a:r>
              <a:rPr lang="es-MX" dirty="0"/>
              <a:t> ) y Objeto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05FD5-0D8D-46F9-867E-4940782A0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32" y="1458937"/>
            <a:ext cx="9727393" cy="4984065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Clase</a:t>
            </a:r>
          </a:p>
          <a:p>
            <a:pPr lvl="1" algn="just"/>
            <a:r>
              <a:rPr lang="es-MX" sz="2000" dirty="0"/>
              <a:t>Una Clase es una especie de plantilla para generar un objeto.</a:t>
            </a:r>
          </a:p>
          <a:p>
            <a:pPr lvl="1" algn="just"/>
            <a:r>
              <a:rPr lang="es-MX" sz="2000" dirty="0"/>
              <a:t>En ella se definen los atributos y métodos predeterminados de un tipo de objeto.</a:t>
            </a:r>
          </a:p>
          <a:p>
            <a:pPr lvl="1" algn="just"/>
            <a:r>
              <a:rPr lang="es-MX" sz="2000" dirty="0"/>
              <a:t>Se crea para poder crear objetos fácilmente.</a:t>
            </a:r>
          </a:p>
          <a:p>
            <a:pPr lvl="1" algn="just"/>
            <a:r>
              <a:rPr lang="es-PE" sz="2000" dirty="0"/>
              <a:t>La acción de crear nuevos objetos mediante la lectura y recuperación de atributos y métodos de una clase se conoce como </a:t>
            </a:r>
            <a:r>
              <a:rPr lang="es-PE" sz="2000" b="1" i="1" dirty="0"/>
              <a:t>instanciación</a:t>
            </a:r>
          </a:p>
          <a:p>
            <a:pPr lvl="1" algn="just"/>
            <a:r>
              <a:rPr lang="es-PE" sz="2000" dirty="0"/>
              <a:t>Se crea una clase usando la palabra clave </a:t>
            </a:r>
            <a:r>
              <a:rPr lang="es-PE" sz="2000" b="1" i="1" dirty="0" err="1"/>
              <a:t>class</a:t>
            </a:r>
            <a:r>
              <a:rPr lang="es-PE" sz="2000" dirty="0"/>
              <a:t>, seguido del nombre de la clase.</a:t>
            </a:r>
          </a:p>
          <a:p>
            <a:pPr algn="just"/>
            <a:r>
              <a:rPr lang="es-PE" sz="2400" dirty="0"/>
              <a:t>Objeto</a:t>
            </a:r>
          </a:p>
          <a:p>
            <a:pPr lvl="1" algn="just"/>
            <a:r>
              <a:rPr lang="es-PE" sz="2000" dirty="0"/>
              <a:t>Instancia de una clase.</a:t>
            </a:r>
          </a:p>
          <a:p>
            <a:pPr lvl="1" algn="just"/>
            <a:r>
              <a:rPr lang="es-PE" sz="2000" dirty="0"/>
              <a:t>Provisto de atributos y métodos.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8E7A26-69DE-4159-A286-2D82E796A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064" y="5015179"/>
            <a:ext cx="5788844" cy="15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64151-15D1-4B39-A87C-78FF2E76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s-MX" dirty="0"/>
              <a:t>Atributos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8FD28-4A48-4164-BEF4-AB8E4A1C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19" y="1360589"/>
            <a:ext cx="8596668" cy="3880773"/>
          </a:xfrm>
        </p:spPr>
        <p:txBody>
          <a:bodyPr>
            <a:normAutofit/>
          </a:bodyPr>
          <a:lstStyle/>
          <a:p>
            <a:r>
              <a:rPr lang="es-MX" sz="2000" dirty="0"/>
              <a:t>Son datos o propiedades que poseen los objetos (instancias de una clase)</a:t>
            </a:r>
          </a:p>
          <a:p>
            <a:r>
              <a:rPr lang="es-MX" sz="2000" dirty="0"/>
              <a:t>Pueden ser privadas o públicas.</a:t>
            </a:r>
          </a:p>
          <a:p>
            <a:r>
              <a:rPr lang="es-MX" sz="2000" dirty="0"/>
              <a:t>Pueden ser modificados</a:t>
            </a:r>
          </a:p>
          <a:p>
            <a:pPr marL="0" indent="0">
              <a:buNone/>
            </a:pPr>
            <a:endParaRPr lang="es-PE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CCA03B-3141-457D-A936-722FBEE81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9" b="827"/>
          <a:stretch/>
        </p:blipFill>
        <p:spPr>
          <a:xfrm>
            <a:off x="1335581" y="3048001"/>
            <a:ext cx="3557009" cy="37033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DA07D0-603E-4495-8B39-A2CE2D37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57" y="4054835"/>
            <a:ext cx="5205819" cy="14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0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E84CA-E8FC-4E8F-9C0F-87C06F20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3600"/>
          </a:xfrm>
        </p:spPr>
        <p:txBody>
          <a:bodyPr/>
          <a:lstStyle/>
          <a:p>
            <a:r>
              <a:rPr lang="es-MX" dirty="0"/>
              <a:t>Métodos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6DCCE-5F45-41D4-88B3-6F82EDB6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189"/>
            <a:ext cx="4770966" cy="3880773"/>
          </a:xfrm>
        </p:spPr>
        <p:txBody>
          <a:bodyPr>
            <a:normAutofit/>
          </a:bodyPr>
          <a:lstStyle/>
          <a:p>
            <a:r>
              <a:rPr lang="es-MX" sz="2000" dirty="0"/>
              <a:t>Algoritmo (función) asociada a una clase.</a:t>
            </a:r>
          </a:p>
          <a:p>
            <a:r>
              <a:rPr lang="es-MX" sz="2000" dirty="0"/>
              <a:t>Su ejecución desencadena cambios o acciones dentro del objeto.</a:t>
            </a:r>
          </a:p>
          <a:p>
            <a:r>
              <a:rPr lang="es-MX" sz="2000" dirty="0"/>
              <a:t>Puede ser ejecutado por la recepción de un mensaje(señal), o del mismo su ejecución puede generar otros mensajes. Generalmente va asociado a un evento</a:t>
            </a:r>
          </a:p>
          <a:p>
            <a:pPr marL="0" indent="0">
              <a:buNone/>
            </a:pPr>
            <a:endParaRPr lang="es-PE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464FB3-D192-4C10-BF7D-0D2AA15C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2720"/>
            <a:ext cx="3829050" cy="43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9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67508-269F-40EC-B1E4-FC4E13BF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1550"/>
          </a:xfrm>
        </p:spPr>
        <p:txBody>
          <a:bodyPr/>
          <a:lstStyle/>
          <a:p>
            <a:r>
              <a:rPr lang="es-MX" sz="3600" dirty="0"/>
              <a:t>Método Constructor ( </a:t>
            </a:r>
            <a:r>
              <a:rPr lang="es-MX" sz="3600" b="1" i="1" dirty="0"/>
              <a:t>__</a:t>
            </a:r>
            <a:r>
              <a:rPr lang="es-MX" sz="3600" b="1" i="1" dirty="0" err="1"/>
              <a:t>init</a:t>
            </a:r>
            <a:r>
              <a:rPr lang="es-MX" sz="3600" b="1" i="1" dirty="0"/>
              <a:t>__() </a:t>
            </a:r>
            <a:r>
              <a:rPr lang="es-MX" sz="3600" dirty="0"/>
              <a:t>)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C69DF-0F50-4764-AE56-CDA26E01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286001"/>
            <a:ext cx="4152900" cy="4460212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El método </a:t>
            </a:r>
            <a:r>
              <a:rPr lang="es-MX" sz="2000" b="1" i="1" dirty="0"/>
              <a:t>__</a:t>
            </a:r>
            <a:r>
              <a:rPr lang="es-MX" sz="2000" b="1" i="1" dirty="0" err="1"/>
              <a:t>init</a:t>
            </a:r>
            <a:r>
              <a:rPr lang="es-MX" sz="2000" b="1" i="1" dirty="0"/>
              <a:t>__() </a:t>
            </a:r>
            <a:r>
              <a:rPr lang="es-MX" sz="2000" dirty="0"/>
              <a:t>es conocido como el “constructor” de un objeto (instancia de una clase).</a:t>
            </a:r>
          </a:p>
          <a:p>
            <a:pPr algn="just"/>
            <a:r>
              <a:rPr lang="es-MX" sz="2000" dirty="0"/>
              <a:t>Este método es llamado cuando el objeto es creado (instanciación) de una clase, y permite que la clase inicialice o de valores iniciales a los atributos de la clase</a:t>
            </a:r>
            <a:endParaRPr lang="es-PE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0E09CD-74B3-426B-B271-21BFB75B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67" y="2021813"/>
            <a:ext cx="547154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1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B1DC3-9F63-4ECD-BBCB-CDE9B1E7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C37B8-50C9-4D5C-B521-261D2A40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98" y="1945445"/>
            <a:ext cx="4504852" cy="4725767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Característica importante de los objetos</a:t>
            </a:r>
          </a:p>
          <a:p>
            <a:pPr algn="just"/>
            <a:r>
              <a:rPr lang="es-MX" sz="2000" dirty="0"/>
              <a:t>Permite crear una clase que obtenga los atributos y métodos de otra, sin necesidad de reescribir el código</a:t>
            </a:r>
          </a:p>
          <a:p>
            <a:pPr algn="just"/>
            <a:r>
              <a:rPr lang="es-MX" sz="2000" dirty="0"/>
              <a:t>Sirve para modificar, añadir o quitar información (atributos) o comportamientos (métodos) de una clase para generar otra.</a:t>
            </a:r>
            <a:endParaRPr lang="es-PE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D1FAFA-08AC-4D0C-8D19-C0A27399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86" y="1717236"/>
            <a:ext cx="5715601" cy="39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431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559</TotalTime>
  <Words>701</Words>
  <Application>Microsoft Office PowerPoint</Application>
  <PresentationFormat>Panorámica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Faceta</vt:lpstr>
      <vt:lpstr>Desarrollo de Interfaz Gráfica de Usuario en Python con Qt y PyQtGraph</vt:lpstr>
      <vt:lpstr>Temas a ver…</vt:lpstr>
      <vt:lpstr>Presentación de PowerPoint</vt:lpstr>
      <vt:lpstr>Programación Orientada a Objetos (OOP)</vt:lpstr>
      <vt:lpstr>Clase ( class ) y Objeto</vt:lpstr>
      <vt:lpstr>Atributos</vt:lpstr>
      <vt:lpstr>Métodos</vt:lpstr>
      <vt:lpstr>Método Constructor ( __init__() )</vt:lpstr>
      <vt:lpstr>Herencia</vt:lpstr>
      <vt:lpstr>Presentación de PowerPoint</vt:lpstr>
      <vt:lpstr>Spyder</vt:lpstr>
      <vt:lpstr>Editor</vt:lpstr>
      <vt:lpstr>Terminal Interactiva</vt:lpstr>
      <vt:lpstr>Explorador de Variables</vt:lpstr>
      <vt:lpstr>Framework Qt</vt:lpstr>
      <vt:lpstr>QtGui</vt:lpstr>
      <vt:lpstr>QtWidgets</vt:lpstr>
      <vt:lpstr>QtCore</vt:lpstr>
      <vt:lpstr>A Programar…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Interfaz Gráfica de Usuario en Python con Qt y PyQtGraph</dc:title>
  <dc:creator>Alejandro Ernesto Condori Alvarado</dc:creator>
  <cp:lastModifiedBy>Alejandro Ernesto Condori Alvarado</cp:lastModifiedBy>
  <cp:revision>20</cp:revision>
  <dcterms:created xsi:type="dcterms:W3CDTF">2021-03-18T19:30:21Z</dcterms:created>
  <dcterms:modified xsi:type="dcterms:W3CDTF">2021-03-20T03:01:11Z</dcterms:modified>
</cp:coreProperties>
</file>