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74" r:id="rId4"/>
    <p:sldId id="275" r:id="rId5"/>
    <p:sldId id="277" r:id="rId6"/>
    <p:sldId id="276" r:id="rId7"/>
    <p:sldId id="278" r:id="rId8"/>
    <p:sldId id="279" r:id="rId9"/>
    <p:sldId id="280" r:id="rId10"/>
    <p:sldId id="264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641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881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452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8923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089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3171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2040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28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862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416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275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556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030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288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565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451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C4A0-9847-468E-97E9-F10034610264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807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/60422323/13929529" TargetMode="External"/><Relationship Id="rId2" Type="http://schemas.openxmlformats.org/officeDocument/2006/relationships/hyperlink" Target="https://doc.qt.io/qt-5/class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.qt.io/qt-5/qlabe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-5/qpushbutt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-5/qspinbox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-5/qdoublespinbox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-5/qcheckbox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F8933-F272-441E-AEED-8BA9FB570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680" y="1444404"/>
            <a:ext cx="9064487" cy="1646302"/>
          </a:xfrm>
        </p:spPr>
        <p:txBody>
          <a:bodyPr/>
          <a:lstStyle/>
          <a:p>
            <a:pPr algn="ctr"/>
            <a:r>
              <a:rPr lang="es-MX" dirty="0"/>
              <a:t>Desarrollo de Interfaz Gráfica de Usuario en Python con Qt y </a:t>
            </a:r>
            <a:r>
              <a:rPr lang="es-MX" dirty="0" err="1"/>
              <a:t>PyQtGraph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505112-C569-41C1-BC38-D600D2BD4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689" y="4316697"/>
            <a:ext cx="7766936" cy="1096899"/>
          </a:xfrm>
        </p:spPr>
        <p:txBody>
          <a:bodyPr>
            <a:normAutofit fontScale="92500" lnSpcReduction="10000"/>
          </a:bodyPr>
          <a:lstStyle/>
          <a:p>
            <a:r>
              <a:rPr lang="es-MX" sz="2000" dirty="0"/>
              <a:t>Alejandro E. Condori Alvarado</a:t>
            </a:r>
          </a:p>
          <a:p>
            <a:r>
              <a:rPr lang="es-MX" dirty="0" err="1"/>
              <a:t>Mgtr</a:t>
            </a:r>
            <a:r>
              <a:rPr lang="es-MX" dirty="0"/>
              <a:t>. en Física Médica</a:t>
            </a:r>
          </a:p>
          <a:p>
            <a:r>
              <a:rPr lang="es-MX" dirty="0"/>
              <a:t>(alejandrocondori2@gmail.com)</a:t>
            </a:r>
            <a:endParaRPr lang="es-PE" dirty="0"/>
          </a:p>
        </p:txBody>
      </p:sp>
      <p:pic>
        <p:nvPicPr>
          <p:cNvPr id="7" name="Imagen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7A8EF3B6-20B5-4B28-A00C-564949EBD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" y="3429000"/>
            <a:ext cx="4876800" cy="27241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251DA1-FA80-4D9F-9B19-DE216AA61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847" y="3090706"/>
            <a:ext cx="3306387" cy="60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8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7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8" name="Título 1">
            <a:extLst>
              <a:ext uri="{FF2B5EF4-FFF2-40B4-BE49-F238E27FC236}">
                <a16:creationId xmlns:a16="http://schemas.microsoft.com/office/drawing/2014/main" id="{306B3FE0-C5DE-4811-8B4D-0090D5E60F78}"/>
              </a:ext>
            </a:extLst>
          </p:cNvPr>
          <p:cNvSpPr txBox="1">
            <a:spLocks/>
          </p:cNvSpPr>
          <p:nvPr/>
        </p:nvSpPr>
        <p:spPr>
          <a:xfrm>
            <a:off x="6094855" y="1261331"/>
            <a:ext cx="3687773" cy="2786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5400"/>
              <a:t>¿Preguntas?</a:t>
            </a:r>
          </a:p>
        </p:txBody>
      </p:sp>
      <p:pic>
        <p:nvPicPr>
          <p:cNvPr id="3074" name="Picture 2" descr="Póster 'Meme confundido de la señora de las matemáticas' de richterr |  Imagenes para hacer memes, Memes de clase, Memes">
            <a:extLst>
              <a:ext uri="{FF2B5EF4-FFF2-40B4-BE49-F238E27FC236}">
                <a16:creationId xmlns:a16="http://schemas.microsoft.com/office/drawing/2014/main" id="{7C78485C-ACD7-45EF-B449-C64D80643C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9" r="15874" b="-1"/>
          <a:stretch/>
        </p:blipFill>
        <p:spPr bwMode="auto">
          <a:xfrm>
            <a:off x="888603" y="1261330"/>
            <a:ext cx="4973212" cy="433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73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2851C62-7196-4207-AC70-038D3282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851" y="4776884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 </a:t>
            </a:r>
            <a:r>
              <a:rPr lang="en-US" sz="48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programar</a:t>
            </a:r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1F58D86A-98F1-418C-8004-FDA41558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AD6A43-33E6-40C0-A906-272940CB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91" y="881639"/>
            <a:ext cx="8064420" cy="337365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29E1DEE-9050-43C5-8C12-4065AD1FE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949" y="4611732"/>
            <a:ext cx="3112044" cy="175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A9FC2-B801-48D7-8510-831434F8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Temas a ver…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A8C0EE-F0A9-4255-879F-A7FAEFF95CBE}"/>
              </a:ext>
            </a:extLst>
          </p:cNvPr>
          <p:cNvSpPr txBox="1"/>
          <p:nvPr/>
        </p:nvSpPr>
        <p:spPr>
          <a:xfrm>
            <a:off x="938591" y="1721595"/>
            <a:ext cx="4765523" cy="3206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Widgets Qt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MX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QLabel</a:t>
            </a:r>
            <a:endParaRPr lang="es-MX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MX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QPushButton</a:t>
            </a:r>
            <a:endParaRPr lang="es-MX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Layout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Management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QLayout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QSpinBox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QDoubleSpinBox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QCheckBox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3881CF-1E99-4998-9B44-06B8454DB477}"/>
              </a:ext>
            </a:extLst>
          </p:cNvPr>
          <p:cNvSpPr txBox="1"/>
          <p:nvPr/>
        </p:nvSpPr>
        <p:spPr>
          <a:xfrm>
            <a:off x="677334" y="5715585"/>
            <a:ext cx="70757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dirty="0"/>
              <a:t>Documentación en C++ : </a:t>
            </a:r>
            <a:r>
              <a:rPr lang="es-PE" sz="1600" dirty="0">
                <a:hlinkClick r:id="rId2"/>
              </a:rPr>
              <a:t>https://doc.qt.io/qt-5/classes.html</a:t>
            </a:r>
            <a:r>
              <a:rPr lang="es-PE" sz="1600" dirty="0"/>
              <a:t> </a:t>
            </a:r>
          </a:p>
          <a:p>
            <a:r>
              <a:rPr lang="es-PE" sz="1600" dirty="0"/>
              <a:t>Consultar : </a:t>
            </a:r>
            <a:r>
              <a:rPr lang="es-PE" sz="1600" dirty="0">
                <a:hlinkClick r:id="rId3"/>
              </a:rPr>
              <a:t>https://stackoverflow.com/q/60422323/13929529</a:t>
            </a:r>
            <a:r>
              <a:rPr lang="es-P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846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5DBC5-299D-42B4-95B4-826B5672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3" y="167813"/>
            <a:ext cx="8596668" cy="1320800"/>
          </a:xfrm>
        </p:spPr>
        <p:txBody>
          <a:bodyPr/>
          <a:lstStyle/>
          <a:p>
            <a:r>
              <a:rPr lang="es-MX" dirty="0" err="1"/>
              <a:t>QLabel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9A3DE-C30B-485A-8B2F-E6CB4BC6F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3" y="828213"/>
            <a:ext cx="9951333" cy="6182187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Una Widget para el </a:t>
            </a:r>
            <a:r>
              <a:rPr lang="es-MX" i="1" dirty="0" err="1"/>
              <a:t>display</a:t>
            </a:r>
            <a:r>
              <a:rPr lang="es-MX" dirty="0"/>
              <a:t> de texto (Puede ser </a:t>
            </a:r>
            <a:r>
              <a:rPr lang="es-MX" i="1" dirty="0" err="1"/>
              <a:t>Rich</a:t>
            </a:r>
            <a:r>
              <a:rPr lang="es-MX" i="1" dirty="0"/>
              <a:t> Text</a:t>
            </a:r>
            <a:r>
              <a:rPr lang="es-MX" dirty="0"/>
              <a:t>) o imágenes estáticas sin interacción.</a:t>
            </a:r>
          </a:p>
          <a:p>
            <a:pPr algn="just"/>
            <a:r>
              <a:rPr lang="es-MX" dirty="0"/>
              <a:t>Algunas Propiedades:</a:t>
            </a:r>
          </a:p>
          <a:p>
            <a:pPr lvl="1" algn="just"/>
            <a:r>
              <a:rPr lang="es-MX" dirty="0" err="1"/>
              <a:t>text</a:t>
            </a:r>
            <a:r>
              <a:rPr lang="es-MX" dirty="0"/>
              <a:t> : texto de la Widget</a:t>
            </a:r>
          </a:p>
          <a:p>
            <a:pPr lvl="1" algn="just"/>
            <a:r>
              <a:rPr lang="es-MX" dirty="0" err="1"/>
              <a:t>alignment</a:t>
            </a:r>
            <a:r>
              <a:rPr lang="es-MX" dirty="0"/>
              <a:t> : alineación de la Widget</a:t>
            </a:r>
          </a:p>
          <a:p>
            <a:pPr lvl="1" algn="just"/>
            <a:r>
              <a:rPr lang="es-MX" dirty="0" err="1"/>
              <a:t>wordWrap</a:t>
            </a:r>
            <a:r>
              <a:rPr lang="es-MX" dirty="0"/>
              <a:t> : política de reordenamiento de texto</a:t>
            </a:r>
          </a:p>
          <a:p>
            <a:pPr algn="just"/>
            <a:r>
              <a:rPr lang="es-MX" dirty="0"/>
              <a:t>Métodos más usados:</a:t>
            </a:r>
          </a:p>
          <a:p>
            <a:pPr lvl="1" algn="just"/>
            <a:r>
              <a:rPr lang="es-MX" b="1" dirty="0" err="1"/>
              <a:t>QLabel.setText</a:t>
            </a:r>
            <a:r>
              <a:rPr lang="es-MX" b="1" dirty="0"/>
              <a:t>( </a:t>
            </a:r>
            <a:r>
              <a:rPr lang="es-MX" i="1" dirty="0" err="1"/>
              <a:t>str</a:t>
            </a:r>
            <a:r>
              <a:rPr lang="es-MX" i="1" dirty="0"/>
              <a:t> </a:t>
            </a:r>
            <a:r>
              <a:rPr lang="es-MX" b="1" dirty="0"/>
              <a:t>)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Establece el texto de la Widget.</a:t>
            </a:r>
            <a:endParaRPr lang="es-MX" dirty="0"/>
          </a:p>
          <a:p>
            <a:pPr lvl="1" algn="just"/>
            <a:r>
              <a:rPr lang="es-MX" b="1" dirty="0" err="1"/>
              <a:t>QLabel.setWordWrap</a:t>
            </a:r>
            <a:r>
              <a:rPr lang="es-MX" b="1" dirty="0"/>
              <a:t>( </a:t>
            </a:r>
            <a:r>
              <a:rPr lang="es-MX" i="1" dirty="0" err="1"/>
              <a:t>bool</a:t>
            </a:r>
            <a:r>
              <a:rPr lang="es-MX" dirty="0"/>
              <a:t> </a:t>
            </a:r>
            <a:r>
              <a:rPr lang="es-MX" b="1" dirty="0"/>
              <a:t>)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Asigna/retira el reordenamiento del texto frente al cambio de tamaño de la Widget.</a:t>
            </a:r>
            <a:endParaRPr lang="es-MX" dirty="0"/>
          </a:p>
          <a:p>
            <a:pPr lvl="1" algn="just"/>
            <a:r>
              <a:rPr lang="es-MX" b="1" dirty="0" err="1"/>
              <a:t>QLabel</a:t>
            </a:r>
            <a:r>
              <a:rPr lang="es-MX" b="1" dirty="0"/>
              <a:t>.</a:t>
            </a:r>
            <a:r>
              <a:rPr lang="es-PE" b="1" dirty="0" err="1"/>
              <a:t>setAlignment</a:t>
            </a:r>
            <a:r>
              <a:rPr lang="es-PE" b="1" dirty="0"/>
              <a:t>(</a:t>
            </a:r>
            <a:r>
              <a:rPr lang="es-PE" dirty="0"/>
              <a:t> </a:t>
            </a:r>
            <a:r>
              <a:rPr lang="es-PE" i="1" dirty="0" err="1"/>
              <a:t>Qt.QAlignment</a:t>
            </a:r>
            <a:r>
              <a:rPr lang="es-PE" dirty="0"/>
              <a:t> </a:t>
            </a:r>
            <a:r>
              <a:rPr lang="es-PE" b="1" dirty="0"/>
              <a:t>)</a:t>
            </a:r>
            <a:r>
              <a:rPr lang="es-PE" dirty="0"/>
              <a:t> </a:t>
            </a:r>
            <a:r>
              <a:rPr lang="es-PE" dirty="0">
                <a:sym typeface="Wingdings" panose="05000000000000000000" pitchFamily="2" charset="2"/>
              </a:rPr>
              <a:t> Asigna la alineación del texto dentro de la Widget.</a:t>
            </a:r>
            <a:endParaRPr lang="es-PE" dirty="0"/>
          </a:p>
          <a:p>
            <a:pPr lvl="1" algn="just"/>
            <a:r>
              <a:rPr lang="es-PE" b="1" dirty="0" err="1"/>
              <a:t>QLabel.text</a:t>
            </a:r>
            <a:r>
              <a:rPr lang="es-PE" b="1" dirty="0"/>
              <a:t>() </a:t>
            </a:r>
            <a:r>
              <a:rPr lang="es-PE" dirty="0">
                <a:sym typeface="Wingdings" panose="05000000000000000000" pitchFamily="2" charset="2"/>
              </a:rPr>
              <a:t> Devuelve el texto actual de la Widget.</a:t>
            </a:r>
          </a:p>
          <a:p>
            <a:pPr lvl="1" algn="just"/>
            <a:r>
              <a:rPr lang="es-PE" b="1" dirty="0" err="1">
                <a:sym typeface="Wingdings" panose="05000000000000000000" pitchFamily="2" charset="2"/>
              </a:rPr>
              <a:t>QLabel.alignment</a:t>
            </a:r>
            <a:r>
              <a:rPr lang="es-PE" b="1" dirty="0">
                <a:sym typeface="Wingdings" panose="05000000000000000000" pitchFamily="2" charset="2"/>
              </a:rPr>
              <a:t>() </a:t>
            </a:r>
            <a:r>
              <a:rPr lang="es-PE" dirty="0">
                <a:sym typeface="Wingdings" panose="05000000000000000000" pitchFamily="2" charset="2"/>
              </a:rPr>
              <a:t> Devuelve la alineación del texto actual de la Widget</a:t>
            </a:r>
          </a:p>
          <a:p>
            <a:pPr algn="just"/>
            <a:r>
              <a:rPr lang="es-PE" dirty="0"/>
              <a:t>Señales:</a:t>
            </a:r>
          </a:p>
          <a:p>
            <a:pPr lvl="1" algn="just"/>
            <a:r>
              <a:rPr lang="es-PE" b="1" dirty="0" err="1"/>
              <a:t>QLabel.linkActivated</a:t>
            </a:r>
            <a:r>
              <a:rPr lang="es-PE" b="1" dirty="0"/>
              <a:t>( </a:t>
            </a:r>
            <a:r>
              <a:rPr lang="es-PE" i="1" dirty="0" err="1"/>
              <a:t>str</a:t>
            </a:r>
            <a:r>
              <a:rPr lang="es-PE" b="1" dirty="0"/>
              <a:t> ) </a:t>
            </a:r>
            <a:r>
              <a:rPr lang="es-PE" dirty="0">
                <a:sym typeface="Wingdings" panose="05000000000000000000" pitchFamily="2" charset="2"/>
              </a:rPr>
              <a:t> Emitida cuando se hace </a:t>
            </a:r>
            <a:r>
              <a:rPr lang="es-PE" i="1" dirty="0" err="1">
                <a:sym typeface="Wingdings" panose="05000000000000000000" pitchFamily="2" charset="2"/>
              </a:rPr>
              <a:t>click</a:t>
            </a:r>
            <a:r>
              <a:rPr lang="es-PE" dirty="0">
                <a:sym typeface="Wingdings" panose="05000000000000000000" pitchFamily="2" charset="2"/>
              </a:rPr>
              <a:t> en un </a:t>
            </a:r>
            <a:r>
              <a:rPr lang="es-PE" i="1" dirty="0">
                <a:sym typeface="Wingdings" panose="05000000000000000000" pitchFamily="2" charset="2"/>
              </a:rPr>
              <a:t>link</a:t>
            </a:r>
            <a:r>
              <a:rPr lang="es-PE" dirty="0">
                <a:sym typeface="Wingdings" panose="05000000000000000000" pitchFamily="2" charset="2"/>
              </a:rPr>
              <a:t> dentro de la Widget.</a:t>
            </a:r>
          </a:p>
          <a:p>
            <a:pPr lvl="1" algn="just"/>
            <a:r>
              <a:rPr lang="es-PE" b="1" dirty="0" err="1"/>
              <a:t>QLabel.linkHovered</a:t>
            </a:r>
            <a:r>
              <a:rPr lang="es-PE" b="1" dirty="0"/>
              <a:t>( </a:t>
            </a:r>
            <a:r>
              <a:rPr lang="es-PE" i="1" dirty="0" err="1"/>
              <a:t>str</a:t>
            </a:r>
            <a:r>
              <a:rPr lang="es-PE" b="1" dirty="0"/>
              <a:t> ) </a:t>
            </a:r>
            <a:r>
              <a:rPr lang="es-PE" dirty="0">
                <a:sym typeface="Wingdings" panose="05000000000000000000" pitchFamily="2" charset="2"/>
              </a:rPr>
              <a:t> Emitida cuando se hace </a:t>
            </a:r>
            <a:r>
              <a:rPr lang="es-PE" i="1" dirty="0">
                <a:sym typeface="Wingdings" panose="05000000000000000000" pitchFamily="2" charset="2"/>
              </a:rPr>
              <a:t>mantiene el mouse sobre</a:t>
            </a:r>
            <a:r>
              <a:rPr lang="es-PE" dirty="0">
                <a:sym typeface="Wingdings" panose="05000000000000000000" pitchFamily="2" charset="2"/>
              </a:rPr>
              <a:t> un </a:t>
            </a:r>
            <a:r>
              <a:rPr lang="es-PE" i="1" dirty="0">
                <a:sym typeface="Wingdings" panose="05000000000000000000" pitchFamily="2" charset="2"/>
              </a:rPr>
              <a:t>link</a:t>
            </a:r>
            <a:r>
              <a:rPr lang="es-PE" dirty="0">
                <a:sym typeface="Wingdings" panose="05000000000000000000" pitchFamily="2" charset="2"/>
              </a:rPr>
              <a:t> dentro de la Widget</a:t>
            </a:r>
            <a:endParaRPr lang="es-PE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3CD75AD-5BD1-4A16-A309-46B5976C4028}"/>
              </a:ext>
            </a:extLst>
          </p:cNvPr>
          <p:cNvSpPr txBox="1"/>
          <p:nvPr/>
        </p:nvSpPr>
        <p:spPr>
          <a:xfrm>
            <a:off x="5043435" y="6488668"/>
            <a:ext cx="398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https://doc.qt.io/qt-5/qlabel.html</a:t>
            </a:r>
            <a:r>
              <a:rPr lang="es-PE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8C7776-BEE5-4524-951C-7E4A96C034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" t="1591" r="1633" b="2871"/>
          <a:stretch/>
        </p:blipFill>
        <p:spPr>
          <a:xfrm>
            <a:off x="6379042" y="1197786"/>
            <a:ext cx="5618805" cy="190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4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262F8-4A59-4014-AE6E-61A2C40C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63" y="117013"/>
            <a:ext cx="8596668" cy="696686"/>
          </a:xfrm>
        </p:spPr>
        <p:txBody>
          <a:bodyPr/>
          <a:lstStyle/>
          <a:p>
            <a:r>
              <a:rPr lang="es-MX" dirty="0" err="1"/>
              <a:t>QPushButton</a:t>
            </a:r>
            <a:endParaRPr lang="es-PE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6E5A783-AA2F-47C1-829D-74AC9CE7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3" y="828213"/>
            <a:ext cx="11697884" cy="5929028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Una Widget que es un botón. </a:t>
            </a:r>
          </a:p>
          <a:p>
            <a:r>
              <a:rPr lang="es-MX" dirty="0"/>
              <a:t>Algunas Propiedades:</a:t>
            </a:r>
          </a:p>
          <a:p>
            <a:pPr lvl="1"/>
            <a:r>
              <a:rPr lang="es-MX" dirty="0" err="1"/>
              <a:t>autoDefault</a:t>
            </a:r>
            <a:r>
              <a:rPr lang="es-MX" dirty="0"/>
              <a:t> : política de prioridad de activación del botón</a:t>
            </a:r>
          </a:p>
          <a:p>
            <a:pPr lvl="1"/>
            <a:r>
              <a:rPr lang="es-MX" dirty="0"/>
              <a:t>default : política de prioridad activación del botón</a:t>
            </a:r>
          </a:p>
          <a:p>
            <a:pPr lvl="1"/>
            <a:r>
              <a:rPr lang="es-MX" dirty="0"/>
              <a:t>flat : política de apariencia del botón</a:t>
            </a:r>
          </a:p>
          <a:p>
            <a:r>
              <a:rPr lang="es-MX" dirty="0"/>
              <a:t>Métodos más usados:</a:t>
            </a:r>
          </a:p>
          <a:p>
            <a:pPr lvl="1"/>
            <a:r>
              <a:rPr lang="es-MX" b="1" dirty="0" err="1"/>
              <a:t>QPushButton.setText</a:t>
            </a:r>
            <a:r>
              <a:rPr lang="es-MX" b="1" dirty="0"/>
              <a:t>( </a:t>
            </a:r>
            <a:r>
              <a:rPr lang="es-MX" i="1" dirty="0" err="1"/>
              <a:t>str</a:t>
            </a:r>
            <a:r>
              <a:rPr lang="es-MX" i="1" dirty="0"/>
              <a:t> </a:t>
            </a:r>
            <a:r>
              <a:rPr lang="es-MX" b="1" dirty="0"/>
              <a:t>)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Establece el texto del botón.</a:t>
            </a:r>
            <a:endParaRPr lang="es-MX" dirty="0"/>
          </a:p>
          <a:p>
            <a:pPr lvl="1"/>
            <a:r>
              <a:rPr lang="es-MX" b="1" dirty="0" err="1"/>
              <a:t>QPushButton.setFlat</a:t>
            </a:r>
            <a:r>
              <a:rPr lang="es-MX" b="1" dirty="0"/>
              <a:t>( </a:t>
            </a:r>
            <a:r>
              <a:rPr lang="es-MX" i="1" dirty="0" err="1"/>
              <a:t>bool</a:t>
            </a:r>
            <a:r>
              <a:rPr lang="es-MX" dirty="0"/>
              <a:t> </a:t>
            </a:r>
            <a:r>
              <a:rPr lang="es-MX" b="1" dirty="0"/>
              <a:t>)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Retira/asigna una apariencia sin fondo al botón</a:t>
            </a:r>
            <a:endParaRPr lang="es-MX" dirty="0"/>
          </a:p>
          <a:p>
            <a:pPr lvl="1"/>
            <a:r>
              <a:rPr lang="es-MX" b="1" dirty="0" err="1"/>
              <a:t>QPushButton</a:t>
            </a:r>
            <a:r>
              <a:rPr lang="es-MX" b="1" dirty="0"/>
              <a:t>.</a:t>
            </a:r>
            <a:r>
              <a:rPr lang="es-PE" b="1" dirty="0" err="1"/>
              <a:t>setAlignment</a:t>
            </a:r>
            <a:r>
              <a:rPr lang="es-PE" b="1" dirty="0"/>
              <a:t>(</a:t>
            </a:r>
            <a:r>
              <a:rPr lang="es-PE" dirty="0"/>
              <a:t> </a:t>
            </a:r>
            <a:r>
              <a:rPr lang="es-PE" i="1" dirty="0" err="1"/>
              <a:t>Qt.QAlignment</a:t>
            </a:r>
            <a:r>
              <a:rPr lang="es-PE" dirty="0"/>
              <a:t> </a:t>
            </a:r>
            <a:r>
              <a:rPr lang="es-PE" b="1" dirty="0"/>
              <a:t>)</a:t>
            </a:r>
            <a:r>
              <a:rPr lang="es-PE" dirty="0"/>
              <a:t> </a:t>
            </a:r>
            <a:r>
              <a:rPr lang="es-PE" dirty="0">
                <a:sym typeface="Wingdings" panose="05000000000000000000" pitchFamily="2" charset="2"/>
              </a:rPr>
              <a:t> Asigna la alineación del texto dentro del botón.</a:t>
            </a:r>
            <a:endParaRPr lang="es-PE" dirty="0"/>
          </a:p>
          <a:p>
            <a:pPr lvl="1"/>
            <a:r>
              <a:rPr lang="es-MX" b="1" dirty="0" err="1"/>
              <a:t>QPushButton.setAutoDefault</a:t>
            </a:r>
            <a:r>
              <a:rPr lang="es-MX" b="1" dirty="0"/>
              <a:t>( </a:t>
            </a:r>
            <a:r>
              <a:rPr lang="es-MX" i="1" dirty="0" err="1"/>
              <a:t>bool</a:t>
            </a:r>
            <a:r>
              <a:rPr lang="es-MX" dirty="0"/>
              <a:t> </a:t>
            </a:r>
            <a:r>
              <a:rPr lang="es-MX" b="1" dirty="0"/>
              <a:t>)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Asigna/retira la política de prioridad de activación del botón</a:t>
            </a:r>
          </a:p>
          <a:p>
            <a:pPr lvl="1"/>
            <a:r>
              <a:rPr lang="es-MX" b="1" dirty="0" err="1"/>
              <a:t>QPushButton.setDefault</a:t>
            </a:r>
            <a:r>
              <a:rPr lang="es-MX" b="1" dirty="0"/>
              <a:t>( </a:t>
            </a:r>
            <a:r>
              <a:rPr lang="es-MX" i="1" dirty="0" err="1"/>
              <a:t>bool</a:t>
            </a:r>
            <a:r>
              <a:rPr lang="es-MX" dirty="0"/>
              <a:t> </a:t>
            </a:r>
            <a:r>
              <a:rPr lang="es-MX" b="1" dirty="0"/>
              <a:t>)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Asigna/retira la política de prioridad de activación del botón</a:t>
            </a:r>
          </a:p>
          <a:p>
            <a:pPr lvl="1"/>
            <a:r>
              <a:rPr lang="es-MX" b="1" dirty="0" err="1"/>
              <a:t>QPushButton.setCheckeable</a:t>
            </a:r>
            <a:r>
              <a:rPr lang="es-PE" b="1" dirty="0"/>
              <a:t>( ) </a:t>
            </a:r>
            <a:r>
              <a:rPr lang="es-PE" dirty="0">
                <a:sym typeface="Wingdings" panose="05000000000000000000" pitchFamily="2" charset="2"/>
              </a:rPr>
              <a:t> Asigna/retira la propiedad de ser </a:t>
            </a:r>
            <a:r>
              <a:rPr lang="es-PE" dirty="0" err="1">
                <a:sym typeface="Wingdings" panose="05000000000000000000" pitchFamily="2" charset="2"/>
              </a:rPr>
              <a:t>seleccioable</a:t>
            </a:r>
            <a:r>
              <a:rPr lang="es-PE" dirty="0">
                <a:sym typeface="Wingdings" panose="05000000000000000000" pitchFamily="2" charset="2"/>
              </a:rPr>
              <a:t> al </a:t>
            </a:r>
            <a:r>
              <a:rPr lang="es-PE" dirty="0" err="1">
                <a:sym typeface="Wingdings" panose="05000000000000000000" pitchFamily="2" charset="2"/>
              </a:rPr>
              <a:t>bottón</a:t>
            </a:r>
            <a:r>
              <a:rPr lang="es-PE" dirty="0">
                <a:sym typeface="Wingdings" panose="05000000000000000000" pitchFamily="2" charset="2"/>
              </a:rPr>
              <a:t>.</a:t>
            </a:r>
          </a:p>
          <a:p>
            <a:r>
              <a:rPr lang="es-PE" dirty="0"/>
              <a:t>Señales (Posee las señales de la clase </a:t>
            </a:r>
            <a:r>
              <a:rPr lang="es-PE" dirty="0" err="1"/>
              <a:t>QAbstractButton</a:t>
            </a:r>
            <a:r>
              <a:rPr lang="es-PE" dirty="0"/>
              <a:t>) :</a:t>
            </a:r>
          </a:p>
          <a:p>
            <a:pPr lvl="1"/>
            <a:r>
              <a:rPr lang="es-MX" b="1" dirty="0" err="1"/>
              <a:t>QPushButton.clicked</a:t>
            </a:r>
            <a:r>
              <a:rPr lang="es-PE" b="1" dirty="0"/>
              <a:t>( </a:t>
            </a:r>
            <a:r>
              <a:rPr lang="es-PE" i="1" dirty="0" err="1"/>
              <a:t>bool</a:t>
            </a:r>
            <a:r>
              <a:rPr lang="es-PE" i="1" dirty="0"/>
              <a:t> </a:t>
            </a:r>
            <a:r>
              <a:rPr lang="es-PE" i="1" dirty="0" err="1"/>
              <a:t>checked</a:t>
            </a:r>
            <a:r>
              <a:rPr lang="es-PE" i="1" dirty="0"/>
              <a:t> = false </a:t>
            </a:r>
            <a:r>
              <a:rPr lang="es-PE" b="1" dirty="0"/>
              <a:t>) </a:t>
            </a:r>
            <a:r>
              <a:rPr lang="es-PE" dirty="0">
                <a:sym typeface="Wingdings" panose="05000000000000000000" pitchFamily="2" charset="2"/>
              </a:rPr>
              <a:t> Emitida cuando se hace </a:t>
            </a:r>
            <a:r>
              <a:rPr lang="es-PE" i="1" dirty="0" err="1">
                <a:sym typeface="Wingdings" panose="05000000000000000000" pitchFamily="2" charset="2"/>
              </a:rPr>
              <a:t>click</a:t>
            </a:r>
            <a:r>
              <a:rPr lang="es-PE" dirty="0">
                <a:sym typeface="Wingdings" panose="05000000000000000000" pitchFamily="2" charset="2"/>
              </a:rPr>
              <a:t> en el botón.</a:t>
            </a:r>
          </a:p>
          <a:p>
            <a:pPr lvl="1"/>
            <a:r>
              <a:rPr lang="es-MX" b="1" dirty="0" err="1"/>
              <a:t>QPushButton.pressed</a:t>
            </a:r>
            <a:r>
              <a:rPr lang="es-PE" b="1" dirty="0"/>
              <a:t>( ) </a:t>
            </a:r>
            <a:r>
              <a:rPr lang="es-PE" dirty="0">
                <a:sym typeface="Wingdings" panose="05000000000000000000" pitchFamily="2" charset="2"/>
              </a:rPr>
              <a:t> Emitida cuando el botón es presionado.</a:t>
            </a:r>
          </a:p>
          <a:p>
            <a:pPr lvl="1"/>
            <a:r>
              <a:rPr lang="es-MX" b="1" dirty="0" err="1"/>
              <a:t>QPushButton.released</a:t>
            </a:r>
            <a:r>
              <a:rPr lang="es-PE" b="1" dirty="0"/>
              <a:t>( ) </a:t>
            </a:r>
            <a:r>
              <a:rPr lang="es-PE" dirty="0">
                <a:sym typeface="Wingdings" panose="05000000000000000000" pitchFamily="2" charset="2"/>
              </a:rPr>
              <a:t> Emitida cuando el botón es soltado.</a:t>
            </a:r>
          </a:p>
          <a:p>
            <a:pPr lvl="1"/>
            <a:r>
              <a:rPr lang="es-MX" b="1" dirty="0" err="1"/>
              <a:t>QPushButton.toggle</a:t>
            </a:r>
            <a:r>
              <a:rPr lang="es-PE" b="1" dirty="0"/>
              <a:t>( ) </a:t>
            </a:r>
            <a:r>
              <a:rPr lang="es-PE" dirty="0">
                <a:sym typeface="Wingdings" panose="05000000000000000000" pitchFamily="2" charset="2"/>
              </a:rPr>
              <a:t> Cambia el estado de un botón seleccionable.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50BB7EC-27A8-43B2-8CED-A23E9EAE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0" y="275772"/>
            <a:ext cx="4475237" cy="228647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CD21BF5-D808-4B0B-9BF0-837CA6AC639B}"/>
              </a:ext>
            </a:extLst>
          </p:cNvPr>
          <p:cNvSpPr txBox="1"/>
          <p:nvPr/>
        </p:nvSpPr>
        <p:spPr>
          <a:xfrm>
            <a:off x="5046132" y="6519446"/>
            <a:ext cx="5055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dirty="0">
                <a:hlinkClick r:id="rId3"/>
              </a:rPr>
              <a:t>https://doc.qt.io/qt-5/qpushbutton.html</a:t>
            </a:r>
            <a:r>
              <a:rPr lang="es-P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878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6676F-0256-4251-B231-F7D21A02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02668"/>
            <a:ext cx="8596668" cy="812800"/>
          </a:xfrm>
        </p:spPr>
        <p:txBody>
          <a:bodyPr/>
          <a:lstStyle/>
          <a:p>
            <a:r>
              <a:rPr lang="es-MX" dirty="0" err="1"/>
              <a:t>Layout</a:t>
            </a:r>
            <a:r>
              <a:rPr lang="es-MX" dirty="0"/>
              <a:t> Management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29DFBC6-C7BA-466A-BDA3-1A9395A2B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90" y="2308751"/>
            <a:ext cx="2944428" cy="148408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F58180F-AF6D-4D34-AF95-6036F6464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339046"/>
            <a:ext cx="4429743" cy="1952898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BE71686-8D0A-4AE5-A4EF-619EF183BB21}"/>
              </a:ext>
            </a:extLst>
          </p:cNvPr>
          <p:cNvCxnSpPr>
            <a:cxnSpLocks/>
          </p:cNvCxnSpPr>
          <p:nvPr/>
        </p:nvCxnSpPr>
        <p:spPr>
          <a:xfrm>
            <a:off x="5704115" y="1426007"/>
            <a:ext cx="0" cy="5271609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DEC3D686-8EF4-4BA1-8FFA-7B35B3587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813" y="2308751"/>
            <a:ext cx="2942018" cy="149341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1C62E2E-DF67-434C-9007-9C6230CC8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155" y="4339046"/>
            <a:ext cx="4624219" cy="1952898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05595AF-7057-441A-A24E-A9F1517A8BE0}"/>
              </a:ext>
            </a:extLst>
          </p:cNvPr>
          <p:cNvSpPr txBox="1"/>
          <p:nvPr/>
        </p:nvSpPr>
        <p:spPr>
          <a:xfrm>
            <a:off x="1167732" y="1426007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SIN </a:t>
            </a:r>
            <a:r>
              <a:rPr lang="es-MX" sz="2400" dirty="0" err="1"/>
              <a:t>Layout</a:t>
            </a:r>
            <a:r>
              <a:rPr lang="es-MX" sz="2400" dirty="0"/>
              <a:t> Management</a:t>
            </a:r>
            <a:endParaRPr lang="es-PE" sz="2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AFBE683-4B8B-4337-8C84-E7AE4BC04FEB}"/>
              </a:ext>
            </a:extLst>
          </p:cNvPr>
          <p:cNvSpPr txBox="1"/>
          <p:nvPr/>
        </p:nvSpPr>
        <p:spPr>
          <a:xfrm>
            <a:off x="6529548" y="1426007"/>
            <a:ext cx="3629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CON </a:t>
            </a:r>
            <a:r>
              <a:rPr lang="es-MX" sz="2400" dirty="0" err="1"/>
              <a:t>Layout</a:t>
            </a:r>
            <a:r>
              <a:rPr lang="es-MX" sz="2400" dirty="0"/>
              <a:t> Management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61386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2A1B7-B4B0-4561-BEDE-63FD6D70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63" y="156238"/>
            <a:ext cx="8596668" cy="1320800"/>
          </a:xfrm>
        </p:spPr>
        <p:txBody>
          <a:bodyPr/>
          <a:lstStyle/>
          <a:p>
            <a:r>
              <a:rPr lang="es-MX" dirty="0" err="1"/>
              <a:t>QLayout</a:t>
            </a:r>
            <a:r>
              <a:rPr lang="es-MX" dirty="0"/>
              <a:t>: </a:t>
            </a:r>
            <a:r>
              <a:rPr lang="es-MX" dirty="0" err="1"/>
              <a:t>QVBoxLayout</a:t>
            </a:r>
            <a:r>
              <a:rPr lang="es-MX" dirty="0"/>
              <a:t>, </a:t>
            </a:r>
            <a:r>
              <a:rPr lang="es-MX" dirty="0" err="1"/>
              <a:t>QHBoxLayout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20043D-295C-4F45-AF8A-C05C7A664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63" y="1072018"/>
            <a:ext cx="7857066" cy="5629744"/>
          </a:xfrm>
        </p:spPr>
        <p:txBody>
          <a:bodyPr>
            <a:normAutofit/>
          </a:bodyPr>
          <a:lstStyle/>
          <a:p>
            <a:pPr algn="just"/>
            <a:r>
              <a:rPr lang="es-MX" sz="2000" dirty="0"/>
              <a:t>“Widgets” que sirven como contenedor organizador de otras Widgets y </a:t>
            </a:r>
            <a:r>
              <a:rPr lang="es-MX" sz="2000" dirty="0" err="1"/>
              <a:t>Layouts</a:t>
            </a:r>
            <a:r>
              <a:rPr lang="es-MX" sz="2000" dirty="0"/>
              <a:t>.</a:t>
            </a:r>
          </a:p>
          <a:p>
            <a:pPr algn="just"/>
            <a:r>
              <a:rPr lang="es-MX" sz="2000" dirty="0"/>
              <a:t>Manejan la política de ajuste de tamaño de las Widgets dentro de ellas, de acuerdo al tamaño de la ventana que las contiene.</a:t>
            </a:r>
          </a:p>
          <a:p>
            <a:pPr algn="just"/>
            <a:r>
              <a:rPr lang="es-PE" sz="2000" dirty="0" err="1"/>
              <a:t>QVBoxLayout</a:t>
            </a:r>
            <a:r>
              <a:rPr lang="es-PE" sz="2000" dirty="0"/>
              <a:t> organiza verticalmente.</a:t>
            </a:r>
          </a:p>
          <a:p>
            <a:pPr algn="just"/>
            <a:r>
              <a:rPr lang="es-PE" sz="2000" dirty="0" err="1"/>
              <a:t>QHBoxLayout</a:t>
            </a:r>
            <a:r>
              <a:rPr lang="es-PE" sz="2000" dirty="0"/>
              <a:t> organiza horizontalmente.</a:t>
            </a:r>
          </a:p>
          <a:p>
            <a:pPr algn="just"/>
            <a:r>
              <a:rPr lang="es-PE" sz="2000" dirty="0"/>
              <a:t>Métodos en común y ampliamente usados:</a:t>
            </a:r>
          </a:p>
          <a:p>
            <a:pPr lvl="1" algn="just"/>
            <a:r>
              <a:rPr lang="es-PE" sz="1800" b="1" dirty="0" err="1"/>
              <a:t>Q_BoxLayout.addWidget</a:t>
            </a:r>
            <a:r>
              <a:rPr lang="es-PE" sz="1800" b="1" dirty="0"/>
              <a:t>( </a:t>
            </a:r>
            <a:r>
              <a:rPr lang="es-PE" sz="1800" i="1" dirty="0"/>
              <a:t>Widget</a:t>
            </a:r>
            <a:r>
              <a:rPr lang="es-PE" sz="1800" dirty="0"/>
              <a:t> </a:t>
            </a:r>
            <a:r>
              <a:rPr lang="es-PE" sz="1800" b="1" dirty="0"/>
              <a:t>) </a:t>
            </a:r>
            <a:r>
              <a:rPr lang="es-PE" sz="1800" dirty="0">
                <a:sym typeface="Wingdings" panose="05000000000000000000" pitchFamily="2" charset="2"/>
              </a:rPr>
              <a:t> Adiciona una Widget dentro de la </a:t>
            </a:r>
            <a:r>
              <a:rPr lang="es-PE" sz="1800" dirty="0" err="1">
                <a:sym typeface="Wingdings" panose="05000000000000000000" pitchFamily="2" charset="2"/>
              </a:rPr>
              <a:t>Layout</a:t>
            </a:r>
            <a:r>
              <a:rPr lang="es-PE" sz="1800" dirty="0">
                <a:sym typeface="Wingdings" panose="05000000000000000000" pitchFamily="2" charset="2"/>
              </a:rPr>
              <a:t>.</a:t>
            </a:r>
          </a:p>
          <a:p>
            <a:pPr lvl="1" algn="just"/>
            <a:r>
              <a:rPr lang="es-PE" sz="1800" b="1" dirty="0" err="1"/>
              <a:t>Q_BoxLayout.addLayout</a:t>
            </a:r>
            <a:r>
              <a:rPr lang="es-PE" sz="1800" b="1" dirty="0"/>
              <a:t>( </a:t>
            </a:r>
            <a:r>
              <a:rPr lang="es-PE" sz="1800" i="1" dirty="0" err="1"/>
              <a:t>Layout</a:t>
            </a:r>
            <a:r>
              <a:rPr lang="es-PE" sz="1800" b="1" dirty="0"/>
              <a:t> ) </a:t>
            </a:r>
            <a:r>
              <a:rPr lang="es-PE" sz="1800" dirty="0">
                <a:sym typeface="Wingdings" panose="05000000000000000000" pitchFamily="2" charset="2"/>
              </a:rPr>
              <a:t> Adiciona una </a:t>
            </a:r>
            <a:r>
              <a:rPr lang="es-PE" sz="1800" dirty="0" err="1">
                <a:sym typeface="Wingdings" panose="05000000000000000000" pitchFamily="2" charset="2"/>
              </a:rPr>
              <a:t>Layout</a:t>
            </a:r>
            <a:r>
              <a:rPr lang="es-PE" sz="1800" dirty="0">
                <a:sym typeface="Wingdings" panose="05000000000000000000" pitchFamily="2" charset="2"/>
              </a:rPr>
              <a:t> dentro de la </a:t>
            </a:r>
            <a:r>
              <a:rPr lang="es-PE" sz="1800" dirty="0" err="1">
                <a:sym typeface="Wingdings" panose="05000000000000000000" pitchFamily="2" charset="2"/>
              </a:rPr>
              <a:t>Layout</a:t>
            </a:r>
            <a:r>
              <a:rPr lang="es-PE" sz="1800" dirty="0">
                <a:sym typeface="Wingdings" panose="05000000000000000000" pitchFamily="2" charset="2"/>
              </a:rPr>
              <a:t>.</a:t>
            </a:r>
          </a:p>
          <a:p>
            <a:pPr lvl="1" algn="just"/>
            <a:r>
              <a:rPr lang="es-PE" sz="1800" b="1" dirty="0" err="1"/>
              <a:t>Q_BoxLayout.addItem</a:t>
            </a:r>
            <a:r>
              <a:rPr lang="es-PE" sz="1800" b="1" dirty="0"/>
              <a:t>( </a:t>
            </a:r>
            <a:r>
              <a:rPr lang="es-PE" sz="1800" i="1" dirty="0" err="1"/>
              <a:t>Item</a:t>
            </a:r>
            <a:r>
              <a:rPr lang="es-PE" sz="1800" b="1" dirty="0"/>
              <a:t> ) </a:t>
            </a:r>
            <a:r>
              <a:rPr lang="es-PE" sz="1800" dirty="0">
                <a:sym typeface="Wingdings" panose="05000000000000000000" pitchFamily="2" charset="2"/>
              </a:rPr>
              <a:t> Adiciona un </a:t>
            </a:r>
            <a:r>
              <a:rPr lang="es-PE" sz="1800" dirty="0" err="1">
                <a:sym typeface="Wingdings" panose="05000000000000000000" pitchFamily="2" charset="2"/>
              </a:rPr>
              <a:t>Item</a:t>
            </a:r>
            <a:r>
              <a:rPr lang="es-PE" sz="1800" dirty="0">
                <a:sym typeface="Wingdings" panose="05000000000000000000" pitchFamily="2" charset="2"/>
              </a:rPr>
              <a:t> dentro de la </a:t>
            </a:r>
            <a:r>
              <a:rPr lang="es-PE" sz="1800" dirty="0" err="1">
                <a:sym typeface="Wingdings" panose="05000000000000000000" pitchFamily="2" charset="2"/>
              </a:rPr>
              <a:t>Layout</a:t>
            </a:r>
            <a:r>
              <a:rPr lang="es-PE" sz="1800" dirty="0"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s-PE" sz="2000" dirty="0"/>
              <a:t>Método para añadir una </a:t>
            </a:r>
            <a:r>
              <a:rPr lang="es-PE" sz="2000" dirty="0" err="1"/>
              <a:t>Layout</a:t>
            </a:r>
            <a:r>
              <a:rPr lang="es-PE" sz="2000" dirty="0"/>
              <a:t> a una Widget vacía: </a:t>
            </a:r>
          </a:p>
          <a:p>
            <a:pPr lvl="1" algn="just"/>
            <a:r>
              <a:rPr lang="es-PE" sz="1800" b="1" dirty="0" err="1"/>
              <a:t>Widget.setLayout</a:t>
            </a:r>
            <a:r>
              <a:rPr lang="es-PE" sz="1800" b="1" dirty="0"/>
              <a:t>( </a:t>
            </a:r>
            <a:r>
              <a:rPr lang="es-PE" sz="1800" i="1" dirty="0" err="1"/>
              <a:t>Layout</a:t>
            </a:r>
            <a:r>
              <a:rPr lang="es-PE" sz="1800" b="1" dirty="0"/>
              <a:t> )</a:t>
            </a:r>
          </a:p>
        </p:txBody>
      </p:sp>
      <p:pic>
        <p:nvPicPr>
          <p:cNvPr id="1026" name="Picture 2" descr="Layout Examples | Qt 5.15">
            <a:extLst>
              <a:ext uri="{FF2B5EF4-FFF2-40B4-BE49-F238E27FC236}">
                <a16:creationId xmlns:a16="http://schemas.microsoft.com/office/drawing/2014/main" id="{D2250659-1DB1-4BC5-8689-1142F741E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029" y="1564604"/>
            <a:ext cx="4034971" cy="464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95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FB691-1146-4412-99CD-4CEF66CC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48" y="174172"/>
            <a:ext cx="8596668" cy="1320800"/>
          </a:xfrm>
        </p:spPr>
        <p:txBody>
          <a:bodyPr/>
          <a:lstStyle/>
          <a:p>
            <a:r>
              <a:rPr lang="es-MX" dirty="0" err="1"/>
              <a:t>QSpinBox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DF126E-2CC2-4DCC-AF4A-6417A4B4D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448" y="943429"/>
            <a:ext cx="9787465" cy="585288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Una Widget de entrada para seleccionar un número entero.</a:t>
            </a:r>
          </a:p>
          <a:p>
            <a:r>
              <a:rPr lang="es-MX" dirty="0"/>
              <a:t>Por defecto se crea con un rango de 0 a 99 con un “paso” de 1.</a:t>
            </a:r>
          </a:p>
          <a:p>
            <a:r>
              <a:rPr lang="es-MX" dirty="0"/>
              <a:t>Métodos más usados:</a:t>
            </a:r>
          </a:p>
          <a:p>
            <a:pPr lvl="1"/>
            <a:r>
              <a:rPr lang="es-MX" b="1" dirty="0" err="1"/>
              <a:t>QSpinBox.setMinimum</a:t>
            </a:r>
            <a:r>
              <a:rPr lang="es-MX" b="1" dirty="0"/>
              <a:t>(</a:t>
            </a:r>
            <a:r>
              <a:rPr lang="es-MX" dirty="0"/>
              <a:t> </a:t>
            </a:r>
            <a:r>
              <a:rPr lang="es-MX" i="1" dirty="0" err="1"/>
              <a:t>int</a:t>
            </a:r>
            <a:r>
              <a:rPr lang="es-MX" dirty="0"/>
              <a:t> </a:t>
            </a:r>
            <a:r>
              <a:rPr lang="es-MX" b="1" dirty="0"/>
              <a:t>) </a:t>
            </a:r>
            <a:r>
              <a:rPr lang="es-MX" dirty="0">
                <a:sym typeface="Wingdings" panose="05000000000000000000" pitchFamily="2" charset="2"/>
              </a:rPr>
              <a:t> Asigna el valor entero mínimo</a:t>
            </a:r>
            <a:endParaRPr lang="es-MX" b="1" dirty="0"/>
          </a:p>
          <a:p>
            <a:pPr lvl="1"/>
            <a:r>
              <a:rPr lang="es-MX" b="1" dirty="0" err="1"/>
              <a:t>QSpinBox.setMaximum</a:t>
            </a:r>
            <a:r>
              <a:rPr lang="es-MX" b="1" dirty="0"/>
              <a:t>( </a:t>
            </a:r>
            <a:r>
              <a:rPr lang="es-MX" i="1" dirty="0" err="1"/>
              <a:t>int</a:t>
            </a:r>
            <a:r>
              <a:rPr lang="es-MX" dirty="0"/>
              <a:t> </a:t>
            </a:r>
            <a:r>
              <a:rPr lang="es-MX" b="1" dirty="0"/>
              <a:t>) </a:t>
            </a:r>
            <a:r>
              <a:rPr lang="es-MX" dirty="0">
                <a:sym typeface="Wingdings" panose="05000000000000000000" pitchFamily="2" charset="2"/>
              </a:rPr>
              <a:t> Asigna el valor entero máximo</a:t>
            </a:r>
            <a:endParaRPr lang="es-MX" b="1" dirty="0"/>
          </a:p>
          <a:p>
            <a:pPr lvl="1"/>
            <a:r>
              <a:rPr lang="es-MX" b="1" dirty="0" err="1"/>
              <a:t>QSpinBox.setRange</a:t>
            </a:r>
            <a:r>
              <a:rPr lang="es-MX" b="1" dirty="0"/>
              <a:t>( </a:t>
            </a:r>
            <a:r>
              <a:rPr lang="es-MX" i="1" dirty="0" err="1"/>
              <a:t>int</a:t>
            </a:r>
            <a:r>
              <a:rPr lang="es-MX" dirty="0"/>
              <a:t>, </a:t>
            </a:r>
            <a:r>
              <a:rPr lang="es-MX" i="1" dirty="0" err="1"/>
              <a:t>int</a:t>
            </a:r>
            <a:r>
              <a:rPr lang="es-MX" dirty="0"/>
              <a:t> </a:t>
            </a:r>
            <a:r>
              <a:rPr lang="es-MX" b="1" dirty="0"/>
              <a:t>) </a:t>
            </a:r>
            <a:r>
              <a:rPr lang="es-MX" dirty="0">
                <a:sym typeface="Wingdings" panose="05000000000000000000" pitchFamily="2" charset="2"/>
              </a:rPr>
              <a:t> Asigna los valores enteros mínimo y máximo</a:t>
            </a:r>
            <a:endParaRPr lang="es-MX" b="1" dirty="0"/>
          </a:p>
          <a:p>
            <a:pPr lvl="1"/>
            <a:r>
              <a:rPr lang="es-MX" b="1" dirty="0" err="1"/>
              <a:t>QSpinBox.setSingleStep</a:t>
            </a:r>
            <a:r>
              <a:rPr lang="es-MX" b="1" dirty="0"/>
              <a:t>( </a:t>
            </a:r>
            <a:r>
              <a:rPr lang="es-MX" i="1" dirty="0" err="1"/>
              <a:t>int</a:t>
            </a:r>
            <a:r>
              <a:rPr lang="es-MX" dirty="0"/>
              <a:t> </a:t>
            </a:r>
            <a:r>
              <a:rPr lang="es-MX" b="1" dirty="0"/>
              <a:t>) </a:t>
            </a:r>
            <a:r>
              <a:rPr lang="es-MX" dirty="0">
                <a:sym typeface="Wingdings" panose="05000000000000000000" pitchFamily="2" charset="2"/>
              </a:rPr>
              <a:t> Asigna el valor de paso.</a:t>
            </a:r>
            <a:endParaRPr lang="es-MX" b="1" dirty="0"/>
          </a:p>
          <a:p>
            <a:pPr lvl="1"/>
            <a:r>
              <a:rPr lang="en-US" b="1" dirty="0" err="1"/>
              <a:t>QSpinBox.setPrefix</a:t>
            </a:r>
            <a:r>
              <a:rPr lang="en-US" b="1" dirty="0"/>
              <a:t>( </a:t>
            </a:r>
            <a:r>
              <a:rPr lang="en-US" i="1" dirty="0"/>
              <a:t>str</a:t>
            </a:r>
            <a:r>
              <a:rPr lang="en-US" dirty="0"/>
              <a:t> </a:t>
            </a:r>
            <a:r>
              <a:rPr lang="en-US" b="1" dirty="0"/>
              <a:t>) </a:t>
            </a:r>
            <a:r>
              <a:rPr lang="es-MX" dirty="0">
                <a:sym typeface="Wingdings" panose="05000000000000000000" pitchFamily="2" charset="2"/>
              </a:rPr>
              <a:t> Introduce texto fijo como prefijo del valor</a:t>
            </a:r>
            <a:endParaRPr lang="en-US" b="1" dirty="0"/>
          </a:p>
          <a:p>
            <a:pPr lvl="1"/>
            <a:r>
              <a:rPr lang="en-US" b="1" dirty="0" err="1"/>
              <a:t>QSpinBox.setSufix</a:t>
            </a:r>
            <a:r>
              <a:rPr lang="en-US" b="1" dirty="0"/>
              <a:t>( </a:t>
            </a:r>
            <a:r>
              <a:rPr lang="en-US" i="1" dirty="0"/>
              <a:t>str</a:t>
            </a:r>
            <a:r>
              <a:rPr lang="en-US" dirty="0"/>
              <a:t> </a:t>
            </a:r>
            <a:r>
              <a:rPr lang="en-US" b="1" dirty="0"/>
              <a:t>) </a:t>
            </a:r>
            <a:r>
              <a:rPr lang="es-MX" dirty="0">
                <a:sym typeface="Wingdings" panose="05000000000000000000" pitchFamily="2" charset="2"/>
              </a:rPr>
              <a:t> Introduce texto fijo como sufijo del valor</a:t>
            </a:r>
            <a:endParaRPr lang="es-MX" b="1" dirty="0"/>
          </a:p>
          <a:p>
            <a:pPr lvl="1"/>
            <a:r>
              <a:rPr lang="en-US" b="1" dirty="0" err="1"/>
              <a:t>QSpinBox</a:t>
            </a:r>
            <a:r>
              <a:rPr lang="es-MX" b="1" dirty="0"/>
              <a:t>.</a:t>
            </a:r>
            <a:r>
              <a:rPr lang="es-PE" b="1" dirty="0" err="1"/>
              <a:t>setAlignment</a:t>
            </a:r>
            <a:r>
              <a:rPr lang="es-PE" b="1" dirty="0"/>
              <a:t>(</a:t>
            </a:r>
            <a:r>
              <a:rPr lang="es-PE" dirty="0"/>
              <a:t> </a:t>
            </a:r>
            <a:r>
              <a:rPr lang="es-PE" i="1" dirty="0" err="1"/>
              <a:t>Qt.QAlignment</a:t>
            </a:r>
            <a:r>
              <a:rPr lang="es-PE" dirty="0"/>
              <a:t> </a:t>
            </a:r>
            <a:r>
              <a:rPr lang="es-PE" b="1" dirty="0"/>
              <a:t>)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PE" dirty="0">
                <a:sym typeface="Wingdings" panose="05000000000000000000" pitchFamily="2" charset="2"/>
              </a:rPr>
              <a:t>Asigna la alineación del texto dentro de la Widget.</a:t>
            </a:r>
          </a:p>
          <a:p>
            <a:pPr lvl="1"/>
            <a:r>
              <a:rPr lang="en-US" b="1" dirty="0" err="1"/>
              <a:t>QSpinBox</a:t>
            </a:r>
            <a:r>
              <a:rPr lang="es-MX" b="1" dirty="0"/>
              <a:t>.</a:t>
            </a:r>
            <a:r>
              <a:rPr lang="es-MX" b="1" dirty="0" err="1"/>
              <a:t>setV</a:t>
            </a:r>
            <a:r>
              <a:rPr lang="es-PE" b="1" dirty="0" err="1"/>
              <a:t>alue</a:t>
            </a:r>
            <a:r>
              <a:rPr lang="es-PE" b="1" dirty="0"/>
              <a:t>( </a:t>
            </a:r>
            <a:r>
              <a:rPr lang="es-PE" i="1" dirty="0" err="1"/>
              <a:t>int</a:t>
            </a:r>
            <a:r>
              <a:rPr lang="es-PE" b="1" dirty="0"/>
              <a:t> )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PE" dirty="0">
                <a:sym typeface="Wingdings" panose="05000000000000000000" pitchFamily="2" charset="2"/>
              </a:rPr>
              <a:t>Asigna el valor actual de la Widget</a:t>
            </a:r>
            <a:endParaRPr lang="en-US" b="1" dirty="0"/>
          </a:p>
          <a:p>
            <a:pPr lvl="1"/>
            <a:r>
              <a:rPr lang="en-US" b="1" dirty="0" err="1"/>
              <a:t>QSpinBox</a:t>
            </a:r>
            <a:r>
              <a:rPr lang="es-MX" b="1" dirty="0"/>
              <a:t>.</a:t>
            </a:r>
            <a:r>
              <a:rPr lang="es-PE" b="1" dirty="0" err="1"/>
              <a:t>value</a:t>
            </a:r>
            <a:r>
              <a:rPr lang="es-PE" b="1" dirty="0"/>
              <a:t>( )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PE" dirty="0">
                <a:sym typeface="Wingdings" panose="05000000000000000000" pitchFamily="2" charset="2"/>
              </a:rPr>
              <a:t>Devuelve el valor actual de la Widget.</a:t>
            </a:r>
          </a:p>
          <a:p>
            <a:r>
              <a:rPr lang="es-PE" dirty="0">
                <a:sym typeface="Wingdings" panose="05000000000000000000" pitchFamily="2" charset="2"/>
              </a:rPr>
              <a:t>Algunas señales: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b="1" dirty="0" err="1"/>
              <a:t>QSpinBox.valueChanged</a:t>
            </a:r>
            <a:r>
              <a:rPr lang="en-US" b="1" dirty="0"/>
              <a:t>( </a:t>
            </a:r>
            <a:r>
              <a:rPr lang="en-US" i="1" dirty="0"/>
              <a:t>int 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s-PE" dirty="0">
                <a:sym typeface="Wingdings" panose="05000000000000000000" pitchFamily="2" charset="2"/>
              </a:rPr>
              <a:t>Señal emitida cuando se modifica el valor.</a:t>
            </a:r>
          </a:p>
          <a:p>
            <a:pPr lvl="1"/>
            <a:r>
              <a:rPr lang="en-US" b="1" dirty="0" err="1"/>
              <a:t>QSpinBox.editingFinished</a:t>
            </a:r>
            <a:r>
              <a:rPr lang="en-US" b="1" dirty="0"/>
              <a:t>( 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s-PE" dirty="0">
                <a:sym typeface="Wingdings" panose="05000000000000000000" pitchFamily="2" charset="2"/>
              </a:rPr>
              <a:t>Señal emitida cuando se termina de modificar el valor y la Widget pierde el “enfoque” o cuando se presiona “</a:t>
            </a:r>
            <a:r>
              <a:rPr lang="es-PE" dirty="0" err="1">
                <a:sym typeface="Wingdings" panose="05000000000000000000" pitchFamily="2" charset="2"/>
              </a:rPr>
              <a:t>Enter</a:t>
            </a:r>
            <a:r>
              <a:rPr lang="es-PE" dirty="0">
                <a:sym typeface="Wingdings" panose="05000000000000000000" pitchFamily="2" charset="2"/>
              </a:rPr>
              <a:t>”</a:t>
            </a:r>
            <a:endParaRPr lang="es-MX" dirty="0"/>
          </a:p>
          <a:p>
            <a:pPr lvl="1"/>
            <a:endParaRPr lang="es-MX" dirty="0"/>
          </a:p>
          <a:p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18D846-ACAB-4586-A32A-152AB2AB8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984" y="283029"/>
            <a:ext cx="3491998" cy="211182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C4D0BE-68B9-4B04-9C94-00DA86823AFE}"/>
              </a:ext>
            </a:extLst>
          </p:cNvPr>
          <p:cNvSpPr txBox="1"/>
          <p:nvPr/>
        </p:nvSpPr>
        <p:spPr>
          <a:xfrm>
            <a:off x="4760843" y="639405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3"/>
              </a:rPr>
              <a:t>https://doc.qt.io/qt-5/qspinbox.html</a:t>
            </a:r>
            <a:r>
              <a:rPr lang="es-P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100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64E86-1DEA-459D-98B1-ACD82365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275771"/>
            <a:ext cx="8596668" cy="1320800"/>
          </a:xfrm>
        </p:spPr>
        <p:txBody>
          <a:bodyPr/>
          <a:lstStyle/>
          <a:p>
            <a:r>
              <a:rPr lang="es-MX" dirty="0" err="1"/>
              <a:t>QDoubleSpinBox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3B86EB-C9E1-43A5-9CB1-81D695E5B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4" y="1173617"/>
            <a:ext cx="8785980" cy="5561012"/>
          </a:xfrm>
        </p:spPr>
        <p:txBody>
          <a:bodyPr>
            <a:normAutofit fontScale="85000" lnSpcReduction="10000"/>
          </a:bodyPr>
          <a:lstStyle/>
          <a:p>
            <a:r>
              <a:rPr lang="es-PE" dirty="0" err="1"/>
              <a:t>Simila</a:t>
            </a:r>
            <a:r>
              <a:rPr lang="es-MX" dirty="0"/>
              <a:t>r a </a:t>
            </a:r>
            <a:r>
              <a:rPr lang="es-MX" dirty="0" err="1"/>
              <a:t>QSpinBox</a:t>
            </a:r>
            <a:r>
              <a:rPr lang="es-MX" dirty="0"/>
              <a:t>, pero con valores flotantes.</a:t>
            </a:r>
          </a:p>
          <a:p>
            <a:r>
              <a:rPr lang="es-MX" dirty="0"/>
              <a:t>Por defecto se crea con un rango de 0 a 99.99 con un “paso” de 1.00, con una precisión de 2 decimales</a:t>
            </a:r>
          </a:p>
          <a:p>
            <a:r>
              <a:rPr lang="es-MX" dirty="0"/>
              <a:t>Métodos más usados:</a:t>
            </a:r>
          </a:p>
          <a:p>
            <a:pPr lvl="1"/>
            <a:r>
              <a:rPr lang="es-MX" b="1" dirty="0" err="1"/>
              <a:t>QSpinBox.setMinimum</a:t>
            </a:r>
            <a:r>
              <a:rPr lang="es-MX" b="1" dirty="0"/>
              <a:t>(</a:t>
            </a:r>
            <a:r>
              <a:rPr lang="es-MX" dirty="0"/>
              <a:t> </a:t>
            </a:r>
            <a:r>
              <a:rPr lang="es-MX" i="1" dirty="0" err="1"/>
              <a:t>float</a:t>
            </a:r>
            <a:r>
              <a:rPr lang="es-MX" dirty="0"/>
              <a:t> </a:t>
            </a:r>
            <a:r>
              <a:rPr lang="es-MX" b="1" dirty="0"/>
              <a:t>) </a:t>
            </a:r>
            <a:r>
              <a:rPr lang="es-MX" dirty="0">
                <a:sym typeface="Wingdings" panose="05000000000000000000" pitchFamily="2" charset="2"/>
              </a:rPr>
              <a:t> Asigna el valor flotante mínimo</a:t>
            </a:r>
            <a:endParaRPr lang="es-MX" b="1" dirty="0"/>
          </a:p>
          <a:p>
            <a:pPr lvl="1"/>
            <a:r>
              <a:rPr lang="es-MX" b="1" dirty="0" err="1"/>
              <a:t>QSpinBox.setMaximum</a:t>
            </a:r>
            <a:r>
              <a:rPr lang="es-MX" b="1" dirty="0"/>
              <a:t>(</a:t>
            </a:r>
            <a:r>
              <a:rPr lang="es-MX" i="1" dirty="0" err="1"/>
              <a:t>float</a:t>
            </a:r>
            <a:r>
              <a:rPr lang="es-MX" dirty="0"/>
              <a:t> </a:t>
            </a:r>
            <a:r>
              <a:rPr lang="es-MX" b="1" dirty="0"/>
              <a:t>) </a:t>
            </a:r>
            <a:r>
              <a:rPr lang="es-MX" dirty="0">
                <a:sym typeface="Wingdings" panose="05000000000000000000" pitchFamily="2" charset="2"/>
              </a:rPr>
              <a:t> Asigna el valor flotante máximo</a:t>
            </a:r>
            <a:endParaRPr lang="es-MX" b="1" dirty="0"/>
          </a:p>
          <a:p>
            <a:pPr lvl="1"/>
            <a:r>
              <a:rPr lang="es-MX" b="1" dirty="0" err="1"/>
              <a:t>QSpinBox.setRange</a:t>
            </a:r>
            <a:r>
              <a:rPr lang="es-MX" b="1" dirty="0"/>
              <a:t>(</a:t>
            </a:r>
            <a:r>
              <a:rPr lang="es-MX" i="1" dirty="0" err="1"/>
              <a:t>float</a:t>
            </a:r>
            <a:r>
              <a:rPr lang="es-MX" dirty="0"/>
              <a:t>, </a:t>
            </a:r>
            <a:r>
              <a:rPr lang="es-MX" i="1" dirty="0" err="1"/>
              <a:t>float</a:t>
            </a:r>
            <a:r>
              <a:rPr lang="es-MX" dirty="0"/>
              <a:t> </a:t>
            </a:r>
            <a:r>
              <a:rPr lang="es-MX" b="1" dirty="0"/>
              <a:t>) </a:t>
            </a:r>
            <a:r>
              <a:rPr lang="es-MX" dirty="0">
                <a:sym typeface="Wingdings" panose="05000000000000000000" pitchFamily="2" charset="2"/>
              </a:rPr>
              <a:t> Asigna los valores flotantes mínimo y máximo</a:t>
            </a:r>
            <a:endParaRPr lang="es-MX" b="1" dirty="0"/>
          </a:p>
          <a:p>
            <a:pPr lvl="1"/>
            <a:r>
              <a:rPr lang="es-MX" b="1" dirty="0" err="1"/>
              <a:t>QSpinBox.setSingleStep</a:t>
            </a:r>
            <a:r>
              <a:rPr lang="es-MX" b="1" dirty="0"/>
              <a:t>( </a:t>
            </a:r>
            <a:r>
              <a:rPr lang="es-MX" i="1" dirty="0" err="1"/>
              <a:t>float</a:t>
            </a:r>
            <a:r>
              <a:rPr lang="es-MX" dirty="0"/>
              <a:t> </a:t>
            </a:r>
            <a:r>
              <a:rPr lang="es-MX" b="1" dirty="0"/>
              <a:t>) </a:t>
            </a:r>
            <a:r>
              <a:rPr lang="es-MX" dirty="0">
                <a:sym typeface="Wingdings" panose="05000000000000000000" pitchFamily="2" charset="2"/>
              </a:rPr>
              <a:t> Asigna el valor de paso.</a:t>
            </a:r>
            <a:endParaRPr lang="es-MX" b="1" dirty="0"/>
          </a:p>
          <a:p>
            <a:pPr lvl="1"/>
            <a:r>
              <a:rPr lang="en-US" b="1" dirty="0" err="1"/>
              <a:t>QSpinBox.setPrefix</a:t>
            </a:r>
            <a:r>
              <a:rPr lang="en-US" b="1" dirty="0"/>
              <a:t>( </a:t>
            </a:r>
            <a:r>
              <a:rPr lang="en-US" i="1" dirty="0"/>
              <a:t>str</a:t>
            </a:r>
            <a:r>
              <a:rPr lang="en-US" dirty="0"/>
              <a:t> </a:t>
            </a:r>
            <a:r>
              <a:rPr lang="en-US" b="1" dirty="0"/>
              <a:t>) </a:t>
            </a:r>
            <a:r>
              <a:rPr lang="es-MX" dirty="0">
                <a:sym typeface="Wingdings" panose="05000000000000000000" pitchFamily="2" charset="2"/>
              </a:rPr>
              <a:t> Introduce texto fijo como prefijo del valor</a:t>
            </a:r>
            <a:endParaRPr lang="en-US" b="1" dirty="0"/>
          </a:p>
          <a:p>
            <a:pPr lvl="1"/>
            <a:r>
              <a:rPr lang="en-US" b="1" dirty="0" err="1"/>
              <a:t>QSpinBox.setSufix</a:t>
            </a:r>
            <a:r>
              <a:rPr lang="en-US" b="1" dirty="0"/>
              <a:t>( </a:t>
            </a:r>
            <a:r>
              <a:rPr lang="en-US" i="1" dirty="0"/>
              <a:t>str</a:t>
            </a:r>
            <a:r>
              <a:rPr lang="en-US" dirty="0"/>
              <a:t> </a:t>
            </a:r>
            <a:r>
              <a:rPr lang="en-US" b="1" dirty="0"/>
              <a:t>) </a:t>
            </a:r>
            <a:r>
              <a:rPr lang="es-MX" dirty="0">
                <a:sym typeface="Wingdings" panose="05000000000000000000" pitchFamily="2" charset="2"/>
              </a:rPr>
              <a:t> Introduce texto fijo como sufijo del valor</a:t>
            </a:r>
            <a:endParaRPr lang="es-MX" b="1" dirty="0"/>
          </a:p>
          <a:p>
            <a:pPr lvl="1"/>
            <a:r>
              <a:rPr lang="en-US" b="1" dirty="0" err="1"/>
              <a:t>QSpinBox</a:t>
            </a:r>
            <a:r>
              <a:rPr lang="es-MX" b="1" dirty="0"/>
              <a:t>.</a:t>
            </a:r>
            <a:r>
              <a:rPr lang="es-PE" b="1" dirty="0" err="1"/>
              <a:t>setAlignment</a:t>
            </a:r>
            <a:r>
              <a:rPr lang="es-PE" b="1" dirty="0"/>
              <a:t>(</a:t>
            </a:r>
            <a:r>
              <a:rPr lang="es-PE" dirty="0"/>
              <a:t> </a:t>
            </a:r>
            <a:r>
              <a:rPr lang="es-PE" i="1" dirty="0" err="1"/>
              <a:t>Qt.QAlignment</a:t>
            </a:r>
            <a:r>
              <a:rPr lang="es-PE" dirty="0"/>
              <a:t> </a:t>
            </a:r>
            <a:r>
              <a:rPr lang="es-PE" b="1" dirty="0"/>
              <a:t>)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PE" dirty="0">
                <a:sym typeface="Wingdings" panose="05000000000000000000" pitchFamily="2" charset="2"/>
              </a:rPr>
              <a:t>Asigna la alineación del texto dentro de la Widget.</a:t>
            </a:r>
          </a:p>
          <a:p>
            <a:pPr lvl="1"/>
            <a:r>
              <a:rPr lang="en-US" b="1" dirty="0" err="1"/>
              <a:t>QSpinBox</a:t>
            </a:r>
            <a:r>
              <a:rPr lang="es-MX" b="1" dirty="0"/>
              <a:t>.</a:t>
            </a:r>
            <a:r>
              <a:rPr lang="es-MX" b="1" dirty="0" err="1"/>
              <a:t>setV</a:t>
            </a:r>
            <a:r>
              <a:rPr lang="es-PE" b="1" dirty="0" err="1"/>
              <a:t>alue</a:t>
            </a:r>
            <a:r>
              <a:rPr lang="es-PE" b="1" dirty="0"/>
              <a:t>( </a:t>
            </a:r>
            <a:r>
              <a:rPr lang="es-MX" i="1" dirty="0" err="1"/>
              <a:t>float</a:t>
            </a:r>
            <a:r>
              <a:rPr lang="es-PE" b="1" dirty="0"/>
              <a:t> )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PE" dirty="0">
                <a:sym typeface="Wingdings" panose="05000000000000000000" pitchFamily="2" charset="2"/>
              </a:rPr>
              <a:t>Asigna el valor actual de la Widget</a:t>
            </a:r>
          </a:p>
          <a:p>
            <a:pPr lvl="1"/>
            <a:r>
              <a:rPr lang="en-US" b="1" dirty="0" err="1"/>
              <a:t>QSpinBox</a:t>
            </a:r>
            <a:r>
              <a:rPr lang="es-MX" b="1" dirty="0"/>
              <a:t>.</a:t>
            </a:r>
            <a:r>
              <a:rPr lang="es-MX" b="1" dirty="0" err="1"/>
              <a:t>setDecimals</a:t>
            </a:r>
            <a:r>
              <a:rPr lang="es-PE" b="1" dirty="0"/>
              <a:t>( </a:t>
            </a:r>
            <a:r>
              <a:rPr lang="es-MX" i="1" dirty="0" err="1"/>
              <a:t>int</a:t>
            </a:r>
            <a:r>
              <a:rPr lang="es-PE" b="1" dirty="0"/>
              <a:t> )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PE" dirty="0">
                <a:sym typeface="Wingdings" panose="05000000000000000000" pitchFamily="2" charset="2"/>
              </a:rPr>
              <a:t>Asigna la cantidad de decimales a mostrar (precisión)</a:t>
            </a:r>
            <a:endParaRPr lang="en-US" b="1" dirty="0"/>
          </a:p>
          <a:p>
            <a:pPr lvl="1"/>
            <a:r>
              <a:rPr lang="en-US" b="1" dirty="0" err="1"/>
              <a:t>QSpinBox</a:t>
            </a:r>
            <a:r>
              <a:rPr lang="es-MX" b="1" dirty="0"/>
              <a:t>.</a:t>
            </a:r>
            <a:r>
              <a:rPr lang="es-PE" b="1" dirty="0" err="1"/>
              <a:t>value</a:t>
            </a:r>
            <a:r>
              <a:rPr lang="es-PE" b="1" dirty="0"/>
              <a:t>( )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PE" dirty="0">
                <a:sym typeface="Wingdings" panose="05000000000000000000" pitchFamily="2" charset="2"/>
              </a:rPr>
              <a:t>Devuelve el valor actual de la Widget.</a:t>
            </a:r>
          </a:p>
          <a:p>
            <a:r>
              <a:rPr lang="es-PE" dirty="0">
                <a:sym typeface="Wingdings" panose="05000000000000000000" pitchFamily="2" charset="2"/>
              </a:rPr>
              <a:t>Algunas señales: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b="1" dirty="0" err="1"/>
              <a:t>QSpinBox.valueChanged</a:t>
            </a:r>
            <a:r>
              <a:rPr lang="en-US" b="1" dirty="0"/>
              <a:t>( </a:t>
            </a:r>
            <a:r>
              <a:rPr lang="es-MX" i="1" dirty="0" err="1"/>
              <a:t>float</a:t>
            </a:r>
            <a:r>
              <a:rPr lang="en-US" i="1" dirty="0"/>
              <a:t> 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s-PE" dirty="0">
                <a:sym typeface="Wingdings" panose="05000000000000000000" pitchFamily="2" charset="2"/>
              </a:rPr>
              <a:t>Señal emitida cuando se modifica el valor.</a:t>
            </a:r>
          </a:p>
          <a:p>
            <a:pPr lvl="1"/>
            <a:r>
              <a:rPr lang="en-US" b="1" dirty="0" err="1"/>
              <a:t>QSpinBox.editingFinished</a:t>
            </a:r>
            <a:r>
              <a:rPr lang="en-US" b="1" dirty="0"/>
              <a:t>( 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s-PE" dirty="0">
                <a:sym typeface="Wingdings" panose="05000000000000000000" pitchFamily="2" charset="2"/>
              </a:rPr>
              <a:t>Señal emitida cuando se termina de modificar el valor y la Widget pierde el “enfoque” o cuando se presiona “</a:t>
            </a:r>
            <a:r>
              <a:rPr lang="es-PE" dirty="0" err="1">
                <a:sym typeface="Wingdings" panose="05000000000000000000" pitchFamily="2" charset="2"/>
              </a:rPr>
              <a:t>Enter</a:t>
            </a:r>
            <a:r>
              <a:rPr lang="es-PE" dirty="0">
                <a:sym typeface="Wingdings" panose="05000000000000000000" pitchFamily="2" charset="2"/>
              </a:rPr>
              <a:t>”</a:t>
            </a:r>
            <a:endParaRPr lang="es-MX" dirty="0"/>
          </a:p>
          <a:p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FE390B-8713-427A-B762-CAB00F393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508" y="1944914"/>
            <a:ext cx="3058958" cy="222068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782105C-6DB7-4862-8F31-CF26B889E09B}"/>
              </a:ext>
            </a:extLst>
          </p:cNvPr>
          <p:cNvSpPr txBox="1"/>
          <p:nvPr/>
        </p:nvSpPr>
        <p:spPr>
          <a:xfrm>
            <a:off x="5134059" y="0"/>
            <a:ext cx="61026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dirty="0">
                <a:hlinkClick r:id="rId3"/>
              </a:rPr>
              <a:t>https://doc.qt.io/qt-5/qdoublespinbox.html</a:t>
            </a:r>
            <a:r>
              <a:rPr lang="es-P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293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29FCF-26F7-4660-A3DD-E59865F2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7" y="156238"/>
            <a:ext cx="8596668" cy="1320800"/>
          </a:xfrm>
        </p:spPr>
        <p:txBody>
          <a:bodyPr/>
          <a:lstStyle/>
          <a:p>
            <a:r>
              <a:rPr lang="es-MX" dirty="0" err="1"/>
              <a:t>QCheckBox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1BBF8F-4743-4C16-8622-0D68E348F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76" y="1115560"/>
            <a:ext cx="7857067" cy="5586202"/>
          </a:xfrm>
        </p:spPr>
        <p:txBody>
          <a:bodyPr/>
          <a:lstStyle/>
          <a:p>
            <a:r>
              <a:rPr lang="es-MX" dirty="0"/>
              <a:t>Widget para generar un texto con un cuadro seleccionable (</a:t>
            </a:r>
            <a:r>
              <a:rPr lang="es-MX" dirty="0" err="1"/>
              <a:t>checkeable</a:t>
            </a:r>
            <a:r>
              <a:rPr lang="es-MX" dirty="0"/>
              <a:t>)</a:t>
            </a:r>
          </a:p>
          <a:p>
            <a:r>
              <a:rPr lang="es-PE" dirty="0"/>
              <a:t>Por defecto se crea deseleccionado.</a:t>
            </a:r>
          </a:p>
          <a:p>
            <a:r>
              <a:rPr lang="es-PE" dirty="0"/>
              <a:t>Métodos más usados:</a:t>
            </a:r>
          </a:p>
          <a:p>
            <a:pPr lvl="1"/>
            <a:r>
              <a:rPr lang="es-PE" b="1" dirty="0" err="1"/>
              <a:t>QCheckBox.checkState</a:t>
            </a:r>
            <a:r>
              <a:rPr lang="es-PE" b="1" dirty="0"/>
              <a:t>( ) </a:t>
            </a:r>
            <a:r>
              <a:rPr lang="es-PE" dirty="0">
                <a:sym typeface="Wingdings" panose="05000000000000000000" pitchFamily="2" charset="2"/>
              </a:rPr>
              <a:t> Devuelve el estado de la widget como entero. (0 es deseleccionado, 1 es seleccionado por defecto y 2 es seleccionado)</a:t>
            </a:r>
          </a:p>
          <a:p>
            <a:pPr lvl="1"/>
            <a:r>
              <a:rPr lang="es-PE" b="1" dirty="0" err="1"/>
              <a:t>QCheckBox.isChecked</a:t>
            </a:r>
            <a:r>
              <a:rPr lang="es-PE" b="1" dirty="0"/>
              <a:t>( )</a:t>
            </a:r>
            <a:r>
              <a:rPr lang="es-PE" dirty="0"/>
              <a:t> </a:t>
            </a:r>
            <a:r>
              <a:rPr lang="es-PE" dirty="0">
                <a:sym typeface="Wingdings" panose="05000000000000000000" pitchFamily="2" charset="2"/>
              </a:rPr>
              <a:t> Devuelve el estado de la widget como booleano.</a:t>
            </a:r>
          </a:p>
          <a:p>
            <a:pPr lvl="1"/>
            <a:r>
              <a:rPr lang="es-PE" b="1" dirty="0" err="1">
                <a:sym typeface="Wingdings" panose="05000000000000000000" pitchFamily="2" charset="2"/>
              </a:rPr>
              <a:t>QCheckBox.setChekState</a:t>
            </a:r>
            <a:r>
              <a:rPr lang="es-PE" b="1" dirty="0">
                <a:sym typeface="Wingdings" panose="05000000000000000000" pitchFamily="2" charset="2"/>
              </a:rPr>
              <a:t>( </a:t>
            </a:r>
            <a:r>
              <a:rPr lang="es-PE" i="1" dirty="0" err="1">
                <a:sym typeface="Wingdings" panose="05000000000000000000" pitchFamily="2" charset="2"/>
              </a:rPr>
              <a:t>int</a:t>
            </a:r>
            <a:r>
              <a:rPr lang="es-PE" dirty="0">
                <a:sym typeface="Wingdings" panose="05000000000000000000" pitchFamily="2" charset="2"/>
              </a:rPr>
              <a:t> </a:t>
            </a:r>
            <a:r>
              <a:rPr lang="es-PE" b="1" dirty="0">
                <a:sym typeface="Wingdings" panose="05000000000000000000" pitchFamily="2" charset="2"/>
              </a:rPr>
              <a:t>)</a:t>
            </a:r>
            <a:r>
              <a:rPr lang="es-PE" dirty="0">
                <a:sym typeface="Wingdings" panose="05000000000000000000" pitchFamily="2" charset="2"/>
              </a:rPr>
              <a:t>  Asigna el valor de estado (entero) de la widget.</a:t>
            </a:r>
          </a:p>
          <a:p>
            <a:pPr lvl="1"/>
            <a:r>
              <a:rPr lang="es-PE" b="1" dirty="0" err="1">
                <a:sym typeface="Wingdings" panose="05000000000000000000" pitchFamily="2" charset="2"/>
              </a:rPr>
              <a:t>QCheckBox.setCheked</a:t>
            </a:r>
            <a:r>
              <a:rPr lang="es-PE" b="1" dirty="0">
                <a:sym typeface="Wingdings" panose="05000000000000000000" pitchFamily="2" charset="2"/>
              </a:rPr>
              <a:t>(</a:t>
            </a:r>
            <a:r>
              <a:rPr lang="es-PE" dirty="0">
                <a:sym typeface="Wingdings" panose="05000000000000000000" pitchFamily="2" charset="2"/>
              </a:rPr>
              <a:t> </a:t>
            </a:r>
            <a:r>
              <a:rPr lang="es-PE" i="1" dirty="0" err="1">
                <a:sym typeface="Wingdings" panose="05000000000000000000" pitchFamily="2" charset="2"/>
              </a:rPr>
              <a:t>bool</a:t>
            </a:r>
            <a:r>
              <a:rPr lang="es-PE" dirty="0">
                <a:sym typeface="Wingdings" panose="05000000000000000000" pitchFamily="2" charset="2"/>
              </a:rPr>
              <a:t> </a:t>
            </a:r>
            <a:r>
              <a:rPr lang="es-PE" b="1" dirty="0">
                <a:sym typeface="Wingdings" panose="05000000000000000000" pitchFamily="2" charset="2"/>
              </a:rPr>
              <a:t>)</a:t>
            </a:r>
            <a:r>
              <a:rPr lang="es-PE" dirty="0">
                <a:sym typeface="Wingdings" panose="05000000000000000000" pitchFamily="2" charset="2"/>
              </a:rPr>
              <a:t>  Asigna el estado de la widget (True/False)</a:t>
            </a:r>
          </a:p>
          <a:p>
            <a:r>
              <a:rPr lang="es-PE" dirty="0"/>
              <a:t>Señal:</a:t>
            </a:r>
          </a:p>
          <a:p>
            <a:pPr lvl="1"/>
            <a:r>
              <a:rPr lang="es-PE" b="1" dirty="0" err="1"/>
              <a:t>QCheckBox.stateChanged</a:t>
            </a:r>
            <a:r>
              <a:rPr lang="es-PE" b="1" dirty="0"/>
              <a:t>( </a:t>
            </a:r>
            <a:r>
              <a:rPr lang="es-PE" i="1" dirty="0" err="1"/>
              <a:t>int</a:t>
            </a:r>
            <a:r>
              <a:rPr lang="es-PE" dirty="0"/>
              <a:t> </a:t>
            </a:r>
            <a:r>
              <a:rPr lang="es-PE" b="1" dirty="0"/>
              <a:t>)</a:t>
            </a:r>
            <a:r>
              <a:rPr lang="es-PE" dirty="0"/>
              <a:t> </a:t>
            </a:r>
            <a:r>
              <a:rPr lang="es-PE" dirty="0">
                <a:sym typeface="Wingdings" panose="05000000000000000000" pitchFamily="2" charset="2"/>
              </a:rPr>
              <a:t> Emitida cuando el estado de la widget es modificado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EE1519-E3F8-49A6-B4A3-8908D073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893" y="1845923"/>
            <a:ext cx="3375088" cy="316615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5981B1E-A320-4B21-BF50-AE376FD91771}"/>
              </a:ext>
            </a:extLst>
          </p:cNvPr>
          <p:cNvSpPr txBox="1"/>
          <p:nvPr/>
        </p:nvSpPr>
        <p:spPr>
          <a:xfrm>
            <a:off x="4511211" y="6332430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3"/>
              </a:rPr>
              <a:t>https://doc.qt.io/qt-5/qcheckbox.html</a:t>
            </a:r>
            <a:r>
              <a:rPr lang="es-P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71179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1675</TotalTime>
  <Words>1226</Words>
  <Application>Microsoft Office PowerPoint</Application>
  <PresentationFormat>Panorámica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Desarrollo de Interfaz Gráfica de Usuario en Python con Qt y PyQtGraph</vt:lpstr>
      <vt:lpstr>Temas a ver…</vt:lpstr>
      <vt:lpstr>QLabel</vt:lpstr>
      <vt:lpstr>QPushButton</vt:lpstr>
      <vt:lpstr>Layout Management</vt:lpstr>
      <vt:lpstr>QLayout: QVBoxLayout, QHBoxLayout</vt:lpstr>
      <vt:lpstr>QSpinBox</vt:lpstr>
      <vt:lpstr>QDoubleSpinBox</vt:lpstr>
      <vt:lpstr>QCheckBox</vt:lpstr>
      <vt:lpstr>Presentación de PowerPoint</vt:lpstr>
      <vt:lpstr>A programar…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Interfaz Gráfica de Usuario en Python con Qt y PyQtGraph</dc:title>
  <dc:creator>Alejandro Ernesto Condori Alvarado</dc:creator>
  <cp:lastModifiedBy>Alejandro Ernesto Condori Alvarado</cp:lastModifiedBy>
  <cp:revision>46</cp:revision>
  <dcterms:created xsi:type="dcterms:W3CDTF">2021-03-18T19:30:21Z</dcterms:created>
  <dcterms:modified xsi:type="dcterms:W3CDTF">2021-03-27T13:19:58Z</dcterms:modified>
</cp:coreProperties>
</file>