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notesMasterIdLst>
    <p:notesMasterId r:id="rId117"/>
  </p:notesMasterIdLst>
  <p:handoutMasterIdLst>
    <p:handoutMasterId r:id="rId118"/>
  </p:handoutMasterIdLst>
  <p:sldIdLst>
    <p:sldId id="342" r:id="rId3"/>
    <p:sldId id="346" r:id="rId4"/>
    <p:sldId id="462" r:id="rId5"/>
    <p:sldId id="347" r:id="rId6"/>
    <p:sldId id="349" r:id="rId7"/>
    <p:sldId id="348" r:id="rId8"/>
    <p:sldId id="350" r:id="rId9"/>
    <p:sldId id="351" r:id="rId10"/>
    <p:sldId id="353" r:id="rId11"/>
    <p:sldId id="352" r:id="rId12"/>
    <p:sldId id="475" r:id="rId13"/>
    <p:sldId id="355" r:id="rId14"/>
    <p:sldId id="476" r:id="rId15"/>
    <p:sldId id="477" r:id="rId16"/>
    <p:sldId id="478" r:id="rId17"/>
    <p:sldId id="356" r:id="rId18"/>
    <p:sldId id="357" r:id="rId19"/>
    <p:sldId id="358" r:id="rId20"/>
    <p:sldId id="359" r:id="rId21"/>
    <p:sldId id="443" r:id="rId22"/>
    <p:sldId id="444" r:id="rId23"/>
    <p:sldId id="360" r:id="rId24"/>
    <p:sldId id="361" r:id="rId25"/>
    <p:sldId id="464" r:id="rId26"/>
    <p:sldId id="362" r:id="rId27"/>
    <p:sldId id="440" r:id="rId28"/>
    <p:sldId id="460" r:id="rId29"/>
    <p:sldId id="484" r:id="rId30"/>
    <p:sldId id="465" r:id="rId31"/>
    <p:sldId id="441" r:id="rId32"/>
    <p:sldId id="442" r:id="rId33"/>
    <p:sldId id="479" r:id="rId34"/>
    <p:sldId id="461" r:id="rId35"/>
    <p:sldId id="447" r:id="rId36"/>
    <p:sldId id="365" r:id="rId37"/>
    <p:sldId id="445" r:id="rId38"/>
    <p:sldId id="480" r:id="rId39"/>
    <p:sldId id="481" r:id="rId40"/>
    <p:sldId id="366" r:id="rId41"/>
    <p:sldId id="446" r:id="rId42"/>
    <p:sldId id="468" r:id="rId43"/>
    <p:sldId id="367" r:id="rId44"/>
    <p:sldId id="452" r:id="rId45"/>
    <p:sldId id="448" r:id="rId46"/>
    <p:sldId id="467" r:id="rId47"/>
    <p:sldId id="482" r:id="rId48"/>
    <p:sldId id="469" r:id="rId49"/>
    <p:sldId id="368" r:id="rId50"/>
    <p:sldId id="471" r:id="rId51"/>
    <p:sldId id="483" r:id="rId52"/>
    <p:sldId id="449" r:id="rId53"/>
    <p:sldId id="470" r:id="rId54"/>
    <p:sldId id="369" r:id="rId55"/>
    <p:sldId id="450" r:id="rId56"/>
    <p:sldId id="472" r:id="rId57"/>
    <p:sldId id="370" r:id="rId58"/>
    <p:sldId id="345" r:id="rId59"/>
    <p:sldId id="372" r:id="rId60"/>
    <p:sldId id="373" r:id="rId61"/>
    <p:sldId id="453" r:id="rId62"/>
    <p:sldId id="374" r:id="rId63"/>
    <p:sldId id="454" r:id="rId64"/>
    <p:sldId id="375" r:id="rId65"/>
    <p:sldId id="473" r:id="rId66"/>
    <p:sldId id="377" r:id="rId67"/>
    <p:sldId id="378" r:id="rId68"/>
    <p:sldId id="379" r:id="rId69"/>
    <p:sldId id="380" r:id="rId70"/>
    <p:sldId id="381" r:id="rId71"/>
    <p:sldId id="382" r:id="rId72"/>
    <p:sldId id="383" r:id="rId73"/>
    <p:sldId id="404" r:id="rId74"/>
    <p:sldId id="385" r:id="rId75"/>
    <p:sldId id="474" r:id="rId76"/>
    <p:sldId id="386" r:id="rId77"/>
    <p:sldId id="387" r:id="rId78"/>
    <p:sldId id="388" r:id="rId79"/>
    <p:sldId id="389" r:id="rId80"/>
    <p:sldId id="423" r:id="rId81"/>
    <p:sldId id="390" r:id="rId82"/>
    <p:sldId id="424" r:id="rId83"/>
    <p:sldId id="488" r:id="rId84"/>
    <p:sldId id="391" r:id="rId85"/>
    <p:sldId id="403" r:id="rId86"/>
    <p:sldId id="394" r:id="rId87"/>
    <p:sldId id="393" r:id="rId88"/>
    <p:sldId id="395" r:id="rId89"/>
    <p:sldId id="405" r:id="rId90"/>
    <p:sldId id="396" r:id="rId91"/>
    <p:sldId id="489" r:id="rId92"/>
    <p:sldId id="490" r:id="rId93"/>
    <p:sldId id="415" r:id="rId94"/>
    <p:sldId id="416" r:id="rId95"/>
    <p:sldId id="421" r:id="rId96"/>
    <p:sldId id="422" r:id="rId97"/>
    <p:sldId id="487" r:id="rId98"/>
    <p:sldId id="485" r:id="rId99"/>
    <p:sldId id="486" r:id="rId100"/>
    <p:sldId id="414" r:id="rId101"/>
    <p:sldId id="427" r:id="rId102"/>
    <p:sldId id="428" r:id="rId103"/>
    <p:sldId id="406" r:id="rId104"/>
    <p:sldId id="407" r:id="rId105"/>
    <p:sldId id="401" r:id="rId106"/>
    <p:sldId id="417" r:id="rId107"/>
    <p:sldId id="418" r:id="rId108"/>
    <p:sldId id="419" r:id="rId109"/>
    <p:sldId id="436" r:id="rId110"/>
    <p:sldId id="455" r:id="rId111"/>
    <p:sldId id="456" r:id="rId112"/>
    <p:sldId id="457" r:id="rId113"/>
    <p:sldId id="458" r:id="rId114"/>
    <p:sldId id="437" r:id="rId115"/>
    <p:sldId id="344" r:id="rId1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預設章節" id="{B2A1017D-6DBA-420F-93CE-A8027E8E4739}">
          <p14:sldIdLst>
            <p14:sldId id="342"/>
            <p14:sldId id="346"/>
            <p14:sldId id="462"/>
            <p14:sldId id="347"/>
            <p14:sldId id="349"/>
            <p14:sldId id="348"/>
            <p14:sldId id="350"/>
            <p14:sldId id="351"/>
            <p14:sldId id="353"/>
            <p14:sldId id="352"/>
            <p14:sldId id="475"/>
            <p14:sldId id="355"/>
            <p14:sldId id="476"/>
            <p14:sldId id="477"/>
            <p14:sldId id="478"/>
            <p14:sldId id="356"/>
            <p14:sldId id="357"/>
            <p14:sldId id="358"/>
            <p14:sldId id="359"/>
            <p14:sldId id="443"/>
            <p14:sldId id="444"/>
            <p14:sldId id="360"/>
            <p14:sldId id="361"/>
            <p14:sldId id="464"/>
            <p14:sldId id="362"/>
            <p14:sldId id="440"/>
            <p14:sldId id="460"/>
            <p14:sldId id="484"/>
            <p14:sldId id="465"/>
            <p14:sldId id="441"/>
            <p14:sldId id="442"/>
            <p14:sldId id="479"/>
            <p14:sldId id="461"/>
            <p14:sldId id="447"/>
            <p14:sldId id="365"/>
            <p14:sldId id="445"/>
            <p14:sldId id="480"/>
            <p14:sldId id="481"/>
            <p14:sldId id="366"/>
            <p14:sldId id="446"/>
            <p14:sldId id="468"/>
            <p14:sldId id="367"/>
            <p14:sldId id="452"/>
            <p14:sldId id="448"/>
            <p14:sldId id="467"/>
            <p14:sldId id="482"/>
            <p14:sldId id="469"/>
            <p14:sldId id="368"/>
            <p14:sldId id="471"/>
            <p14:sldId id="483"/>
            <p14:sldId id="449"/>
            <p14:sldId id="470"/>
            <p14:sldId id="369"/>
            <p14:sldId id="450"/>
            <p14:sldId id="472"/>
            <p14:sldId id="370"/>
            <p14:sldId id="345"/>
            <p14:sldId id="372"/>
            <p14:sldId id="373"/>
            <p14:sldId id="453"/>
            <p14:sldId id="374"/>
            <p14:sldId id="454"/>
            <p14:sldId id="375"/>
            <p14:sldId id="473"/>
            <p14:sldId id="377"/>
            <p14:sldId id="378"/>
            <p14:sldId id="379"/>
            <p14:sldId id="380"/>
            <p14:sldId id="381"/>
            <p14:sldId id="382"/>
            <p14:sldId id="383"/>
            <p14:sldId id="404"/>
            <p14:sldId id="385"/>
            <p14:sldId id="474"/>
            <p14:sldId id="386"/>
            <p14:sldId id="387"/>
            <p14:sldId id="388"/>
            <p14:sldId id="389"/>
            <p14:sldId id="423"/>
            <p14:sldId id="390"/>
            <p14:sldId id="424"/>
            <p14:sldId id="488"/>
            <p14:sldId id="391"/>
            <p14:sldId id="403"/>
            <p14:sldId id="394"/>
            <p14:sldId id="393"/>
            <p14:sldId id="395"/>
            <p14:sldId id="405"/>
            <p14:sldId id="396"/>
            <p14:sldId id="489"/>
            <p14:sldId id="490"/>
            <p14:sldId id="415"/>
            <p14:sldId id="416"/>
            <p14:sldId id="421"/>
            <p14:sldId id="422"/>
            <p14:sldId id="487"/>
            <p14:sldId id="485"/>
            <p14:sldId id="486"/>
            <p14:sldId id="414"/>
            <p14:sldId id="427"/>
            <p14:sldId id="428"/>
            <p14:sldId id="406"/>
            <p14:sldId id="407"/>
            <p14:sldId id="401"/>
            <p14:sldId id="417"/>
            <p14:sldId id="418"/>
            <p14:sldId id="419"/>
            <p14:sldId id="436"/>
            <p14:sldId id="455"/>
            <p14:sldId id="456"/>
            <p14:sldId id="457"/>
            <p14:sldId id="458"/>
            <p14:sldId id="437"/>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9F1"/>
    <a:srgbClr val="E6E6E6"/>
    <a:srgbClr val="FFFFFF"/>
    <a:srgbClr val="A8EEFE"/>
    <a:srgbClr val="96EAFE"/>
    <a:srgbClr val="7C5989"/>
    <a:srgbClr val="000066"/>
    <a:srgbClr val="4D6B89"/>
    <a:srgbClr val="384E64"/>
    <a:srgbClr val="274E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51" autoAdjust="0"/>
    <p:restoredTop sz="86180" autoAdjust="0"/>
  </p:normalViewPr>
  <p:slideViewPr>
    <p:cSldViewPr>
      <p:cViewPr varScale="1">
        <p:scale>
          <a:sx n="93" d="100"/>
          <a:sy n="93" d="100"/>
        </p:scale>
        <p:origin x="2514" y="8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861D6-E945-C342-8C0A-AD4FBA83C0B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TW" altLang="en-US"/>
        </a:p>
      </dgm:t>
    </dgm:pt>
    <dgm:pt modelId="{4DE41EE6-70A3-7D4F-ADC6-71D845A94738}">
      <dgm:prSet/>
      <dgm:spPr/>
      <dgm:t>
        <a:bodyPr/>
        <a:lstStyle/>
        <a:p>
          <a:r>
            <a:rPr lang="en-US" b="1"/>
            <a:t>React </a:t>
          </a:r>
          <a:endParaRPr lang="zh-TW"/>
        </a:p>
      </dgm:t>
    </dgm:pt>
    <dgm:pt modelId="{8B739ABA-5406-F64A-8593-578863552587}" type="parTrans" cxnId="{88081A82-9CCA-5E49-AC43-673E81CD9E09}">
      <dgm:prSet/>
      <dgm:spPr/>
      <dgm:t>
        <a:bodyPr/>
        <a:lstStyle/>
        <a:p>
          <a:endParaRPr lang="zh-TW" altLang="en-US"/>
        </a:p>
      </dgm:t>
    </dgm:pt>
    <dgm:pt modelId="{E938D343-F6C1-A84F-BDEE-475CB157F4A4}" type="sibTrans" cxnId="{88081A82-9CCA-5E49-AC43-673E81CD9E09}">
      <dgm:prSet/>
      <dgm:spPr/>
      <dgm:t>
        <a:bodyPr/>
        <a:lstStyle/>
        <a:p>
          <a:endParaRPr lang="zh-TW" altLang="en-US"/>
        </a:p>
      </dgm:t>
    </dgm:pt>
    <dgm:pt modelId="{2439EB3D-5787-FA4C-947B-D7138ADA06D5}">
      <dgm:prSet/>
      <dgm:spPr/>
      <dgm:t>
        <a:bodyPr/>
        <a:lstStyle/>
        <a:p>
          <a:r>
            <a:rPr lang="en-US"/>
            <a:t>Angular</a:t>
          </a:r>
          <a:endParaRPr lang="zh-TW"/>
        </a:p>
      </dgm:t>
    </dgm:pt>
    <dgm:pt modelId="{7EDB2F5B-C499-134D-8B43-36FDD97DD5A0}" type="parTrans" cxnId="{D53772E3-6845-B04B-A6BC-9BC0F0BE5B72}">
      <dgm:prSet/>
      <dgm:spPr/>
      <dgm:t>
        <a:bodyPr/>
        <a:lstStyle/>
        <a:p>
          <a:endParaRPr lang="zh-TW" altLang="en-US"/>
        </a:p>
      </dgm:t>
    </dgm:pt>
    <dgm:pt modelId="{D88894E3-B8DC-F14F-B6C3-075D9C8BE51F}" type="sibTrans" cxnId="{D53772E3-6845-B04B-A6BC-9BC0F0BE5B72}">
      <dgm:prSet/>
      <dgm:spPr/>
      <dgm:t>
        <a:bodyPr/>
        <a:lstStyle/>
        <a:p>
          <a:endParaRPr lang="zh-TW" altLang="en-US"/>
        </a:p>
      </dgm:t>
    </dgm:pt>
    <dgm:pt modelId="{2DA6E961-70F2-3C44-99E2-19565A8F6940}">
      <dgm:prSet/>
      <dgm:spPr/>
      <dgm:t>
        <a:bodyPr/>
        <a:lstStyle/>
        <a:p>
          <a:r>
            <a:rPr lang="en-US"/>
            <a:t>VueJS</a:t>
          </a:r>
          <a:endParaRPr lang="zh-TW"/>
        </a:p>
      </dgm:t>
    </dgm:pt>
    <dgm:pt modelId="{AB37D0A6-B9D4-D346-A1D9-8406B6F312A6}" type="parTrans" cxnId="{39B6C0F5-1ADF-A64C-979B-30AE6715A233}">
      <dgm:prSet/>
      <dgm:spPr/>
      <dgm:t>
        <a:bodyPr/>
        <a:lstStyle/>
        <a:p>
          <a:endParaRPr lang="zh-TW" altLang="en-US"/>
        </a:p>
      </dgm:t>
    </dgm:pt>
    <dgm:pt modelId="{7E8A1BD6-122D-E94A-82C6-70931E5BBEDC}" type="sibTrans" cxnId="{39B6C0F5-1ADF-A64C-979B-30AE6715A233}">
      <dgm:prSet/>
      <dgm:spPr/>
      <dgm:t>
        <a:bodyPr/>
        <a:lstStyle/>
        <a:p>
          <a:endParaRPr lang="zh-TW" altLang="en-US"/>
        </a:p>
      </dgm:t>
    </dgm:pt>
    <dgm:pt modelId="{4D8C125C-7875-4942-9756-4AB508D6C048}">
      <dgm:prSet custT="1"/>
      <dgm:spPr/>
      <dgm:t>
        <a:bodyPr/>
        <a:lstStyle/>
        <a:p>
          <a:r>
            <a:rPr lang="en-US" altLang="zh-TW" sz="1800" dirty="0"/>
            <a:t>Only deal with view.</a:t>
          </a:r>
          <a:endParaRPr lang="zh-TW" altLang="en-US" sz="1800" dirty="0"/>
        </a:p>
      </dgm:t>
    </dgm:pt>
    <dgm:pt modelId="{CF9539BB-E222-4C68-970F-FD98B37DA333}" type="parTrans" cxnId="{E0FD15A2-A46F-48F9-A5A4-BAE8B94342E8}">
      <dgm:prSet/>
      <dgm:spPr/>
      <dgm:t>
        <a:bodyPr/>
        <a:lstStyle/>
        <a:p>
          <a:endParaRPr lang="zh-TW" altLang="en-US"/>
        </a:p>
      </dgm:t>
    </dgm:pt>
    <dgm:pt modelId="{623966E7-8DE8-42DF-9ED4-55E404ED3C20}" type="sibTrans" cxnId="{E0FD15A2-A46F-48F9-A5A4-BAE8B94342E8}">
      <dgm:prSet/>
      <dgm:spPr/>
      <dgm:t>
        <a:bodyPr/>
        <a:lstStyle/>
        <a:p>
          <a:endParaRPr lang="zh-TW" altLang="en-US"/>
        </a:p>
      </dgm:t>
    </dgm:pt>
    <dgm:pt modelId="{A9D261B4-8AC9-4879-9343-B5FC18EFDD2D}">
      <dgm:prSet custT="1"/>
      <dgm:spPr/>
      <dgm:t>
        <a:bodyPr/>
        <a:lstStyle/>
        <a:p>
          <a:r>
            <a:rPr lang="en-US" altLang="zh-TW" sz="1800" dirty="0"/>
            <a:t>Only deal with view.</a:t>
          </a:r>
          <a:endParaRPr lang="zh-TW" altLang="en-US" sz="1800" b="0" dirty="0"/>
        </a:p>
      </dgm:t>
    </dgm:pt>
    <dgm:pt modelId="{53FF1F24-5C9E-4210-93AE-6882BEF44785}" type="parTrans" cxnId="{375D9C5F-5BE9-475A-8B60-D4BB1C736CC6}">
      <dgm:prSet/>
      <dgm:spPr/>
      <dgm:t>
        <a:bodyPr/>
        <a:lstStyle/>
        <a:p>
          <a:endParaRPr lang="zh-TW" altLang="en-US"/>
        </a:p>
      </dgm:t>
    </dgm:pt>
    <dgm:pt modelId="{5CFDBAF8-CB23-4544-888E-4635556D1B6E}" type="sibTrans" cxnId="{375D9C5F-5BE9-475A-8B60-D4BB1C736CC6}">
      <dgm:prSet/>
      <dgm:spPr/>
      <dgm:t>
        <a:bodyPr/>
        <a:lstStyle/>
        <a:p>
          <a:endParaRPr lang="zh-TW" altLang="en-US"/>
        </a:p>
      </dgm:t>
    </dgm:pt>
    <dgm:pt modelId="{A39EDBA3-2252-4198-B964-B54002837D29}">
      <dgm:prSet custT="1"/>
      <dgm:spPr/>
      <dgm:t>
        <a:bodyPr/>
        <a:lstStyle/>
        <a:p>
          <a:r>
            <a:rPr lang="en-US" altLang="zh-TW" sz="1800" b="0" dirty="0"/>
            <a:t>Use Typescript to implement.</a:t>
          </a:r>
          <a:endParaRPr lang="zh-TW" altLang="en-US" sz="1800" b="0" dirty="0"/>
        </a:p>
      </dgm:t>
    </dgm:pt>
    <dgm:pt modelId="{77E028BE-E7B1-462F-9F97-AEEAB0ED3674}" type="parTrans" cxnId="{CA200B55-2566-4B2F-A50E-DA03DD0F1A02}">
      <dgm:prSet/>
      <dgm:spPr/>
      <dgm:t>
        <a:bodyPr/>
        <a:lstStyle/>
        <a:p>
          <a:endParaRPr lang="zh-TW" altLang="en-US"/>
        </a:p>
      </dgm:t>
    </dgm:pt>
    <dgm:pt modelId="{6334AE2A-3204-428D-BF8D-54B0C3017319}" type="sibTrans" cxnId="{CA200B55-2566-4B2F-A50E-DA03DD0F1A02}">
      <dgm:prSet/>
      <dgm:spPr/>
      <dgm:t>
        <a:bodyPr/>
        <a:lstStyle/>
        <a:p>
          <a:endParaRPr lang="zh-TW" altLang="en-US"/>
        </a:p>
      </dgm:t>
    </dgm:pt>
    <dgm:pt modelId="{7AC79B40-6888-495F-BD8C-D60A161F439D}">
      <dgm:prSet custT="1"/>
      <dgm:spPr/>
      <dgm:t>
        <a:bodyPr/>
        <a:lstStyle/>
        <a:p>
          <a:r>
            <a:rPr lang="en-US" altLang="zh-TW" sz="1800" dirty="0"/>
            <a:t>React Native.</a:t>
          </a:r>
          <a:endParaRPr lang="zh-TW" altLang="en-US" sz="1800" dirty="0"/>
        </a:p>
      </dgm:t>
    </dgm:pt>
    <dgm:pt modelId="{6CD29C97-AB0D-4D19-B3F1-8568F491BB0F}" type="parTrans" cxnId="{244D4B7A-AFD9-483C-984C-367C00986C88}">
      <dgm:prSet/>
      <dgm:spPr/>
      <dgm:t>
        <a:bodyPr/>
        <a:lstStyle/>
        <a:p>
          <a:endParaRPr lang="zh-TW" altLang="en-US"/>
        </a:p>
      </dgm:t>
    </dgm:pt>
    <dgm:pt modelId="{B06968D6-AAC8-4F01-9878-8C09A5DF34C4}" type="sibTrans" cxnId="{244D4B7A-AFD9-483C-984C-367C00986C88}">
      <dgm:prSet/>
      <dgm:spPr/>
      <dgm:t>
        <a:bodyPr/>
        <a:lstStyle/>
        <a:p>
          <a:endParaRPr lang="zh-TW" altLang="en-US"/>
        </a:p>
      </dgm:t>
    </dgm:pt>
    <dgm:pt modelId="{B945378C-D1D3-42FB-B63E-82A4A29BEEC6}">
      <dgm:prSet custT="1"/>
      <dgm:spPr/>
      <dgm:t>
        <a:bodyPr/>
        <a:lstStyle/>
        <a:p>
          <a:r>
            <a:rPr lang="en-US" altLang="zh-TW" sz="1800" b="0" dirty="0" err="1"/>
            <a:t>Vue</a:t>
          </a:r>
          <a:r>
            <a:rPr lang="en-US" altLang="zh-TW" sz="1800" b="0" dirty="0"/>
            <a:t> Native.</a:t>
          </a:r>
          <a:endParaRPr lang="zh-TW" altLang="en-US" sz="1800" b="0" dirty="0"/>
        </a:p>
      </dgm:t>
    </dgm:pt>
    <dgm:pt modelId="{99B75D76-2A1C-48B8-8CB9-10AF0CD3DF13}" type="parTrans" cxnId="{378164BB-B203-4D65-9EDE-A4D41CA75E2B}">
      <dgm:prSet/>
      <dgm:spPr/>
      <dgm:t>
        <a:bodyPr/>
        <a:lstStyle/>
        <a:p>
          <a:endParaRPr lang="zh-TW" altLang="en-US"/>
        </a:p>
      </dgm:t>
    </dgm:pt>
    <dgm:pt modelId="{70FBD205-D33D-49D2-95A7-8A51438E6674}" type="sibTrans" cxnId="{378164BB-B203-4D65-9EDE-A4D41CA75E2B}">
      <dgm:prSet/>
      <dgm:spPr/>
      <dgm:t>
        <a:bodyPr/>
        <a:lstStyle/>
        <a:p>
          <a:endParaRPr lang="zh-TW" altLang="en-US"/>
        </a:p>
      </dgm:t>
    </dgm:pt>
    <dgm:pt modelId="{BEB65B2C-D1DF-409A-9215-949F66192B0F}">
      <dgm:prSet custT="1"/>
      <dgm:spPr/>
      <dgm:t>
        <a:bodyPr/>
        <a:lstStyle/>
        <a:p>
          <a:r>
            <a:rPr lang="en-US" altLang="zh-TW" sz="1800" dirty="0"/>
            <a:t>Big Community.</a:t>
          </a:r>
          <a:endParaRPr lang="zh-TW" altLang="en-US" sz="1800" dirty="0"/>
        </a:p>
      </dgm:t>
    </dgm:pt>
    <dgm:pt modelId="{0B6C22AB-32BD-4C27-8735-2CEA0EE05D32}" type="parTrans" cxnId="{389CEC5C-218F-446F-99CE-6BF023960650}">
      <dgm:prSet/>
      <dgm:spPr/>
      <dgm:t>
        <a:bodyPr/>
        <a:lstStyle/>
        <a:p>
          <a:endParaRPr lang="zh-TW" altLang="en-US"/>
        </a:p>
      </dgm:t>
    </dgm:pt>
    <dgm:pt modelId="{C0B3AD83-9418-4035-91AC-E64CC81711B7}" type="sibTrans" cxnId="{389CEC5C-218F-446F-99CE-6BF023960650}">
      <dgm:prSet/>
      <dgm:spPr/>
      <dgm:t>
        <a:bodyPr/>
        <a:lstStyle/>
        <a:p>
          <a:endParaRPr lang="zh-TW" altLang="en-US"/>
        </a:p>
      </dgm:t>
    </dgm:pt>
    <dgm:pt modelId="{C92FE500-9005-457B-A0CC-1173015876FF}">
      <dgm:prSet custT="1"/>
      <dgm:spPr/>
      <dgm:t>
        <a:bodyPr/>
        <a:lstStyle/>
        <a:p>
          <a:r>
            <a:rPr lang="en-US" sz="1800" b="0" i="0" dirty="0" err="1"/>
            <a:t>Laravel</a:t>
          </a:r>
          <a:r>
            <a:rPr lang="en-US" sz="1800" b="0" i="0" dirty="0"/>
            <a:t> </a:t>
          </a:r>
          <a:r>
            <a:rPr lang="en-US" sz="1800" dirty="0"/>
            <a:t>Cooperation</a:t>
          </a:r>
          <a:endParaRPr lang="zh-TW" altLang="en-US" sz="1800" b="0" dirty="0"/>
        </a:p>
      </dgm:t>
    </dgm:pt>
    <dgm:pt modelId="{762C3EDD-2DF2-49D9-B943-B99E3F503A14}" type="parTrans" cxnId="{8AA59DA0-1630-4BA1-B3C8-188DD65EA352}">
      <dgm:prSet/>
      <dgm:spPr/>
      <dgm:t>
        <a:bodyPr/>
        <a:lstStyle/>
        <a:p>
          <a:endParaRPr lang="zh-TW" altLang="en-US"/>
        </a:p>
      </dgm:t>
    </dgm:pt>
    <dgm:pt modelId="{55787767-0DC2-4DCD-B6A5-8DF4F46881FA}" type="sibTrans" cxnId="{8AA59DA0-1630-4BA1-B3C8-188DD65EA352}">
      <dgm:prSet/>
      <dgm:spPr/>
      <dgm:t>
        <a:bodyPr/>
        <a:lstStyle/>
        <a:p>
          <a:endParaRPr lang="zh-TW" altLang="en-US"/>
        </a:p>
      </dgm:t>
    </dgm:pt>
    <dgm:pt modelId="{C8A4A6E7-E611-7F47-8A35-0BDF8BD5FB6A}" type="pres">
      <dgm:prSet presAssocID="{9AB861D6-E945-C342-8C0A-AD4FBA83C0B4}" presName="Name0" presStyleCnt="0">
        <dgm:presLayoutVars>
          <dgm:dir/>
          <dgm:animLvl val="lvl"/>
          <dgm:resizeHandles val="exact"/>
        </dgm:presLayoutVars>
      </dgm:prSet>
      <dgm:spPr/>
    </dgm:pt>
    <dgm:pt modelId="{7473E5B2-DE29-4A4C-906A-61EC8B5B0A91}" type="pres">
      <dgm:prSet presAssocID="{4DE41EE6-70A3-7D4F-ADC6-71D845A94738}" presName="composite" presStyleCnt="0"/>
      <dgm:spPr/>
    </dgm:pt>
    <dgm:pt modelId="{249A0DB3-2E28-2946-834E-244C874DF6F6}" type="pres">
      <dgm:prSet presAssocID="{4DE41EE6-70A3-7D4F-ADC6-71D845A94738}" presName="parTx" presStyleLbl="alignNode1" presStyleIdx="0" presStyleCnt="3">
        <dgm:presLayoutVars>
          <dgm:chMax val="0"/>
          <dgm:chPref val="0"/>
          <dgm:bulletEnabled val="1"/>
        </dgm:presLayoutVars>
      </dgm:prSet>
      <dgm:spPr/>
    </dgm:pt>
    <dgm:pt modelId="{6409F60C-4FAE-6342-BA18-0144C3869EA7}" type="pres">
      <dgm:prSet presAssocID="{4DE41EE6-70A3-7D4F-ADC6-71D845A94738}" presName="desTx" presStyleLbl="alignAccFollowNode1" presStyleIdx="0" presStyleCnt="3">
        <dgm:presLayoutVars>
          <dgm:bulletEnabled val="1"/>
        </dgm:presLayoutVars>
      </dgm:prSet>
      <dgm:spPr/>
    </dgm:pt>
    <dgm:pt modelId="{990665B6-D3E3-DE47-AD02-68A05864137E}" type="pres">
      <dgm:prSet presAssocID="{E938D343-F6C1-A84F-BDEE-475CB157F4A4}" presName="space" presStyleCnt="0"/>
      <dgm:spPr/>
    </dgm:pt>
    <dgm:pt modelId="{41776C1E-F8A1-D74A-AFE9-08C8C61A9148}" type="pres">
      <dgm:prSet presAssocID="{2439EB3D-5787-FA4C-947B-D7138ADA06D5}" presName="composite" presStyleCnt="0"/>
      <dgm:spPr/>
    </dgm:pt>
    <dgm:pt modelId="{9C235BD5-423D-964C-ADA7-F2BE6CECBF4B}" type="pres">
      <dgm:prSet presAssocID="{2439EB3D-5787-FA4C-947B-D7138ADA06D5}" presName="parTx" presStyleLbl="alignNode1" presStyleIdx="1" presStyleCnt="3">
        <dgm:presLayoutVars>
          <dgm:chMax val="0"/>
          <dgm:chPref val="0"/>
          <dgm:bulletEnabled val="1"/>
        </dgm:presLayoutVars>
      </dgm:prSet>
      <dgm:spPr/>
    </dgm:pt>
    <dgm:pt modelId="{89A7471A-7D9F-0C49-BA8B-3A9D7E68E64F}" type="pres">
      <dgm:prSet presAssocID="{2439EB3D-5787-FA4C-947B-D7138ADA06D5}" presName="desTx" presStyleLbl="alignAccFollowNode1" presStyleIdx="1" presStyleCnt="3">
        <dgm:presLayoutVars>
          <dgm:bulletEnabled val="1"/>
        </dgm:presLayoutVars>
      </dgm:prSet>
      <dgm:spPr/>
    </dgm:pt>
    <dgm:pt modelId="{2B7231EC-B4A2-5548-BCE7-F8E1E61B83BB}" type="pres">
      <dgm:prSet presAssocID="{D88894E3-B8DC-F14F-B6C3-075D9C8BE51F}" presName="space" presStyleCnt="0"/>
      <dgm:spPr/>
    </dgm:pt>
    <dgm:pt modelId="{920446C2-8413-1C48-89B0-C6CC876EC588}" type="pres">
      <dgm:prSet presAssocID="{2DA6E961-70F2-3C44-99E2-19565A8F6940}" presName="composite" presStyleCnt="0"/>
      <dgm:spPr/>
    </dgm:pt>
    <dgm:pt modelId="{424833A3-4949-D349-AC88-533EAC302ECF}" type="pres">
      <dgm:prSet presAssocID="{2DA6E961-70F2-3C44-99E2-19565A8F6940}" presName="parTx" presStyleLbl="alignNode1" presStyleIdx="2" presStyleCnt="3">
        <dgm:presLayoutVars>
          <dgm:chMax val="0"/>
          <dgm:chPref val="0"/>
          <dgm:bulletEnabled val="1"/>
        </dgm:presLayoutVars>
      </dgm:prSet>
      <dgm:spPr/>
    </dgm:pt>
    <dgm:pt modelId="{0FFDAB22-C480-0B4E-9D58-12B3A62C37B4}" type="pres">
      <dgm:prSet presAssocID="{2DA6E961-70F2-3C44-99E2-19565A8F6940}" presName="desTx" presStyleLbl="alignAccFollowNode1" presStyleIdx="2" presStyleCnt="3">
        <dgm:presLayoutVars>
          <dgm:bulletEnabled val="1"/>
        </dgm:presLayoutVars>
      </dgm:prSet>
      <dgm:spPr/>
    </dgm:pt>
  </dgm:ptLst>
  <dgm:cxnLst>
    <dgm:cxn modelId="{9C598A23-950F-49C8-BF7A-C3AB349D9110}" type="presOf" srcId="{A39EDBA3-2252-4198-B964-B54002837D29}" destId="{89A7471A-7D9F-0C49-BA8B-3A9D7E68E64F}" srcOrd="0" destOrd="0" presId="urn:microsoft.com/office/officeart/2005/8/layout/hList1"/>
    <dgm:cxn modelId="{210C3329-F77E-F54F-9189-D68B30AA2DF2}" type="presOf" srcId="{2DA6E961-70F2-3C44-99E2-19565A8F6940}" destId="{424833A3-4949-D349-AC88-533EAC302ECF}" srcOrd="0" destOrd="0" presId="urn:microsoft.com/office/officeart/2005/8/layout/hList1"/>
    <dgm:cxn modelId="{7270532B-1550-41F1-8139-4A7B3100307C}" type="presOf" srcId="{A9D261B4-8AC9-4879-9343-B5FC18EFDD2D}" destId="{0FFDAB22-C480-0B4E-9D58-12B3A62C37B4}" srcOrd="0" destOrd="0" presId="urn:microsoft.com/office/officeart/2005/8/layout/hList1"/>
    <dgm:cxn modelId="{C7BF693F-12A2-4467-BFD1-70EACDC4C673}" type="presOf" srcId="{B945378C-D1D3-42FB-B63E-82A4A29BEEC6}" destId="{0FFDAB22-C480-0B4E-9D58-12B3A62C37B4}" srcOrd="0" destOrd="1" presId="urn:microsoft.com/office/officeart/2005/8/layout/hList1"/>
    <dgm:cxn modelId="{389CEC5C-218F-446F-99CE-6BF023960650}" srcId="{4DE41EE6-70A3-7D4F-ADC6-71D845A94738}" destId="{BEB65B2C-D1DF-409A-9215-949F66192B0F}" srcOrd="2" destOrd="0" parTransId="{0B6C22AB-32BD-4C27-8735-2CEA0EE05D32}" sibTransId="{C0B3AD83-9418-4035-91AC-E64CC81711B7}"/>
    <dgm:cxn modelId="{375D9C5F-5BE9-475A-8B60-D4BB1C736CC6}" srcId="{2DA6E961-70F2-3C44-99E2-19565A8F6940}" destId="{A9D261B4-8AC9-4879-9343-B5FC18EFDD2D}" srcOrd="0" destOrd="0" parTransId="{53FF1F24-5C9E-4210-93AE-6882BEF44785}" sibTransId="{5CFDBAF8-CB23-4544-888E-4635556D1B6E}"/>
    <dgm:cxn modelId="{422DD664-4357-49E3-B5D3-07A83720FA47}" type="presOf" srcId="{C92FE500-9005-457B-A0CC-1173015876FF}" destId="{0FFDAB22-C480-0B4E-9D58-12B3A62C37B4}" srcOrd="0" destOrd="2" presId="urn:microsoft.com/office/officeart/2005/8/layout/hList1"/>
    <dgm:cxn modelId="{77C4156B-6F5F-43B7-831E-764CFA658B82}" type="presOf" srcId="{BEB65B2C-D1DF-409A-9215-949F66192B0F}" destId="{6409F60C-4FAE-6342-BA18-0144C3869EA7}" srcOrd="0" destOrd="2" presId="urn:microsoft.com/office/officeart/2005/8/layout/hList1"/>
    <dgm:cxn modelId="{DD5F4374-AC11-E042-A046-A7127C31EEF6}" type="presOf" srcId="{2439EB3D-5787-FA4C-947B-D7138ADA06D5}" destId="{9C235BD5-423D-964C-ADA7-F2BE6CECBF4B}" srcOrd="0" destOrd="0" presId="urn:microsoft.com/office/officeart/2005/8/layout/hList1"/>
    <dgm:cxn modelId="{CA200B55-2566-4B2F-A50E-DA03DD0F1A02}" srcId="{2439EB3D-5787-FA4C-947B-D7138ADA06D5}" destId="{A39EDBA3-2252-4198-B964-B54002837D29}" srcOrd="0" destOrd="0" parTransId="{77E028BE-E7B1-462F-9F97-AEEAB0ED3674}" sibTransId="{6334AE2A-3204-428D-BF8D-54B0C3017319}"/>
    <dgm:cxn modelId="{244D4B7A-AFD9-483C-984C-367C00986C88}" srcId="{4DE41EE6-70A3-7D4F-ADC6-71D845A94738}" destId="{7AC79B40-6888-495F-BD8C-D60A161F439D}" srcOrd="1" destOrd="0" parTransId="{6CD29C97-AB0D-4D19-B3F1-8568F491BB0F}" sibTransId="{B06968D6-AAC8-4F01-9878-8C09A5DF34C4}"/>
    <dgm:cxn modelId="{88081A82-9CCA-5E49-AC43-673E81CD9E09}" srcId="{9AB861D6-E945-C342-8C0A-AD4FBA83C0B4}" destId="{4DE41EE6-70A3-7D4F-ADC6-71D845A94738}" srcOrd="0" destOrd="0" parTransId="{8B739ABA-5406-F64A-8593-578863552587}" sibTransId="{E938D343-F6C1-A84F-BDEE-475CB157F4A4}"/>
    <dgm:cxn modelId="{926B6C95-9009-4AAF-81AD-FA2480F719F1}" type="presOf" srcId="{4D8C125C-7875-4942-9756-4AB508D6C048}" destId="{6409F60C-4FAE-6342-BA18-0144C3869EA7}" srcOrd="0" destOrd="0" presId="urn:microsoft.com/office/officeart/2005/8/layout/hList1"/>
    <dgm:cxn modelId="{8AA59DA0-1630-4BA1-B3C8-188DD65EA352}" srcId="{2DA6E961-70F2-3C44-99E2-19565A8F6940}" destId="{C92FE500-9005-457B-A0CC-1173015876FF}" srcOrd="2" destOrd="0" parTransId="{762C3EDD-2DF2-49D9-B943-B99E3F503A14}" sibTransId="{55787767-0DC2-4DCD-B6A5-8DF4F46881FA}"/>
    <dgm:cxn modelId="{E0FD15A2-A46F-48F9-A5A4-BAE8B94342E8}" srcId="{4DE41EE6-70A3-7D4F-ADC6-71D845A94738}" destId="{4D8C125C-7875-4942-9756-4AB508D6C048}" srcOrd="0" destOrd="0" parTransId="{CF9539BB-E222-4C68-970F-FD98B37DA333}" sibTransId="{623966E7-8DE8-42DF-9ED4-55E404ED3C20}"/>
    <dgm:cxn modelId="{378164BB-B203-4D65-9EDE-A4D41CA75E2B}" srcId="{2DA6E961-70F2-3C44-99E2-19565A8F6940}" destId="{B945378C-D1D3-42FB-B63E-82A4A29BEEC6}" srcOrd="1" destOrd="0" parTransId="{99B75D76-2A1C-48B8-8CB9-10AF0CD3DF13}" sibTransId="{70FBD205-D33D-49D2-95A7-8A51438E6674}"/>
    <dgm:cxn modelId="{DAD85DC8-9ED3-4163-B59C-7A88C5E090F9}" type="presOf" srcId="{7AC79B40-6888-495F-BD8C-D60A161F439D}" destId="{6409F60C-4FAE-6342-BA18-0144C3869EA7}" srcOrd="0" destOrd="1" presId="urn:microsoft.com/office/officeart/2005/8/layout/hList1"/>
    <dgm:cxn modelId="{51F3DBD8-E8FE-E349-90B9-AF3D04503233}" type="presOf" srcId="{9AB861D6-E945-C342-8C0A-AD4FBA83C0B4}" destId="{C8A4A6E7-E611-7F47-8A35-0BDF8BD5FB6A}" srcOrd="0" destOrd="0" presId="urn:microsoft.com/office/officeart/2005/8/layout/hList1"/>
    <dgm:cxn modelId="{EAA1D6DE-D1CE-E84B-B2D4-40D74BFA8EF1}" type="presOf" srcId="{4DE41EE6-70A3-7D4F-ADC6-71D845A94738}" destId="{249A0DB3-2E28-2946-834E-244C874DF6F6}" srcOrd="0" destOrd="0" presId="urn:microsoft.com/office/officeart/2005/8/layout/hList1"/>
    <dgm:cxn modelId="{D53772E3-6845-B04B-A6BC-9BC0F0BE5B72}" srcId="{9AB861D6-E945-C342-8C0A-AD4FBA83C0B4}" destId="{2439EB3D-5787-FA4C-947B-D7138ADA06D5}" srcOrd="1" destOrd="0" parTransId="{7EDB2F5B-C499-134D-8B43-36FDD97DD5A0}" sibTransId="{D88894E3-B8DC-F14F-B6C3-075D9C8BE51F}"/>
    <dgm:cxn modelId="{39B6C0F5-1ADF-A64C-979B-30AE6715A233}" srcId="{9AB861D6-E945-C342-8C0A-AD4FBA83C0B4}" destId="{2DA6E961-70F2-3C44-99E2-19565A8F6940}" srcOrd="2" destOrd="0" parTransId="{AB37D0A6-B9D4-D346-A1D9-8406B6F312A6}" sibTransId="{7E8A1BD6-122D-E94A-82C6-70931E5BBEDC}"/>
    <dgm:cxn modelId="{729F2A3B-9175-D548-B54E-8CEB87970A4A}" type="presParOf" srcId="{C8A4A6E7-E611-7F47-8A35-0BDF8BD5FB6A}" destId="{7473E5B2-DE29-4A4C-906A-61EC8B5B0A91}" srcOrd="0" destOrd="0" presId="urn:microsoft.com/office/officeart/2005/8/layout/hList1"/>
    <dgm:cxn modelId="{13838416-5D1B-9749-96C8-BB8EE496C0AF}" type="presParOf" srcId="{7473E5B2-DE29-4A4C-906A-61EC8B5B0A91}" destId="{249A0DB3-2E28-2946-834E-244C874DF6F6}" srcOrd="0" destOrd="0" presId="urn:microsoft.com/office/officeart/2005/8/layout/hList1"/>
    <dgm:cxn modelId="{7F49E9EE-0B72-4944-AA29-CC828EE6D1CC}" type="presParOf" srcId="{7473E5B2-DE29-4A4C-906A-61EC8B5B0A91}" destId="{6409F60C-4FAE-6342-BA18-0144C3869EA7}" srcOrd="1" destOrd="0" presId="urn:microsoft.com/office/officeart/2005/8/layout/hList1"/>
    <dgm:cxn modelId="{BCC1328B-63A1-6C48-8D1B-27058714CAA8}" type="presParOf" srcId="{C8A4A6E7-E611-7F47-8A35-0BDF8BD5FB6A}" destId="{990665B6-D3E3-DE47-AD02-68A05864137E}" srcOrd="1" destOrd="0" presId="urn:microsoft.com/office/officeart/2005/8/layout/hList1"/>
    <dgm:cxn modelId="{801E5D0D-9314-F342-8739-3C3BE6B097EF}" type="presParOf" srcId="{C8A4A6E7-E611-7F47-8A35-0BDF8BD5FB6A}" destId="{41776C1E-F8A1-D74A-AFE9-08C8C61A9148}" srcOrd="2" destOrd="0" presId="urn:microsoft.com/office/officeart/2005/8/layout/hList1"/>
    <dgm:cxn modelId="{C7AAAF2F-812D-B34C-936F-BE056DDFE04E}" type="presParOf" srcId="{41776C1E-F8A1-D74A-AFE9-08C8C61A9148}" destId="{9C235BD5-423D-964C-ADA7-F2BE6CECBF4B}" srcOrd="0" destOrd="0" presId="urn:microsoft.com/office/officeart/2005/8/layout/hList1"/>
    <dgm:cxn modelId="{0FE3DEAB-505C-FC46-A4E4-B26DBFAF6730}" type="presParOf" srcId="{41776C1E-F8A1-D74A-AFE9-08C8C61A9148}" destId="{89A7471A-7D9F-0C49-BA8B-3A9D7E68E64F}" srcOrd="1" destOrd="0" presId="urn:microsoft.com/office/officeart/2005/8/layout/hList1"/>
    <dgm:cxn modelId="{FDB0E3B2-3EF5-9943-ADBE-61AB37419107}" type="presParOf" srcId="{C8A4A6E7-E611-7F47-8A35-0BDF8BD5FB6A}" destId="{2B7231EC-B4A2-5548-BCE7-F8E1E61B83BB}" srcOrd="3" destOrd="0" presId="urn:microsoft.com/office/officeart/2005/8/layout/hList1"/>
    <dgm:cxn modelId="{5031B1CA-6AB0-1F4D-A33B-96D5D861D346}" type="presParOf" srcId="{C8A4A6E7-E611-7F47-8A35-0BDF8BD5FB6A}" destId="{920446C2-8413-1C48-89B0-C6CC876EC588}" srcOrd="4" destOrd="0" presId="urn:microsoft.com/office/officeart/2005/8/layout/hList1"/>
    <dgm:cxn modelId="{7C5B2AC6-AACB-8946-A953-4C865738CD77}" type="presParOf" srcId="{920446C2-8413-1C48-89B0-C6CC876EC588}" destId="{424833A3-4949-D349-AC88-533EAC302ECF}" srcOrd="0" destOrd="0" presId="urn:microsoft.com/office/officeart/2005/8/layout/hList1"/>
    <dgm:cxn modelId="{CD561CF3-4EE1-9C44-A567-B06E12A5470F}" type="presParOf" srcId="{920446C2-8413-1C48-89B0-C6CC876EC588}" destId="{0FFDAB22-C480-0B4E-9D58-12B3A62C37B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6A2B65-36DB-49C2-ADB7-612A1E824223}"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kumimoji="1" lang="ja-JP" altLang="en-US"/>
        </a:p>
      </dgm:t>
    </dgm:pt>
    <dgm:pt modelId="{17C98C56-C5CF-44F0-AB45-EC3E07E824FF}">
      <dgm:prSet phldrT="[Text]" custT="1"/>
      <dgm:spPr/>
      <dgm:t>
        <a:bodyPr/>
        <a:lstStyle/>
        <a:p>
          <a:r>
            <a:rPr kumimoji="1" lang="en-US" altLang="ja-JP" sz="1600" dirty="0"/>
            <a:t>Document</a:t>
          </a:r>
          <a:endParaRPr kumimoji="1" lang="ja-JP" altLang="en-US" sz="1600" dirty="0"/>
        </a:p>
      </dgm:t>
    </dgm:pt>
    <dgm:pt modelId="{3722ACEF-FB19-4E14-9D75-834972D9C366}" type="parTrans" cxnId="{1F2B84A9-9680-4A9B-B10B-C1FE1D29CAE9}">
      <dgm:prSet/>
      <dgm:spPr/>
      <dgm:t>
        <a:bodyPr/>
        <a:lstStyle/>
        <a:p>
          <a:endParaRPr kumimoji="1" lang="ja-JP" altLang="en-US"/>
        </a:p>
      </dgm:t>
    </dgm:pt>
    <dgm:pt modelId="{DC2482DD-9B91-459D-B366-637CD0917328}" type="sibTrans" cxnId="{1F2B84A9-9680-4A9B-B10B-C1FE1D29CAE9}">
      <dgm:prSet/>
      <dgm:spPr/>
      <dgm:t>
        <a:bodyPr/>
        <a:lstStyle/>
        <a:p>
          <a:endParaRPr kumimoji="1" lang="ja-JP" altLang="en-US"/>
        </a:p>
      </dgm:t>
    </dgm:pt>
    <dgm:pt modelId="{EE797A61-359F-45AB-B556-17BB73B6E2DE}" type="asst">
      <dgm:prSet phldrT="[Text]" custT="1"/>
      <dgm:spPr/>
      <dgm:t>
        <a:bodyPr/>
        <a:lstStyle/>
        <a:p>
          <a:r>
            <a:rPr kumimoji="1" lang="en-US" altLang="ja-JP" sz="1600" dirty="0"/>
            <a:t>Body</a:t>
          </a:r>
          <a:endParaRPr kumimoji="1" lang="ja-JP" altLang="en-US" sz="1600" dirty="0"/>
        </a:p>
      </dgm:t>
    </dgm:pt>
    <dgm:pt modelId="{74ED280C-655C-4A47-81C5-5AA91E974C32}" type="parTrans" cxnId="{3622EEBB-1FE4-48A9-AC4B-E97D5F0170E9}">
      <dgm:prSet/>
      <dgm:spPr/>
      <dgm:t>
        <a:bodyPr/>
        <a:lstStyle/>
        <a:p>
          <a:endParaRPr kumimoji="1" lang="ja-JP" altLang="en-US" sz="1050"/>
        </a:p>
      </dgm:t>
    </dgm:pt>
    <dgm:pt modelId="{E8C368F7-F295-41F0-A760-B3B14F3DDB3B}" type="sibTrans" cxnId="{3622EEBB-1FE4-48A9-AC4B-E97D5F0170E9}">
      <dgm:prSet/>
      <dgm:spPr/>
      <dgm:t>
        <a:bodyPr/>
        <a:lstStyle/>
        <a:p>
          <a:endParaRPr kumimoji="1" lang="ja-JP" altLang="en-US"/>
        </a:p>
      </dgm:t>
    </dgm:pt>
    <dgm:pt modelId="{AEC360CA-4E11-40B7-B200-C11A9B680E2F}" type="asst">
      <dgm:prSet custT="1"/>
      <dgm:spPr/>
      <dgm:t>
        <a:bodyPr/>
        <a:lstStyle/>
        <a:p>
          <a:r>
            <a:rPr kumimoji="1" lang="en-US" altLang="ja-JP" sz="1600" dirty="0"/>
            <a:t>Header</a:t>
          </a:r>
          <a:endParaRPr kumimoji="1" lang="ja-JP" altLang="en-US" sz="1600" dirty="0"/>
        </a:p>
      </dgm:t>
    </dgm:pt>
    <dgm:pt modelId="{35515E35-E7CF-46F3-A18D-E17E84719BB5}" type="parTrans" cxnId="{5209ACE3-407C-451E-8038-7F16F264967B}">
      <dgm:prSet/>
      <dgm:spPr/>
      <dgm:t>
        <a:bodyPr/>
        <a:lstStyle/>
        <a:p>
          <a:endParaRPr kumimoji="1" lang="ja-JP" altLang="en-US" sz="1050"/>
        </a:p>
      </dgm:t>
    </dgm:pt>
    <dgm:pt modelId="{7FB38EEB-D488-424F-BFA4-7D4079B4D1CE}" type="sibTrans" cxnId="{5209ACE3-407C-451E-8038-7F16F264967B}">
      <dgm:prSet/>
      <dgm:spPr/>
      <dgm:t>
        <a:bodyPr/>
        <a:lstStyle/>
        <a:p>
          <a:endParaRPr kumimoji="1" lang="ja-JP" altLang="en-US"/>
        </a:p>
      </dgm:t>
    </dgm:pt>
    <dgm:pt modelId="{D856C748-76CD-47C6-B692-430E8B417CF5}">
      <dgm:prSet custT="1"/>
      <dgm:spPr/>
      <dgm:t>
        <a:bodyPr/>
        <a:lstStyle/>
        <a:p>
          <a:r>
            <a:rPr kumimoji="1" lang="en-US" altLang="zh-TW" sz="1600" dirty="0"/>
            <a:t>Script</a:t>
          </a:r>
          <a:endParaRPr kumimoji="1" lang="ja-JP" altLang="en-US" sz="1600" dirty="0"/>
        </a:p>
      </dgm:t>
    </dgm:pt>
    <dgm:pt modelId="{62380BA2-2A51-4895-814C-4D66811D9B82}" type="parTrans" cxnId="{885C89E0-8DE1-45DA-9267-DF0E669A94D5}">
      <dgm:prSet/>
      <dgm:spPr/>
      <dgm:t>
        <a:bodyPr/>
        <a:lstStyle/>
        <a:p>
          <a:endParaRPr kumimoji="1" lang="ja-JP" altLang="en-US" sz="1050"/>
        </a:p>
      </dgm:t>
    </dgm:pt>
    <dgm:pt modelId="{2F0B4BF2-768B-4598-BAFE-42145AC4EB76}" type="sibTrans" cxnId="{885C89E0-8DE1-45DA-9267-DF0E669A94D5}">
      <dgm:prSet/>
      <dgm:spPr/>
      <dgm:t>
        <a:bodyPr/>
        <a:lstStyle/>
        <a:p>
          <a:endParaRPr kumimoji="1" lang="ja-JP" altLang="en-US"/>
        </a:p>
      </dgm:t>
    </dgm:pt>
    <dgm:pt modelId="{FD9A9BBB-7295-42D1-B223-78563EBB31DD}">
      <dgm:prSet custT="1"/>
      <dgm:spPr/>
      <dgm:t>
        <a:bodyPr/>
        <a:lstStyle/>
        <a:p>
          <a:r>
            <a:rPr kumimoji="1" lang="en-US" altLang="ja-JP" sz="1600" dirty="0"/>
            <a:t>&lt;P&gt;</a:t>
          </a:r>
          <a:endParaRPr kumimoji="1" lang="ja-JP" altLang="en-US" sz="1600" dirty="0"/>
        </a:p>
      </dgm:t>
    </dgm:pt>
    <dgm:pt modelId="{0ACEADBF-68A7-47DC-B22B-71A589F27D30}" type="parTrans" cxnId="{9148148D-1F13-4F0D-8B91-AF6A83BF0C7B}">
      <dgm:prSet/>
      <dgm:spPr/>
      <dgm:t>
        <a:bodyPr/>
        <a:lstStyle/>
        <a:p>
          <a:endParaRPr kumimoji="1" lang="ja-JP" altLang="en-US" sz="1050"/>
        </a:p>
      </dgm:t>
    </dgm:pt>
    <dgm:pt modelId="{18BFDE58-2E56-41B0-93F8-A89B909BFB36}" type="sibTrans" cxnId="{9148148D-1F13-4F0D-8B91-AF6A83BF0C7B}">
      <dgm:prSet/>
      <dgm:spPr/>
      <dgm:t>
        <a:bodyPr/>
        <a:lstStyle/>
        <a:p>
          <a:endParaRPr kumimoji="1" lang="ja-JP" altLang="en-US"/>
        </a:p>
      </dgm:t>
    </dgm:pt>
    <dgm:pt modelId="{624529F4-788F-4560-AFE9-20AC7A872F07}">
      <dgm:prSet custT="1"/>
      <dgm:spPr/>
      <dgm:t>
        <a:bodyPr/>
        <a:lstStyle/>
        <a:p>
          <a:r>
            <a:rPr kumimoji="1" lang="en-US" altLang="ja-JP" sz="1600" dirty="0"/>
            <a:t>&lt;H1&gt;</a:t>
          </a:r>
          <a:endParaRPr kumimoji="1" lang="ja-JP" altLang="en-US" sz="1600" dirty="0"/>
        </a:p>
      </dgm:t>
    </dgm:pt>
    <dgm:pt modelId="{2D1D5C06-2876-41F2-93B2-7BA27C2256BC}" type="parTrans" cxnId="{60E8258C-20FD-40D8-927D-09D80240E62C}">
      <dgm:prSet/>
      <dgm:spPr/>
      <dgm:t>
        <a:bodyPr/>
        <a:lstStyle/>
        <a:p>
          <a:endParaRPr kumimoji="1" lang="ja-JP" altLang="en-US" sz="1050"/>
        </a:p>
      </dgm:t>
    </dgm:pt>
    <dgm:pt modelId="{4D88B819-E14B-439B-849D-A9B0804D7F94}" type="sibTrans" cxnId="{60E8258C-20FD-40D8-927D-09D80240E62C}">
      <dgm:prSet/>
      <dgm:spPr/>
      <dgm:t>
        <a:bodyPr/>
        <a:lstStyle/>
        <a:p>
          <a:endParaRPr kumimoji="1" lang="ja-JP" altLang="en-US"/>
        </a:p>
      </dgm:t>
    </dgm:pt>
    <dgm:pt modelId="{BD46CE95-8E05-4685-A262-66DE0502CE85}">
      <dgm:prSet custT="1"/>
      <dgm:spPr/>
      <dgm:t>
        <a:bodyPr/>
        <a:lstStyle/>
        <a:p>
          <a:r>
            <a:rPr kumimoji="1" lang="en-US" altLang="ja-JP" sz="1600" dirty="0"/>
            <a:t>Title</a:t>
          </a:r>
          <a:endParaRPr kumimoji="1" lang="ja-JP" altLang="en-US" sz="1600" dirty="0"/>
        </a:p>
      </dgm:t>
    </dgm:pt>
    <dgm:pt modelId="{C016C8B7-59F9-46F2-BEDE-62EE0C243341}" type="parTrans" cxnId="{549C99A9-4D34-469D-9362-737355835516}">
      <dgm:prSet/>
      <dgm:spPr/>
      <dgm:t>
        <a:bodyPr/>
        <a:lstStyle/>
        <a:p>
          <a:endParaRPr kumimoji="1" lang="ja-JP" altLang="en-US" sz="1600"/>
        </a:p>
      </dgm:t>
    </dgm:pt>
    <dgm:pt modelId="{EA2CB86A-5404-42E5-AD91-168B07A08E37}" type="sibTrans" cxnId="{549C99A9-4D34-469D-9362-737355835516}">
      <dgm:prSet/>
      <dgm:spPr/>
      <dgm:t>
        <a:bodyPr/>
        <a:lstStyle/>
        <a:p>
          <a:endParaRPr kumimoji="1" lang="ja-JP" altLang="en-US"/>
        </a:p>
      </dgm:t>
    </dgm:pt>
    <dgm:pt modelId="{7D5D6FC9-4AFA-4B3E-A0EE-B0DC7F83BC49}" type="pres">
      <dgm:prSet presAssocID="{4C6A2B65-36DB-49C2-ADB7-612A1E824223}" presName="hierChild1" presStyleCnt="0">
        <dgm:presLayoutVars>
          <dgm:orgChart val="1"/>
          <dgm:chPref val="1"/>
          <dgm:dir val="rev"/>
          <dgm:animOne val="branch"/>
          <dgm:animLvl val="lvl"/>
          <dgm:resizeHandles/>
        </dgm:presLayoutVars>
      </dgm:prSet>
      <dgm:spPr/>
    </dgm:pt>
    <dgm:pt modelId="{1C085F6C-84D9-49B2-A39F-6070621B65DB}" type="pres">
      <dgm:prSet presAssocID="{17C98C56-C5CF-44F0-AB45-EC3E07E824FF}" presName="hierRoot1" presStyleCnt="0">
        <dgm:presLayoutVars>
          <dgm:hierBranch val="init"/>
        </dgm:presLayoutVars>
      </dgm:prSet>
      <dgm:spPr/>
    </dgm:pt>
    <dgm:pt modelId="{7EC37A83-F77C-4069-B4D9-DEDD9C2E95B9}" type="pres">
      <dgm:prSet presAssocID="{17C98C56-C5CF-44F0-AB45-EC3E07E824FF}" presName="rootComposite1" presStyleCnt="0"/>
      <dgm:spPr/>
    </dgm:pt>
    <dgm:pt modelId="{11C3A741-6D39-4769-A59B-8689F56640E6}" type="pres">
      <dgm:prSet presAssocID="{17C98C56-C5CF-44F0-AB45-EC3E07E824FF}" presName="rootText1" presStyleLbl="node0" presStyleIdx="0" presStyleCnt="1" custScaleX="65926" custScaleY="31564" custLinFactNeighborX="4349" custLinFactNeighborY="34602">
        <dgm:presLayoutVars>
          <dgm:chPref val="3"/>
        </dgm:presLayoutVars>
      </dgm:prSet>
      <dgm:spPr/>
    </dgm:pt>
    <dgm:pt modelId="{97E6A2D6-0A01-431C-9056-66C036AC7CA3}" type="pres">
      <dgm:prSet presAssocID="{17C98C56-C5CF-44F0-AB45-EC3E07E824FF}" presName="rootConnector1" presStyleLbl="node1" presStyleIdx="0" presStyleCnt="0"/>
      <dgm:spPr/>
    </dgm:pt>
    <dgm:pt modelId="{67A8505E-5371-4EE9-9078-4F4DFB57F5F4}" type="pres">
      <dgm:prSet presAssocID="{17C98C56-C5CF-44F0-AB45-EC3E07E824FF}" presName="hierChild2" presStyleCnt="0"/>
      <dgm:spPr/>
    </dgm:pt>
    <dgm:pt modelId="{0E5A3857-0CC7-4FC7-A675-2132BB16B8D6}" type="pres">
      <dgm:prSet presAssocID="{17C98C56-C5CF-44F0-AB45-EC3E07E824FF}" presName="hierChild3" presStyleCnt="0"/>
      <dgm:spPr/>
    </dgm:pt>
    <dgm:pt modelId="{2061EDB1-F2C5-415F-A7D5-56B3F6D81AB9}" type="pres">
      <dgm:prSet presAssocID="{74ED280C-655C-4A47-81C5-5AA91E974C32}" presName="Name111" presStyleLbl="parChTrans1D2" presStyleIdx="0" presStyleCnt="2" custSzX="1335854" custSzY="382176"/>
      <dgm:spPr/>
    </dgm:pt>
    <dgm:pt modelId="{A6BC06FC-C32E-4A20-99CD-81BEF954E949}" type="pres">
      <dgm:prSet presAssocID="{EE797A61-359F-45AB-B556-17BB73B6E2DE}" presName="hierRoot3" presStyleCnt="0">
        <dgm:presLayoutVars>
          <dgm:hierBranch/>
        </dgm:presLayoutVars>
      </dgm:prSet>
      <dgm:spPr/>
    </dgm:pt>
    <dgm:pt modelId="{B1CB91BC-7E68-4F0B-88E1-7ECAEBC3A844}" type="pres">
      <dgm:prSet presAssocID="{EE797A61-359F-45AB-B556-17BB73B6E2DE}" presName="rootComposite3" presStyleCnt="0"/>
      <dgm:spPr/>
    </dgm:pt>
    <dgm:pt modelId="{7AA3729D-0574-4373-B537-7568D0BEE505}" type="pres">
      <dgm:prSet presAssocID="{EE797A61-359F-45AB-B556-17BB73B6E2DE}" presName="rootText3" presStyleLbl="asst1" presStyleIdx="0" presStyleCnt="2" custScaleX="65926" custScaleY="31564" custLinFactNeighborX="14242" custLinFactNeighborY="-18744">
        <dgm:presLayoutVars>
          <dgm:chPref val="3"/>
        </dgm:presLayoutVars>
      </dgm:prSet>
      <dgm:spPr/>
    </dgm:pt>
    <dgm:pt modelId="{1B57F053-8628-4A1D-8046-0F0405C117C0}" type="pres">
      <dgm:prSet presAssocID="{EE797A61-359F-45AB-B556-17BB73B6E2DE}" presName="rootConnector3" presStyleLbl="asst1" presStyleIdx="0" presStyleCnt="2"/>
      <dgm:spPr/>
    </dgm:pt>
    <dgm:pt modelId="{A441DD79-7CEE-4E86-BE67-038279B136EB}" type="pres">
      <dgm:prSet presAssocID="{EE797A61-359F-45AB-B556-17BB73B6E2DE}" presName="hierChild6" presStyleCnt="0"/>
      <dgm:spPr/>
    </dgm:pt>
    <dgm:pt modelId="{3A7C1481-0213-4C54-946C-87F289979DC9}" type="pres">
      <dgm:prSet presAssocID="{0ACEADBF-68A7-47DC-B22B-71A589F27D30}" presName="Name35" presStyleLbl="parChTrans1D3" presStyleIdx="0" presStyleCnt="4" custSzX="863496" custSzY="210800"/>
      <dgm:spPr/>
    </dgm:pt>
    <dgm:pt modelId="{ABF6AB6F-E940-4887-A358-BDE02B2F7084}" type="pres">
      <dgm:prSet presAssocID="{FD9A9BBB-7295-42D1-B223-78563EBB31DD}" presName="hierRoot2" presStyleCnt="0">
        <dgm:presLayoutVars>
          <dgm:hierBranch val="init"/>
        </dgm:presLayoutVars>
      </dgm:prSet>
      <dgm:spPr/>
    </dgm:pt>
    <dgm:pt modelId="{BCE652D8-36F9-4A96-9440-BEE5D1F4FE3F}" type="pres">
      <dgm:prSet presAssocID="{FD9A9BBB-7295-42D1-B223-78563EBB31DD}" presName="rootComposite" presStyleCnt="0"/>
      <dgm:spPr/>
    </dgm:pt>
    <dgm:pt modelId="{DAF937F2-AFA3-4A6A-B4D2-BAA2C747BCAA}" type="pres">
      <dgm:prSet presAssocID="{FD9A9BBB-7295-42D1-B223-78563EBB31DD}" presName="rootText" presStyleLbl="node3" presStyleIdx="0" presStyleCnt="4" custScaleX="65926" custScaleY="31564" custLinFactNeighborX="10649" custLinFactNeighborY="-58367">
        <dgm:presLayoutVars>
          <dgm:chPref val="3"/>
        </dgm:presLayoutVars>
      </dgm:prSet>
      <dgm:spPr/>
    </dgm:pt>
    <dgm:pt modelId="{5BB4B50F-D810-4D62-90E4-1A6433A648DD}" type="pres">
      <dgm:prSet presAssocID="{FD9A9BBB-7295-42D1-B223-78563EBB31DD}" presName="rootConnector" presStyleLbl="node3" presStyleIdx="0" presStyleCnt="4"/>
      <dgm:spPr/>
    </dgm:pt>
    <dgm:pt modelId="{4EB6DA8F-8394-4995-AA1E-E10ABA4EDA16}" type="pres">
      <dgm:prSet presAssocID="{FD9A9BBB-7295-42D1-B223-78563EBB31DD}" presName="hierChild4" presStyleCnt="0"/>
      <dgm:spPr/>
    </dgm:pt>
    <dgm:pt modelId="{9DD32A3C-B88E-4CAB-8E18-A19BC0ECCFA6}" type="pres">
      <dgm:prSet presAssocID="{FD9A9BBB-7295-42D1-B223-78563EBB31DD}" presName="hierChild5" presStyleCnt="0"/>
      <dgm:spPr/>
    </dgm:pt>
    <dgm:pt modelId="{8A5FF58C-BD27-446A-94A1-1D1624B310E7}" type="pres">
      <dgm:prSet presAssocID="{2D1D5C06-2876-41F2-93B2-7BA27C2256BC}" presName="Name35" presStyleLbl="parChTrans1D3" presStyleIdx="1" presStyleCnt="4" custSzX="845985" custSzY="210800"/>
      <dgm:spPr/>
    </dgm:pt>
    <dgm:pt modelId="{34FB0BDE-5114-476D-985D-229EC553AF12}" type="pres">
      <dgm:prSet presAssocID="{624529F4-788F-4560-AFE9-20AC7A872F07}" presName="hierRoot2" presStyleCnt="0">
        <dgm:presLayoutVars>
          <dgm:hierBranch val="init"/>
        </dgm:presLayoutVars>
      </dgm:prSet>
      <dgm:spPr/>
    </dgm:pt>
    <dgm:pt modelId="{3610D29B-CAE7-4097-9793-AD1CBD816EB0}" type="pres">
      <dgm:prSet presAssocID="{624529F4-788F-4560-AFE9-20AC7A872F07}" presName="rootComposite" presStyleCnt="0"/>
      <dgm:spPr/>
    </dgm:pt>
    <dgm:pt modelId="{C0E3D08D-AFFB-4416-84C1-299130BA3AF0}" type="pres">
      <dgm:prSet presAssocID="{624529F4-788F-4560-AFE9-20AC7A872F07}" presName="rootText" presStyleLbl="node3" presStyleIdx="1" presStyleCnt="4" custScaleX="65926" custScaleY="31564" custLinFactNeighborX="10879" custLinFactNeighborY="-58367">
        <dgm:presLayoutVars>
          <dgm:chPref val="3"/>
        </dgm:presLayoutVars>
      </dgm:prSet>
      <dgm:spPr/>
    </dgm:pt>
    <dgm:pt modelId="{2E2608C1-C448-498B-B91E-2C57FF581DE9}" type="pres">
      <dgm:prSet presAssocID="{624529F4-788F-4560-AFE9-20AC7A872F07}" presName="rootConnector" presStyleLbl="node3" presStyleIdx="1" presStyleCnt="4"/>
      <dgm:spPr/>
    </dgm:pt>
    <dgm:pt modelId="{217BAE7B-285B-4665-8518-E95F9B777637}" type="pres">
      <dgm:prSet presAssocID="{624529F4-788F-4560-AFE9-20AC7A872F07}" presName="hierChild4" presStyleCnt="0"/>
      <dgm:spPr/>
    </dgm:pt>
    <dgm:pt modelId="{C1508879-609D-425F-8D6C-2E2A3A83709A}" type="pres">
      <dgm:prSet presAssocID="{624529F4-788F-4560-AFE9-20AC7A872F07}" presName="hierChild5" presStyleCnt="0"/>
      <dgm:spPr/>
    </dgm:pt>
    <dgm:pt modelId="{0FB59FD6-2E11-4E34-9D3B-1F861D763B98}" type="pres">
      <dgm:prSet presAssocID="{EE797A61-359F-45AB-B556-17BB73B6E2DE}" presName="hierChild7" presStyleCnt="0"/>
      <dgm:spPr/>
    </dgm:pt>
    <dgm:pt modelId="{D1D1A3E7-2F70-4EE5-8B49-EFFB7041F06C}" type="pres">
      <dgm:prSet presAssocID="{35515E35-E7CF-46F3-A18D-E17E84719BB5}" presName="Name111" presStyleLbl="parChTrans1D2" presStyleIdx="1" presStyleCnt="2" custSzX="958837" custSzY="380323"/>
      <dgm:spPr/>
    </dgm:pt>
    <dgm:pt modelId="{4ACBEB98-22FB-4C05-8CB8-82433F8CFE6B}" type="pres">
      <dgm:prSet presAssocID="{AEC360CA-4E11-40B7-B200-C11A9B680E2F}" presName="hierRoot3" presStyleCnt="0">
        <dgm:presLayoutVars>
          <dgm:hierBranch/>
        </dgm:presLayoutVars>
      </dgm:prSet>
      <dgm:spPr/>
    </dgm:pt>
    <dgm:pt modelId="{57A43F3C-5B8A-4E47-B7B2-6E16606A9B4C}" type="pres">
      <dgm:prSet presAssocID="{AEC360CA-4E11-40B7-B200-C11A9B680E2F}" presName="rootComposite3" presStyleCnt="0"/>
      <dgm:spPr/>
    </dgm:pt>
    <dgm:pt modelId="{873C4298-E875-4A90-B2DD-02491CE8D06B}" type="pres">
      <dgm:prSet presAssocID="{AEC360CA-4E11-40B7-B200-C11A9B680E2F}" presName="rootText3" presStyleLbl="asst1" presStyleIdx="1" presStyleCnt="2" custScaleX="65926" custScaleY="31564" custLinFactNeighborX="8832" custLinFactNeighborY="-18744">
        <dgm:presLayoutVars>
          <dgm:chPref val="3"/>
        </dgm:presLayoutVars>
      </dgm:prSet>
      <dgm:spPr/>
    </dgm:pt>
    <dgm:pt modelId="{08AB9DCE-7FC2-4A5B-B82D-777F7731E059}" type="pres">
      <dgm:prSet presAssocID="{AEC360CA-4E11-40B7-B200-C11A9B680E2F}" presName="rootConnector3" presStyleLbl="asst1" presStyleIdx="1" presStyleCnt="2"/>
      <dgm:spPr/>
    </dgm:pt>
    <dgm:pt modelId="{A9136104-85C5-49F7-8403-2CB02ADCDD17}" type="pres">
      <dgm:prSet presAssocID="{AEC360CA-4E11-40B7-B200-C11A9B680E2F}" presName="hierChild6" presStyleCnt="0"/>
      <dgm:spPr/>
    </dgm:pt>
    <dgm:pt modelId="{E7D12CDB-7541-40E3-B86E-B1DF327AD674}" type="pres">
      <dgm:prSet presAssocID="{62380BA2-2A51-4895-814C-4D66811D9B82}" presName="Name35" presStyleLbl="parChTrans1D3" presStyleIdx="2" presStyleCnt="4"/>
      <dgm:spPr/>
    </dgm:pt>
    <dgm:pt modelId="{5FAD3F29-EE64-4107-89E2-691AC2B2AE5D}" type="pres">
      <dgm:prSet presAssocID="{D856C748-76CD-47C6-B692-430E8B417CF5}" presName="hierRoot2" presStyleCnt="0">
        <dgm:presLayoutVars>
          <dgm:hierBranch val="init"/>
        </dgm:presLayoutVars>
      </dgm:prSet>
      <dgm:spPr/>
    </dgm:pt>
    <dgm:pt modelId="{7B51B34A-0425-4E6C-9031-548EE0A22741}" type="pres">
      <dgm:prSet presAssocID="{D856C748-76CD-47C6-B692-430E8B417CF5}" presName="rootComposite" presStyleCnt="0"/>
      <dgm:spPr/>
    </dgm:pt>
    <dgm:pt modelId="{2306FB09-48D6-43FE-B780-9EAF32B2BEC7}" type="pres">
      <dgm:prSet presAssocID="{D856C748-76CD-47C6-B692-430E8B417CF5}" presName="rootText" presStyleLbl="node3" presStyleIdx="2" presStyleCnt="4" custScaleX="65926" custScaleY="31564" custLinFactNeighborX="-3394" custLinFactNeighborY="-57832">
        <dgm:presLayoutVars>
          <dgm:chPref val="3"/>
        </dgm:presLayoutVars>
      </dgm:prSet>
      <dgm:spPr/>
    </dgm:pt>
    <dgm:pt modelId="{E0216E68-CA75-458A-9BD5-8A888944C10F}" type="pres">
      <dgm:prSet presAssocID="{D856C748-76CD-47C6-B692-430E8B417CF5}" presName="rootConnector" presStyleLbl="node3" presStyleIdx="2" presStyleCnt="4"/>
      <dgm:spPr/>
    </dgm:pt>
    <dgm:pt modelId="{51FFC24B-8D72-4ED8-B916-97643F40FF41}" type="pres">
      <dgm:prSet presAssocID="{D856C748-76CD-47C6-B692-430E8B417CF5}" presName="hierChild4" presStyleCnt="0"/>
      <dgm:spPr/>
    </dgm:pt>
    <dgm:pt modelId="{C54364A6-03A6-4F32-ACF4-366C3D6838C5}" type="pres">
      <dgm:prSet presAssocID="{D856C748-76CD-47C6-B692-430E8B417CF5}" presName="hierChild5" presStyleCnt="0"/>
      <dgm:spPr/>
    </dgm:pt>
    <dgm:pt modelId="{79249D2D-CB0B-47E1-8519-6AD411732D65}" type="pres">
      <dgm:prSet presAssocID="{C016C8B7-59F9-46F2-BEDE-62EE0C243341}" presName="Name35" presStyleLbl="parChTrans1D3" presStyleIdx="3" presStyleCnt="4"/>
      <dgm:spPr/>
    </dgm:pt>
    <dgm:pt modelId="{803B1C9E-816F-4471-B5C4-A64AB4E1D094}" type="pres">
      <dgm:prSet presAssocID="{BD46CE95-8E05-4685-A262-66DE0502CE85}" presName="hierRoot2" presStyleCnt="0">
        <dgm:presLayoutVars>
          <dgm:hierBranch val="init"/>
        </dgm:presLayoutVars>
      </dgm:prSet>
      <dgm:spPr/>
    </dgm:pt>
    <dgm:pt modelId="{572D03CF-56F7-4554-8B30-B1A692EBA179}" type="pres">
      <dgm:prSet presAssocID="{BD46CE95-8E05-4685-A262-66DE0502CE85}" presName="rootComposite" presStyleCnt="0"/>
      <dgm:spPr/>
    </dgm:pt>
    <dgm:pt modelId="{5925C52B-4CDE-475E-A5A1-BA33DF4B3CEC}" type="pres">
      <dgm:prSet presAssocID="{BD46CE95-8E05-4685-A262-66DE0502CE85}" presName="rootText" presStyleLbl="node3" presStyleIdx="3" presStyleCnt="4" custScaleX="65926" custScaleY="31564" custLinFactNeighborX="3374" custLinFactNeighborY="-57832">
        <dgm:presLayoutVars>
          <dgm:chPref val="3"/>
        </dgm:presLayoutVars>
      </dgm:prSet>
      <dgm:spPr/>
    </dgm:pt>
    <dgm:pt modelId="{EB3B41C0-522C-4A97-82D0-56BF331FE796}" type="pres">
      <dgm:prSet presAssocID="{BD46CE95-8E05-4685-A262-66DE0502CE85}" presName="rootConnector" presStyleLbl="node3" presStyleIdx="3" presStyleCnt="4"/>
      <dgm:spPr/>
    </dgm:pt>
    <dgm:pt modelId="{51B99E4B-7E16-40A6-92D6-50E145B1B5C9}" type="pres">
      <dgm:prSet presAssocID="{BD46CE95-8E05-4685-A262-66DE0502CE85}" presName="hierChild4" presStyleCnt="0"/>
      <dgm:spPr/>
    </dgm:pt>
    <dgm:pt modelId="{94B8A9FC-74AD-4E9E-A368-2647D03C8075}" type="pres">
      <dgm:prSet presAssocID="{BD46CE95-8E05-4685-A262-66DE0502CE85}" presName="hierChild5" presStyleCnt="0"/>
      <dgm:spPr/>
    </dgm:pt>
    <dgm:pt modelId="{2A64715B-1ADF-4EE8-B4B2-1100CDF26183}" type="pres">
      <dgm:prSet presAssocID="{AEC360CA-4E11-40B7-B200-C11A9B680E2F}" presName="hierChild7" presStyleCnt="0"/>
      <dgm:spPr/>
    </dgm:pt>
  </dgm:ptLst>
  <dgm:cxnLst>
    <dgm:cxn modelId="{B295CF03-99FB-4E79-AF2E-0F485AB62296}" type="presOf" srcId="{624529F4-788F-4560-AFE9-20AC7A872F07}" destId="{2E2608C1-C448-498B-B91E-2C57FF581DE9}" srcOrd="1" destOrd="0" presId="urn:microsoft.com/office/officeart/2005/8/layout/orgChart1"/>
    <dgm:cxn modelId="{4B0FAC0A-50E3-4D91-BD23-C0E0C1A0C092}" type="presOf" srcId="{FD9A9BBB-7295-42D1-B223-78563EBB31DD}" destId="{5BB4B50F-D810-4D62-90E4-1A6433A648DD}" srcOrd="1" destOrd="0" presId="urn:microsoft.com/office/officeart/2005/8/layout/orgChart1"/>
    <dgm:cxn modelId="{CE99000D-3735-4C41-9FF4-FA2CF734304B}" type="presOf" srcId="{C016C8B7-59F9-46F2-BEDE-62EE0C243341}" destId="{79249D2D-CB0B-47E1-8519-6AD411732D65}" srcOrd="0" destOrd="0" presId="urn:microsoft.com/office/officeart/2005/8/layout/orgChart1"/>
    <dgm:cxn modelId="{45107017-71A3-476B-99A8-0FBE7A46E47B}" type="presOf" srcId="{EE797A61-359F-45AB-B556-17BB73B6E2DE}" destId="{7AA3729D-0574-4373-B537-7568D0BEE505}" srcOrd="0" destOrd="0" presId="urn:microsoft.com/office/officeart/2005/8/layout/orgChart1"/>
    <dgm:cxn modelId="{CC41AC27-9B23-4156-A4BC-9A0216BB6127}" type="presOf" srcId="{AEC360CA-4E11-40B7-B200-C11A9B680E2F}" destId="{873C4298-E875-4A90-B2DD-02491CE8D06B}" srcOrd="0" destOrd="0" presId="urn:microsoft.com/office/officeart/2005/8/layout/orgChart1"/>
    <dgm:cxn modelId="{E0F90A2C-1352-4E90-8C5F-E5DA81F393ED}" type="presOf" srcId="{0ACEADBF-68A7-47DC-B22B-71A589F27D30}" destId="{3A7C1481-0213-4C54-946C-87F289979DC9}" srcOrd="0" destOrd="0" presId="urn:microsoft.com/office/officeart/2005/8/layout/orgChart1"/>
    <dgm:cxn modelId="{6DA5F72E-BCBA-4E2A-9169-078616DEE2B4}" type="presOf" srcId="{EE797A61-359F-45AB-B556-17BB73B6E2DE}" destId="{1B57F053-8628-4A1D-8046-0F0405C117C0}" srcOrd="1" destOrd="0" presId="urn:microsoft.com/office/officeart/2005/8/layout/orgChart1"/>
    <dgm:cxn modelId="{3A675E38-2454-4353-90BB-BC7EFD4EFDA7}" type="presOf" srcId="{BD46CE95-8E05-4685-A262-66DE0502CE85}" destId="{5925C52B-4CDE-475E-A5A1-BA33DF4B3CEC}" srcOrd="0" destOrd="0" presId="urn:microsoft.com/office/officeart/2005/8/layout/orgChart1"/>
    <dgm:cxn modelId="{08F3B963-4328-414C-91E0-01A95CD15E72}" type="presOf" srcId="{D856C748-76CD-47C6-B692-430E8B417CF5}" destId="{2306FB09-48D6-43FE-B780-9EAF32B2BEC7}" srcOrd="0" destOrd="0" presId="urn:microsoft.com/office/officeart/2005/8/layout/orgChart1"/>
    <dgm:cxn modelId="{C2FB304E-AB65-47E3-815D-60B4ED4CD90E}" type="presOf" srcId="{D856C748-76CD-47C6-B692-430E8B417CF5}" destId="{E0216E68-CA75-458A-9BD5-8A888944C10F}" srcOrd="1" destOrd="0" presId="urn:microsoft.com/office/officeart/2005/8/layout/orgChart1"/>
    <dgm:cxn modelId="{0E2E7C6E-3D42-48D8-AE26-6A202BE5E54C}" type="presOf" srcId="{2D1D5C06-2876-41F2-93B2-7BA27C2256BC}" destId="{8A5FF58C-BD27-446A-94A1-1D1624B310E7}" srcOrd="0" destOrd="0" presId="urn:microsoft.com/office/officeart/2005/8/layout/orgChart1"/>
    <dgm:cxn modelId="{991DA372-39B2-43E3-A400-FC9C1299FFC3}" type="presOf" srcId="{FD9A9BBB-7295-42D1-B223-78563EBB31DD}" destId="{DAF937F2-AFA3-4A6A-B4D2-BAA2C747BCAA}" srcOrd="0" destOrd="0" presId="urn:microsoft.com/office/officeart/2005/8/layout/orgChart1"/>
    <dgm:cxn modelId="{4A32A77B-831D-475E-8EBF-41C66A7024C4}" type="presOf" srcId="{4C6A2B65-36DB-49C2-ADB7-612A1E824223}" destId="{7D5D6FC9-4AFA-4B3E-A0EE-B0DC7F83BC49}" srcOrd="0" destOrd="0" presId="urn:microsoft.com/office/officeart/2005/8/layout/orgChart1"/>
    <dgm:cxn modelId="{F4E73D8B-94F4-4C32-B905-3A36D7C12DD0}" type="presOf" srcId="{BD46CE95-8E05-4685-A262-66DE0502CE85}" destId="{EB3B41C0-522C-4A97-82D0-56BF331FE796}" srcOrd="1" destOrd="0" presId="urn:microsoft.com/office/officeart/2005/8/layout/orgChart1"/>
    <dgm:cxn modelId="{60E8258C-20FD-40D8-927D-09D80240E62C}" srcId="{EE797A61-359F-45AB-B556-17BB73B6E2DE}" destId="{624529F4-788F-4560-AFE9-20AC7A872F07}" srcOrd="1" destOrd="0" parTransId="{2D1D5C06-2876-41F2-93B2-7BA27C2256BC}" sibTransId="{4D88B819-E14B-439B-849D-A9B0804D7F94}"/>
    <dgm:cxn modelId="{9148148D-1F13-4F0D-8B91-AF6A83BF0C7B}" srcId="{EE797A61-359F-45AB-B556-17BB73B6E2DE}" destId="{FD9A9BBB-7295-42D1-B223-78563EBB31DD}" srcOrd="0" destOrd="0" parTransId="{0ACEADBF-68A7-47DC-B22B-71A589F27D30}" sibTransId="{18BFDE58-2E56-41B0-93F8-A89B909BFB36}"/>
    <dgm:cxn modelId="{C9699A8D-91D3-46A3-B164-8A0C31267448}" type="presOf" srcId="{AEC360CA-4E11-40B7-B200-C11A9B680E2F}" destId="{08AB9DCE-7FC2-4A5B-B82D-777F7731E059}" srcOrd="1" destOrd="0" presId="urn:microsoft.com/office/officeart/2005/8/layout/orgChart1"/>
    <dgm:cxn modelId="{CA777B90-B46B-41C0-8D73-65ED56076738}" type="presOf" srcId="{74ED280C-655C-4A47-81C5-5AA91E974C32}" destId="{2061EDB1-F2C5-415F-A7D5-56B3F6D81AB9}" srcOrd="0" destOrd="0" presId="urn:microsoft.com/office/officeart/2005/8/layout/orgChart1"/>
    <dgm:cxn modelId="{E2561DA2-8315-4674-AAA7-C45C48565A9C}" type="presOf" srcId="{62380BA2-2A51-4895-814C-4D66811D9B82}" destId="{E7D12CDB-7541-40E3-B86E-B1DF327AD674}" srcOrd="0" destOrd="0" presId="urn:microsoft.com/office/officeart/2005/8/layout/orgChart1"/>
    <dgm:cxn modelId="{1F2B84A9-9680-4A9B-B10B-C1FE1D29CAE9}" srcId="{4C6A2B65-36DB-49C2-ADB7-612A1E824223}" destId="{17C98C56-C5CF-44F0-AB45-EC3E07E824FF}" srcOrd="0" destOrd="0" parTransId="{3722ACEF-FB19-4E14-9D75-834972D9C366}" sibTransId="{DC2482DD-9B91-459D-B366-637CD0917328}"/>
    <dgm:cxn modelId="{549C99A9-4D34-469D-9362-737355835516}" srcId="{AEC360CA-4E11-40B7-B200-C11A9B680E2F}" destId="{BD46CE95-8E05-4685-A262-66DE0502CE85}" srcOrd="1" destOrd="0" parTransId="{C016C8B7-59F9-46F2-BEDE-62EE0C243341}" sibTransId="{EA2CB86A-5404-42E5-AD91-168B07A08E37}"/>
    <dgm:cxn modelId="{51CE07AC-2C8A-453D-8F40-E87D21C3FC9C}" type="presOf" srcId="{17C98C56-C5CF-44F0-AB45-EC3E07E824FF}" destId="{11C3A741-6D39-4769-A59B-8689F56640E6}" srcOrd="0" destOrd="0" presId="urn:microsoft.com/office/officeart/2005/8/layout/orgChart1"/>
    <dgm:cxn modelId="{ECD4BDB2-15BE-4A83-81C6-A82D0101CD8E}" type="presOf" srcId="{35515E35-E7CF-46F3-A18D-E17E84719BB5}" destId="{D1D1A3E7-2F70-4EE5-8B49-EFFB7041F06C}" srcOrd="0" destOrd="0" presId="urn:microsoft.com/office/officeart/2005/8/layout/orgChart1"/>
    <dgm:cxn modelId="{3622EEBB-1FE4-48A9-AC4B-E97D5F0170E9}" srcId="{17C98C56-C5CF-44F0-AB45-EC3E07E824FF}" destId="{EE797A61-359F-45AB-B556-17BB73B6E2DE}" srcOrd="0" destOrd="0" parTransId="{74ED280C-655C-4A47-81C5-5AA91E974C32}" sibTransId="{E8C368F7-F295-41F0-A760-B3B14F3DDB3B}"/>
    <dgm:cxn modelId="{039FB8BE-6FDD-4E16-B1EF-C72A6123FD18}" type="presOf" srcId="{17C98C56-C5CF-44F0-AB45-EC3E07E824FF}" destId="{97E6A2D6-0A01-431C-9056-66C036AC7CA3}" srcOrd="1" destOrd="0" presId="urn:microsoft.com/office/officeart/2005/8/layout/orgChart1"/>
    <dgm:cxn modelId="{CD505ADE-05D1-4FE1-8882-7BC48B4892AF}" type="presOf" srcId="{624529F4-788F-4560-AFE9-20AC7A872F07}" destId="{C0E3D08D-AFFB-4416-84C1-299130BA3AF0}" srcOrd="0" destOrd="0" presId="urn:microsoft.com/office/officeart/2005/8/layout/orgChart1"/>
    <dgm:cxn modelId="{885C89E0-8DE1-45DA-9267-DF0E669A94D5}" srcId="{AEC360CA-4E11-40B7-B200-C11A9B680E2F}" destId="{D856C748-76CD-47C6-B692-430E8B417CF5}" srcOrd="0" destOrd="0" parTransId="{62380BA2-2A51-4895-814C-4D66811D9B82}" sibTransId="{2F0B4BF2-768B-4598-BAFE-42145AC4EB76}"/>
    <dgm:cxn modelId="{5209ACE3-407C-451E-8038-7F16F264967B}" srcId="{17C98C56-C5CF-44F0-AB45-EC3E07E824FF}" destId="{AEC360CA-4E11-40B7-B200-C11A9B680E2F}" srcOrd="1" destOrd="0" parTransId="{35515E35-E7CF-46F3-A18D-E17E84719BB5}" sibTransId="{7FB38EEB-D488-424F-BFA4-7D4079B4D1CE}"/>
    <dgm:cxn modelId="{A22BFBCB-D898-4FC0-8FD8-21DD95C74554}" type="presParOf" srcId="{7D5D6FC9-4AFA-4B3E-A0EE-B0DC7F83BC49}" destId="{1C085F6C-84D9-49B2-A39F-6070621B65DB}" srcOrd="0" destOrd="0" presId="urn:microsoft.com/office/officeart/2005/8/layout/orgChart1"/>
    <dgm:cxn modelId="{895DFA04-298B-441B-A698-24C610CFF84F}" type="presParOf" srcId="{1C085F6C-84D9-49B2-A39F-6070621B65DB}" destId="{7EC37A83-F77C-4069-B4D9-DEDD9C2E95B9}" srcOrd="0" destOrd="0" presId="urn:microsoft.com/office/officeart/2005/8/layout/orgChart1"/>
    <dgm:cxn modelId="{99E9E3AD-41B8-48A5-B9C1-0DD4A263E8F6}" type="presParOf" srcId="{7EC37A83-F77C-4069-B4D9-DEDD9C2E95B9}" destId="{11C3A741-6D39-4769-A59B-8689F56640E6}" srcOrd="0" destOrd="0" presId="urn:microsoft.com/office/officeart/2005/8/layout/orgChart1"/>
    <dgm:cxn modelId="{7FBAACC1-8511-4BA1-A176-1D0AF2900EF7}" type="presParOf" srcId="{7EC37A83-F77C-4069-B4D9-DEDD9C2E95B9}" destId="{97E6A2D6-0A01-431C-9056-66C036AC7CA3}" srcOrd="1" destOrd="0" presId="urn:microsoft.com/office/officeart/2005/8/layout/orgChart1"/>
    <dgm:cxn modelId="{97B0D054-95C1-48EA-B673-9F5F6D31E460}" type="presParOf" srcId="{1C085F6C-84D9-49B2-A39F-6070621B65DB}" destId="{67A8505E-5371-4EE9-9078-4F4DFB57F5F4}" srcOrd="1" destOrd="0" presId="urn:microsoft.com/office/officeart/2005/8/layout/orgChart1"/>
    <dgm:cxn modelId="{B5FB7A06-5A4D-4CED-A5AF-207877CAC226}" type="presParOf" srcId="{1C085F6C-84D9-49B2-A39F-6070621B65DB}" destId="{0E5A3857-0CC7-4FC7-A675-2132BB16B8D6}" srcOrd="2" destOrd="0" presId="urn:microsoft.com/office/officeart/2005/8/layout/orgChart1"/>
    <dgm:cxn modelId="{B1BC6494-F42A-4513-BA50-A57193E3E6D9}" type="presParOf" srcId="{0E5A3857-0CC7-4FC7-A675-2132BB16B8D6}" destId="{2061EDB1-F2C5-415F-A7D5-56B3F6D81AB9}" srcOrd="0" destOrd="0" presId="urn:microsoft.com/office/officeart/2005/8/layout/orgChart1"/>
    <dgm:cxn modelId="{DE2CC898-90D2-4F95-86B3-3500B174F928}" type="presParOf" srcId="{0E5A3857-0CC7-4FC7-A675-2132BB16B8D6}" destId="{A6BC06FC-C32E-4A20-99CD-81BEF954E949}" srcOrd="1" destOrd="0" presId="urn:microsoft.com/office/officeart/2005/8/layout/orgChart1"/>
    <dgm:cxn modelId="{CA1DF831-26C0-4E0C-B341-E249CDDAA0CF}" type="presParOf" srcId="{A6BC06FC-C32E-4A20-99CD-81BEF954E949}" destId="{B1CB91BC-7E68-4F0B-88E1-7ECAEBC3A844}" srcOrd="0" destOrd="0" presId="urn:microsoft.com/office/officeart/2005/8/layout/orgChart1"/>
    <dgm:cxn modelId="{45FE9EBA-1F4A-406B-94B7-D2D8FA0732E8}" type="presParOf" srcId="{B1CB91BC-7E68-4F0B-88E1-7ECAEBC3A844}" destId="{7AA3729D-0574-4373-B537-7568D0BEE505}" srcOrd="0" destOrd="0" presId="urn:microsoft.com/office/officeart/2005/8/layout/orgChart1"/>
    <dgm:cxn modelId="{B87DFDBE-CBE3-4611-9A91-725EC19EA2E4}" type="presParOf" srcId="{B1CB91BC-7E68-4F0B-88E1-7ECAEBC3A844}" destId="{1B57F053-8628-4A1D-8046-0F0405C117C0}" srcOrd="1" destOrd="0" presId="urn:microsoft.com/office/officeart/2005/8/layout/orgChart1"/>
    <dgm:cxn modelId="{0A291ADD-B6D3-4BCC-B3E9-C449FB75348F}" type="presParOf" srcId="{A6BC06FC-C32E-4A20-99CD-81BEF954E949}" destId="{A441DD79-7CEE-4E86-BE67-038279B136EB}" srcOrd="1" destOrd="0" presId="urn:microsoft.com/office/officeart/2005/8/layout/orgChart1"/>
    <dgm:cxn modelId="{9C338266-088B-4B04-BFB5-FF3CBAEF1134}" type="presParOf" srcId="{A441DD79-7CEE-4E86-BE67-038279B136EB}" destId="{3A7C1481-0213-4C54-946C-87F289979DC9}" srcOrd="0" destOrd="0" presId="urn:microsoft.com/office/officeart/2005/8/layout/orgChart1"/>
    <dgm:cxn modelId="{BD2F7252-DE20-4181-9A28-A499561C2E18}" type="presParOf" srcId="{A441DD79-7CEE-4E86-BE67-038279B136EB}" destId="{ABF6AB6F-E940-4887-A358-BDE02B2F7084}" srcOrd="1" destOrd="0" presId="urn:microsoft.com/office/officeart/2005/8/layout/orgChart1"/>
    <dgm:cxn modelId="{848FBF8A-EB56-41B0-9AED-FCC8EE25CB0D}" type="presParOf" srcId="{ABF6AB6F-E940-4887-A358-BDE02B2F7084}" destId="{BCE652D8-36F9-4A96-9440-BEE5D1F4FE3F}" srcOrd="0" destOrd="0" presId="urn:microsoft.com/office/officeart/2005/8/layout/orgChart1"/>
    <dgm:cxn modelId="{34939E56-DC5E-40A2-B50C-F7856508A17C}" type="presParOf" srcId="{BCE652D8-36F9-4A96-9440-BEE5D1F4FE3F}" destId="{DAF937F2-AFA3-4A6A-B4D2-BAA2C747BCAA}" srcOrd="0" destOrd="0" presId="urn:microsoft.com/office/officeart/2005/8/layout/orgChart1"/>
    <dgm:cxn modelId="{3B674114-5ABF-4870-8258-CFC4A67A3B7F}" type="presParOf" srcId="{BCE652D8-36F9-4A96-9440-BEE5D1F4FE3F}" destId="{5BB4B50F-D810-4D62-90E4-1A6433A648DD}" srcOrd="1" destOrd="0" presId="urn:microsoft.com/office/officeart/2005/8/layout/orgChart1"/>
    <dgm:cxn modelId="{2EE0CE10-FA60-4207-9919-8B61AFFF12F1}" type="presParOf" srcId="{ABF6AB6F-E940-4887-A358-BDE02B2F7084}" destId="{4EB6DA8F-8394-4995-AA1E-E10ABA4EDA16}" srcOrd="1" destOrd="0" presId="urn:microsoft.com/office/officeart/2005/8/layout/orgChart1"/>
    <dgm:cxn modelId="{D5B7132A-12ED-4282-85FF-AF81E40A681A}" type="presParOf" srcId="{ABF6AB6F-E940-4887-A358-BDE02B2F7084}" destId="{9DD32A3C-B88E-4CAB-8E18-A19BC0ECCFA6}" srcOrd="2" destOrd="0" presId="urn:microsoft.com/office/officeart/2005/8/layout/orgChart1"/>
    <dgm:cxn modelId="{744E42A8-E6D8-4EB2-9B66-AD182EC65671}" type="presParOf" srcId="{A441DD79-7CEE-4E86-BE67-038279B136EB}" destId="{8A5FF58C-BD27-446A-94A1-1D1624B310E7}" srcOrd="2" destOrd="0" presId="urn:microsoft.com/office/officeart/2005/8/layout/orgChart1"/>
    <dgm:cxn modelId="{0F460242-7832-4051-B9F3-09155A919490}" type="presParOf" srcId="{A441DD79-7CEE-4E86-BE67-038279B136EB}" destId="{34FB0BDE-5114-476D-985D-229EC553AF12}" srcOrd="3" destOrd="0" presId="urn:microsoft.com/office/officeart/2005/8/layout/orgChart1"/>
    <dgm:cxn modelId="{11902615-4C15-4A25-9A04-B859F2D0E6EC}" type="presParOf" srcId="{34FB0BDE-5114-476D-985D-229EC553AF12}" destId="{3610D29B-CAE7-4097-9793-AD1CBD816EB0}" srcOrd="0" destOrd="0" presId="urn:microsoft.com/office/officeart/2005/8/layout/orgChart1"/>
    <dgm:cxn modelId="{B8103C20-BD4D-4468-8685-EB7F012BD7F2}" type="presParOf" srcId="{3610D29B-CAE7-4097-9793-AD1CBD816EB0}" destId="{C0E3D08D-AFFB-4416-84C1-299130BA3AF0}" srcOrd="0" destOrd="0" presId="urn:microsoft.com/office/officeart/2005/8/layout/orgChart1"/>
    <dgm:cxn modelId="{B7F8B2EA-A481-4B73-A9BE-1725FF8321BA}" type="presParOf" srcId="{3610D29B-CAE7-4097-9793-AD1CBD816EB0}" destId="{2E2608C1-C448-498B-B91E-2C57FF581DE9}" srcOrd="1" destOrd="0" presId="urn:microsoft.com/office/officeart/2005/8/layout/orgChart1"/>
    <dgm:cxn modelId="{C26A09A4-AF94-4543-8984-C1411EBB6C8D}" type="presParOf" srcId="{34FB0BDE-5114-476D-985D-229EC553AF12}" destId="{217BAE7B-285B-4665-8518-E95F9B777637}" srcOrd="1" destOrd="0" presId="urn:microsoft.com/office/officeart/2005/8/layout/orgChart1"/>
    <dgm:cxn modelId="{1F69F2AC-AC40-44F3-B0F0-53AFFD106FDB}" type="presParOf" srcId="{34FB0BDE-5114-476D-985D-229EC553AF12}" destId="{C1508879-609D-425F-8D6C-2E2A3A83709A}" srcOrd="2" destOrd="0" presId="urn:microsoft.com/office/officeart/2005/8/layout/orgChart1"/>
    <dgm:cxn modelId="{6E5F86E1-BF30-40E7-9BE1-FDAA76B3F83E}" type="presParOf" srcId="{A6BC06FC-C32E-4A20-99CD-81BEF954E949}" destId="{0FB59FD6-2E11-4E34-9D3B-1F861D763B98}" srcOrd="2" destOrd="0" presId="urn:microsoft.com/office/officeart/2005/8/layout/orgChart1"/>
    <dgm:cxn modelId="{DFD132C6-8B07-45FD-83A9-5768379E9BD3}" type="presParOf" srcId="{0E5A3857-0CC7-4FC7-A675-2132BB16B8D6}" destId="{D1D1A3E7-2F70-4EE5-8B49-EFFB7041F06C}" srcOrd="2" destOrd="0" presId="urn:microsoft.com/office/officeart/2005/8/layout/orgChart1"/>
    <dgm:cxn modelId="{89D35E6B-D320-4C99-B21D-E97FD99FA4A5}" type="presParOf" srcId="{0E5A3857-0CC7-4FC7-A675-2132BB16B8D6}" destId="{4ACBEB98-22FB-4C05-8CB8-82433F8CFE6B}" srcOrd="3" destOrd="0" presId="urn:microsoft.com/office/officeart/2005/8/layout/orgChart1"/>
    <dgm:cxn modelId="{5999FE1D-2DB8-4C02-A134-2CA1177E9F4B}" type="presParOf" srcId="{4ACBEB98-22FB-4C05-8CB8-82433F8CFE6B}" destId="{57A43F3C-5B8A-4E47-B7B2-6E16606A9B4C}" srcOrd="0" destOrd="0" presId="urn:microsoft.com/office/officeart/2005/8/layout/orgChart1"/>
    <dgm:cxn modelId="{57A3FBFF-7059-4B37-A9F2-49485651BED2}" type="presParOf" srcId="{57A43F3C-5B8A-4E47-B7B2-6E16606A9B4C}" destId="{873C4298-E875-4A90-B2DD-02491CE8D06B}" srcOrd="0" destOrd="0" presId="urn:microsoft.com/office/officeart/2005/8/layout/orgChart1"/>
    <dgm:cxn modelId="{93530ABE-E07D-4F0D-8CEC-B960A4585AEC}" type="presParOf" srcId="{57A43F3C-5B8A-4E47-B7B2-6E16606A9B4C}" destId="{08AB9DCE-7FC2-4A5B-B82D-777F7731E059}" srcOrd="1" destOrd="0" presId="urn:microsoft.com/office/officeart/2005/8/layout/orgChart1"/>
    <dgm:cxn modelId="{9B863801-FBC8-42CF-B6C0-AE307BAC33EF}" type="presParOf" srcId="{4ACBEB98-22FB-4C05-8CB8-82433F8CFE6B}" destId="{A9136104-85C5-49F7-8403-2CB02ADCDD17}" srcOrd="1" destOrd="0" presId="urn:microsoft.com/office/officeart/2005/8/layout/orgChart1"/>
    <dgm:cxn modelId="{E4D7A3E7-8547-4FE7-B01F-131A0F2C7BFC}" type="presParOf" srcId="{A9136104-85C5-49F7-8403-2CB02ADCDD17}" destId="{E7D12CDB-7541-40E3-B86E-B1DF327AD674}" srcOrd="0" destOrd="0" presId="urn:microsoft.com/office/officeart/2005/8/layout/orgChart1"/>
    <dgm:cxn modelId="{32FF930F-0E09-46CC-88D3-D9241EE48049}" type="presParOf" srcId="{A9136104-85C5-49F7-8403-2CB02ADCDD17}" destId="{5FAD3F29-EE64-4107-89E2-691AC2B2AE5D}" srcOrd="1" destOrd="0" presId="urn:microsoft.com/office/officeart/2005/8/layout/orgChart1"/>
    <dgm:cxn modelId="{D74B5CF5-AE2D-4780-B311-D12E2E723EF5}" type="presParOf" srcId="{5FAD3F29-EE64-4107-89E2-691AC2B2AE5D}" destId="{7B51B34A-0425-4E6C-9031-548EE0A22741}" srcOrd="0" destOrd="0" presId="urn:microsoft.com/office/officeart/2005/8/layout/orgChart1"/>
    <dgm:cxn modelId="{29A9DC5B-8240-4426-9AC0-DF6A1F6AF0CE}" type="presParOf" srcId="{7B51B34A-0425-4E6C-9031-548EE0A22741}" destId="{2306FB09-48D6-43FE-B780-9EAF32B2BEC7}" srcOrd="0" destOrd="0" presId="urn:microsoft.com/office/officeart/2005/8/layout/orgChart1"/>
    <dgm:cxn modelId="{E7F96E17-735F-4B3D-B843-B988B07FA19A}" type="presParOf" srcId="{7B51B34A-0425-4E6C-9031-548EE0A22741}" destId="{E0216E68-CA75-458A-9BD5-8A888944C10F}" srcOrd="1" destOrd="0" presId="urn:microsoft.com/office/officeart/2005/8/layout/orgChart1"/>
    <dgm:cxn modelId="{6852C10C-81ED-4795-B5B8-3CA3630C69C7}" type="presParOf" srcId="{5FAD3F29-EE64-4107-89E2-691AC2B2AE5D}" destId="{51FFC24B-8D72-4ED8-B916-97643F40FF41}" srcOrd="1" destOrd="0" presId="urn:microsoft.com/office/officeart/2005/8/layout/orgChart1"/>
    <dgm:cxn modelId="{D8BD6AE1-49FC-49CA-A079-F0CDD793C556}" type="presParOf" srcId="{5FAD3F29-EE64-4107-89E2-691AC2B2AE5D}" destId="{C54364A6-03A6-4F32-ACF4-366C3D6838C5}" srcOrd="2" destOrd="0" presId="urn:microsoft.com/office/officeart/2005/8/layout/orgChart1"/>
    <dgm:cxn modelId="{E48CB4D1-3477-4237-A484-6C7EF552E838}" type="presParOf" srcId="{A9136104-85C5-49F7-8403-2CB02ADCDD17}" destId="{79249D2D-CB0B-47E1-8519-6AD411732D65}" srcOrd="2" destOrd="0" presId="urn:microsoft.com/office/officeart/2005/8/layout/orgChart1"/>
    <dgm:cxn modelId="{32C8FCDE-996A-457D-B724-617DD5F85B2D}" type="presParOf" srcId="{A9136104-85C5-49F7-8403-2CB02ADCDD17}" destId="{803B1C9E-816F-4471-B5C4-A64AB4E1D094}" srcOrd="3" destOrd="0" presId="urn:microsoft.com/office/officeart/2005/8/layout/orgChart1"/>
    <dgm:cxn modelId="{2EB9E462-E11C-49E0-9FE3-ED0BA0A8A874}" type="presParOf" srcId="{803B1C9E-816F-4471-B5C4-A64AB4E1D094}" destId="{572D03CF-56F7-4554-8B30-B1A692EBA179}" srcOrd="0" destOrd="0" presId="urn:microsoft.com/office/officeart/2005/8/layout/orgChart1"/>
    <dgm:cxn modelId="{C7C0E259-DABD-4445-8538-76B2B5B0525E}" type="presParOf" srcId="{572D03CF-56F7-4554-8B30-B1A692EBA179}" destId="{5925C52B-4CDE-475E-A5A1-BA33DF4B3CEC}" srcOrd="0" destOrd="0" presId="urn:microsoft.com/office/officeart/2005/8/layout/orgChart1"/>
    <dgm:cxn modelId="{0545148D-6AB6-4CA1-8507-5E6D68AF50FB}" type="presParOf" srcId="{572D03CF-56F7-4554-8B30-B1A692EBA179}" destId="{EB3B41C0-522C-4A97-82D0-56BF331FE796}" srcOrd="1" destOrd="0" presId="urn:microsoft.com/office/officeart/2005/8/layout/orgChart1"/>
    <dgm:cxn modelId="{A97FE710-0CC9-4B1B-9CA4-6653550F9C31}" type="presParOf" srcId="{803B1C9E-816F-4471-B5C4-A64AB4E1D094}" destId="{51B99E4B-7E16-40A6-92D6-50E145B1B5C9}" srcOrd="1" destOrd="0" presId="urn:microsoft.com/office/officeart/2005/8/layout/orgChart1"/>
    <dgm:cxn modelId="{65123746-2266-4C03-AFE2-C648E4A4005B}" type="presParOf" srcId="{803B1C9E-816F-4471-B5C4-A64AB4E1D094}" destId="{94B8A9FC-74AD-4E9E-A368-2647D03C8075}" srcOrd="2" destOrd="0" presId="urn:microsoft.com/office/officeart/2005/8/layout/orgChart1"/>
    <dgm:cxn modelId="{BF25AE52-470E-4418-A400-84CC100BBDB7}" type="presParOf" srcId="{4ACBEB98-22FB-4C05-8CB8-82433F8CFE6B}" destId="{2A64715B-1ADF-4EE8-B4B2-1100CDF2618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A0DB3-2E28-2946-834E-244C874DF6F6}">
      <dsp:nvSpPr>
        <dsp:cNvPr id="0" name=""/>
        <dsp:cNvSpPr/>
      </dsp:nvSpPr>
      <dsp:spPr>
        <a:xfrm>
          <a:off x="2571" y="817210"/>
          <a:ext cx="2507456" cy="1002982"/>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174752" rIns="305816" bIns="174752" numCol="1" spcCol="1270" anchor="ctr" anchorCtr="0">
          <a:noAutofit/>
        </a:bodyPr>
        <a:lstStyle/>
        <a:p>
          <a:pPr marL="0" lvl="0" indent="0" algn="ctr" defTabSz="1911350">
            <a:lnSpc>
              <a:spcPct val="90000"/>
            </a:lnSpc>
            <a:spcBef>
              <a:spcPct val="0"/>
            </a:spcBef>
            <a:spcAft>
              <a:spcPct val="35000"/>
            </a:spcAft>
            <a:buNone/>
          </a:pPr>
          <a:r>
            <a:rPr lang="en-US" sz="4300" b="1" kern="1200"/>
            <a:t>React </a:t>
          </a:r>
          <a:endParaRPr lang="zh-TW" sz="4300" kern="1200"/>
        </a:p>
      </dsp:txBody>
      <dsp:txXfrm>
        <a:off x="2571" y="817210"/>
        <a:ext cx="2507456" cy="1002982"/>
      </dsp:txXfrm>
    </dsp:sp>
    <dsp:sp modelId="{6409F60C-4FAE-6342-BA18-0144C3869EA7}">
      <dsp:nvSpPr>
        <dsp:cNvPr id="0" name=""/>
        <dsp:cNvSpPr/>
      </dsp:nvSpPr>
      <dsp:spPr>
        <a:xfrm>
          <a:off x="2571" y="1820192"/>
          <a:ext cx="2507456" cy="188856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TW" sz="1800" kern="1200" dirty="0"/>
            <a:t>Only deal with view.</a:t>
          </a:r>
          <a:endParaRPr lang="zh-TW" altLang="en-US" sz="1800" kern="1200" dirty="0"/>
        </a:p>
        <a:p>
          <a:pPr marL="171450" lvl="1" indent="-171450" algn="l" defTabSz="800100">
            <a:lnSpc>
              <a:spcPct val="90000"/>
            </a:lnSpc>
            <a:spcBef>
              <a:spcPct val="0"/>
            </a:spcBef>
            <a:spcAft>
              <a:spcPct val="15000"/>
            </a:spcAft>
            <a:buChar char="•"/>
          </a:pPr>
          <a:r>
            <a:rPr lang="en-US" altLang="zh-TW" sz="1800" kern="1200" dirty="0"/>
            <a:t>React Native.</a:t>
          </a:r>
          <a:endParaRPr lang="zh-TW" altLang="en-US" sz="1800" kern="1200" dirty="0"/>
        </a:p>
        <a:p>
          <a:pPr marL="171450" lvl="1" indent="-171450" algn="l" defTabSz="800100">
            <a:lnSpc>
              <a:spcPct val="90000"/>
            </a:lnSpc>
            <a:spcBef>
              <a:spcPct val="0"/>
            </a:spcBef>
            <a:spcAft>
              <a:spcPct val="15000"/>
            </a:spcAft>
            <a:buChar char="•"/>
          </a:pPr>
          <a:r>
            <a:rPr lang="en-US" altLang="zh-TW" sz="1800" kern="1200" dirty="0"/>
            <a:t>Big Community.</a:t>
          </a:r>
          <a:endParaRPr lang="zh-TW" altLang="en-US" sz="1800" kern="1200" dirty="0"/>
        </a:p>
      </dsp:txBody>
      <dsp:txXfrm>
        <a:off x="2571" y="1820192"/>
        <a:ext cx="2507456" cy="1888560"/>
      </dsp:txXfrm>
    </dsp:sp>
    <dsp:sp modelId="{9C235BD5-423D-964C-ADA7-F2BE6CECBF4B}">
      <dsp:nvSpPr>
        <dsp:cNvPr id="0" name=""/>
        <dsp:cNvSpPr/>
      </dsp:nvSpPr>
      <dsp:spPr>
        <a:xfrm>
          <a:off x="2861071" y="817210"/>
          <a:ext cx="2507456" cy="1002982"/>
        </a:xfrm>
        <a:prstGeom prst="rect">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174752" rIns="305816" bIns="174752" numCol="1" spcCol="1270" anchor="ctr" anchorCtr="0">
          <a:noAutofit/>
        </a:bodyPr>
        <a:lstStyle/>
        <a:p>
          <a:pPr marL="0" lvl="0" indent="0" algn="ctr" defTabSz="1911350">
            <a:lnSpc>
              <a:spcPct val="90000"/>
            </a:lnSpc>
            <a:spcBef>
              <a:spcPct val="0"/>
            </a:spcBef>
            <a:spcAft>
              <a:spcPct val="35000"/>
            </a:spcAft>
            <a:buNone/>
          </a:pPr>
          <a:r>
            <a:rPr lang="en-US" sz="4300" kern="1200"/>
            <a:t>Angular</a:t>
          </a:r>
          <a:endParaRPr lang="zh-TW" sz="4300" kern="1200"/>
        </a:p>
      </dsp:txBody>
      <dsp:txXfrm>
        <a:off x="2861071" y="817210"/>
        <a:ext cx="2507456" cy="1002982"/>
      </dsp:txXfrm>
    </dsp:sp>
    <dsp:sp modelId="{89A7471A-7D9F-0C49-BA8B-3A9D7E68E64F}">
      <dsp:nvSpPr>
        <dsp:cNvPr id="0" name=""/>
        <dsp:cNvSpPr/>
      </dsp:nvSpPr>
      <dsp:spPr>
        <a:xfrm>
          <a:off x="2861071" y="1820192"/>
          <a:ext cx="2507456" cy="1888560"/>
        </a:xfrm>
        <a:prstGeom prst="rect">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TW" sz="1800" b="0" kern="1200" dirty="0"/>
            <a:t>Use Typescript to implement.</a:t>
          </a:r>
          <a:endParaRPr lang="zh-TW" altLang="en-US" sz="1800" b="0" kern="1200" dirty="0"/>
        </a:p>
      </dsp:txBody>
      <dsp:txXfrm>
        <a:off x="2861071" y="1820192"/>
        <a:ext cx="2507456" cy="1888560"/>
      </dsp:txXfrm>
    </dsp:sp>
    <dsp:sp modelId="{424833A3-4949-D349-AC88-533EAC302ECF}">
      <dsp:nvSpPr>
        <dsp:cNvPr id="0" name=""/>
        <dsp:cNvSpPr/>
      </dsp:nvSpPr>
      <dsp:spPr>
        <a:xfrm>
          <a:off x="5719571" y="817210"/>
          <a:ext cx="2507456" cy="1002982"/>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174752" rIns="305816" bIns="174752" numCol="1" spcCol="1270" anchor="ctr" anchorCtr="0">
          <a:noAutofit/>
        </a:bodyPr>
        <a:lstStyle/>
        <a:p>
          <a:pPr marL="0" lvl="0" indent="0" algn="ctr" defTabSz="1911350">
            <a:lnSpc>
              <a:spcPct val="90000"/>
            </a:lnSpc>
            <a:spcBef>
              <a:spcPct val="0"/>
            </a:spcBef>
            <a:spcAft>
              <a:spcPct val="35000"/>
            </a:spcAft>
            <a:buNone/>
          </a:pPr>
          <a:r>
            <a:rPr lang="en-US" sz="4300" kern="1200"/>
            <a:t>VueJS</a:t>
          </a:r>
          <a:endParaRPr lang="zh-TW" sz="4300" kern="1200"/>
        </a:p>
      </dsp:txBody>
      <dsp:txXfrm>
        <a:off x="5719571" y="817210"/>
        <a:ext cx="2507456" cy="1002982"/>
      </dsp:txXfrm>
    </dsp:sp>
    <dsp:sp modelId="{0FFDAB22-C480-0B4E-9D58-12B3A62C37B4}">
      <dsp:nvSpPr>
        <dsp:cNvPr id="0" name=""/>
        <dsp:cNvSpPr/>
      </dsp:nvSpPr>
      <dsp:spPr>
        <a:xfrm>
          <a:off x="5719571" y="1820192"/>
          <a:ext cx="2507456" cy="188856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TW" sz="1800" kern="1200" dirty="0"/>
            <a:t>Only deal with view.</a:t>
          </a:r>
          <a:endParaRPr lang="zh-TW" altLang="en-US" sz="1800" b="0" kern="1200" dirty="0"/>
        </a:p>
        <a:p>
          <a:pPr marL="171450" lvl="1" indent="-171450" algn="l" defTabSz="800100">
            <a:lnSpc>
              <a:spcPct val="90000"/>
            </a:lnSpc>
            <a:spcBef>
              <a:spcPct val="0"/>
            </a:spcBef>
            <a:spcAft>
              <a:spcPct val="15000"/>
            </a:spcAft>
            <a:buChar char="•"/>
          </a:pPr>
          <a:r>
            <a:rPr lang="en-US" altLang="zh-TW" sz="1800" b="0" kern="1200" dirty="0" err="1"/>
            <a:t>Vue</a:t>
          </a:r>
          <a:r>
            <a:rPr lang="en-US" altLang="zh-TW" sz="1800" b="0" kern="1200" dirty="0"/>
            <a:t> Native.</a:t>
          </a:r>
          <a:endParaRPr lang="zh-TW" altLang="en-US" sz="1800" b="0" kern="1200" dirty="0"/>
        </a:p>
        <a:p>
          <a:pPr marL="171450" lvl="1" indent="-171450" algn="l" defTabSz="800100">
            <a:lnSpc>
              <a:spcPct val="90000"/>
            </a:lnSpc>
            <a:spcBef>
              <a:spcPct val="0"/>
            </a:spcBef>
            <a:spcAft>
              <a:spcPct val="15000"/>
            </a:spcAft>
            <a:buChar char="•"/>
          </a:pPr>
          <a:r>
            <a:rPr lang="en-US" sz="1800" b="0" i="0" kern="1200" dirty="0" err="1"/>
            <a:t>Laravel</a:t>
          </a:r>
          <a:r>
            <a:rPr lang="en-US" sz="1800" b="0" i="0" kern="1200" dirty="0"/>
            <a:t> </a:t>
          </a:r>
          <a:r>
            <a:rPr lang="en-US" sz="1800" kern="1200" dirty="0"/>
            <a:t>Cooperation</a:t>
          </a:r>
          <a:endParaRPr lang="zh-TW" altLang="en-US" sz="1800" b="0" kern="1200" dirty="0"/>
        </a:p>
      </dsp:txBody>
      <dsp:txXfrm>
        <a:off x="5719571" y="1820192"/>
        <a:ext cx="2507456" cy="188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49D2D-CB0B-47E1-8519-6AD411732D65}">
      <dsp:nvSpPr>
        <dsp:cNvPr id="0" name=""/>
        <dsp:cNvSpPr/>
      </dsp:nvSpPr>
      <dsp:spPr>
        <a:xfrm>
          <a:off x="918470" y="1942950"/>
          <a:ext cx="1016727" cy="467187"/>
        </a:xfrm>
        <a:custGeom>
          <a:avLst/>
          <a:gdLst/>
          <a:ahLst/>
          <a:cxnLst/>
          <a:rect l="0" t="0" r="0" b="0"/>
          <a:pathLst>
            <a:path>
              <a:moveTo>
                <a:pt x="1016727" y="0"/>
              </a:moveTo>
              <a:lnTo>
                <a:pt x="1016727" y="202955"/>
              </a:lnTo>
              <a:lnTo>
                <a:pt x="0" y="202955"/>
              </a:lnTo>
              <a:lnTo>
                <a:pt x="0" y="4671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D12CDB-7541-40E3-B86E-B1DF327AD674}">
      <dsp:nvSpPr>
        <dsp:cNvPr id="0" name=""/>
        <dsp:cNvSpPr/>
      </dsp:nvSpPr>
      <dsp:spPr>
        <a:xfrm>
          <a:off x="1935198" y="1942950"/>
          <a:ext cx="1000446" cy="467187"/>
        </a:xfrm>
        <a:custGeom>
          <a:avLst/>
          <a:gdLst/>
          <a:ahLst/>
          <a:cxnLst/>
          <a:rect l="0" t="0" r="0" b="0"/>
          <a:pathLst>
            <a:path>
              <a:moveTo>
                <a:pt x="0" y="0"/>
              </a:moveTo>
              <a:lnTo>
                <a:pt x="0" y="202955"/>
              </a:lnTo>
              <a:lnTo>
                <a:pt x="1000446" y="202955"/>
              </a:lnTo>
              <a:lnTo>
                <a:pt x="1000446" y="4671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D1A3E7-2F70-4EE5-8B49-EFFB7041F06C}">
      <dsp:nvSpPr>
        <dsp:cNvPr id="0" name=""/>
        <dsp:cNvSpPr/>
      </dsp:nvSpPr>
      <dsp:spPr>
        <a:xfrm>
          <a:off x="2764711" y="1258010"/>
          <a:ext cx="1459530" cy="486363"/>
        </a:xfrm>
        <a:custGeom>
          <a:avLst/>
          <a:gdLst/>
          <a:ahLst/>
          <a:cxnLst/>
          <a:rect l="0" t="0" r="0" b="0"/>
          <a:pathLst>
            <a:path>
              <a:moveTo>
                <a:pt x="1459530" y="0"/>
              </a:moveTo>
              <a:lnTo>
                <a:pt x="1459530" y="486363"/>
              </a:lnTo>
              <a:lnTo>
                <a:pt x="0" y="486363"/>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FF58C-BD27-446A-94A1-1D1624B310E7}">
      <dsp:nvSpPr>
        <dsp:cNvPr id="0" name=""/>
        <dsp:cNvSpPr/>
      </dsp:nvSpPr>
      <dsp:spPr>
        <a:xfrm>
          <a:off x="5482315" y="1942950"/>
          <a:ext cx="964007" cy="460456"/>
        </a:xfrm>
        <a:custGeom>
          <a:avLst/>
          <a:gdLst/>
          <a:ahLst/>
          <a:cxnLst/>
          <a:rect l="0" t="0" r="0" b="0"/>
          <a:pathLst>
            <a:path>
              <a:moveTo>
                <a:pt x="964007" y="0"/>
              </a:moveTo>
              <a:lnTo>
                <a:pt x="964007" y="196223"/>
              </a:lnTo>
              <a:lnTo>
                <a:pt x="0" y="196223"/>
              </a:lnTo>
              <a:lnTo>
                <a:pt x="0" y="4604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C1481-0213-4C54-946C-87F289979DC9}">
      <dsp:nvSpPr>
        <dsp:cNvPr id="0" name=""/>
        <dsp:cNvSpPr/>
      </dsp:nvSpPr>
      <dsp:spPr>
        <a:xfrm>
          <a:off x="6446322" y="1942950"/>
          <a:ext cx="953764" cy="460456"/>
        </a:xfrm>
        <a:custGeom>
          <a:avLst/>
          <a:gdLst/>
          <a:ahLst/>
          <a:cxnLst/>
          <a:rect l="0" t="0" r="0" b="0"/>
          <a:pathLst>
            <a:path>
              <a:moveTo>
                <a:pt x="0" y="0"/>
              </a:moveTo>
              <a:lnTo>
                <a:pt x="0" y="196223"/>
              </a:lnTo>
              <a:lnTo>
                <a:pt x="953764" y="196223"/>
              </a:lnTo>
              <a:lnTo>
                <a:pt x="953764" y="4604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61EDB1-F2C5-415F-A7D5-56B3F6D81AB9}">
      <dsp:nvSpPr>
        <dsp:cNvPr id="0" name=""/>
        <dsp:cNvSpPr/>
      </dsp:nvSpPr>
      <dsp:spPr>
        <a:xfrm>
          <a:off x="4224242" y="1258010"/>
          <a:ext cx="1392566" cy="486363"/>
        </a:xfrm>
        <a:custGeom>
          <a:avLst/>
          <a:gdLst/>
          <a:ahLst/>
          <a:cxnLst/>
          <a:rect l="0" t="0" r="0" b="0"/>
          <a:pathLst>
            <a:path>
              <a:moveTo>
                <a:pt x="0" y="0"/>
              </a:moveTo>
              <a:lnTo>
                <a:pt x="0" y="486363"/>
              </a:lnTo>
              <a:lnTo>
                <a:pt x="1392566" y="486363"/>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3A741-6D39-4769-A59B-8689F56640E6}">
      <dsp:nvSpPr>
        <dsp:cNvPr id="0" name=""/>
        <dsp:cNvSpPr/>
      </dsp:nvSpPr>
      <dsp:spPr>
        <a:xfrm>
          <a:off x="3394729" y="860856"/>
          <a:ext cx="1659026" cy="3971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Document</a:t>
          </a:r>
          <a:endParaRPr kumimoji="1" lang="ja-JP" altLang="en-US" sz="1600" kern="1200" dirty="0"/>
        </a:p>
      </dsp:txBody>
      <dsp:txXfrm>
        <a:off x="3394729" y="860856"/>
        <a:ext cx="1659026" cy="397153"/>
      </dsp:txXfrm>
    </dsp:sp>
    <dsp:sp modelId="{7AA3729D-0574-4373-B537-7568D0BEE505}">
      <dsp:nvSpPr>
        <dsp:cNvPr id="0" name=""/>
        <dsp:cNvSpPr/>
      </dsp:nvSpPr>
      <dsp:spPr>
        <a:xfrm>
          <a:off x="5616809" y="1545797"/>
          <a:ext cx="1659026" cy="3971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Body</a:t>
          </a:r>
          <a:endParaRPr kumimoji="1" lang="ja-JP" altLang="en-US" sz="1600" kern="1200" dirty="0"/>
        </a:p>
      </dsp:txBody>
      <dsp:txXfrm>
        <a:off x="5616809" y="1545797"/>
        <a:ext cx="1659026" cy="397153"/>
      </dsp:txXfrm>
    </dsp:sp>
    <dsp:sp modelId="{DAF937F2-AFA3-4A6A-B4D2-BAA2C747BCAA}">
      <dsp:nvSpPr>
        <dsp:cNvPr id="0" name=""/>
        <dsp:cNvSpPr/>
      </dsp:nvSpPr>
      <dsp:spPr>
        <a:xfrm>
          <a:off x="6570573" y="2403406"/>
          <a:ext cx="1659026" cy="3971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&lt;P&gt;</a:t>
          </a:r>
          <a:endParaRPr kumimoji="1" lang="ja-JP" altLang="en-US" sz="1600" kern="1200" dirty="0"/>
        </a:p>
      </dsp:txBody>
      <dsp:txXfrm>
        <a:off x="6570573" y="2403406"/>
        <a:ext cx="1659026" cy="397153"/>
      </dsp:txXfrm>
    </dsp:sp>
    <dsp:sp modelId="{C0E3D08D-AFFB-4416-84C1-299130BA3AF0}">
      <dsp:nvSpPr>
        <dsp:cNvPr id="0" name=""/>
        <dsp:cNvSpPr/>
      </dsp:nvSpPr>
      <dsp:spPr>
        <a:xfrm>
          <a:off x="4652802" y="2403406"/>
          <a:ext cx="1659026" cy="3971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&lt;H1&gt;</a:t>
          </a:r>
          <a:endParaRPr kumimoji="1" lang="ja-JP" altLang="en-US" sz="1600" kern="1200" dirty="0"/>
        </a:p>
      </dsp:txBody>
      <dsp:txXfrm>
        <a:off x="4652802" y="2403406"/>
        <a:ext cx="1659026" cy="397153"/>
      </dsp:txXfrm>
    </dsp:sp>
    <dsp:sp modelId="{873C4298-E875-4A90-B2DD-02491CE8D06B}">
      <dsp:nvSpPr>
        <dsp:cNvPr id="0" name=""/>
        <dsp:cNvSpPr/>
      </dsp:nvSpPr>
      <dsp:spPr>
        <a:xfrm>
          <a:off x="1105685" y="1545797"/>
          <a:ext cx="1659026" cy="3971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Header</a:t>
          </a:r>
          <a:endParaRPr kumimoji="1" lang="ja-JP" altLang="en-US" sz="1600" kern="1200" dirty="0"/>
        </a:p>
      </dsp:txBody>
      <dsp:txXfrm>
        <a:off x="1105685" y="1545797"/>
        <a:ext cx="1659026" cy="397153"/>
      </dsp:txXfrm>
    </dsp:sp>
    <dsp:sp modelId="{2306FB09-48D6-43FE-B780-9EAF32B2BEC7}">
      <dsp:nvSpPr>
        <dsp:cNvPr id="0" name=""/>
        <dsp:cNvSpPr/>
      </dsp:nvSpPr>
      <dsp:spPr>
        <a:xfrm>
          <a:off x="2106131" y="2410138"/>
          <a:ext cx="1659026" cy="3971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zh-TW" sz="1600" kern="1200" dirty="0"/>
            <a:t>Script</a:t>
          </a:r>
          <a:endParaRPr kumimoji="1" lang="ja-JP" altLang="en-US" sz="1600" kern="1200" dirty="0"/>
        </a:p>
      </dsp:txBody>
      <dsp:txXfrm>
        <a:off x="2106131" y="2410138"/>
        <a:ext cx="1659026" cy="397153"/>
      </dsp:txXfrm>
    </dsp:sp>
    <dsp:sp modelId="{5925C52B-4CDE-475E-A5A1-BA33DF4B3CEC}">
      <dsp:nvSpPr>
        <dsp:cNvPr id="0" name=""/>
        <dsp:cNvSpPr/>
      </dsp:nvSpPr>
      <dsp:spPr>
        <a:xfrm>
          <a:off x="88957" y="2410138"/>
          <a:ext cx="1659026" cy="3971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Title</a:t>
          </a:r>
          <a:endParaRPr kumimoji="1" lang="ja-JP" altLang="en-US" sz="1600" kern="1200" dirty="0"/>
        </a:p>
      </dsp:txBody>
      <dsp:txXfrm>
        <a:off x="88957" y="2410138"/>
        <a:ext cx="1659026" cy="3971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F722A8-24DB-4C62-9C50-1A7D665A0ACD}"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D3C1DA-78F3-4155-B782-B94BFBBE8FCE}" type="slidenum">
              <a:rPr lang="en-US" smtClean="0"/>
              <a:pPr/>
              <a:t>‹#›</a:t>
            </a:fld>
            <a:endParaRPr lang="en-US"/>
          </a:p>
        </p:txBody>
      </p:sp>
    </p:spTree>
    <p:extLst>
      <p:ext uri="{BB962C8B-B14F-4D97-AF65-F5344CB8AC3E}">
        <p14:creationId xmlns:p14="http://schemas.microsoft.com/office/powerpoint/2010/main" val="101604976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ECC41-AB40-4044-9FC1-CC47A5A6ED32}" type="datetimeFigureOut">
              <a:rPr lang="en-US" smtClean="0"/>
              <a:pPr/>
              <a:t>3/24/2022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E57BD-46E0-4D0B-8236-08AC4EDCC3C0}" type="slidenum">
              <a:rPr lang="en-US" smtClean="0"/>
              <a:pPr/>
              <a:t>‹#›</a:t>
            </a:fld>
            <a:endParaRPr lang="en-US"/>
          </a:p>
        </p:txBody>
      </p:sp>
    </p:spTree>
    <p:extLst>
      <p:ext uri="{BB962C8B-B14F-4D97-AF65-F5344CB8AC3E}">
        <p14:creationId xmlns:p14="http://schemas.microsoft.com/office/powerpoint/2010/main" val="64723653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uzzorange.com/techorange/2017/07/31/all-about-javascript-framewor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Each has advantages and disadvantages; you are easy to get many online articles talking about them. We won’t use time to discuss which is best.</a:t>
            </a:r>
          </a:p>
          <a:p>
            <a:r>
              <a:rPr lang="en-US" altLang="zh-TW" dirty="0"/>
              <a:t>In our course, we will take React as an example to teach you how to use web application framework and several useful API to write your website.</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0836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344487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every time the system calls </a:t>
            </a:r>
            <a:r>
              <a:rPr lang="en-US" altLang="zh-TW" dirty="0" err="1"/>
              <a:t>this.setState</a:t>
            </a:r>
            <a:r>
              <a:rPr lang="en-US" altLang="zh-TW" dirty="0"/>
              <a:t>() will lead to component re-rendering. Hence, in some pipeline API, you can’t call </a:t>
            </a:r>
            <a:r>
              <a:rPr lang="en-US" altLang="zh-TW" dirty="0" err="1"/>
              <a:t>setState</a:t>
            </a:r>
            <a:r>
              <a:rPr lang="en-US" altLang="zh-TW" dirty="0"/>
              <a:t>() or it will lead to infinite loop.</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50693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every time the system calls </a:t>
            </a:r>
            <a:r>
              <a:rPr lang="en-US" altLang="zh-TW" dirty="0" err="1"/>
              <a:t>this.setState</a:t>
            </a:r>
            <a:r>
              <a:rPr lang="en-US" altLang="zh-TW" dirty="0"/>
              <a:t>() will lead to component re-rendering. Hence, in some pipeline API, you can’t call </a:t>
            </a:r>
            <a:r>
              <a:rPr lang="en-US" altLang="zh-TW" dirty="0" err="1"/>
              <a:t>setState</a:t>
            </a:r>
            <a:r>
              <a:rPr lang="en-US" altLang="zh-TW" dirty="0"/>
              <a:t>() or it will lead to infinite loop.</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1770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176512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forceUpdate</a:t>
            </a:r>
            <a:r>
              <a:rPr lang="en-US" altLang="zh-TW" dirty="0"/>
              <a:t>() will skip </a:t>
            </a:r>
            <a:r>
              <a:rPr lang="en-US" altLang="zh-TW" dirty="0" err="1"/>
              <a:t>shouldComponentUpdate</a:t>
            </a:r>
            <a:r>
              <a:rPr lang="en-US" altLang="zh-TW" dirty="0"/>
              <a:t>() and call render(). But the child components created in render() will be triggered in normal lifecycle.</a:t>
            </a:r>
          </a:p>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5420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2899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86082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1517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814601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在 </a:t>
            </a:r>
            <a:r>
              <a:rPr lang="en-US" altLang="zh-TW" sz="1200" b="0" i="0" kern="1200" dirty="0">
                <a:solidFill>
                  <a:schemeClr val="tx1"/>
                </a:solidFill>
                <a:effectLst/>
                <a:latin typeface="+mn-lt"/>
                <a:ea typeface="+mn-ea"/>
                <a:cs typeface="+mn-cs"/>
              </a:rPr>
              <a:t>React </a:t>
            </a:r>
            <a:r>
              <a:rPr lang="zh-TW" altLang="en-US" sz="1200" b="0" i="0" kern="1200" dirty="0">
                <a:solidFill>
                  <a:schemeClr val="tx1"/>
                </a:solidFill>
                <a:effectLst/>
                <a:latin typeface="+mn-lt"/>
                <a:ea typeface="+mn-ea"/>
                <a:cs typeface="+mn-cs"/>
              </a:rPr>
              <a:t>的世界裡，父元件（</a:t>
            </a:r>
            <a:r>
              <a:rPr lang="en-US" altLang="zh-TW" sz="1200" b="0" i="0" kern="1200" dirty="0">
                <a:solidFill>
                  <a:schemeClr val="tx1"/>
                </a:solidFill>
                <a:effectLst/>
                <a:latin typeface="+mn-lt"/>
                <a:ea typeface="+mn-ea"/>
                <a:cs typeface="+mn-cs"/>
              </a:rPr>
              <a:t>parent components</a:t>
            </a:r>
            <a:r>
              <a:rPr lang="zh-TW" altLang="en-US" sz="1200" b="0" i="0" kern="1200" dirty="0">
                <a:solidFill>
                  <a:schemeClr val="tx1"/>
                </a:solidFill>
                <a:effectLst/>
                <a:latin typeface="+mn-lt"/>
                <a:ea typeface="+mn-ea"/>
                <a:cs typeface="+mn-cs"/>
              </a:rPr>
              <a:t>）透過 </a:t>
            </a:r>
            <a:r>
              <a:rPr lang="en-US" altLang="zh-TW" sz="1200" b="0" i="0" kern="1200" dirty="0">
                <a:solidFill>
                  <a:schemeClr val="tx1"/>
                </a:solidFill>
                <a:effectLst/>
                <a:latin typeface="+mn-lt"/>
                <a:ea typeface="+mn-ea"/>
                <a:cs typeface="+mn-cs"/>
              </a:rPr>
              <a:t>props </a:t>
            </a:r>
            <a:r>
              <a:rPr lang="zh-TW" altLang="en-US" sz="1200" b="0" i="0" kern="1200" dirty="0">
                <a:solidFill>
                  <a:schemeClr val="tx1"/>
                </a:solidFill>
                <a:effectLst/>
                <a:latin typeface="+mn-lt"/>
                <a:ea typeface="+mn-ea"/>
                <a:cs typeface="+mn-cs"/>
              </a:rPr>
              <a:t>將資料傳遞給 子元件（</a:t>
            </a:r>
            <a:r>
              <a:rPr lang="en-US" altLang="zh-TW" sz="1200" b="0" i="0" kern="1200" dirty="0">
                <a:solidFill>
                  <a:schemeClr val="tx1"/>
                </a:solidFill>
                <a:effectLst/>
                <a:latin typeface="+mn-lt"/>
                <a:ea typeface="+mn-ea"/>
                <a:cs typeface="+mn-cs"/>
              </a:rPr>
              <a:t>children components</a:t>
            </a:r>
            <a:r>
              <a:rPr lang="zh-TW" altLang="en-US" sz="1200" b="0" i="0" kern="1200" dirty="0">
                <a:solidFill>
                  <a:schemeClr val="tx1"/>
                </a:solidFill>
                <a:effectLst/>
                <a:latin typeface="+mn-lt"/>
                <a:ea typeface="+mn-ea"/>
                <a:cs typeface="+mn-cs"/>
              </a:rPr>
              <a:t>），另外子元件也會在 </a:t>
            </a:r>
            <a:r>
              <a:rPr lang="en-US" altLang="zh-TW" sz="1200" b="0" i="0" kern="1200" dirty="0">
                <a:solidFill>
                  <a:schemeClr val="tx1"/>
                </a:solidFill>
                <a:effectLst/>
                <a:latin typeface="+mn-lt"/>
                <a:ea typeface="+mn-ea"/>
                <a:cs typeface="+mn-cs"/>
              </a:rPr>
              <a:t>state </a:t>
            </a:r>
            <a:r>
              <a:rPr lang="zh-TW" altLang="en-US" sz="1200" b="0" i="0" kern="1200" dirty="0">
                <a:solidFill>
                  <a:schemeClr val="tx1"/>
                </a:solidFill>
                <a:effectLst/>
                <a:latin typeface="+mn-lt"/>
                <a:ea typeface="+mn-ea"/>
                <a:cs typeface="+mn-cs"/>
              </a:rPr>
              <a:t>存放一些狀態與資料。但某些情況的時候，我們需要能夠存取自己 </a:t>
            </a:r>
            <a:r>
              <a:rPr lang="en-US" altLang="zh-TW" sz="1200" b="0" i="0" kern="1200" dirty="0">
                <a:solidFill>
                  <a:schemeClr val="tx1"/>
                </a:solidFill>
                <a:effectLst/>
                <a:latin typeface="+mn-lt"/>
                <a:ea typeface="+mn-ea"/>
                <a:cs typeface="+mn-cs"/>
              </a:rPr>
              <a:t>render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DOM </a:t>
            </a:r>
            <a:r>
              <a:rPr lang="zh-TW" altLang="en-US" sz="1200" b="0" i="0" kern="1200" dirty="0">
                <a:solidFill>
                  <a:schemeClr val="tx1"/>
                </a:solidFill>
                <a:effectLst/>
                <a:latin typeface="+mn-lt"/>
                <a:ea typeface="+mn-ea"/>
                <a:cs typeface="+mn-cs"/>
              </a:rPr>
              <a:t>元素或子元件，例如：</a:t>
            </a:r>
            <a:endParaRPr lang="zh-TW" alt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b="0" i="0" kern="1200" dirty="0">
                <a:solidFill>
                  <a:schemeClr val="tx1"/>
                </a:solidFill>
                <a:effectLst/>
                <a:latin typeface="+mn-lt"/>
                <a:ea typeface="+mn-ea"/>
                <a:cs typeface="+mn-cs"/>
              </a:rPr>
              <a:t>呼叫子元件的 </a:t>
            </a:r>
            <a:r>
              <a:rPr lang="en-US" altLang="zh-TW" sz="1200" b="0" i="0" kern="1200" dirty="0">
                <a:solidFill>
                  <a:schemeClr val="tx1"/>
                </a:solidFill>
                <a:effectLst/>
                <a:latin typeface="+mn-lt"/>
                <a:ea typeface="+mn-ea"/>
                <a:cs typeface="+mn-cs"/>
              </a:rPr>
              <a:t>functions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b="0" i="0" kern="1200" dirty="0">
                <a:solidFill>
                  <a:schemeClr val="tx1"/>
                </a:solidFill>
                <a:effectLst/>
                <a:latin typeface="+mn-lt"/>
                <a:ea typeface="+mn-ea"/>
                <a:cs typeface="+mn-cs"/>
              </a:rPr>
              <a:t>變更或取得 </a:t>
            </a:r>
            <a:r>
              <a:rPr lang="en-US" altLang="zh-TW" sz="1200" b="0" i="0" kern="1200" dirty="0" err="1">
                <a:solidFill>
                  <a:schemeClr val="tx1"/>
                </a:solidFill>
                <a:effectLst/>
                <a:latin typeface="+mn-lt"/>
                <a:ea typeface="+mn-ea"/>
                <a:cs typeface="+mn-cs"/>
              </a:rPr>
              <a:t>htmlelement</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的屬性 </a:t>
            </a:r>
            <a:r>
              <a:rPr lang="en-US" altLang="zh-TW" sz="1200" b="0" i="0" kern="1200" dirty="0">
                <a:solidFill>
                  <a:schemeClr val="tx1"/>
                </a:solidFill>
                <a:effectLst/>
                <a:latin typeface="+mn-lt"/>
                <a:ea typeface="+mn-ea"/>
                <a:cs typeface="+mn-cs"/>
              </a:rPr>
              <a:t>ex:</a:t>
            </a:r>
            <a:r>
              <a:rPr lang="zh-TW" altLang="en-US"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innerHTML</a:t>
            </a:r>
            <a:r>
              <a:rPr lang="en-US" altLang="zh-TW" sz="1200" b="0" i="0" kern="1200" dirty="0">
                <a:solidFill>
                  <a:schemeClr val="tx1"/>
                </a:solidFill>
                <a:effectLst/>
                <a:latin typeface="+mn-lt"/>
                <a:ea typeface="+mn-ea"/>
                <a:cs typeface="+mn-cs"/>
              </a:rPr>
              <a:t>, width</a:t>
            </a:r>
          </a:p>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33932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https://buzzorange.com/techorange/2017/07/31/all-about-javascript-framework/</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React Native </a:t>
            </a:r>
            <a:r>
              <a:rPr lang="zh-TW" altLang="en-US" sz="1200" dirty="0"/>
              <a:t> </a:t>
            </a:r>
            <a:r>
              <a:rPr lang="en-US" altLang="zh-TW" sz="1200" dirty="0"/>
              <a:t>:</a:t>
            </a:r>
            <a:r>
              <a:rPr lang="zh-TW" altLang="en-US" sz="1200" dirty="0"/>
              <a:t> </a:t>
            </a:r>
            <a:r>
              <a:rPr lang="en-US" altLang="zh-TW" sz="1200" dirty="0"/>
              <a:t>Easy to transform to develop mobile application.</a:t>
            </a:r>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err="1"/>
              <a:t>Vue</a:t>
            </a:r>
            <a:r>
              <a:rPr lang="en-US" altLang="zh-TW" sz="1200" b="0" dirty="0"/>
              <a:t> Native : Same</a:t>
            </a:r>
            <a:r>
              <a:rPr lang="en-US" altLang="zh-TW" sz="1200" b="0" baseline="0" dirty="0"/>
              <a:t> reason as react native</a:t>
            </a:r>
            <a:endParaRPr lang="zh-TW" alt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err="1"/>
              <a:t>Laravel</a:t>
            </a:r>
            <a:r>
              <a:rPr lang="en-US" altLang="zh-TW" sz="1200" b="0" i="0" dirty="0"/>
              <a:t> </a:t>
            </a:r>
            <a:r>
              <a:rPr lang="en-US" altLang="zh-TW" sz="1200" dirty="0"/>
              <a:t>Cooperation</a:t>
            </a:r>
            <a:r>
              <a:rPr lang="zh-TW" altLang="en-US" sz="1200" dirty="0"/>
              <a:t>：</a:t>
            </a:r>
            <a:r>
              <a:rPr lang="en-US" altLang="zh-TW" sz="1200" dirty="0" err="1"/>
              <a:t>laravel</a:t>
            </a:r>
            <a:r>
              <a:rPr lang="en-US" altLang="zh-TW" sz="1200" baseline="0" dirty="0"/>
              <a:t> is back-end service </a:t>
            </a:r>
            <a:endParaRPr lang="zh-TW" altLang="en-US" sz="1200" b="0"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48895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在 </a:t>
            </a:r>
            <a:r>
              <a:rPr lang="en-US" altLang="zh-TW" sz="1200" b="0" i="0" kern="1200" dirty="0">
                <a:solidFill>
                  <a:schemeClr val="tx1"/>
                </a:solidFill>
                <a:effectLst/>
                <a:latin typeface="+mn-lt"/>
                <a:ea typeface="+mn-ea"/>
                <a:cs typeface="+mn-cs"/>
              </a:rPr>
              <a:t>React </a:t>
            </a:r>
            <a:r>
              <a:rPr lang="zh-TW" altLang="en-US" sz="1200" b="0" i="0" kern="1200" dirty="0">
                <a:solidFill>
                  <a:schemeClr val="tx1"/>
                </a:solidFill>
                <a:effectLst/>
                <a:latin typeface="+mn-lt"/>
                <a:ea typeface="+mn-ea"/>
                <a:cs typeface="+mn-cs"/>
              </a:rPr>
              <a:t>的世界裡，父元件（</a:t>
            </a:r>
            <a:r>
              <a:rPr lang="en-US" altLang="zh-TW" sz="1200" b="0" i="0" kern="1200" dirty="0">
                <a:solidFill>
                  <a:schemeClr val="tx1"/>
                </a:solidFill>
                <a:effectLst/>
                <a:latin typeface="+mn-lt"/>
                <a:ea typeface="+mn-ea"/>
                <a:cs typeface="+mn-cs"/>
              </a:rPr>
              <a:t>parent components</a:t>
            </a:r>
            <a:r>
              <a:rPr lang="zh-TW" altLang="en-US" sz="1200" b="0" i="0" kern="1200" dirty="0">
                <a:solidFill>
                  <a:schemeClr val="tx1"/>
                </a:solidFill>
                <a:effectLst/>
                <a:latin typeface="+mn-lt"/>
                <a:ea typeface="+mn-ea"/>
                <a:cs typeface="+mn-cs"/>
              </a:rPr>
              <a:t>）透過 </a:t>
            </a:r>
            <a:r>
              <a:rPr lang="en-US" altLang="zh-TW" sz="1200" b="0" i="0" kern="1200" dirty="0">
                <a:solidFill>
                  <a:schemeClr val="tx1"/>
                </a:solidFill>
                <a:effectLst/>
                <a:latin typeface="+mn-lt"/>
                <a:ea typeface="+mn-ea"/>
                <a:cs typeface="+mn-cs"/>
              </a:rPr>
              <a:t>props </a:t>
            </a:r>
            <a:r>
              <a:rPr lang="zh-TW" altLang="en-US" sz="1200" b="0" i="0" kern="1200" dirty="0">
                <a:solidFill>
                  <a:schemeClr val="tx1"/>
                </a:solidFill>
                <a:effectLst/>
                <a:latin typeface="+mn-lt"/>
                <a:ea typeface="+mn-ea"/>
                <a:cs typeface="+mn-cs"/>
              </a:rPr>
              <a:t>將資料傳遞給 子元件（</a:t>
            </a:r>
            <a:r>
              <a:rPr lang="en-US" altLang="zh-TW" sz="1200" b="0" i="0" kern="1200" dirty="0">
                <a:solidFill>
                  <a:schemeClr val="tx1"/>
                </a:solidFill>
                <a:effectLst/>
                <a:latin typeface="+mn-lt"/>
                <a:ea typeface="+mn-ea"/>
                <a:cs typeface="+mn-cs"/>
              </a:rPr>
              <a:t>children components</a:t>
            </a:r>
            <a:r>
              <a:rPr lang="zh-TW" altLang="en-US" sz="1200" b="0" i="0" kern="1200" dirty="0">
                <a:solidFill>
                  <a:schemeClr val="tx1"/>
                </a:solidFill>
                <a:effectLst/>
                <a:latin typeface="+mn-lt"/>
                <a:ea typeface="+mn-ea"/>
                <a:cs typeface="+mn-cs"/>
              </a:rPr>
              <a:t>），另外子元件也會在 </a:t>
            </a:r>
            <a:r>
              <a:rPr lang="en-US" altLang="zh-TW" sz="1200" b="0" i="0" kern="1200" dirty="0">
                <a:solidFill>
                  <a:schemeClr val="tx1"/>
                </a:solidFill>
                <a:effectLst/>
                <a:latin typeface="+mn-lt"/>
                <a:ea typeface="+mn-ea"/>
                <a:cs typeface="+mn-cs"/>
              </a:rPr>
              <a:t>state </a:t>
            </a:r>
            <a:r>
              <a:rPr lang="zh-TW" altLang="en-US" sz="1200" b="0" i="0" kern="1200" dirty="0">
                <a:solidFill>
                  <a:schemeClr val="tx1"/>
                </a:solidFill>
                <a:effectLst/>
                <a:latin typeface="+mn-lt"/>
                <a:ea typeface="+mn-ea"/>
                <a:cs typeface="+mn-cs"/>
              </a:rPr>
              <a:t>存放一些狀態與資料。但某些情況的時候，我們需要能夠存取自己 </a:t>
            </a:r>
            <a:r>
              <a:rPr lang="en-US" altLang="zh-TW" sz="1200" b="0" i="0" kern="1200" dirty="0">
                <a:solidFill>
                  <a:schemeClr val="tx1"/>
                </a:solidFill>
                <a:effectLst/>
                <a:latin typeface="+mn-lt"/>
                <a:ea typeface="+mn-ea"/>
                <a:cs typeface="+mn-cs"/>
              </a:rPr>
              <a:t>render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DOM </a:t>
            </a:r>
            <a:r>
              <a:rPr lang="zh-TW" altLang="en-US" sz="1200" b="0" i="0" kern="1200" dirty="0">
                <a:solidFill>
                  <a:schemeClr val="tx1"/>
                </a:solidFill>
                <a:effectLst/>
                <a:latin typeface="+mn-lt"/>
                <a:ea typeface="+mn-ea"/>
                <a:cs typeface="+mn-cs"/>
              </a:rPr>
              <a:t>元素或子元件，例如：</a:t>
            </a:r>
            <a:endParaRPr lang="en-US"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TW" altLang="en-US" dirty="0"/>
          </a:p>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426856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02381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71590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它可以將零散的</a:t>
            </a:r>
            <a:r>
              <a:rPr lang="en-US" altLang="zh-TW" dirty="0"/>
              <a:t>JavaScript</a:t>
            </a:r>
            <a:r>
              <a:rPr lang="zh-TW" altLang="en-US" dirty="0"/>
              <a:t>檔案用各式工具優化並打包起來，加快網頁的載入時間。</a:t>
            </a:r>
            <a:r>
              <a:rPr lang="en-US" altLang="zh-TW" dirty="0" err="1"/>
              <a:t>Webpack</a:t>
            </a:r>
            <a:r>
              <a:rPr lang="zh-TW" altLang="en-US" dirty="0"/>
              <a:t>也並不限於用在</a:t>
            </a:r>
            <a:r>
              <a:rPr lang="en-US" altLang="zh-TW" dirty="0"/>
              <a:t>JavaScript</a:t>
            </a:r>
            <a:r>
              <a:rPr lang="zh-TW" altLang="en-US" dirty="0"/>
              <a:t>上，舉凡網頁有用到的靜態資源</a:t>
            </a:r>
            <a:r>
              <a:rPr lang="en-US" altLang="zh-TW" dirty="0"/>
              <a:t>(</a:t>
            </a:r>
            <a:r>
              <a:rPr lang="zh-TW" altLang="en-US" dirty="0"/>
              <a:t>如</a:t>
            </a:r>
            <a:r>
              <a:rPr lang="en-US" altLang="zh-TW" dirty="0"/>
              <a:t>JS</a:t>
            </a:r>
            <a:r>
              <a:rPr lang="zh-TW" altLang="en-US" dirty="0"/>
              <a:t>、</a:t>
            </a:r>
            <a:r>
              <a:rPr lang="en-US" altLang="zh-TW" dirty="0"/>
              <a:t>CSS</a:t>
            </a:r>
            <a:r>
              <a:rPr lang="zh-TW" altLang="en-US" dirty="0"/>
              <a:t>、圖片檔等</a:t>
            </a:r>
            <a:r>
              <a:rPr lang="en-US" altLang="zh-TW" dirty="0"/>
              <a:t>)</a:t>
            </a:r>
            <a:r>
              <a:rPr lang="zh-TW" altLang="en-US" dirty="0"/>
              <a:t>，甚至是</a:t>
            </a:r>
            <a:r>
              <a:rPr lang="en-US" altLang="zh-TW" dirty="0"/>
              <a:t>HTML</a:t>
            </a:r>
            <a:r>
              <a:rPr lang="zh-TW" altLang="en-US" dirty="0"/>
              <a:t>網頁，</a:t>
            </a:r>
            <a:r>
              <a:rPr lang="en-US" altLang="zh-TW" dirty="0" err="1"/>
              <a:t>Webpack</a:t>
            </a:r>
            <a:r>
              <a:rPr lang="zh-TW" altLang="en-US" dirty="0"/>
              <a:t>都有辦法打包。</a:t>
            </a:r>
            <a:endParaRPr lang="en-US" altLang="zh-TW" dirty="0"/>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31097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a:t>So that</a:t>
            </a:r>
            <a:r>
              <a:rPr lang="en-US" altLang="zh-TW" baseline="0" dirty="0"/>
              <a:t> you don’t need to write many &lt;script&gt; to import your </a:t>
            </a:r>
            <a:r>
              <a:rPr lang="en-US" altLang="zh-TW" baseline="0" dirty="0" err="1"/>
              <a:t>js</a:t>
            </a:r>
            <a:r>
              <a:rPr lang="en-US" altLang="zh-TW" baseline="0" dirty="0"/>
              <a:t> scripts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baseline="0" dirty="0"/>
              <a:t>By downloading </a:t>
            </a:r>
            <a:r>
              <a:rPr lang="en-US" altLang="zh-TW" baseline="0" dirty="0" err="1"/>
              <a:t>npm</a:t>
            </a:r>
            <a:r>
              <a:rPr lang="en-US" altLang="zh-TW" baseline="0" dirty="0"/>
              <a:t> package to local project. After process by </a:t>
            </a:r>
            <a:r>
              <a:rPr lang="en-US" altLang="zh-TW" baseline="0" dirty="0" err="1"/>
              <a:t>webapck</a:t>
            </a:r>
            <a:r>
              <a:rPr lang="en-US" altLang="zh-TW" baseline="0" dirty="0"/>
              <a:t>, we can use these package directly without import the source.js like firebase-app.js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baseline="0" dirty="0"/>
              <a:t>Explain at next page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27310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kern="1200" dirty="0">
                <a:solidFill>
                  <a:schemeClr val="tx1"/>
                </a:solidFill>
                <a:effectLst/>
                <a:latin typeface="+mn-lt"/>
                <a:ea typeface="+mn-ea"/>
                <a:cs typeface="+mn-cs"/>
              </a:rPr>
              <a:t>當 </a:t>
            </a:r>
            <a:r>
              <a:rPr lang="en-US" altLang="zh-TW" sz="1200" kern="1200" dirty="0">
                <a:solidFill>
                  <a:schemeClr val="tx1"/>
                </a:solidFill>
                <a:effectLst/>
                <a:latin typeface="+mn-lt"/>
                <a:ea typeface="+mn-ea"/>
                <a:cs typeface="+mn-cs"/>
              </a:rPr>
              <a:t>webpack-dev-server </a:t>
            </a:r>
            <a:r>
              <a:rPr lang="zh-TW" altLang="en-US" sz="1200" kern="1200" dirty="0">
                <a:solidFill>
                  <a:schemeClr val="tx1"/>
                </a:solidFill>
                <a:effectLst/>
                <a:latin typeface="+mn-lt"/>
                <a:ea typeface="+mn-ea"/>
                <a:cs typeface="+mn-cs"/>
              </a:rPr>
              <a:t>被架設起來時， 只要我們更改檔案</a:t>
            </a:r>
            <a:br>
              <a:rPr lang="zh-TW" altLang="en-US" sz="1200" kern="1200" dirty="0">
                <a:solidFill>
                  <a:schemeClr val="tx1"/>
                </a:solidFill>
                <a:effectLst/>
                <a:latin typeface="+mn-lt"/>
                <a:ea typeface="+mn-ea"/>
                <a:cs typeface="+mn-cs"/>
              </a:rPr>
            </a:br>
            <a:r>
              <a:rPr lang="zh-TW" altLang="en-US" sz="1200" kern="1200" dirty="0">
                <a:solidFill>
                  <a:schemeClr val="tx1"/>
                </a:solidFill>
                <a:effectLst/>
                <a:latin typeface="+mn-lt"/>
                <a:ea typeface="+mn-ea"/>
                <a:cs typeface="+mn-cs"/>
              </a:rPr>
              <a:t>本地端的測試伺服器就會自動偵測到檔案的變更</a:t>
            </a:r>
            <a:br>
              <a:rPr lang="zh-TW" altLang="en-US" sz="1200" kern="1200" dirty="0">
                <a:solidFill>
                  <a:schemeClr val="tx1"/>
                </a:solidFill>
                <a:effectLst/>
                <a:latin typeface="+mn-lt"/>
                <a:ea typeface="+mn-ea"/>
                <a:cs typeface="+mn-cs"/>
              </a:rPr>
            </a:br>
            <a:r>
              <a:rPr lang="zh-TW" altLang="en-US" sz="1200" kern="1200" dirty="0">
                <a:solidFill>
                  <a:schemeClr val="tx1"/>
                </a:solidFill>
                <a:effectLst/>
                <a:latin typeface="+mn-lt"/>
                <a:ea typeface="+mn-ea"/>
                <a:cs typeface="+mn-cs"/>
              </a:rPr>
              <a:t>然後重新幫我們 </a:t>
            </a:r>
            <a:r>
              <a:rPr lang="en-US" altLang="zh-TW" sz="1200" kern="1200" dirty="0">
                <a:solidFill>
                  <a:schemeClr val="tx1"/>
                </a:solidFill>
                <a:effectLst/>
                <a:latin typeface="+mn-lt"/>
                <a:ea typeface="+mn-ea"/>
                <a:cs typeface="+mn-cs"/>
              </a:rPr>
              <a:t>build </a:t>
            </a:r>
            <a:r>
              <a:rPr lang="zh-TW" altLang="en-US" sz="1200" kern="1200" dirty="0">
                <a:solidFill>
                  <a:schemeClr val="tx1"/>
                </a:solidFill>
                <a:effectLst/>
                <a:latin typeface="+mn-lt"/>
                <a:ea typeface="+mn-ea"/>
                <a:cs typeface="+mn-cs"/>
              </a:rPr>
              <a:t>並更新到現在運行的 </a:t>
            </a:r>
            <a:r>
              <a:rPr lang="en-US" altLang="zh-TW" sz="1200" kern="1200" dirty="0">
                <a:solidFill>
                  <a:schemeClr val="tx1"/>
                </a:solidFill>
                <a:effectLst/>
                <a:latin typeface="+mn-lt"/>
                <a:ea typeface="+mn-ea"/>
                <a:cs typeface="+mn-cs"/>
              </a:rPr>
              <a:t>server </a:t>
            </a:r>
            <a:r>
              <a:rPr lang="zh-TW" altLang="en-US" sz="1200" kern="1200" dirty="0">
                <a:solidFill>
                  <a:schemeClr val="tx1"/>
                </a:solidFill>
                <a:effectLst/>
                <a:latin typeface="+mn-lt"/>
                <a:ea typeface="+mn-ea"/>
                <a:cs typeface="+mn-cs"/>
              </a:rPr>
              <a:t>上</a:t>
            </a:r>
            <a:br>
              <a:rPr lang="zh-TW" altLang="en-US" sz="1200" kern="1200" dirty="0">
                <a:solidFill>
                  <a:schemeClr val="tx1"/>
                </a:solidFill>
                <a:effectLst/>
                <a:latin typeface="+mn-lt"/>
                <a:ea typeface="+mn-ea"/>
                <a:cs typeface="+mn-cs"/>
              </a:rPr>
            </a:br>
            <a:r>
              <a:rPr lang="zh-TW" altLang="en-US" sz="1200" kern="1200" dirty="0">
                <a:solidFill>
                  <a:schemeClr val="tx1"/>
                </a:solidFill>
                <a:effectLst/>
                <a:latin typeface="+mn-lt"/>
                <a:ea typeface="+mn-ea"/>
                <a:cs typeface="+mn-cs"/>
              </a:rPr>
              <a:t>不需要把 </a:t>
            </a:r>
            <a:r>
              <a:rPr lang="en-US" altLang="zh-TW" sz="1200" kern="1200" dirty="0">
                <a:solidFill>
                  <a:schemeClr val="tx1"/>
                </a:solidFill>
                <a:effectLst/>
                <a:latin typeface="+mn-lt"/>
                <a:ea typeface="+mn-ea"/>
                <a:cs typeface="+mn-cs"/>
              </a:rPr>
              <a:t>server </a:t>
            </a:r>
            <a:r>
              <a:rPr lang="zh-TW" altLang="en-US" sz="1200" kern="1200" dirty="0">
                <a:solidFill>
                  <a:schemeClr val="tx1"/>
                </a:solidFill>
                <a:effectLst/>
                <a:latin typeface="+mn-lt"/>
                <a:ea typeface="+mn-ea"/>
                <a:cs typeface="+mn-cs"/>
              </a:rPr>
              <a:t>關閉重新跑 </a:t>
            </a:r>
            <a:r>
              <a:rPr lang="en-US" altLang="zh-TW" sz="1200" kern="1200" dirty="0">
                <a:solidFill>
                  <a:schemeClr val="tx1"/>
                </a:solidFill>
                <a:effectLst/>
                <a:latin typeface="+mn-lt"/>
                <a:ea typeface="+mn-ea"/>
                <a:cs typeface="+mn-cs"/>
              </a:rPr>
              <a:t>build </a:t>
            </a:r>
            <a:r>
              <a:rPr lang="zh-TW" altLang="en-US" sz="1200" kern="1200" dirty="0">
                <a:solidFill>
                  <a:schemeClr val="tx1"/>
                </a:solidFill>
                <a:effectLst/>
                <a:latin typeface="+mn-lt"/>
                <a:ea typeface="+mn-ea"/>
                <a:cs typeface="+mn-cs"/>
              </a:rPr>
              <a:t>後再開啟 </a:t>
            </a:r>
            <a:r>
              <a:rPr lang="en-US" altLang="zh-TW" sz="1200" kern="1200" dirty="0">
                <a:solidFill>
                  <a:schemeClr val="tx1"/>
                </a:solidFill>
                <a:effectLst/>
                <a:latin typeface="+mn-lt"/>
                <a:ea typeface="+mn-ea"/>
                <a:cs typeface="+mn-cs"/>
              </a:rPr>
              <a:t>server</a:t>
            </a:r>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58172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863692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9913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084446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338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However React is only concerned with rendering data to the DOM and so creating React applications usually requires the use of additional libraries for state management, routing, and interaction with an API.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err="1"/>
              <a:t>SinglePage</a:t>
            </a:r>
            <a:r>
              <a:rPr lang="en-US" altLang="zh-TW" b="1" baseline="0" dirty="0"/>
              <a:t> :</a:t>
            </a:r>
            <a:r>
              <a:rPr lang="zh-TW" altLang="en-US" b="1" baseline="0" dirty="0"/>
              <a:t> </a:t>
            </a:r>
            <a:r>
              <a:rPr lang="zh-TW" altLang="en-US" sz="1200" b="1" i="0" kern="1200" dirty="0">
                <a:solidFill>
                  <a:schemeClr val="tx1"/>
                </a:solidFill>
                <a:effectLst/>
                <a:latin typeface="+mn-lt"/>
                <a:ea typeface="+mn-ea"/>
                <a:cs typeface="+mn-cs"/>
              </a:rPr>
              <a:t>要把 </a:t>
            </a:r>
            <a:r>
              <a:rPr lang="en-US" altLang="zh-TW" sz="1200" b="1" i="0" kern="1200" dirty="0">
                <a:solidFill>
                  <a:schemeClr val="tx1"/>
                </a:solidFill>
                <a:effectLst/>
                <a:latin typeface="+mn-lt"/>
                <a:ea typeface="+mn-ea"/>
                <a:cs typeface="+mn-cs"/>
              </a:rPr>
              <a:t>UI </a:t>
            </a:r>
            <a:r>
              <a:rPr lang="zh-TW" altLang="en-US" sz="1200" b="1" i="0" kern="1200" dirty="0">
                <a:solidFill>
                  <a:schemeClr val="tx1"/>
                </a:solidFill>
                <a:effectLst/>
                <a:latin typeface="+mn-lt"/>
                <a:ea typeface="+mn-ea"/>
                <a:cs typeface="+mn-cs"/>
              </a:rPr>
              <a:t>從 </a:t>
            </a:r>
            <a:r>
              <a:rPr lang="en-US" altLang="zh-TW" sz="1200" b="1" i="0" kern="1200" dirty="0">
                <a:solidFill>
                  <a:schemeClr val="tx1"/>
                </a:solidFill>
                <a:effectLst/>
                <a:latin typeface="+mn-lt"/>
                <a:ea typeface="+mn-ea"/>
                <a:cs typeface="+mn-cs"/>
              </a:rPr>
              <a:t>Server-side </a:t>
            </a:r>
            <a:r>
              <a:rPr lang="zh-TW" altLang="en-US" sz="1200" b="1" i="0" kern="1200" dirty="0">
                <a:solidFill>
                  <a:schemeClr val="tx1"/>
                </a:solidFill>
                <a:effectLst/>
                <a:latin typeface="+mn-lt"/>
                <a:ea typeface="+mn-ea"/>
                <a:cs typeface="+mn-cs"/>
              </a:rPr>
              <a:t>移到 </a:t>
            </a:r>
            <a:r>
              <a:rPr lang="en-US" altLang="zh-TW" sz="1200" b="1" i="0" kern="1200" dirty="0">
                <a:solidFill>
                  <a:schemeClr val="tx1"/>
                </a:solidFill>
                <a:effectLst/>
                <a:latin typeface="+mn-lt"/>
                <a:ea typeface="+mn-ea"/>
                <a:cs typeface="+mn-cs"/>
              </a:rPr>
              <a:t>Client-side</a:t>
            </a:r>
            <a:r>
              <a:rPr lang="zh-TW" altLang="en-US" sz="1200" b="1" i="0" kern="1200" dirty="0">
                <a:solidFill>
                  <a:schemeClr val="tx1"/>
                </a:solidFill>
                <a:effectLst/>
                <a:latin typeface="+mn-lt"/>
                <a:ea typeface="+mn-ea"/>
                <a:cs typeface="+mn-cs"/>
              </a:rPr>
              <a:t>，把網頁變成一整個應用程式，而不是好幾個小程式互聯</a:t>
            </a:r>
            <a:endParaRPr lang="zh-TW" altLang="en-US" b="1" dirty="0"/>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2965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72836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8096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err="1">
                <a:solidFill>
                  <a:schemeClr val="tx1"/>
                </a:solidFill>
                <a:effectLst/>
                <a:latin typeface="+mn-lt"/>
                <a:ea typeface="+mn-ea"/>
                <a:cs typeface="+mn-cs"/>
              </a:rPr>
              <a:t>ProvidePlugin</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可以讓我們定義 </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所想要使用的 </a:t>
            </a:r>
            <a:r>
              <a:rPr lang="en-US" altLang="zh-TW" sz="1200" b="0" i="0" kern="1200" dirty="0" err="1">
                <a:solidFill>
                  <a:schemeClr val="tx1"/>
                </a:solidFill>
                <a:effectLst/>
                <a:latin typeface="+mn-lt"/>
                <a:ea typeface="+mn-ea"/>
                <a:cs typeface="+mn-cs"/>
              </a:rPr>
              <a:t>npm</a:t>
            </a:r>
            <a:r>
              <a:rPr lang="en-US" altLang="zh-TW" sz="1200" b="0" i="0" kern="1200" dirty="0">
                <a:solidFill>
                  <a:schemeClr val="tx1"/>
                </a:solidFill>
                <a:effectLst/>
                <a:latin typeface="+mn-lt"/>
                <a:ea typeface="+mn-ea"/>
                <a:cs typeface="+mn-cs"/>
              </a:rPr>
              <a:t> package </a:t>
            </a:r>
            <a:r>
              <a:rPr lang="zh-TW" altLang="en-US" sz="1200" b="0" i="0" kern="1200" dirty="0">
                <a:solidFill>
                  <a:schemeClr val="tx1"/>
                </a:solidFill>
                <a:effectLst/>
                <a:latin typeface="+mn-lt"/>
                <a:ea typeface="+mn-ea"/>
                <a:cs typeface="+mn-cs"/>
              </a:rPr>
              <a:t>其對應的關鍵字</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在 </a:t>
            </a:r>
            <a:r>
              <a:rPr lang="en-US" altLang="zh-TW" sz="1200" b="0" i="0" kern="1200" dirty="0" err="1">
                <a:solidFill>
                  <a:schemeClr val="tx1"/>
                </a:solidFill>
                <a:effectLst/>
                <a:latin typeface="+mn-lt"/>
                <a:ea typeface="+mn-ea"/>
                <a:cs typeface="+mn-cs"/>
              </a:rPr>
              <a:t>js</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裡面就不需要每個檔案都 </a:t>
            </a:r>
            <a:r>
              <a:rPr lang="en-US" altLang="zh-TW" sz="1200" b="0" i="0" kern="1200" dirty="0">
                <a:solidFill>
                  <a:schemeClr val="tx1"/>
                </a:solidFill>
                <a:effectLst/>
                <a:latin typeface="+mn-lt"/>
                <a:ea typeface="+mn-ea"/>
                <a:cs typeface="+mn-cs"/>
              </a:rPr>
              <a:t>import </a:t>
            </a:r>
            <a:r>
              <a:rPr lang="zh-TW" altLang="en-US" sz="1200" b="0" i="0" kern="1200" dirty="0">
                <a:solidFill>
                  <a:schemeClr val="tx1"/>
                </a:solidFill>
                <a:effectLst/>
                <a:latin typeface="+mn-lt"/>
                <a:ea typeface="+mn-ea"/>
                <a:cs typeface="+mn-cs"/>
              </a:rPr>
              <a:t>要使用的 </a:t>
            </a:r>
            <a:r>
              <a:rPr lang="en-US" altLang="zh-TW" sz="1200" b="0" i="0" kern="1200" dirty="0" err="1">
                <a:solidFill>
                  <a:schemeClr val="tx1"/>
                </a:solidFill>
                <a:effectLst/>
                <a:latin typeface="+mn-lt"/>
                <a:ea typeface="+mn-ea"/>
                <a:cs typeface="+mn-cs"/>
              </a:rPr>
              <a:t>npm</a:t>
            </a:r>
            <a:r>
              <a:rPr lang="en-US" altLang="zh-TW" sz="1200" b="0" i="0" kern="1200" dirty="0">
                <a:solidFill>
                  <a:schemeClr val="tx1"/>
                </a:solidFill>
                <a:effectLst/>
                <a:latin typeface="+mn-lt"/>
                <a:ea typeface="+mn-ea"/>
                <a:cs typeface="+mn-cs"/>
              </a:rPr>
              <a:t> package </a:t>
            </a:r>
            <a:r>
              <a:rPr lang="zh-TW" altLang="en-US" sz="1200" b="0" i="0" kern="1200" dirty="0">
                <a:solidFill>
                  <a:schemeClr val="tx1"/>
                </a:solidFill>
                <a:effectLst/>
                <a:latin typeface="+mn-lt"/>
                <a:ea typeface="+mn-ea"/>
                <a:cs typeface="+mn-cs"/>
              </a:rPr>
              <a:t>只需要透過對應的關鍵字</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就能夠直接使用該 </a:t>
            </a:r>
            <a:r>
              <a:rPr lang="en-US" altLang="zh-TW" sz="1200" b="0" i="0" kern="1200" dirty="0">
                <a:solidFill>
                  <a:schemeClr val="tx1"/>
                </a:solidFill>
                <a:effectLst/>
                <a:latin typeface="+mn-lt"/>
                <a:ea typeface="+mn-ea"/>
                <a:cs typeface="+mn-cs"/>
              </a:rPr>
              <a:t>package Ex ‘react’ </a:t>
            </a:r>
            <a:r>
              <a:rPr lang="zh-TW" altLang="en-US" sz="1200" b="0" i="0" kern="1200" dirty="0">
                <a:solidFill>
                  <a:schemeClr val="tx1"/>
                </a:solidFill>
                <a:effectLst/>
                <a:latin typeface="+mn-lt"/>
                <a:ea typeface="+mn-ea"/>
                <a:cs typeface="+mn-cs"/>
              </a:rPr>
              <a:t>這個 </a:t>
            </a:r>
            <a:r>
              <a:rPr lang="en-US" altLang="zh-TW" sz="1200" b="0" i="0" kern="1200" dirty="0">
                <a:solidFill>
                  <a:schemeClr val="tx1"/>
                </a:solidFill>
                <a:effectLst/>
                <a:latin typeface="+mn-lt"/>
                <a:ea typeface="+mn-ea"/>
                <a:cs typeface="+mn-cs"/>
              </a:rPr>
              <a:t>package </a:t>
            </a:r>
            <a:r>
              <a:rPr lang="zh-TW" altLang="en-US" sz="1200" b="0" i="0" kern="1200" dirty="0">
                <a:solidFill>
                  <a:schemeClr val="tx1"/>
                </a:solidFill>
                <a:effectLst/>
                <a:latin typeface="+mn-lt"/>
                <a:ea typeface="+mn-ea"/>
                <a:cs typeface="+mn-cs"/>
              </a:rPr>
              <a:t>對應的關鍵字就是 </a:t>
            </a:r>
            <a:r>
              <a:rPr lang="en-US" altLang="zh-TW" sz="1200" b="0" i="0" kern="1200" dirty="0">
                <a:solidFill>
                  <a:schemeClr val="tx1"/>
                </a:solidFill>
                <a:effectLst/>
                <a:latin typeface="+mn-lt"/>
                <a:ea typeface="+mn-ea"/>
                <a:cs typeface="+mn-cs"/>
              </a:rPr>
              <a:t>React</a:t>
            </a:r>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392164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dirty="0">
                <a:solidFill>
                  <a:schemeClr val="tx1"/>
                </a:solidFill>
                <a:effectLst/>
                <a:latin typeface="+mn-lt"/>
                <a:ea typeface="+mn-ea"/>
                <a:cs typeface="+mn-cs"/>
              </a:rPr>
              <a:t>因為 </a:t>
            </a:r>
            <a:r>
              <a:rPr lang="en-US" altLang="zh-TW" sz="1200" b="0" i="0" u="none" strike="noStrike" kern="1200" dirty="0" err="1">
                <a:solidFill>
                  <a:schemeClr val="tx1"/>
                </a:solidFill>
                <a:effectLst/>
                <a:latin typeface="+mn-lt"/>
                <a:ea typeface="+mn-ea"/>
                <a:cs typeface="+mn-cs"/>
              </a:rPr>
              <a:t>singlepage</a:t>
            </a:r>
            <a:r>
              <a:rPr lang="en-US" altLang="zh-TW" sz="1200" b="0" i="0" u="none" strike="noStrike" kern="1200" dirty="0">
                <a:solidFill>
                  <a:schemeClr val="tx1"/>
                </a:solidFill>
                <a:effectLst/>
                <a:latin typeface="+mn-lt"/>
                <a:ea typeface="+mn-ea"/>
                <a:cs typeface="+mn-cs"/>
              </a:rPr>
              <a:t> </a:t>
            </a:r>
            <a:r>
              <a:rPr lang="zh-TW" altLang="en-US" sz="1200" b="0" i="0" u="none" strike="noStrike" kern="1200" dirty="0">
                <a:solidFill>
                  <a:schemeClr val="tx1"/>
                </a:solidFill>
                <a:effectLst/>
                <a:latin typeface="+mn-lt"/>
                <a:ea typeface="+mn-ea"/>
                <a:cs typeface="+mn-cs"/>
              </a:rPr>
              <a:t>的特性所以 </a:t>
            </a:r>
            <a:r>
              <a:rPr lang="en-US" altLang="zh-TW" sz="1200" b="0" i="0" u="none" strike="noStrike" kern="1200" dirty="0" err="1">
                <a:solidFill>
                  <a:schemeClr val="tx1"/>
                </a:solidFill>
                <a:effectLst/>
                <a:latin typeface="+mn-lt"/>
                <a:ea typeface="+mn-ea"/>
                <a:cs typeface="+mn-cs"/>
              </a:rPr>
              <a:t>ReactDOM.render</a:t>
            </a:r>
            <a:r>
              <a:rPr lang="en-US" altLang="zh-TW" sz="1200" b="0" i="0" u="none" strike="noStrike" kern="1200" dirty="0">
                <a:solidFill>
                  <a:schemeClr val="tx1"/>
                </a:solidFill>
                <a:effectLst/>
                <a:latin typeface="+mn-lt"/>
                <a:ea typeface="+mn-ea"/>
                <a:cs typeface="+mn-cs"/>
              </a:rPr>
              <a:t> </a:t>
            </a:r>
            <a:r>
              <a:rPr lang="zh-TW" altLang="en-US" sz="1200" b="0" i="0" u="none" strike="noStrike" kern="1200" dirty="0">
                <a:solidFill>
                  <a:schemeClr val="tx1"/>
                </a:solidFill>
                <a:effectLst/>
                <a:latin typeface="+mn-lt"/>
                <a:ea typeface="+mn-ea"/>
                <a:cs typeface="+mn-cs"/>
              </a:rPr>
              <a:t>期望上只會被呼叫一次</a:t>
            </a:r>
            <a:br>
              <a:rPr lang="zh-TW" altLang="en-US" sz="1200" b="0" i="0" u="none" strike="noStrike" kern="1200" dirty="0">
                <a:solidFill>
                  <a:schemeClr val="tx1"/>
                </a:solidFill>
                <a:effectLst/>
                <a:latin typeface="+mn-lt"/>
                <a:ea typeface="+mn-ea"/>
                <a:cs typeface="+mn-cs"/>
              </a:rPr>
            </a:br>
            <a:r>
              <a:rPr lang="zh-TW" altLang="en-US" sz="1200" b="0" i="0" u="none" strike="noStrike" kern="1200" dirty="0">
                <a:solidFill>
                  <a:schemeClr val="tx1"/>
                </a:solidFill>
                <a:effectLst/>
                <a:latin typeface="+mn-lt"/>
                <a:ea typeface="+mn-ea"/>
                <a:cs typeface="+mn-cs"/>
              </a:rPr>
              <a:t>所以</a:t>
            </a:r>
            <a:r>
              <a:rPr lang="en-US" altLang="zh-TW" sz="1200" b="0" i="0" u="none" strike="noStrike" kern="1200" dirty="0">
                <a:solidFill>
                  <a:schemeClr val="tx1"/>
                </a:solidFill>
                <a:effectLst/>
                <a:latin typeface="+mn-lt"/>
                <a:ea typeface="+mn-ea"/>
                <a:cs typeface="+mn-cs"/>
              </a:rPr>
              <a:t>html</a:t>
            </a:r>
            <a:r>
              <a:rPr lang="zh-TW" altLang="en-US" sz="1200" b="0" i="0" u="none" strike="noStrike" kern="1200" dirty="0">
                <a:solidFill>
                  <a:schemeClr val="tx1"/>
                </a:solidFill>
                <a:effectLst/>
                <a:latin typeface="+mn-lt"/>
                <a:ea typeface="+mn-ea"/>
                <a:cs typeface="+mn-cs"/>
              </a:rPr>
              <a:t>的架構就會經由這個 </a:t>
            </a:r>
            <a:r>
              <a:rPr lang="en-US" altLang="zh-TW" sz="1200" b="0" i="0" u="none" strike="noStrike" kern="1200" dirty="0">
                <a:solidFill>
                  <a:schemeClr val="tx1"/>
                </a:solidFill>
                <a:effectLst/>
                <a:latin typeface="+mn-lt"/>
                <a:ea typeface="+mn-ea"/>
                <a:cs typeface="+mn-cs"/>
              </a:rPr>
              <a:t>root node </a:t>
            </a:r>
            <a:r>
              <a:rPr lang="zh-TW" altLang="en-US" sz="1200" b="0" i="0" u="none" strike="noStrike" kern="1200" dirty="0">
                <a:solidFill>
                  <a:schemeClr val="tx1"/>
                </a:solidFill>
                <a:effectLst/>
                <a:latin typeface="+mn-lt"/>
                <a:ea typeface="+mn-ea"/>
                <a:cs typeface="+mn-cs"/>
              </a:rPr>
              <a:t>被逐步展開</a:t>
            </a:r>
            <a:br>
              <a:rPr lang="zh-TW" altLang="en-US" sz="1200" b="0" i="0" u="none" strike="noStrike" kern="1200" dirty="0">
                <a:solidFill>
                  <a:schemeClr val="tx1"/>
                </a:solidFill>
                <a:effectLst/>
                <a:latin typeface="+mn-lt"/>
                <a:ea typeface="+mn-ea"/>
                <a:cs typeface="+mn-cs"/>
              </a:rPr>
            </a:br>
            <a:r>
              <a:rPr lang="zh-TW" altLang="en-US" sz="1200" b="0" i="0" u="none" strike="noStrike" kern="1200" dirty="0">
                <a:solidFill>
                  <a:schemeClr val="tx1"/>
                </a:solidFill>
                <a:effectLst/>
                <a:latin typeface="+mn-lt"/>
                <a:ea typeface="+mn-ea"/>
                <a:cs typeface="+mn-cs"/>
              </a:rPr>
              <a:t>最終產生我們所設計的 </a:t>
            </a:r>
            <a:r>
              <a:rPr lang="en-US" altLang="zh-TW" sz="1200" b="0" i="0" u="none" strike="noStrike" kern="1200" dirty="0">
                <a:solidFill>
                  <a:schemeClr val="tx1"/>
                </a:solidFill>
                <a:effectLst/>
                <a:latin typeface="+mn-lt"/>
                <a:ea typeface="+mn-ea"/>
                <a:cs typeface="+mn-cs"/>
              </a:rPr>
              <a:t>html </a:t>
            </a:r>
            <a:r>
              <a:rPr lang="zh-TW" altLang="en-US" sz="1200" b="0" i="0" u="none" strike="noStrike" kern="1200" dirty="0">
                <a:solidFill>
                  <a:schemeClr val="tx1"/>
                </a:solidFill>
                <a:effectLst/>
                <a:latin typeface="+mn-lt"/>
                <a:ea typeface="+mn-ea"/>
                <a:cs typeface="+mn-cs"/>
              </a:rPr>
              <a:t>架構</a:t>
            </a:r>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246582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Now, enter the command in your terminal. If there isn’t any error in your project, you can see the console print “compiled successfully”</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50830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sz="1200" dirty="0">
                <a:solidFill>
                  <a:srgbClr val="00B050"/>
                </a:solidFill>
              </a:rPr>
              <a:t>-&gt; find the PID of process using port 8080</a:t>
            </a:r>
            <a:endParaRPr kumimoji="1" lang="en-US" altLang="zh-TW" sz="1200" dirty="0"/>
          </a:p>
          <a:p>
            <a:pPr marL="0" indent="0">
              <a:buNone/>
            </a:pPr>
            <a:r>
              <a:rPr lang="en-US" altLang="zh-TW" sz="1200" dirty="0">
                <a:solidFill>
                  <a:srgbClr val="00B050"/>
                </a:solidFill>
              </a:rPr>
              <a:t>-&gt; kill the the process by its PID</a:t>
            </a:r>
          </a:p>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234520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7518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a:solidFill>
                  <a:schemeClr val="tx1"/>
                </a:solidFill>
                <a:effectLst/>
                <a:latin typeface="+mn-lt"/>
                <a:ea typeface="+mn-ea"/>
                <a:cs typeface="+mn-cs"/>
              </a:rPr>
              <a:t>利用 </a:t>
            </a:r>
            <a:r>
              <a:rPr lang="en-US" altLang="zh-TW" sz="1200" b="0" i="0" u="none" strike="noStrike" kern="1200" dirty="0">
                <a:solidFill>
                  <a:schemeClr val="tx1"/>
                </a:solidFill>
                <a:effectLst/>
                <a:latin typeface="+mn-lt"/>
                <a:ea typeface="+mn-ea"/>
                <a:cs typeface="+mn-cs"/>
              </a:rPr>
              <a:t>index </a:t>
            </a:r>
            <a:r>
              <a:rPr lang="zh-TW" altLang="en-US" sz="1200" b="0" i="0" u="none" strike="noStrike" kern="1200" dirty="0">
                <a:solidFill>
                  <a:schemeClr val="tx1"/>
                </a:solidFill>
                <a:effectLst/>
                <a:latin typeface="+mn-lt"/>
                <a:ea typeface="+mn-ea"/>
                <a:cs typeface="+mn-cs"/>
              </a:rPr>
              <a:t>去判斷目前更改的是哪一個 </a:t>
            </a:r>
            <a:r>
              <a:rPr lang="en-US" altLang="zh-TW" sz="1200" b="0" i="0" u="none" strike="noStrike" kern="1200" dirty="0">
                <a:solidFill>
                  <a:schemeClr val="tx1"/>
                </a:solidFill>
                <a:effectLst/>
                <a:latin typeface="+mn-lt"/>
                <a:ea typeface="+mn-ea"/>
                <a:cs typeface="+mn-cs"/>
              </a:rPr>
              <a:t>input field</a:t>
            </a:r>
            <a:br>
              <a:rPr lang="en-US" altLang="zh-TW" sz="1200" b="0" i="0" u="none" strike="noStrike" kern="1200" dirty="0">
                <a:solidFill>
                  <a:schemeClr val="tx1"/>
                </a:solidFill>
                <a:effectLst/>
                <a:latin typeface="+mn-lt"/>
                <a:ea typeface="+mn-ea"/>
                <a:cs typeface="+mn-cs"/>
              </a:rPr>
            </a:br>
            <a:r>
              <a:rPr lang="en-US" altLang="zh-TW" sz="1200" b="0" i="0" u="none" strike="noStrike" kern="1200" dirty="0">
                <a:solidFill>
                  <a:schemeClr val="tx1"/>
                </a:solidFill>
                <a:effectLst/>
                <a:latin typeface="+mn-lt"/>
                <a:ea typeface="+mn-ea"/>
                <a:cs typeface="+mn-cs"/>
              </a:rPr>
              <a:t>e </a:t>
            </a:r>
            <a:r>
              <a:rPr lang="zh-TW" altLang="en-US" sz="1200" b="0" i="0" u="none" strike="noStrike" kern="1200" dirty="0">
                <a:solidFill>
                  <a:schemeClr val="tx1"/>
                </a:solidFill>
                <a:effectLst/>
                <a:latin typeface="+mn-lt"/>
                <a:ea typeface="+mn-ea"/>
                <a:cs typeface="+mn-cs"/>
              </a:rPr>
              <a:t>是 </a:t>
            </a:r>
            <a:r>
              <a:rPr lang="en-US" altLang="zh-TW" sz="1200" b="0" i="0" u="none" strike="noStrike" kern="1200" dirty="0" err="1">
                <a:solidFill>
                  <a:schemeClr val="tx1"/>
                </a:solidFill>
                <a:effectLst/>
                <a:latin typeface="+mn-lt"/>
                <a:ea typeface="+mn-ea"/>
                <a:cs typeface="+mn-cs"/>
              </a:rPr>
              <a:t>onChange</a:t>
            </a:r>
            <a:r>
              <a:rPr lang="en-US" altLang="zh-TW" sz="1200" b="0" i="0" u="none" strike="noStrike" kern="1200" dirty="0">
                <a:solidFill>
                  <a:schemeClr val="tx1"/>
                </a:solidFill>
                <a:effectLst/>
                <a:latin typeface="+mn-lt"/>
                <a:ea typeface="+mn-ea"/>
                <a:cs typeface="+mn-cs"/>
              </a:rPr>
              <a:t> </a:t>
            </a:r>
            <a:r>
              <a:rPr lang="en-US" altLang="zh-TW" sz="1200" b="0" i="0" u="none" strike="noStrike" kern="1200" dirty="0" err="1">
                <a:solidFill>
                  <a:schemeClr val="tx1"/>
                </a:solidFill>
                <a:effectLst/>
                <a:latin typeface="+mn-lt"/>
                <a:ea typeface="+mn-ea"/>
                <a:cs typeface="+mn-cs"/>
              </a:rPr>
              <a:t>eventListenter</a:t>
            </a:r>
            <a:r>
              <a:rPr lang="en-US" altLang="zh-TW" sz="1200" b="0" i="0" u="none" strike="noStrike" kern="1200" dirty="0">
                <a:solidFill>
                  <a:schemeClr val="tx1"/>
                </a:solidFill>
                <a:effectLst/>
                <a:latin typeface="+mn-lt"/>
                <a:ea typeface="+mn-ea"/>
                <a:cs typeface="+mn-cs"/>
              </a:rPr>
              <a:t> </a:t>
            </a:r>
            <a:r>
              <a:rPr lang="zh-TW" altLang="en-US" sz="1200" b="0" i="0" u="none" strike="noStrike" kern="1200" dirty="0">
                <a:solidFill>
                  <a:schemeClr val="tx1"/>
                </a:solidFill>
                <a:effectLst/>
                <a:latin typeface="+mn-lt"/>
                <a:ea typeface="+mn-ea"/>
                <a:cs typeface="+mn-cs"/>
              </a:rPr>
              <a:t>回傳的值 透過這個值 然後針對不同的 </a:t>
            </a:r>
            <a:r>
              <a:rPr lang="en-US" altLang="zh-TW" sz="1200" b="0" i="0" u="none" strike="noStrike" kern="1200" dirty="0">
                <a:solidFill>
                  <a:schemeClr val="tx1"/>
                </a:solidFill>
                <a:effectLst/>
                <a:latin typeface="+mn-lt"/>
                <a:ea typeface="+mn-ea"/>
                <a:cs typeface="+mn-cs"/>
              </a:rPr>
              <a:t>input field </a:t>
            </a:r>
            <a:r>
              <a:rPr lang="zh-TW" altLang="en-US" sz="1200" b="0" i="0" u="none" strike="noStrike" kern="1200" dirty="0">
                <a:solidFill>
                  <a:schemeClr val="tx1"/>
                </a:solidFill>
                <a:effectLst/>
                <a:latin typeface="+mn-lt"/>
                <a:ea typeface="+mn-ea"/>
                <a:cs typeface="+mn-cs"/>
              </a:rPr>
              <a:t>去更改 </a:t>
            </a:r>
            <a:r>
              <a:rPr lang="en-US" altLang="zh-TW" sz="1200" b="0" i="0" u="none" strike="noStrike" kern="1200" dirty="0">
                <a:solidFill>
                  <a:schemeClr val="tx1"/>
                </a:solidFill>
                <a:effectLst/>
                <a:latin typeface="+mn-lt"/>
                <a:ea typeface="+mn-ea"/>
                <a:cs typeface="+mn-cs"/>
              </a:rPr>
              <a:t>state </a:t>
            </a:r>
            <a:r>
              <a:rPr lang="zh-TW" altLang="en-US" sz="1200" b="0" i="0" u="none" strike="noStrike" kern="1200" dirty="0">
                <a:solidFill>
                  <a:schemeClr val="tx1"/>
                </a:solidFill>
                <a:effectLst/>
                <a:latin typeface="+mn-lt"/>
                <a:ea typeface="+mn-ea"/>
                <a:cs typeface="+mn-cs"/>
              </a:rPr>
              <a:t>變數 </a:t>
            </a:r>
            <a:br>
              <a:rPr lang="zh-TW" altLang="en-US" sz="1200" b="0" i="0" u="none" strike="noStrike" kern="1200" dirty="0">
                <a:solidFill>
                  <a:schemeClr val="tx1"/>
                </a:solidFill>
                <a:effectLst/>
                <a:latin typeface="+mn-lt"/>
                <a:ea typeface="+mn-ea"/>
                <a:cs typeface="+mn-cs"/>
              </a:rPr>
            </a:br>
            <a:r>
              <a:rPr lang="zh-TW" altLang="en-US" sz="1200" b="0" i="0" u="none" strike="noStrike" kern="1200" dirty="0">
                <a:solidFill>
                  <a:schemeClr val="tx1"/>
                </a:solidFill>
                <a:effectLst/>
                <a:latin typeface="+mn-lt"/>
                <a:ea typeface="+mn-ea"/>
                <a:cs typeface="+mn-cs"/>
              </a:rPr>
              <a:t>並將先前的</a:t>
            </a:r>
            <a:r>
              <a:rPr lang="en-US" altLang="zh-TW" sz="1200" b="0" i="0" u="none" strike="noStrike" kern="1200" dirty="0">
                <a:solidFill>
                  <a:schemeClr val="tx1"/>
                </a:solidFill>
                <a:effectLst/>
                <a:latin typeface="+mn-lt"/>
                <a:ea typeface="+mn-ea"/>
                <a:cs typeface="+mn-cs"/>
              </a:rPr>
              <a:t>random</a:t>
            </a:r>
            <a:r>
              <a:rPr lang="zh-TW" altLang="en-US" sz="1200" b="0" i="0" u="none" strike="noStrike" kern="1200" dirty="0">
                <a:solidFill>
                  <a:schemeClr val="tx1"/>
                </a:solidFill>
                <a:effectLst/>
                <a:latin typeface="+mn-lt"/>
                <a:ea typeface="+mn-ea"/>
                <a:cs typeface="+mn-cs"/>
              </a:rPr>
              <a:t>結果消除掉</a:t>
            </a:r>
            <a:r>
              <a:rPr lang="en-US" altLang="zh-TW" sz="1200" b="0" i="0" u="none" strike="noStrike" kern="1200" dirty="0">
                <a:solidFill>
                  <a:schemeClr val="tx1"/>
                </a:solidFill>
                <a:effectLst/>
                <a:latin typeface="+mn-lt"/>
                <a:ea typeface="+mn-ea"/>
                <a:cs typeface="+mn-cs"/>
              </a:rPr>
              <a:t>(</a:t>
            </a:r>
            <a:r>
              <a:rPr lang="en-US" altLang="zh-TW" sz="1200" b="0" i="0" u="none" strike="noStrike" kern="1200" dirty="0" err="1">
                <a:solidFill>
                  <a:schemeClr val="tx1"/>
                </a:solidFill>
                <a:effectLst/>
                <a:latin typeface="+mn-lt"/>
                <a:ea typeface="+mn-ea"/>
                <a:cs typeface="+mn-cs"/>
              </a:rPr>
              <a:t>this.submit</a:t>
            </a:r>
            <a:r>
              <a:rPr lang="en-US" altLang="zh-TW" sz="1200" b="0" i="0" u="none" strike="noStrike" kern="1200" dirty="0">
                <a:solidFill>
                  <a:schemeClr val="tx1"/>
                </a:solidFill>
                <a:effectLst/>
                <a:latin typeface="+mn-lt"/>
                <a:ea typeface="+mn-ea"/>
                <a:cs typeface="+mn-cs"/>
              </a:rPr>
              <a:t> = false)</a:t>
            </a:r>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932558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way we write the callback function of </a:t>
            </a:r>
            <a:r>
              <a:rPr lang="en-US" altLang="zh-TW" dirty="0" err="1"/>
              <a:t>onClick</a:t>
            </a:r>
            <a:r>
              <a:rPr lang="en-US" altLang="zh-TW" dirty="0"/>
              <a:t> also can be used to create HTML elements and add judgment in it.</a:t>
            </a:r>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711428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98426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Besides, we can define parameters in our components, then the control code will be distinguished by components. It becomes easier to manage data. </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30787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err="1"/>
              <a:t>Array.map</a:t>
            </a:r>
            <a:r>
              <a:rPr kumimoji="1" lang="zh-TW" altLang="en-US" dirty="0"/>
              <a:t>用法</a:t>
            </a:r>
            <a:br>
              <a:rPr kumimoji="1" lang="en-US" altLang="zh-TW" dirty="0"/>
            </a:br>
            <a:r>
              <a:rPr kumimoji="1" lang="en-US" altLang="zh-TW" dirty="0"/>
              <a:t>https://</a:t>
            </a:r>
            <a:r>
              <a:rPr kumimoji="1" lang="en-US" altLang="zh-TW" dirty="0" err="1"/>
              <a:t>www.fooish.com</a:t>
            </a:r>
            <a:r>
              <a:rPr kumimoji="1" lang="en-US" altLang="zh-TW" dirty="0"/>
              <a:t>/</a:t>
            </a:r>
            <a:r>
              <a:rPr kumimoji="1" lang="en-US" altLang="zh-TW" dirty="0" err="1"/>
              <a:t>javascript</a:t>
            </a:r>
            <a:r>
              <a:rPr kumimoji="1" lang="en-US" altLang="zh-TW" dirty="0"/>
              <a:t>/array/</a:t>
            </a:r>
            <a:r>
              <a:rPr kumimoji="1" lang="en-US" altLang="zh-TW" dirty="0" err="1"/>
              <a:t>map.html</a:t>
            </a:r>
            <a:endParaRPr kumimoji="1" lang="en-US" altLang="zh-TW" dirty="0"/>
          </a:p>
          <a:p>
            <a:endParaRPr kumimoji="1" lang="en-US" altLang="zh-TW" dirty="0"/>
          </a:p>
          <a:p>
            <a:r>
              <a:rPr kumimoji="1" lang="zh-TW" altLang="en-US" dirty="0"/>
              <a:t>你不知道的</a:t>
            </a:r>
            <a:r>
              <a:rPr kumimoji="1" lang="en-US" altLang="zh-TW" dirty="0"/>
              <a:t>Virtual DOM</a:t>
            </a:r>
            <a:r>
              <a:rPr kumimoji="1" lang="zh-TW" altLang="en-US" dirty="0"/>
              <a:t>（四）：</a:t>
            </a:r>
            <a:r>
              <a:rPr kumimoji="1" lang="en-US" altLang="zh-TW" dirty="0"/>
              <a:t>key</a:t>
            </a:r>
            <a:r>
              <a:rPr kumimoji="1" lang="zh-TW" altLang="en-US" dirty="0"/>
              <a:t>的作用</a:t>
            </a:r>
            <a:endParaRPr kumimoji="1" lang="en-US" altLang="zh-TW" dirty="0"/>
          </a:p>
          <a:p>
            <a:r>
              <a:rPr kumimoji="1" lang="en-US" altLang="zh-TW" dirty="0"/>
              <a:t>https://</a:t>
            </a:r>
            <a:r>
              <a:rPr kumimoji="1" lang="en-US" altLang="zh-TW" dirty="0" err="1"/>
              <a:t>segmentfault.com</a:t>
            </a:r>
            <a:r>
              <a:rPr kumimoji="1" lang="en-US" altLang="zh-TW" dirty="0"/>
              <a:t>/a/1190000016200003</a:t>
            </a:r>
            <a:r>
              <a:rPr kumimoji="1" lang="zh-TW" altLang="en-US" dirty="0"/>
              <a:t> </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71100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87578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62286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684467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41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When new elements are added to the UI, a virtual DOM, which is represented as a tree is created. Each element is a node on this tree. If the state of any of these elements changes, a new virtual DOM tree is created. This tree is then compared or “diffed” with the previous virtual DOM tree.</a:t>
            </a:r>
          </a:p>
          <a:p>
            <a:r>
              <a:rPr lang="en-US" altLang="zh-TW" sz="1200" b="0" i="0" kern="1200" dirty="0">
                <a:solidFill>
                  <a:schemeClr val="tx1"/>
                </a:solidFill>
                <a:effectLst/>
                <a:latin typeface="+mn-lt"/>
                <a:ea typeface="+mn-ea"/>
                <a:cs typeface="+mn-cs"/>
              </a:rPr>
              <a:t>Once this is done, the virtual DOM calculates the best possible method to make these changes to the real DOM. This ensures that there are minimal operations on the real DOM. Hence, reducing the performance cost of updating the real DOM.</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9013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a:t>
            </a:r>
            <a:r>
              <a:rPr kumimoji="1" lang="en-US" altLang="zh-TW" dirty="0"/>
              <a:t>virtual-</a:t>
            </a:r>
            <a:r>
              <a:rPr kumimoji="1" lang="en-US" altLang="zh-TW" dirty="0" err="1"/>
              <a:t>dom</a:t>
            </a:r>
            <a:r>
              <a:rPr kumimoji="1" lang="zh-TW" altLang="en-US" dirty="0"/>
              <a:t>的運作下，節點的更新會先在</a:t>
            </a:r>
            <a:r>
              <a:rPr kumimoji="1" lang="en-US" altLang="zh-TW" dirty="0"/>
              <a:t>memory</a:t>
            </a:r>
            <a:r>
              <a:rPr kumimoji="1" lang="zh-TW" altLang="en-US" dirty="0"/>
              <a:t>中處理，透過跟前一個</a:t>
            </a:r>
            <a:r>
              <a:rPr kumimoji="1" lang="en-US" altLang="zh-TW" dirty="0"/>
              <a:t>Virtual DOM</a:t>
            </a:r>
            <a:r>
              <a:rPr kumimoji="1" lang="zh-TW" altLang="en-US" dirty="0"/>
              <a:t>比較後，找出有差異的</a:t>
            </a:r>
            <a:r>
              <a:rPr kumimoji="1" lang="en-US" altLang="zh-TW" dirty="0"/>
              <a:t>subtree</a:t>
            </a:r>
            <a:r>
              <a:rPr kumimoji="1" lang="zh-TW" altLang="en-US" dirty="0"/>
              <a:t>後，才將需要更新的節點</a:t>
            </a:r>
            <a:r>
              <a:rPr kumimoji="1" lang="en-US" altLang="zh-TW" dirty="0"/>
              <a:t>re-render</a:t>
            </a:r>
            <a:r>
              <a:rPr kumimoji="1" lang="zh-TW" altLang="en-US" dirty="0"/>
              <a:t>並</a:t>
            </a:r>
            <a:r>
              <a:rPr kumimoji="1" lang="en-US" altLang="zh-TW" dirty="0"/>
              <a:t>update</a:t>
            </a:r>
            <a:r>
              <a:rPr kumimoji="1" lang="zh-TW" altLang="en-US" dirty="0"/>
              <a:t>到</a:t>
            </a:r>
            <a:r>
              <a:rPr kumimoji="1" lang="en-US" altLang="zh-TW" dirty="0"/>
              <a:t>real-</a:t>
            </a:r>
            <a:r>
              <a:rPr kumimoji="1" lang="en-US" altLang="zh-TW" dirty="0" err="1"/>
              <a:t>dom</a:t>
            </a:r>
            <a:endParaRPr kumimoji="1" lang="en-US" altLang="zh-TW" dirty="0"/>
          </a:p>
          <a:p>
            <a:r>
              <a:rPr kumimoji="1" lang="zh-TW" altLang="en-US" dirty="0"/>
              <a:t>上圖說明</a:t>
            </a:r>
            <a:r>
              <a:rPr kumimoji="1" lang="en-US" altLang="zh-TW" dirty="0"/>
              <a:t>, </a:t>
            </a:r>
            <a:r>
              <a:rPr kumimoji="1" lang="zh-TW" altLang="en-US" dirty="0"/>
              <a:t>在</a:t>
            </a:r>
            <a:r>
              <a:rPr kumimoji="1" lang="en-US" altLang="zh-TW" dirty="0"/>
              <a:t>State change</a:t>
            </a:r>
            <a:r>
              <a:rPr kumimoji="1" lang="zh-TW" altLang="en-US" dirty="0"/>
              <a:t>跟</a:t>
            </a:r>
            <a:r>
              <a:rPr kumimoji="1" lang="en-US" altLang="zh-TW" dirty="0"/>
              <a:t>Compute Diff</a:t>
            </a:r>
            <a:r>
              <a:rPr kumimoji="1" lang="zh-TW" altLang="en-US" dirty="0"/>
              <a:t>階段</a:t>
            </a:r>
            <a:r>
              <a:rPr kumimoji="1" lang="en-US" altLang="zh-TW" dirty="0"/>
              <a:t>, </a:t>
            </a:r>
            <a:r>
              <a:rPr kumimoji="1" lang="zh-TW" altLang="en-US" dirty="0"/>
              <a:t> </a:t>
            </a:r>
            <a:r>
              <a:rPr kumimoji="1" lang="en-US" altLang="zh-TW" dirty="0"/>
              <a:t>real-</a:t>
            </a:r>
            <a:r>
              <a:rPr kumimoji="1" lang="en-US" altLang="zh-TW" dirty="0" err="1"/>
              <a:t>dom</a:t>
            </a:r>
            <a:r>
              <a:rPr kumimoji="1" lang="en-US" altLang="zh-TW" dirty="0"/>
              <a:t> </a:t>
            </a:r>
            <a:r>
              <a:rPr kumimoji="1" lang="zh-TW" altLang="en-US" dirty="0"/>
              <a:t>都不需要刷新</a:t>
            </a:r>
            <a:r>
              <a:rPr kumimoji="1" lang="en-US" altLang="zh-TW" dirty="0"/>
              <a:t>(</a:t>
            </a:r>
            <a:r>
              <a:rPr kumimoji="1" lang="zh-TW" altLang="en-US" dirty="0"/>
              <a:t>實體</a:t>
            </a:r>
            <a:r>
              <a:rPr kumimoji="1" lang="en-US" altLang="zh-TW" dirty="0" err="1"/>
              <a:t>dom</a:t>
            </a:r>
            <a:r>
              <a:rPr kumimoji="1" lang="zh-TW" altLang="en-US" dirty="0"/>
              <a:t>刷新很耗資源</a:t>
            </a:r>
            <a:r>
              <a:rPr kumimoji="1" lang="en-US" altLang="zh-TW" dirty="0"/>
              <a:t>)</a:t>
            </a:r>
            <a:r>
              <a:rPr kumimoji="1" lang="zh-TW" altLang="en-US" dirty="0"/>
              <a:t>，只有當</a:t>
            </a:r>
            <a:r>
              <a:rPr kumimoji="1" lang="en-US" altLang="zh-TW" dirty="0"/>
              <a:t>virtual </a:t>
            </a:r>
            <a:r>
              <a:rPr kumimoji="1" lang="en-US" altLang="zh-TW" dirty="0" err="1"/>
              <a:t>dom</a:t>
            </a:r>
            <a:r>
              <a:rPr kumimoji="1" lang="zh-TW" altLang="en-US" dirty="0"/>
              <a:t>發生</a:t>
            </a:r>
            <a:r>
              <a:rPr kumimoji="1" lang="en-US" altLang="zh-TW" dirty="0"/>
              <a:t>re-render</a:t>
            </a:r>
            <a:r>
              <a:rPr kumimoji="1" lang="zh-TW" altLang="en-US" dirty="0"/>
              <a:t>時</a:t>
            </a:r>
            <a:r>
              <a:rPr kumimoji="1" lang="en-US" altLang="zh-TW" dirty="0"/>
              <a:t>, </a:t>
            </a:r>
            <a:r>
              <a:rPr kumimoji="1" lang="zh-TW" altLang="en-US" dirty="0"/>
              <a:t>實體</a:t>
            </a:r>
            <a:r>
              <a:rPr kumimoji="1" lang="en-US" altLang="zh-TW" dirty="0" err="1"/>
              <a:t>dom</a:t>
            </a:r>
            <a:r>
              <a:rPr kumimoji="1" lang="zh-TW" altLang="en-US" dirty="0"/>
              <a:t>才需要跟著更新</a:t>
            </a:r>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59951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component:</a:t>
            </a:r>
            <a:r>
              <a:rPr kumimoji="1" lang="zh-TW" altLang="en-US" dirty="0"/>
              <a:t> 像是</a:t>
            </a:r>
            <a:r>
              <a:rPr kumimoji="1" lang="en-US" altLang="zh-TW" dirty="0" err="1"/>
              <a:t>js</a:t>
            </a:r>
            <a:r>
              <a:rPr kumimoji="1" lang="zh-TW" altLang="en-US" dirty="0"/>
              <a:t>的</a:t>
            </a:r>
            <a:r>
              <a:rPr kumimoji="1" lang="en-US" altLang="zh-TW" dirty="0"/>
              <a:t>function</a:t>
            </a:r>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64639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每一個</a:t>
            </a:r>
            <a:r>
              <a:rPr kumimoji="1" lang="en-US" altLang="zh-CN" dirty="0"/>
              <a:t>instance</a:t>
            </a:r>
            <a:r>
              <a:rPr kumimoji="1" lang="zh-CN" altLang="en-US" dirty="0"/>
              <a:t>只會</a:t>
            </a:r>
            <a:r>
              <a:rPr kumimoji="1" lang="en-US" altLang="zh-CN" dirty="0"/>
              <a:t>trigger</a:t>
            </a:r>
            <a:r>
              <a:rPr kumimoji="1" lang="zh-CN" altLang="en-US" dirty="0"/>
              <a:t>一次</a:t>
            </a:r>
            <a:r>
              <a:rPr kumimoji="1" lang="en-US" altLang="zh-CN" dirty="0"/>
              <a:t>mounting state.</a:t>
            </a:r>
            <a:endParaRPr kumimoji="1"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50238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Besides, when component give different value to child component, child component will do re-rendering.</a:t>
            </a:r>
          </a:p>
          <a:p>
            <a:endParaRPr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5097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lvl1pPr>
              <a:defRPr b="1"/>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a:xfrm>
            <a:off x="6732240" y="6308725"/>
            <a:ext cx="2133600" cy="365125"/>
          </a:xfrm>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endParaRPr lang="en-US"/>
          </a:p>
        </p:txBody>
      </p:sp>
      <p:sp>
        <p:nvSpPr>
          <p:cNvPr id="8" name="頁尾版面配置區 7"/>
          <p:cNvSpPr>
            <a:spLocks noGrp="1"/>
          </p:cNvSpPr>
          <p:nvPr>
            <p:ph type="ftr" sz="quarter" idx="11"/>
          </p:nvPr>
        </p:nvSpPr>
        <p:spPr/>
        <p:txBody>
          <a:bodyPr/>
          <a:lstStyle/>
          <a:p>
            <a:endParaRPr lang="en-US" dirty="0"/>
          </a:p>
        </p:txBody>
      </p:sp>
      <p:sp>
        <p:nvSpPr>
          <p:cNvPr id="9" name="投影片編號版面配置區 8"/>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en-US"/>
          </a:p>
        </p:txBody>
      </p:sp>
      <p:sp>
        <p:nvSpPr>
          <p:cNvPr id="4" name="頁尾版面配置區 3"/>
          <p:cNvSpPr>
            <a:spLocks noGrp="1"/>
          </p:cNvSpPr>
          <p:nvPr>
            <p:ph type="ftr" sz="quarter" idx="11"/>
          </p:nvPr>
        </p:nvSpPr>
        <p:spPr/>
        <p:txBody>
          <a:bodyPr/>
          <a:lstStyle/>
          <a:p>
            <a:endParaRPr lang="en-US" dirty="0"/>
          </a:p>
        </p:txBody>
      </p:sp>
      <p:sp>
        <p:nvSpPr>
          <p:cNvPr id="5" name="投影片編號版面配置區 4"/>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en-US"/>
          </a:p>
        </p:txBody>
      </p:sp>
      <p:sp>
        <p:nvSpPr>
          <p:cNvPr id="3" name="頁尾版面配置區 2"/>
          <p:cNvSpPr>
            <a:spLocks noGrp="1"/>
          </p:cNvSpPr>
          <p:nvPr>
            <p:ph type="ftr" sz="quarter" idx="11"/>
          </p:nvPr>
        </p:nvSpPr>
        <p:spPr/>
        <p:txBody>
          <a:bodyPr/>
          <a:lstStyle/>
          <a:p>
            <a:endParaRPr lang="en-US" dirty="0"/>
          </a:p>
        </p:txBody>
      </p:sp>
      <p:sp>
        <p:nvSpPr>
          <p:cNvPr id="4" name="投影片編號版面配置區 3"/>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824896F-7755-466F-8C35-EAFD8CA4351D}"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群組 14"/>
          <p:cNvGrpSpPr/>
          <p:nvPr/>
        </p:nvGrpSpPr>
        <p:grpSpPr>
          <a:xfrm>
            <a:off x="7668344" y="5877272"/>
            <a:ext cx="1391012" cy="926572"/>
            <a:chOff x="3563888" y="4221088"/>
            <a:chExt cx="1391012" cy="926572"/>
          </a:xfrm>
        </p:grpSpPr>
        <p:pic>
          <p:nvPicPr>
            <p:cNvPr id="1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3563888" y="4221088"/>
              <a:ext cx="936104" cy="92657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James\Downloads\GIF\清大LOGO(鳥).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54799" y="4511434"/>
              <a:ext cx="900101" cy="44883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4896F-7755-466F-8C35-EAFD8CA4351D}" type="slidenum">
              <a:rPr lang="en-US" smtClean="0"/>
              <a:pPr/>
              <a:t>‹#›</a:t>
            </a:fld>
            <a:endParaRPr lang="en-US"/>
          </a:p>
        </p:txBody>
      </p:sp>
      <p:pic>
        <p:nvPicPr>
          <p:cNvPr id="19" name="圖片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727" y="0"/>
            <a:ext cx="9253727" cy="6858000"/>
          </a:xfrm>
          <a:prstGeom prst="rect">
            <a:avLst/>
          </a:prstGeom>
        </p:spPr>
      </p:pic>
      <p:sp>
        <p:nvSpPr>
          <p:cNvPr id="9" name="標題版面配置區 8"/>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TW" altLang="en-US"/>
              <a:t>按一下以編輯母片標題樣式</a:t>
            </a:r>
          </a:p>
        </p:txBody>
      </p:sp>
    </p:spTree>
    <p:extLst>
      <p:ext uri="{BB962C8B-B14F-4D97-AF65-F5344CB8AC3E}">
        <p14:creationId xmlns:p14="http://schemas.microsoft.com/office/powerpoint/2010/main" val="1551828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developer.mozilla.org/zh-TW/docs/Web/JavaScript/Reference/Global_Objects/Array/map"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G"/></Relationships>
</file>

<file path=ppt/slides/_rels/slide1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webpack.js.org/concepts/" TargetMode="External"/><Relationship Id="rId2" Type="http://schemas.openxmlformats.org/officeDocument/2006/relationships/hyperlink" Target="https://reurl.cc/oDWO4q" TargetMode="External"/><Relationship Id="rId1" Type="http://schemas.openxmlformats.org/officeDocument/2006/relationships/slideLayout" Target="../slideLayouts/slideLayout2.xml"/><Relationship Id="rId5" Type="http://schemas.openxmlformats.org/officeDocument/2006/relationships/hyperlink" Target="https://kknews.cc/zh-tw/news/9zn58b5.html" TargetMode="External"/><Relationship Id="rId4" Type="http://schemas.openxmlformats.org/officeDocument/2006/relationships/hyperlink" Target="https://j6qup3.github.io/2016/08/06/%E7%8C%B4%E5%AD%90%E4%B9%9F%E8%83%BD%E7%9C%8B%E6%87%82%E7%9A%84-React-%E6%95%99%E5%AD%B8-1/" TargetMode="External"/></Relationships>
</file>

<file path=ppt/slides/_rels/slide1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1.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hyperlink" Target="https://programmingwithmosh.com/react/react-virtual-dom-explain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uzzorange.com/techorange/2017/07/31/all-about-javascript-framework/"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verreacted.io/zh-hant/why-do-we-write-super-prop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reactjs.org/docs/portals.html" TargetMode="External"/><Relationship Id="rId2" Type="http://schemas.openxmlformats.org/officeDocument/2006/relationships/hyperlink" Target="https://reactjs.org/docs/fragment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webpack.js.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jollen.org/blog/2014/09/single-page-applica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ebpack.js.org/concepts/hot-module-replacemen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chriskang028.wordpress.com/2017/07/05/%E5%BC%84%E6%87%82-npm-install-%E7%9A%84-dependencies-v-s-devdependenci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ebpack.js.or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ebpack.js.org/concept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ebpack.js.org/concept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ebpack.js.org/concept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webpack.js.org/concept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reurl.cc/Y9zXXx"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2001" y="2247564"/>
            <a:ext cx="7772400" cy="1470025"/>
          </a:xfrm>
        </p:spPr>
        <p:txBody>
          <a:bodyPr>
            <a:normAutofit fontScale="90000"/>
          </a:bodyPr>
          <a:lstStyle/>
          <a:p>
            <a:r>
              <a:rPr kumimoji="1" lang="en-US" altLang="zh-TW" sz="4800" dirty="0"/>
              <a:t>Web Application Framework</a:t>
            </a:r>
            <a:endParaRPr kumimoji="1" lang="zh-TW" altLang="en-US" sz="4800" dirty="0"/>
          </a:p>
        </p:txBody>
      </p:sp>
      <p:sp>
        <p:nvSpPr>
          <p:cNvPr id="3" name="副標題 2"/>
          <p:cNvSpPr>
            <a:spLocks noGrp="1"/>
          </p:cNvSpPr>
          <p:nvPr>
            <p:ph type="subTitle" idx="1"/>
          </p:nvPr>
        </p:nvSpPr>
        <p:spPr>
          <a:xfrm>
            <a:off x="1371600" y="4077072"/>
            <a:ext cx="6400800" cy="1752600"/>
          </a:xfrm>
        </p:spPr>
        <p:txBody>
          <a:bodyPr>
            <a:normAutofit/>
          </a:bodyPr>
          <a:lstStyle/>
          <a:p>
            <a:r>
              <a:rPr kumimoji="1" lang="en-US" altLang="zh-TW" sz="2800" b="1" dirty="0"/>
              <a:t>Hung-</a:t>
            </a:r>
            <a:r>
              <a:rPr kumimoji="1" lang="en-US" altLang="zh-TW" sz="2800" b="1" dirty="0" err="1"/>
              <a:t>Kuo</a:t>
            </a:r>
            <a:r>
              <a:rPr kumimoji="1" lang="en-US" altLang="zh-TW" sz="2800" b="1" dirty="0"/>
              <a:t> Chu</a:t>
            </a:r>
          </a:p>
          <a:p>
            <a:r>
              <a:rPr kumimoji="1" lang="en-US" altLang="zh-TW" sz="2800" dirty="0"/>
              <a:t>Department of Computer Science</a:t>
            </a:r>
          </a:p>
          <a:p>
            <a:r>
              <a:rPr kumimoji="1" lang="en-US" altLang="zh-TW" sz="2800" dirty="0"/>
              <a:t>National Tsing Hua University</a:t>
            </a:r>
          </a:p>
          <a:p>
            <a:endParaRPr kumimoji="1" lang="zh-TW" altLang="en-US" sz="2800" dirty="0"/>
          </a:p>
        </p:txBody>
      </p:sp>
      <p:sp>
        <p:nvSpPr>
          <p:cNvPr id="4" name="文字方塊 3"/>
          <p:cNvSpPr txBox="1"/>
          <p:nvPr/>
        </p:nvSpPr>
        <p:spPr>
          <a:xfrm>
            <a:off x="4083132" y="6206642"/>
            <a:ext cx="970137" cy="523220"/>
          </a:xfrm>
          <a:prstGeom prst="rect">
            <a:avLst/>
          </a:prstGeom>
          <a:noFill/>
          <a:effectLst/>
        </p:spPr>
        <p:txBody>
          <a:bodyPr wrap="none" rtlCol="0">
            <a:spAutoFit/>
          </a:bodyPr>
          <a:lstStyle/>
          <a:p>
            <a:r>
              <a:rPr lang="en-US" altLang="zh-TW" sz="2800" dirty="0">
                <a:solidFill>
                  <a:schemeClr val="tx1">
                    <a:lumMod val="75000"/>
                    <a:lumOff val="25000"/>
                  </a:schemeClr>
                </a:solidFill>
                <a:effectLst>
                  <a:reflection blurRad="6350" stA="55000" endA="300" endPos="45500" dir="5400000" sy="-100000" algn="bl" rotWithShape="0"/>
                </a:effectLst>
                <a:latin typeface="Stencil Std" pitchFamily="82" charset="0"/>
              </a:rPr>
              <a:t>CS2410</a:t>
            </a:r>
          </a:p>
        </p:txBody>
      </p:sp>
      <p:sp>
        <p:nvSpPr>
          <p:cNvPr id="5" name="標題 1"/>
          <p:cNvSpPr txBox="1">
            <a:spLocks/>
          </p:cNvSpPr>
          <p:nvPr/>
        </p:nvSpPr>
        <p:spPr>
          <a:xfrm>
            <a:off x="685800" y="47667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fontAlgn="auto">
              <a:spcAft>
                <a:spcPts val="0"/>
              </a:spcAft>
            </a:pPr>
            <a:r>
              <a:rPr lang="en-US" altLang="zh-TW" b="0" dirty="0">
                <a:solidFill>
                  <a:srgbClr val="00B050"/>
                </a:solidFill>
              </a:rPr>
              <a:t>Software Studio</a:t>
            </a:r>
            <a:br>
              <a:rPr lang="en-US" altLang="zh-TW" b="0" dirty="0">
                <a:solidFill>
                  <a:srgbClr val="00B050"/>
                </a:solidFill>
              </a:rPr>
            </a:br>
            <a:r>
              <a:rPr lang="zh-TW" altLang="en-US" b="0" dirty="0"/>
              <a:t> </a:t>
            </a:r>
            <a:r>
              <a:rPr lang="zh-TW" altLang="en-US" b="0" dirty="0">
                <a:solidFill>
                  <a:schemeClr val="tx2">
                    <a:lumMod val="60000"/>
                    <a:lumOff val="40000"/>
                  </a:schemeClr>
                </a:solidFill>
                <a:latin typeface="+mj-ea"/>
              </a:rPr>
              <a:t>軟體設計與實驗</a:t>
            </a:r>
            <a:endParaRPr kumimoji="1" lang="zh-TW" altLang="en-US" dirty="0"/>
          </a:p>
        </p:txBody>
      </p:sp>
    </p:spTree>
    <p:extLst>
      <p:ext uri="{BB962C8B-B14F-4D97-AF65-F5344CB8AC3E}">
        <p14:creationId xmlns:p14="http://schemas.microsoft.com/office/powerpoint/2010/main" val="180036260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Example (Cont’d)</a:t>
            </a:r>
            <a:endParaRPr lang="zh-TW" altLang="en-US" dirty="0"/>
          </a:p>
        </p:txBody>
      </p:sp>
      <p:grpSp>
        <p:nvGrpSpPr>
          <p:cNvPr id="3" name="群組 2">
            <a:extLst>
              <a:ext uri="{FF2B5EF4-FFF2-40B4-BE49-F238E27FC236}">
                <a16:creationId xmlns:a16="http://schemas.microsoft.com/office/drawing/2014/main" id="{2B591905-99AA-644E-99D1-4E1091165A96}"/>
              </a:ext>
            </a:extLst>
          </p:cNvPr>
          <p:cNvGrpSpPr/>
          <p:nvPr/>
        </p:nvGrpSpPr>
        <p:grpSpPr>
          <a:xfrm>
            <a:off x="457200" y="2348880"/>
            <a:ext cx="8373616" cy="3786294"/>
            <a:chOff x="457200" y="3501008"/>
            <a:chExt cx="8373616" cy="3786294"/>
          </a:xfrm>
        </p:grpSpPr>
        <p:sp>
          <p:nvSpPr>
            <p:cNvPr id="4" name="文字方塊 3"/>
            <p:cNvSpPr txBox="1"/>
            <p:nvPr/>
          </p:nvSpPr>
          <p:spPr>
            <a:xfrm>
              <a:off x="457200" y="3501008"/>
              <a:ext cx="8373616" cy="3786294"/>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class </a:t>
              </a:r>
              <a:r>
                <a:rPr lang="en-US" altLang="zh-TW" sz="2400" b="1" dirty="0"/>
                <a:t>Home</a:t>
              </a:r>
              <a:r>
                <a:rPr lang="en-US" altLang="zh-TW" sz="2400" dirty="0"/>
                <a:t> extends </a:t>
              </a:r>
              <a:r>
                <a:rPr lang="en-US" altLang="zh-TW" sz="2400" b="1" dirty="0" err="1"/>
                <a:t>React.Component</a:t>
              </a:r>
              <a:r>
                <a:rPr lang="en-US" altLang="zh-TW" sz="2400" b="1" dirty="0"/>
                <a:t> </a:t>
              </a:r>
              <a:r>
                <a:rPr lang="en-US" altLang="zh-TW" sz="2400" dirty="0"/>
                <a:t>{</a:t>
              </a:r>
            </a:p>
            <a:p>
              <a:r>
                <a:rPr lang="en-US" altLang="zh-TW" sz="2400" dirty="0"/>
                <a:t>  render() { </a:t>
              </a:r>
              <a:r>
                <a:rPr lang="en-US" altLang="zh-TW" sz="2400" dirty="0">
                  <a:solidFill>
                    <a:srgbClr val="00B050"/>
                  </a:solidFill>
                </a:rPr>
                <a:t>// define HTML structure</a:t>
              </a:r>
            </a:p>
            <a:p>
              <a:r>
                <a:rPr lang="en-US" altLang="zh-TW" sz="2400" dirty="0"/>
                <a:t>    return (</a:t>
              </a:r>
            </a:p>
            <a:p>
              <a:r>
                <a:rPr lang="en-US" altLang="zh-TW" sz="2400" dirty="0"/>
                <a:t>      </a:t>
              </a:r>
              <a:r>
                <a:rPr lang="en-US" altLang="zh-TW" sz="2400" b="1" dirty="0"/>
                <a:t>&lt;Example /&gt; </a:t>
              </a:r>
              <a:r>
                <a:rPr lang="en-US" altLang="zh-TW" sz="2400" dirty="0">
                  <a:solidFill>
                    <a:srgbClr val="00B050"/>
                  </a:solidFill>
                </a:rPr>
                <a:t>// customized react component</a:t>
              </a:r>
              <a:endParaRPr lang="en-US" altLang="zh-TW" sz="2400" dirty="0"/>
            </a:p>
            <a:p>
              <a:r>
                <a:rPr lang="en-US" altLang="zh-TW" sz="2400" dirty="0"/>
                <a:t>    );</a:t>
              </a:r>
            </a:p>
            <a:p>
              <a:r>
                <a:rPr lang="en-US" altLang="zh-TW" sz="2400" dirty="0"/>
                <a:t>  }</a:t>
              </a:r>
            </a:p>
            <a:p>
              <a:r>
                <a:rPr lang="en-US" altLang="zh-TW" sz="2400" dirty="0"/>
                <a:t>}</a:t>
              </a:r>
            </a:p>
            <a:p>
              <a:endParaRPr lang="en-US" altLang="zh-TW" sz="2400" dirty="0"/>
            </a:p>
            <a:p>
              <a:r>
                <a:rPr lang="en-US" altLang="zh-TW" sz="2400" dirty="0" err="1"/>
                <a:t>ReactDOM.render</a:t>
              </a:r>
              <a:r>
                <a:rPr lang="en-US" altLang="zh-TW" sz="2400" dirty="0"/>
                <a:t>(&lt;Home /&gt;, </a:t>
              </a:r>
              <a:r>
                <a:rPr lang="en-US" altLang="zh-TW" sz="2400" dirty="0" err="1"/>
                <a:t>document.getElementById</a:t>
              </a:r>
              <a:r>
                <a:rPr lang="en-US" altLang="zh-TW" sz="2400" dirty="0"/>
                <a:t>("div-home"));</a:t>
              </a:r>
            </a:p>
          </p:txBody>
        </p:sp>
        <p:sp>
          <p:nvSpPr>
            <p:cNvPr id="6" name="矩形 5"/>
            <p:cNvSpPr/>
            <p:nvPr/>
          </p:nvSpPr>
          <p:spPr>
            <a:xfrm>
              <a:off x="7236296" y="6756086"/>
              <a:ext cx="1594520"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home.js</a:t>
              </a:r>
              <a:endParaRPr lang="en-US" altLang="zh-TW" sz="2800" dirty="0"/>
            </a:p>
          </p:txBody>
        </p:sp>
      </p:grpSp>
    </p:spTree>
    <p:extLst>
      <p:ext uri="{BB962C8B-B14F-4D97-AF65-F5344CB8AC3E}">
        <p14:creationId xmlns:p14="http://schemas.microsoft.com/office/powerpoint/2010/main" val="1769582019"/>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Component Example: render</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sp>
        <p:nvSpPr>
          <p:cNvPr id="5" name="內容版面配置區 2"/>
          <p:cNvSpPr txBox="1">
            <a:spLocks/>
          </p:cNvSpPr>
          <p:nvPr/>
        </p:nvSpPr>
        <p:spPr>
          <a:xfrm>
            <a:off x="529208" y="1326010"/>
            <a:ext cx="8229600" cy="32362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Use </a:t>
            </a:r>
            <a:r>
              <a:rPr lang="en-US" altLang="zh-TW" dirty="0" err="1"/>
              <a:t>this.submit</a:t>
            </a:r>
            <a:r>
              <a:rPr lang="en-US" altLang="zh-TW" dirty="0"/>
              <a:t> in </a:t>
            </a:r>
            <a:r>
              <a:rPr lang="en-US" altLang="zh-TW" b="1" dirty="0"/>
              <a:t>Example</a:t>
            </a:r>
            <a:r>
              <a:rPr lang="en-US" altLang="zh-TW" dirty="0"/>
              <a:t> to determine whether List component should render or not.</a:t>
            </a:r>
          </a:p>
          <a:p>
            <a:pPr fontAlgn="auto">
              <a:spcAft>
                <a:spcPts val="0"/>
              </a:spcAft>
            </a:pPr>
            <a:endParaRPr lang="en-US" altLang="zh-TW" dirty="0"/>
          </a:p>
        </p:txBody>
      </p:sp>
      <p:grpSp>
        <p:nvGrpSpPr>
          <p:cNvPr id="8" name="群組 7"/>
          <p:cNvGrpSpPr/>
          <p:nvPr/>
        </p:nvGrpSpPr>
        <p:grpSpPr>
          <a:xfrm>
            <a:off x="529208" y="2996953"/>
            <a:ext cx="8383096" cy="2880289"/>
            <a:chOff x="590012" y="5325847"/>
            <a:chExt cx="8383096" cy="2498950"/>
          </a:xfrm>
        </p:grpSpPr>
        <p:sp>
          <p:nvSpPr>
            <p:cNvPr id="9" name="文字方塊 8"/>
            <p:cNvSpPr txBox="1"/>
            <p:nvPr/>
          </p:nvSpPr>
          <p:spPr>
            <a:xfrm>
              <a:off x="590012" y="5325847"/>
              <a:ext cx="8373616" cy="2483919"/>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render() {</a:t>
              </a:r>
            </a:p>
            <a:p>
              <a:r>
                <a:rPr lang="en-US" altLang="zh-TW" sz="2000" dirty="0"/>
                <a:t>return (</a:t>
              </a:r>
            </a:p>
            <a:p>
              <a:r>
                <a:rPr lang="en-US" altLang="zh-TW" sz="2000" dirty="0"/>
                <a:t>&lt;div&gt;</a:t>
              </a:r>
            </a:p>
            <a:p>
              <a:r>
                <a:rPr lang="en-US" altLang="zh-TW" sz="2000" dirty="0"/>
                <a:t>  ….</a:t>
              </a:r>
            </a:p>
            <a:p>
              <a:r>
                <a:rPr lang="en-US" altLang="zh-TW" sz="2000" dirty="0"/>
                <a:t>  &lt;button </a:t>
              </a:r>
              <a:r>
                <a:rPr lang="en-US" altLang="zh-TW" sz="2000" dirty="0" err="1"/>
                <a:t>onClick</a:t>
              </a:r>
              <a:r>
                <a:rPr lang="en-US" altLang="zh-TW" sz="2000" dirty="0"/>
                <a:t>={() =&gt; </a:t>
              </a:r>
              <a:r>
                <a:rPr lang="en-US" altLang="zh-TW" sz="2000" dirty="0" err="1"/>
                <a:t>this.submitValue</a:t>
              </a:r>
              <a:r>
                <a:rPr lang="en-US" altLang="zh-TW" sz="2000" dirty="0"/>
                <a:t>()}&gt;Submit&lt;/button&gt;</a:t>
              </a:r>
            </a:p>
            <a:p>
              <a:r>
                <a:rPr lang="en-US" altLang="zh-TW" sz="2000" dirty="0"/>
                <a:t>  </a:t>
              </a:r>
              <a:r>
                <a:rPr lang="en-US" altLang="zh-TW" sz="2000" b="1" dirty="0"/>
                <a:t>{ </a:t>
              </a:r>
              <a:r>
                <a:rPr lang="en-US" altLang="zh-TW" sz="2000" b="1" dirty="0" err="1"/>
                <a:t>this.submit</a:t>
              </a:r>
              <a:r>
                <a:rPr lang="en-US" altLang="zh-TW" sz="2000" b="1" dirty="0"/>
                <a:t> &amp;&amp; &lt;List var={</a:t>
              </a:r>
              <a:r>
                <a:rPr lang="en-US" altLang="zh-TW" sz="2000" b="1" dirty="0" err="1"/>
                <a:t>this.state</a:t>
              </a:r>
              <a:r>
                <a:rPr lang="en-US" altLang="zh-TW" sz="2000" b="1" dirty="0"/>
                <a:t>} /&gt; }</a:t>
              </a:r>
            </a:p>
            <a:p>
              <a:r>
                <a:rPr lang="en-US" altLang="zh-TW" sz="2000" b="1" dirty="0"/>
                <a:t>  </a:t>
              </a:r>
              <a:r>
                <a:rPr lang="en-US" altLang="zh-TW" sz="2000" dirty="0">
                  <a:solidFill>
                    <a:srgbClr val="00B050"/>
                  </a:solidFill>
                </a:rPr>
                <a:t>// equivalent to {this.submit ? &lt;List var={</a:t>
              </a:r>
              <a:r>
                <a:rPr lang="en-US" altLang="zh-TW" sz="2000" dirty="0" err="1">
                  <a:solidFill>
                    <a:srgbClr val="00B050"/>
                  </a:solidFill>
                </a:rPr>
                <a:t>this.state</a:t>
              </a:r>
              <a:r>
                <a:rPr lang="en-US" altLang="zh-TW" sz="2000" dirty="0">
                  <a:solidFill>
                    <a:srgbClr val="00B050"/>
                  </a:solidFill>
                </a:rPr>
                <a:t>} /&gt; : null }</a:t>
              </a:r>
            </a:p>
            <a:p>
              <a:r>
                <a:rPr lang="en-US" altLang="zh-TW" sz="2000" dirty="0"/>
                <a:t>&lt;/div&gt;</a:t>
              </a:r>
            </a:p>
            <a:p>
              <a:r>
                <a:rPr lang="en-US" altLang="zh-TW" sz="2000" dirty="0"/>
                <a:t>); }</a:t>
              </a:r>
            </a:p>
          </p:txBody>
        </p:sp>
        <p:sp>
          <p:nvSpPr>
            <p:cNvPr id="10" name="矩形 9"/>
            <p:cNvSpPr/>
            <p:nvPr/>
          </p:nvSpPr>
          <p:spPr>
            <a:xfrm>
              <a:off x="5484964" y="7301577"/>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grpSp>
    </p:spTree>
    <p:extLst>
      <p:ext uri="{BB962C8B-B14F-4D97-AF65-F5344CB8AC3E}">
        <p14:creationId xmlns:p14="http://schemas.microsoft.com/office/powerpoint/2010/main" val="3144135121"/>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Component List</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grpSp>
        <p:nvGrpSpPr>
          <p:cNvPr id="6" name="群組 5"/>
          <p:cNvGrpSpPr/>
          <p:nvPr/>
        </p:nvGrpSpPr>
        <p:grpSpPr>
          <a:xfrm>
            <a:off x="465088" y="1340768"/>
            <a:ext cx="8385264" cy="5365917"/>
            <a:chOff x="551148" y="2904228"/>
            <a:chExt cx="8385264" cy="5185922"/>
          </a:xfrm>
        </p:grpSpPr>
        <p:sp>
          <p:nvSpPr>
            <p:cNvPr id="7" name="文字方塊 6"/>
            <p:cNvSpPr txBox="1"/>
            <p:nvPr/>
          </p:nvSpPr>
          <p:spPr>
            <a:xfrm>
              <a:off x="551148" y="2904228"/>
              <a:ext cx="8373616" cy="5176293"/>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dirty="0"/>
                <a:t>export class </a:t>
              </a:r>
              <a:r>
                <a:rPr lang="en-US" altLang="zh-TW" b="1" dirty="0"/>
                <a:t>List</a:t>
              </a:r>
              <a:r>
                <a:rPr lang="en-US" altLang="zh-TW" dirty="0"/>
                <a:t> extends </a:t>
              </a:r>
              <a:r>
                <a:rPr lang="en-US" altLang="zh-TW" dirty="0" err="1"/>
                <a:t>React.Component</a:t>
              </a:r>
              <a:r>
                <a:rPr lang="en-US" altLang="zh-TW" dirty="0"/>
                <a:t> {</a:t>
              </a:r>
            </a:p>
            <a:p>
              <a:r>
                <a:rPr lang="en-US" altLang="zh-TW" dirty="0"/>
                <a:t>  constructor(props) {</a:t>
              </a:r>
            </a:p>
            <a:p>
              <a:r>
                <a:rPr lang="en-US" altLang="zh-TW" dirty="0"/>
                <a:t>    super(props);</a:t>
              </a:r>
            </a:p>
            <a:p>
              <a:r>
                <a:rPr lang="en-US" altLang="zh-TW" dirty="0"/>
                <a:t>  }</a:t>
              </a:r>
            </a:p>
            <a:p>
              <a:r>
                <a:rPr lang="en-US" altLang="zh-TW" dirty="0"/>
                <a:t>  </a:t>
              </a:r>
              <a:r>
                <a:rPr lang="en-US" altLang="zh-TW" b="1" dirty="0"/>
                <a:t>render() </a:t>
              </a:r>
              <a:r>
                <a:rPr lang="en-US" altLang="zh-TW" dirty="0"/>
                <a:t>{</a:t>
              </a:r>
            </a:p>
            <a:p>
              <a:r>
                <a:rPr lang="en-US" altLang="zh-TW" dirty="0"/>
                <a:t>    </a:t>
              </a:r>
              <a:r>
                <a:rPr lang="en-US" altLang="zh-TW" dirty="0" err="1"/>
                <a:t>var</a:t>
              </a:r>
              <a:r>
                <a:rPr lang="en-US" altLang="zh-TW" dirty="0"/>
                <a:t> </a:t>
              </a:r>
              <a:r>
                <a:rPr lang="en-US" altLang="zh-TW" dirty="0" err="1"/>
                <a:t>arr</a:t>
              </a:r>
              <a:r>
                <a:rPr lang="en-US" altLang="zh-TW" dirty="0"/>
                <a:t> = [];</a:t>
              </a:r>
            </a:p>
            <a:p>
              <a:r>
                <a:rPr lang="en-US" altLang="zh-TW" dirty="0"/>
                <a:t>    for (var </a:t>
              </a:r>
              <a:r>
                <a:rPr lang="en-US" altLang="zh-TW" dirty="0" err="1"/>
                <a:t>i</a:t>
              </a:r>
              <a:r>
                <a:rPr lang="en-US" altLang="zh-TW" dirty="0"/>
                <a:t> = 1; </a:t>
              </a:r>
              <a:r>
                <a:rPr lang="en-US" altLang="zh-TW" dirty="0" err="1"/>
                <a:t>i</a:t>
              </a:r>
              <a:r>
                <a:rPr lang="en-US" altLang="zh-TW" dirty="0"/>
                <a:t> &lt;= </a:t>
              </a:r>
              <a:r>
                <a:rPr lang="en-US" altLang="zh-TW" dirty="0" err="1"/>
                <a:t>this.props.var.number</a:t>
              </a:r>
              <a:r>
                <a:rPr lang="en-US" altLang="zh-TW" dirty="0"/>
                <a:t>; </a:t>
              </a:r>
              <a:r>
                <a:rPr lang="en-US" altLang="zh-TW" dirty="0" err="1"/>
                <a:t>i</a:t>
              </a:r>
              <a:r>
                <a:rPr lang="en-US" altLang="zh-TW" dirty="0"/>
                <a:t>++) {  </a:t>
              </a:r>
              <a:r>
                <a:rPr lang="en-US" altLang="zh-TW" dirty="0">
                  <a:solidFill>
                    <a:srgbClr val="00B050"/>
                  </a:solidFill>
                </a:rPr>
                <a:t>// generate random numbers </a:t>
              </a:r>
            </a:p>
            <a:p>
              <a:r>
                <a:rPr lang="en-US" altLang="zh-TW" dirty="0"/>
                <a:t>      </a:t>
              </a:r>
              <a:r>
                <a:rPr lang="en-US" altLang="zh-TW" dirty="0" err="1"/>
                <a:t>arr.push</a:t>
              </a:r>
              <a:r>
                <a:rPr lang="en-US" altLang="zh-TW" dirty="0"/>
                <a:t>(</a:t>
              </a:r>
              <a:r>
                <a:rPr lang="en-US" altLang="zh-TW" dirty="0" err="1"/>
                <a:t>this.getRandom</a:t>
              </a:r>
              <a:r>
                <a:rPr lang="en-US" altLang="zh-TW" dirty="0"/>
                <a:t>(</a:t>
              </a:r>
              <a:r>
                <a:rPr lang="en-US" altLang="zh-TW" dirty="0" err="1"/>
                <a:t>this.props.var.min</a:t>
              </a:r>
              <a:r>
                <a:rPr lang="en-US" altLang="zh-TW" dirty="0"/>
                <a:t>, </a:t>
              </a:r>
              <a:r>
                <a:rPr lang="en-US" altLang="zh-TW" dirty="0" err="1"/>
                <a:t>this.props.var.max</a:t>
              </a:r>
              <a:r>
                <a:rPr lang="en-US" altLang="zh-TW" dirty="0"/>
                <a:t>));</a:t>
              </a:r>
            </a:p>
            <a:p>
              <a:r>
                <a:rPr lang="en-US" altLang="zh-TW" dirty="0"/>
                <a:t>    }</a:t>
              </a:r>
            </a:p>
            <a:p>
              <a:r>
                <a:rPr lang="zh-TW" altLang="en-US" dirty="0"/>
                <a:t>    </a:t>
              </a:r>
              <a:r>
                <a:rPr lang="en-US" altLang="zh-TW" dirty="0"/>
                <a:t>return (</a:t>
              </a:r>
            </a:p>
            <a:p>
              <a:r>
                <a:rPr lang="en-US" altLang="zh-TW" dirty="0"/>
                <a:t>      &lt;div&gt;</a:t>
              </a:r>
            </a:p>
            <a:p>
              <a:r>
                <a:rPr lang="en-US" altLang="zh-TW" dirty="0"/>
                <a:t>      </a:t>
              </a:r>
              <a:r>
                <a:rPr lang="en-US" altLang="zh-TW" b="1" dirty="0"/>
                <a:t>{</a:t>
              </a:r>
              <a:r>
                <a:rPr lang="en-US" altLang="zh-TW" b="1" dirty="0" err="1"/>
                <a:t>arr.map</a:t>
              </a:r>
              <a:r>
                <a:rPr lang="en-US" altLang="zh-TW" b="1" dirty="0"/>
                <a:t>((value, index)=&gt;{ return (&lt;h3 key={index}&gt;{value}&lt;/h3&gt;) })} </a:t>
              </a:r>
              <a:br>
                <a:rPr lang="en-US" altLang="zh-TW" b="1" dirty="0"/>
              </a:br>
              <a:r>
                <a:rPr lang="en-US" altLang="zh-TW" b="1" dirty="0"/>
                <a:t>      </a:t>
              </a:r>
              <a:r>
                <a:rPr lang="en-US" altLang="zh-TW" dirty="0">
                  <a:solidFill>
                    <a:srgbClr val="00B050"/>
                  </a:solidFill>
                </a:rPr>
                <a:t>// key is a keyword used for </a:t>
              </a:r>
              <a:r>
                <a:rPr lang="en-US" altLang="zh-TW" dirty="0" err="1">
                  <a:solidFill>
                    <a:srgbClr val="00B050"/>
                  </a:solidFill>
                </a:rPr>
                <a:t>VirtualDOM</a:t>
              </a:r>
              <a:r>
                <a:rPr lang="en-US" altLang="zh-TW" dirty="0">
                  <a:solidFill>
                    <a:srgbClr val="00B050"/>
                  </a:solidFill>
                </a:rPr>
                <a:t> to tell which DOM node is which</a:t>
              </a:r>
              <a:endParaRPr lang="en-US" altLang="zh-TW" dirty="0"/>
            </a:p>
            <a:p>
              <a:r>
                <a:rPr lang="en-US" altLang="zh-TW" dirty="0"/>
                <a:t>      &lt;/div&gt;</a:t>
              </a:r>
            </a:p>
            <a:p>
              <a:r>
                <a:rPr lang="en-US" altLang="zh-TW" dirty="0"/>
                <a:t>    );</a:t>
              </a:r>
              <a:endParaRPr lang="en-US" altLang="zh-TW" dirty="0">
                <a:solidFill>
                  <a:srgbClr val="00B050"/>
                </a:solidFill>
              </a:endParaRPr>
            </a:p>
            <a:p>
              <a:r>
                <a:rPr lang="en-US" altLang="zh-TW" dirty="0"/>
                <a:t>  }</a:t>
              </a:r>
            </a:p>
            <a:p>
              <a:r>
                <a:rPr lang="en-US" altLang="zh-TW" dirty="0"/>
                <a:t>  </a:t>
              </a:r>
              <a:r>
                <a:rPr lang="en-US" altLang="zh-TW" dirty="0" err="1"/>
                <a:t>getRandom</a:t>
              </a:r>
              <a:r>
                <a:rPr lang="en-US" altLang="zh-TW" dirty="0"/>
                <a:t>(min, max) { </a:t>
              </a:r>
            </a:p>
            <a:p>
              <a:r>
                <a:rPr lang="en-US" altLang="zh-TW" dirty="0"/>
                <a:t>	return </a:t>
              </a:r>
              <a:r>
                <a:rPr lang="en-US" altLang="zh-TW" dirty="0" err="1"/>
                <a:t>Math.floor</a:t>
              </a:r>
              <a:r>
                <a:rPr lang="en-US" altLang="zh-TW" dirty="0"/>
                <a:t>(</a:t>
              </a:r>
              <a:r>
                <a:rPr lang="en-US" altLang="zh-TW" dirty="0" err="1"/>
                <a:t>Math.random</a:t>
              </a:r>
              <a:r>
                <a:rPr lang="en-US" altLang="zh-TW" dirty="0"/>
                <a:t>() * (max - min + 1)) + min; } }</a:t>
              </a:r>
            </a:p>
            <a:p>
              <a:r>
                <a:rPr lang="en-US" altLang="zh-TW" dirty="0"/>
                <a:t>}</a:t>
              </a:r>
            </a:p>
          </p:txBody>
        </p:sp>
        <p:sp>
          <p:nvSpPr>
            <p:cNvPr id="8" name="矩形 7"/>
            <p:cNvSpPr/>
            <p:nvPr/>
          </p:nvSpPr>
          <p:spPr>
            <a:xfrm>
              <a:off x="5448268" y="7566930"/>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list.js</a:t>
              </a:r>
              <a:endParaRPr lang="en-US" altLang="zh-TW" sz="2800" dirty="0"/>
            </a:p>
          </p:txBody>
        </p:sp>
      </p:grpSp>
      <p:sp>
        <p:nvSpPr>
          <p:cNvPr id="9" name="內容版面配置區 2"/>
          <p:cNvSpPr txBox="1">
            <a:spLocks/>
          </p:cNvSpPr>
          <p:nvPr/>
        </p:nvSpPr>
        <p:spPr>
          <a:xfrm>
            <a:off x="529208" y="1326010"/>
            <a:ext cx="8229600" cy="11620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spTree>
    <p:extLst>
      <p:ext uri="{BB962C8B-B14F-4D97-AF65-F5344CB8AC3E}">
        <p14:creationId xmlns:p14="http://schemas.microsoft.com/office/powerpoint/2010/main" val="3394181387"/>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Component List: render()</a:t>
            </a:r>
          </a:p>
        </p:txBody>
      </p:sp>
      <p:grpSp>
        <p:nvGrpSpPr>
          <p:cNvPr id="4" name="群組 3"/>
          <p:cNvGrpSpPr/>
          <p:nvPr/>
        </p:nvGrpSpPr>
        <p:grpSpPr>
          <a:xfrm>
            <a:off x="525160" y="3768970"/>
            <a:ext cx="8373616" cy="2308966"/>
            <a:chOff x="551148" y="2904228"/>
            <a:chExt cx="8373616" cy="2231514"/>
          </a:xfrm>
        </p:grpSpPr>
        <p:sp>
          <p:nvSpPr>
            <p:cNvPr id="5" name="文字方塊 4"/>
            <p:cNvSpPr txBox="1"/>
            <p:nvPr/>
          </p:nvSpPr>
          <p:spPr>
            <a:xfrm>
              <a:off x="551148" y="2904228"/>
              <a:ext cx="8373616" cy="2231514"/>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dirty="0"/>
                <a:t>render(){</a:t>
              </a:r>
            </a:p>
            <a:p>
              <a:r>
                <a:rPr lang="en-US" altLang="zh-TW" dirty="0"/>
                <a:t>  …</a:t>
              </a:r>
            </a:p>
            <a:p>
              <a:r>
                <a:rPr lang="en-US" altLang="zh-TW" dirty="0"/>
                <a:t>  return (</a:t>
              </a:r>
            </a:p>
            <a:p>
              <a:r>
                <a:rPr lang="en-US" altLang="zh-TW" dirty="0"/>
                <a:t>    &lt;div&gt;</a:t>
              </a:r>
            </a:p>
            <a:p>
              <a:r>
                <a:rPr lang="en-US" altLang="zh-TW" dirty="0"/>
                <a:t>    </a:t>
              </a:r>
              <a:r>
                <a:rPr lang="en-US" altLang="zh-TW" b="1" dirty="0"/>
                <a:t>{</a:t>
              </a:r>
              <a:r>
                <a:rPr lang="en-US" altLang="zh-TW" dirty="0" err="1"/>
                <a:t>arr.map</a:t>
              </a:r>
              <a:r>
                <a:rPr lang="en-US" altLang="zh-TW" dirty="0"/>
                <a:t>((value, index)=&gt;{ return (&lt;h3 </a:t>
              </a:r>
              <a:r>
                <a:rPr lang="en-US" altLang="zh-TW" b="1" dirty="0"/>
                <a:t>key</a:t>
              </a:r>
              <a:r>
                <a:rPr lang="en-US" altLang="zh-TW" dirty="0"/>
                <a:t>={index}&gt; {value} &lt;/h3&gt;) })</a:t>
              </a:r>
              <a:r>
                <a:rPr lang="en-US" altLang="zh-TW" b="1" dirty="0"/>
                <a:t>}</a:t>
              </a:r>
            </a:p>
            <a:p>
              <a:r>
                <a:rPr lang="en-US" altLang="zh-TW" dirty="0"/>
                <a:t>    &lt;/div&gt;</a:t>
              </a:r>
            </a:p>
            <a:p>
              <a:r>
                <a:rPr lang="en-US" altLang="zh-TW" dirty="0"/>
                <a:t>  );</a:t>
              </a:r>
            </a:p>
            <a:p>
              <a:r>
                <a:rPr lang="en-US" altLang="zh-TW" dirty="0"/>
                <a:t>}</a:t>
              </a:r>
            </a:p>
          </p:txBody>
        </p:sp>
        <p:sp>
          <p:nvSpPr>
            <p:cNvPr id="6" name="矩形 5"/>
            <p:cNvSpPr/>
            <p:nvPr/>
          </p:nvSpPr>
          <p:spPr>
            <a:xfrm>
              <a:off x="5390076" y="4593846"/>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list.js</a:t>
              </a:r>
              <a:endParaRPr lang="en-US" altLang="zh-TW" sz="2800" dirty="0"/>
            </a:p>
          </p:txBody>
        </p:sp>
      </p:grpSp>
      <p:sp>
        <p:nvSpPr>
          <p:cNvPr id="7" name="內容版面配置區 2"/>
          <p:cNvSpPr txBox="1">
            <a:spLocks/>
          </p:cNvSpPr>
          <p:nvPr/>
        </p:nvSpPr>
        <p:spPr>
          <a:xfrm>
            <a:off x="529208" y="1326010"/>
            <a:ext cx="8229600" cy="2442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hlinkClick r:id="rId3"/>
              </a:rPr>
              <a:t>map()</a:t>
            </a:r>
            <a:r>
              <a:rPr lang="en-US" altLang="zh-TW" dirty="0"/>
              <a:t> can let us list all the element in array. We use </a:t>
            </a:r>
            <a:r>
              <a:rPr lang="en-US" altLang="zh-TW" b="1" dirty="0"/>
              <a:t>{}</a:t>
            </a:r>
            <a:r>
              <a:rPr lang="en-US" altLang="zh-TW" dirty="0"/>
              <a:t> to create component list. </a:t>
            </a:r>
          </a:p>
          <a:p>
            <a:pPr fontAlgn="auto">
              <a:spcAft>
                <a:spcPts val="0"/>
              </a:spcAft>
            </a:pPr>
            <a:r>
              <a:rPr lang="en-US" altLang="zh-TW" b="1" dirty="0"/>
              <a:t>key</a:t>
            </a:r>
            <a:r>
              <a:rPr lang="en-US" altLang="zh-TW" dirty="0"/>
              <a:t> is a keyword used for </a:t>
            </a:r>
            <a:r>
              <a:rPr lang="en-US" altLang="zh-TW" dirty="0" err="1"/>
              <a:t>VirtualDOM</a:t>
            </a:r>
            <a:r>
              <a:rPr lang="en-US" altLang="zh-TW" dirty="0"/>
              <a:t> to tell which DOM node is which</a:t>
            </a:r>
          </a:p>
        </p:txBody>
      </p:sp>
    </p:spTree>
    <p:extLst>
      <p:ext uri="{BB962C8B-B14F-4D97-AF65-F5344CB8AC3E}">
        <p14:creationId xmlns:p14="http://schemas.microsoft.com/office/powerpoint/2010/main" val="4162154606"/>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Result</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grpSp>
        <p:nvGrpSpPr>
          <p:cNvPr id="4" name="群組 3"/>
          <p:cNvGrpSpPr/>
          <p:nvPr/>
        </p:nvGrpSpPr>
        <p:grpSpPr>
          <a:xfrm>
            <a:off x="380415" y="3068003"/>
            <a:ext cx="8383170" cy="3391373"/>
            <a:chOff x="380415" y="1733313"/>
            <a:chExt cx="8383170" cy="339137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15" y="1733313"/>
              <a:ext cx="8383170" cy="3391373"/>
            </a:xfrm>
            <a:prstGeom prst="rect">
              <a:avLst/>
            </a:prstGeom>
          </p:spPr>
        </p:pic>
        <p:sp>
          <p:nvSpPr>
            <p:cNvPr id="5" name="矩形 4"/>
            <p:cNvSpPr/>
            <p:nvPr/>
          </p:nvSpPr>
          <p:spPr>
            <a:xfrm>
              <a:off x="380415" y="3090664"/>
              <a:ext cx="1095241" cy="914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6" name="矩形 5"/>
            <p:cNvSpPr/>
            <p:nvPr/>
          </p:nvSpPr>
          <p:spPr>
            <a:xfrm>
              <a:off x="7380313" y="3429000"/>
              <a:ext cx="1080120" cy="69837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grpSp>
      <p:sp>
        <p:nvSpPr>
          <p:cNvPr id="8" name="內容版面配置區 2"/>
          <p:cNvSpPr txBox="1">
            <a:spLocks/>
          </p:cNvSpPr>
          <p:nvPr/>
        </p:nvSpPr>
        <p:spPr>
          <a:xfrm>
            <a:off x="529208" y="1326010"/>
            <a:ext cx="8229600" cy="15594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You can go </a:t>
            </a:r>
            <a:r>
              <a:rPr lang="en-US" altLang="zh-TW" dirty="0" err="1"/>
              <a:t>DevTools</a:t>
            </a:r>
            <a:r>
              <a:rPr lang="en-US" altLang="zh-TW" dirty="0"/>
              <a:t> to check how React deal with the html element we return.</a:t>
            </a:r>
          </a:p>
          <a:p>
            <a:pPr fontAlgn="auto">
              <a:spcAft>
                <a:spcPts val="0"/>
              </a:spcAft>
            </a:pPr>
            <a:endParaRPr lang="en-US" altLang="zh-TW" dirty="0"/>
          </a:p>
          <a:p>
            <a:pPr fontAlgn="auto">
              <a:spcAft>
                <a:spcPts val="0"/>
              </a:spcAft>
            </a:pPr>
            <a:endParaRPr lang="en-US" altLang="zh-TW" dirty="0"/>
          </a:p>
        </p:txBody>
      </p:sp>
    </p:spTree>
    <p:extLst>
      <p:ext uri="{BB962C8B-B14F-4D97-AF65-F5344CB8AC3E}">
        <p14:creationId xmlns:p14="http://schemas.microsoft.com/office/powerpoint/2010/main" val="846773996"/>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2132856"/>
            <a:ext cx="7772400" cy="1362075"/>
          </a:xfrm>
        </p:spPr>
        <p:txBody>
          <a:bodyPr/>
          <a:lstStyle/>
          <a:p>
            <a:r>
              <a:rPr lang="en-US" altLang="zh-TW" dirty="0"/>
              <a:t>Advanced techniques</a:t>
            </a:r>
          </a:p>
        </p:txBody>
      </p:sp>
      <p:sp>
        <p:nvSpPr>
          <p:cNvPr id="5" name="內容版面配置區 2"/>
          <p:cNvSpPr txBox="1">
            <a:spLocks/>
          </p:cNvSpPr>
          <p:nvPr/>
        </p:nvSpPr>
        <p:spPr>
          <a:xfrm>
            <a:off x="3487416" y="3645024"/>
            <a:ext cx="4968552" cy="2442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fontAlgn="auto">
              <a:spcAft>
                <a:spcPts val="0"/>
              </a:spcAft>
              <a:buFont typeface="+mj-lt"/>
              <a:buAutoNum type="arabicPeriod"/>
            </a:pPr>
            <a:r>
              <a:rPr lang="en-US" altLang="zh-TW" dirty="0"/>
              <a:t>Use CSS in application</a:t>
            </a:r>
          </a:p>
          <a:p>
            <a:pPr marL="514350" indent="-514350" fontAlgn="auto">
              <a:spcAft>
                <a:spcPts val="0"/>
              </a:spcAft>
              <a:buFont typeface="+mj-lt"/>
              <a:buAutoNum type="arabicPeriod"/>
            </a:pPr>
            <a:r>
              <a:rPr lang="en-US" altLang="zh-TW" dirty="0"/>
              <a:t>Bundle files &amp; Deploy</a:t>
            </a:r>
          </a:p>
        </p:txBody>
      </p:sp>
    </p:spTree>
    <p:extLst>
      <p:ext uri="{BB962C8B-B14F-4D97-AF65-F5344CB8AC3E}">
        <p14:creationId xmlns:p14="http://schemas.microsoft.com/office/powerpoint/2010/main" val="769364552"/>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Use CSS in Application</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sp>
        <p:nvSpPr>
          <p:cNvPr id="4" name="內容版面配置區 2"/>
          <p:cNvSpPr txBox="1">
            <a:spLocks/>
          </p:cNvSpPr>
          <p:nvPr/>
        </p:nvSpPr>
        <p:spPr>
          <a:xfrm>
            <a:off x="529208" y="1326009"/>
            <a:ext cx="8229600" cy="3975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Like .</a:t>
            </a:r>
            <a:r>
              <a:rPr lang="en-US" altLang="zh-TW" dirty="0" err="1"/>
              <a:t>js</a:t>
            </a:r>
            <a:r>
              <a:rPr lang="en-US" altLang="zh-TW" dirty="0"/>
              <a:t> files, we must import compiler to webpack to let it pack .</a:t>
            </a:r>
            <a:r>
              <a:rPr lang="en-US" altLang="zh-TW" dirty="0" err="1"/>
              <a:t>css</a:t>
            </a:r>
            <a:r>
              <a:rPr lang="en-US" altLang="zh-TW" dirty="0"/>
              <a:t> files. Here we using two packages as follows.</a:t>
            </a:r>
          </a:p>
          <a:p>
            <a:pPr fontAlgn="auto">
              <a:spcAft>
                <a:spcPts val="0"/>
              </a:spcAft>
            </a:pPr>
            <a:r>
              <a:rPr lang="en-US" altLang="zh-TW" b="1" dirty="0"/>
              <a:t>style-loader</a:t>
            </a:r>
            <a:r>
              <a:rPr lang="en-US" altLang="zh-TW" dirty="0"/>
              <a:t> is used to add CSS to the DOM by injecting a </a:t>
            </a:r>
            <a:r>
              <a:rPr lang="en-US" altLang="zh-TW" b="1" dirty="0"/>
              <a:t>&lt;style&gt; </a:t>
            </a:r>
            <a:r>
              <a:rPr lang="en-US" altLang="zh-TW" dirty="0"/>
              <a:t>tag</a:t>
            </a:r>
          </a:p>
          <a:p>
            <a:pPr fontAlgn="auto">
              <a:spcAft>
                <a:spcPts val="0"/>
              </a:spcAft>
            </a:pPr>
            <a:r>
              <a:rPr lang="en-US" altLang="zh-TW" b="1" dirty="0" err="1"/>
              <a:t>css</a:t>
            </a:r>
            <a:r>
              <a:rPr lang="en-US" altLang="zh-TW" b="1" dirty="0"/>
              <a:t>-loader</a:t>
            </a:r>
            <a:r>
              <a:rPr lang="en-US" altLang="zh-TW" dirty="0"/>
              <a:t> interprets </a:t>
            </a:r>
            <a:r>
              <a:rPr lang="en-US" altLang="zh-TW" b="1" dirty="0"/>
              <a:t>@import </a:t>
            </a:r>
            <a:r>
              <a:rPr lang="en-US" altLang="zh-TW" dirty="0"/>
              <a:t>and </a:t>
            </a:r>
            <a:r>
              <a:rPr lang="en-US" altLang="zh-TW" b="1" dirty="0" err="1"/>
              <a:t>url</a:t>
            </a:r>
            <a:r>
              <a:rPr lang="en-US" altLang="zh-TW" b="1" dirty="0"/>
              <a:t>() </a:t>
            </a:r>
            <a:r>
              <a:rPr lang="en-US" altLang="zh-TW" dirty="0"/>
              <a:t>like </a:t>
            </a:r>
            <a:r>
              <a:rPr lang="en-US" altLang="zh-TW" b="1" dirty="0"/>
              <a:t>import/require() </a:t>
            </a:r>
            <a:r>
              <a:rPr lang="en-US" altLang="zh-TW" dirty="0"/>
              <a:t>and resolves them.</a:t>
            </a:r>
          </a:p>
        </p:txBody>
      </p:sp>
      <p:sp>
        <p:nvSpPr>
          <p:cNvPr id="6" name="文字方塊 5"/>
          <p:cNvSpPr txBox="1"/>
          <p:nvPr/>
        </p:nvSpPr>
        <p:spPr>
          <a:xfrm>
            <a:off x="494888" y="5240493"/>
            <a:ext cx="8373616" cy="46230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en-US"/>
            </a:defPPr>
            <a:lvl1pPr>
              <a:defRPr sz="2400" b="1"/>
            </a:lvl1pPr>
            <a:lvl2pPr lvl="1">
              <a:lnSpc>
                <a:spcPct val="80000"/>
              </a:lnSpc>
              <a:defRPr sz="2200" b="1">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dirty="0" err="1"/>
              <a:t>npm</a:t>
            </a:r>
            <a:r>
              <a:rPr lang="en-US" altLang="zh-TW" dirty="0"/>
              <a:t> install --save-dev </a:t>
            </a:r>
            <a:r>
              <a:rPr lang="en-US" altLang="zh-TW" dirty="0" err="1"/>
              <a:t>css</a:t>
            </a:r>
            <a:r>
              <a:rPr lang="en-US" altLang="zh-TW" dirty="0"/>
              <a:t>-loader style-loader </a:t>
            </a:r>
          </a:p>
        </p:txBody>
      </p:sp>
    </p:spTree>
    <p:extLst>
      <p:ext uri="{BB962C8B-B14F-4D97-AF65-F5344CB8AC3E}">
        <p14:creationId xmlns:p14="http://schemas.microsoft.com/office/powerpoint/2010/main" val="968936091"/>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Use CSS in Application</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grpSp>
        <p:nvGrpSpPr>
          <p:cNvPr id="7" name="群組 6"/>
          <p:cNvGrpSpPr/>
          <p:nvPr/>
        </p:nvGrpSpPr>
        <p:grpSpPr>
          <a:xfrm>
            <a:off x="457200" y="2924944"/>
            <a:ext cx="8373616" cy="3269229"/>
            <a:chOff x="455672" y="3346368"/>
            <a:chExt cx="8373616" cy="3269229"/>
          </a:xfrm>
        </p:grpSpPr>
        <p:sp>
          <p:nvSpPr>
            <p:cNvPr id="8" name="文字方塊 7"/>
            <p:cNvSpPr txBox="1"/>
            <p:nvPr/>
          </p:nvSpPr>
          <p:spPr>
            <a:xfrm>
              <a:off x="455672" y="3346368"/>
              <a:ext cx="8373616" cy="3269229"/>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module: {</a:t>
              </a:r>
            </a:p>
            <a:p>
              <a:r>
                <a:rPr lang="en-US" altLang="zh-TW" sz="2400" dirty="0"/>
                <a:t>rules: [ {…}, </a:t>
              </a:r>
              <a:r>
                <a:rPr lang="en-US" altLang="zh-TW" sz="2400" dirty="0">
                  <a:solidFill>
                    <a:srgbClr val="00B050"/>
                  </a:solidFill>
                </a:rPr>
                <a:t>// module for </a:t>
              </a:r>
              <a:r>
                <a:rPr lang="en-US" altLang="zh-TW" sz="2400" dirty="0" err="1">
                  <a:solidFill>
                    <a:srgbClr val="00B050"/>
                  </a:solidFill>
                </a:rPr>
                <a:t>js</a:t>
              </a:r>
              <a:r>
                <a:rPr lang="en-US" altLang="zh-TW" sz="2400" dirty="0">
                  <a:solidFill>
                    <a:srgbClr val="00B050"/>
                  </a:solidFill>
                </a:rPr>
                <a:t> file</a:t>
              </a:r>
              <a:endParaRPr lang="en-US" altLang="zh-TW" sz="2400" dirty="0"/>
            </a:p>
            <a:p>
              <a:pPr lvl="1"/>
              <a:r>
                <a:rPr lang="en-US" altLang="zh-TW" sz="2400" b="0" dirty="0">
                  <a:effectLst/>
                  <a:latin typeface="+mn-lt"/>
                  <a:ea typeface="+mn-ea"/>
                </a:rPr>
                <a:t>{</a:t>
              </a:r>
            </a:p>
            <a:p>
              <a:pPr lvl="1"/>
              <a:r>
                <a:rPr lang="en-US" altLang="zh-TW" sz="2400" b="0" dirty="0">
                  <a:effectLst/>
                  <a:latin typeface="+mn-lt"/>
                  <a:ea typeface="+mn-ea"/>
                </a:rPr>
                <a:t>  test: /\.</a:t>
              </a:r>
              <a:r>
                <a:rPr lang="en-US" altLang="zh-TW" sz="2400" b="0" dirty="0" err="1">
                  <a:effectLst/>
                  <a:latin typeface="+mn-lt"/>
                  <a:ea typeface="+mn-ea"/>
                </a:rPr>
                <a:t>css</a:t>
              </a:r>
              <a:r>
                <a:rPr lang="en-US" altLang="zh-TW" sz="2400" b="0" dirty="0">
                  <a:effectLst/>
                  <a:latin typeface="+mn-lt"/>
                  <a:ea typeface="+mn-ea"/>
                </a:rPr>
                <a:t>$/, </a:t>
              </a:r>
            </a:p>
            <a:p>
              <a:pPr lvl="1"/>
              <a:r>
                <a:rPr lang="en-US" altLang="zh-TW" sz="2400" b="0" dirty="0">
                  <a:effectLst/>
                  <a:latin typeface="+mn-lt"/>
                  <a:ea typeface="+mn-ea"/>
                </a:rPr>
                <a:t>  use: [</a:t>
              </a:r>
            </a:p>
            <a:p>
              <a:pPr lvl="1"/>
              <a:r>
                <a:rPr lang="en-US" altLang="zh-TW" sz="2400" b="0" dirty="0">
                  <a:effectLst/>
                  <a:latin typeface="+mn-lt"/>
                  <a:ea typeface="+mn-ea"/>
                </a:rPr>
                <a:t>    'style-loader',  </a:t>
              </a:r>
              <a:r>
                <a:rPr lang="en-US" altLang="zh-TW" sz="2400" b="0" dirty="0">
                  <a:solidFill>
                    <a:srgbClr val="00B050"/>
                  </a:solidFill>
                  <a:effectLst/>
                  <a:latin typeface="+mn-lt"/>
                  <a:ea typeface="+mn-ea"/>
                </a:rPr>
                <a:t>// execute second (order is important)</a:t>
              </a:r>
            </a:p>
            <a:p>
              <a:pPr lvl="1"/>
              <a:r>
                <a:rPr lang="en-US" altLang="zh-TW" sz="2400" b="0" dirty="0">
                  <a:effectLst/>
                  <a:latin typeface="+mn-lt"/>
                  <a:ea typeface="+mn-ea"/>
                </a:rPr>
                <a:t>    '</a:t>
              </a:r>
              <a:r>
                <a:rPr lang="en-US" altLang="zh-TW" sz="2400" b="0" dirty="0" err="1">
                  <a:effectLst/>
                  <a:latin typeface="+mn-lt"/>
                  <a:ea typeface="+mn-ea"/>
                </a:rPr>
                <a:t>css</a:t>
              </a:r>
              <a:r>
                <a:rPr lang="en-US" altLang="zh-TW" sz="2400" b="0" dirty="0">
                  <a:effectLst/>
                  <a:latin typeface="+mn-lt"/>
                  <a:ea typeface="+mn-ea"/>
                </a:rPr>
                <a:t>-loader</a:t>
              </a:r>
              <a:r>
                <a:rPr lang="en-US" altLang="zh-TW" sz="2400" b="0" dirty="0">
                  <a:effectLst/>
                </a:rPr>
                <a:t>'</a:t>
              </a:r>
              <a:r>
                <a:rPr lang="en-US" altLang="zh-TW" sz="2400" b="0" dirty="0">
                  <a:effectLst/>
                  <a:latin typeface="+mn-lt"/>
                  <a:ea typeface="+mn-ea"/>
                </a:rPr>
                <a:t>    </a:t>
              </a:r>
              <a:r>
                <a:rPr lang="en-US" altLang="zh-TW" sz="2400" b="0" dirty="0">
                  <a:solidFill>
                    <a:srgbClr val="00B050"/>
                  </a:solidFill>
                  <a:effectLst/>
                  <a:latin typeface="+mn-lt"/>
                  <a:ea typeface="+mn-ea"/>
                </a:rPr>
                <a:t>// execute first</a:t>
              </a:r>
            </a:p>
            <a:p>
              <a:pPr lvl="1"/>
              <a:r>
                <a:rPr lang="zh-TW" altLang="en-US" sz="2400" b="0" dirty="0">
                  <a:effectLst/>
                  <a:latin typeface="+mn-lt"/>
                  <a:ea typeface="+mn-ea"/>
                </a:rPr>
                <a:t>  </a:t>
              </a:r>
              <a:r>
                <a:rPr lang="en-US" altLang="zh-TW" sz="2400" b="0" dirty="0">
                  <a:effectLst/>
                  <a:latin typeface="+mn-lt"/>
                  <a:ea typeface="+mn-ea"/>
                </a:rPr>
                <a:t>]</a:t>
              </a:r>
            </a:p>
            <a:p>
              <a:pPr lvl="1"/>
              <a:r>
                <a:rPr lang="en-US" altLang="zh-TW" sz="2400" b="0" dirty="0">
                  <a:effectLst/>
                  <a:latin typeface="+mn-lt"/>
                  <a:ea typeface="+mn-ea"/>
                </a:rPr>
                <a:t>}</a:t>
              </a:r>
            </a:p>
            <a:p>
              <a:r>
                <a:rPr lang="en-US" altLang="zh-TW" sz="2400" dirty="0"/>
                <a:t>}</a:t>
              </a:r>
            </a:p>
          </p:txBody>
        </p:sp>
        <p:sp>
          <p:nvSpPr>
            <p:cNvPr id="9" name="矩形 8"/>
            <p:cNvSpPr/>
            <p:nvPr/>
          </p:nvSpPr>
          <p:spPr>
            <a:xfrm>
              <a:off x="5554608" y="6082672"/>
              <a:ext cx="3274680"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webpack.config.js</a:t>
              </a:r>
              <a:endParaRPr lang="en-US" altLang="zh-TW" sz="2800" dirty="0"/>
            </a:p>
          </p:txBody>
        </p:sp>
      </p:grpSp>
      <p:sp>
        <p:nvSpPr>
          <p:cNvPr id="10" name="內容版面配置區 2"/>
          <p:cNvSpPr txBox="1">
            <a:spLocks/>
          </p:cNvSpPr>
          <p:nvPr/>
        </p:nvSpPr>
        <p:spPr>
          <a:xfrm>
            <a:off x="529208" y="1326009"/>
            <a:ext cx="8229600" cy="18149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sp>
        <p:nvSpPr>
          <p:cNvPr id="11" name="內容版面配置區 2"/>
          <p:cNvSpPr txBox="1">
            <a:spLocks/>
          </p:cNvSpPr>
          <p:nvPr/>
        </p:nvSpPr>
        <p:spPr>
          <a:xfrm>
            <a:off x="529208" y="1758357"/>
            <a:ext cx="8229600" cy="22467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To interpret </a:t>
            </a:r>
            <a:r>
              <a:rPr lang="en-US" altLang="zh-TW" dirty="0" err="1"/>
              <a:t>css</a:t>
            </a:r>
            <a:r>
              <a:rPr lang="en-US" altLang="zh-TW" dirty="0"/>
              <a:t> codes, modify the Webpack configuration as follows:</a:t>
            </a:r>
          </a:p>
        </p:txBody>
      </p:sp>
    </p:spTree>
    <p:extLst>
      <p:ext uri="{BB962C8B-B14F-4D97-AF65-F5344CB8AC3E}">
        <p14:creationId xmlns:p14="http://schemas.microsoft.com/office/powerpoint/2010/main" val="165287911"/>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Use CSS in application</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grpSp>
        <p:nvGrpSpPr>
          <p:cNvPr id="4" name="群組 3"/>
          <p:cNvGrpSpPr/>
          <p:nvPr/>
        </p:nvGrpSpPr>
        <p:grpSpPr>
          <a:xfrm>
            <a:off x="457200" y="5591160"/>
            <a:ext cx="8373616" cy="523220"/>
            <a:chOff x="455672" y="3315911"/>
            <a:chExt cx="8373616" cy="523220"/>
          </a:xfrm>
        </p:grpSpPr>
        <p:sp>
          <p:nvSpPr>
            <p:cNvPr id="5" name="文字方塊 4"/>
            <p:cNvSpPr txBox="1"/>
            <p:nvPr/>
          </p:nvSpPr>
          <p:spPr>
            <a:xfrm>
              <a:off x="455672" y="3346368"/>
              <a:ext cx="8373616" cy="46230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import "./</a:t>
              </a:r>
              <a:r>
                <a:rPr lang="en-US" altLang="zh-TW" sz="2400" dirty="0" err="1"/>
                <a:t>css</a:t>
              </a:r>
              <a:r>
                <a:rPr lang="en-US" altLang="zh-TW" sz="2400" dirty="0"/>
                <a:t>/example.css"</a:t>
              </a:r>
            </a:p>
          </p:txBody>
        </p:sp>
        <p:sp>
          <p:nvSpPr>
            <p:cNvPr id="6" name="矩形 5"/>
            <p:cNvSpPr/>
            <p:nvPr/>
          </p:nvSpPr>
          <p:spPr>
            <a:xfrm>
              <a:off x="7306776" y="3315911"/>
              <a:ext cx="1522512"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grpSp>
      <p:sp>
        <p:nvSpPr>
          <p:cNvPr id="7" name="內容版面配置區 2"/>
          <p:cNvSpPr txBox="1">
            <a:spLocks/>
          </p:cNvSpPr>
          <p:nvPr/>
        </p:nvSpPr>
        <p:spPr>
          <a:xfrm>
            <a:off x="529208" y="1326010"/>
            <a:ext cx="8229600" cy="26498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Create a .</a:t>
            </a:r>
            <a:r>
              <a:rPr lang="en-US" altLang="zh-TW" dirty="0" err="1"/>
              <a:t>css</a:t>
            </a:r>
            <a:r>
              <a:rPr lang="en-US" altLang="zh-TW" dirty="0"/>
              <a:t> file and import it into your component. </a:t>
            </a:r>
          </a:p>
          <a:p>
            <a:pPr fontAlgn="auto">
              <a:spcAft>
                <a:spcPts val="0"/>
              </a:spcAft>
            </a:pPr>
            <a:r>
              <a:rPr lang="en-US" altLang="zh-TW" dirty="0"/>
              <a:t>Note that once you import the </a:t>
            </a:r>
            <a:r>
              <a:rPr lang="en-US" altLang="zh-TW" dirty="0" err="1"/>
              <a:t>css</a:t>
            </a:r>
            <a:r>
              <a:rPr lang="en-US" altLang="zh-TW" dirty="0"/>
              <a:t> file into a component, all its child components can use it too. </a:t>
            </a:r>
          </a:p>
          <a:p>
            <a:pPr marL="0" indent="0" fontAlgn="auto">
              <a:spcAft>
                <a:spcPts val="0"/>
              </a:spcAft>
              <a:buNone/>
            </a:pPr>
            <a:endParaRPr lang="en-US" altLang="zh-TW" dirty="0"/>
          </a:p>
        </p:txBody>
      </p:sp>
      <p:grpSp>
        <p:nvGrpSpPr>
          <p:cNvPr id="8" name="群組 7"/>
          <p:cNvGrpSpPr/>
          <p:nvPr/>
        </p:nvGrpSpPr>
        <p:grpSpPr>
          <a:xfrm>
            <a:off x="457200" y="4181284"/>
            <a:ext cx="8373616" cy="1200971"/>
            <a:chOff x="455672" y="3346368"/>
            <a:chExt cx="8373616" cy="1200971"/>
          </a:xfrm>
        </p:grpSpPr>
        <p:sp>
          <p:nvSpPr>
            <p:cNvPr id="9" name="文字方塊 8"/>
            <p:cNvSpPr txBox="1"/>
            <p:nvPr/>
          </p:nvSpPr>
          <p:spPr>
            <a:xfrm>
              <a:off x="455672" y="3346368"/>
              <a:ext cx="8373616" cy="1200971"/>
            </a:xfrm>
            <a:prstGeom prst="rect">
              <a:avLst/>
            </a:prstGeom>
            <a:solidFill>
              <a:srgbClr val="FFFFCC"/>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h2 {</a:t>
              </a:r>
            </a:p>
            <a:p>
              <a:r>
                <a:rPr lang="en-US" altLang="zh-TW" sz="2400" dirty="0"/>
                <a:t>    color: green;</a:t>
              </a:r>
            </a:p>
            <a:p>
              <a:r>
                <a:rPr lang="en-US" altLang="zh-TW" sz="2400" dirty="0"/>
                <a:t>}</a:t>
              </a:r>
            </a:p>
          </p:txBody>
        </p:sp>
        <p:sp>
          <p:nvSpPr>
            <p:cNvPr id="10" name="矩形 9"/>
            <p:cNvSpPr/>
            <p:nvPr/>
          </p:nvSpPr>
          <p:spPr>
            <a:xfrm>
              <a:off x="6360328" y="4016479"/>
              <a:ext cx="2458616"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example.css</a:t>
              </a:r>
            </a:p>
          </p:txBody>
        </p:sp>
      </p:grpSp>
    </p:spTree>
    <p:extLst>
      <p:ext uri="{BB962C8B-B14F-4D97-AF65-F5344CB8AC3E}">
        <p14:creationId xmlns:p14="http://schemas.microsoft.com/office/powerpoint/2010/main" val="1164511841"/>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Use CSS in Application</a:t>
            </a:r>
          </a:p>
        </p:txBody>
      </p:sp>
      <p:sp>
        <p:nvSpPr>
          <p:cNvPr id="5" name="內容版面配置區 2"/>
          <p:cNvSpPr txBox="1">
            <a:spLocks/>
          </p:cNvSpPr>
          <p:nvPr/>
        </p:nvSpPr>
        <p:spPr>
          <a:xfrm>
            <a:off x="529208" y="1326010"/>
            <a:ext cx="8229600" cy="26498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There we go! </a:t>
            </a:r>
          </a:p>
          <a:p>
            <a:pPr marL="0" indent="0" fontAlgn="auto">
              <a:spcAft>
                <a:spcPts val="0"/>
              </a:spcAft>
              <a:buNone/>
            </a:pPr>
            <a:endParaRPr lang="en-US" altLang="zh-TW" dirty="0"/>
          </a:p>
        </p:txBody>
      </p:sp>
      <p:pic>
        <p:nvPicPr>
          <p:cNvPr id="6" name="圖片 5" descr="一張含有 螢幕擷取畫面 的圖片&#10;&#10;自動產生的描述">
            <a:extLst>
              <a:ext uri="{FF2B5EF4-FFF2-40B4-BE49-F238E27FC236}">
                <a16:creationId xmlns:a16="http://schemas.microsoft.com/office/drawing/2014/main" id="{FEAC758D-B735-E549-9932-3523E8F96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2132856"/>
            <a:ext cx="7874000" cy="2057400"/>
          </a:xfrm>
          <a:prstGeom prst="rect">
            <a:avLst/>
          </a:prstGeom>
          <a:ln>
            <a:solidFill>
              <a:schemeClr val="tx1"/>
            </a:solidFill>
          </a:ln>
        </p:spPr>
      </p:pic>
    </p:spTree>
    <p:extLst>
      <p:ext uri="{BB962C8B-B14F-4D97-AF65-F5344CB8AC3E}">
        <p14:creationId xmlns:p14="http://schemas.microsoft.com/office/powerpoint/2010/main" val="443459683"/>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Bundle Files</a:t>
            </a:r>
          </a:p>
        </p:txBody>
      </p:sp>
      <p:sp>
        <p:nvSpPr>
          <p:cNvPr id="5" name="內容版面配置區 2"/>
          <p:cNvSpPr txBox="1">
            <a:spLocks/>
          </p:cNvSpPr>
          <p:nvPr/>
        </p:nvSpPr>
        <p:spPr>
          <a:xfrm>
            <a:off x="467544" y="1571216"/>
            <a:ext cx="8301608" cy="26498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Here we show how to bundle project files for deploying to other services such as GitLab or Firebase.</a:t>
            </a:r>
          </a:p>
          <a:p>
            <a:pPr fontAlgn="auto">
              <a:spcAft>
                <a:spcPts val="0"/>
              </a:spcAft>
            </a:pPr>
            <a:r>
              <a:rPr lang="en-US" altLang="zh-TW" dirty="0"/>
              <a:t>First, add a new command in </a:t>
            </a:r>
            <a:r>
              <a:rPr lang="en-US" altLang="zh-TW" dirty="0" err="1"/>
              <a:t>package.json</a:t>
            </a:r>
            <a:r>
              <a:rPr lang="en-US" altLang="zh-TW" dirty="0"/>
              <a:t>.</a:t>
            </a:r>
          </a:p>
        </p:txBody>
      </p:sp>
      <p:grpSp>
        <p:nvGrpSpPr>
          <p:cNvPr id="6" name="群組 5"/>
          <p:cNvGrpSpPr/>
          <p:nvPr/>
        </p:nvGrpSpPr>
        <p:grpSpPr>
          <a:xfrm>
            <a:off x="457200" y="3937117"/>
            <a:ext cx="8397592" cy="1940155"/>
            <a:chOff x="455672" y="4691682"/>
            <a:chExt cx="8397592" cy="1940155"/>
          </a:xfrm>
        </p:grpSpPr>
        <p:sp>
          <p:nvSpPr>
            <p:cNvPr id="7" name="文字方塊 6"/>
            <p:cNvSpPr txBox="1"/>
            <p:nvPr/>
          </p:nvSpPr>
          <p:spPr>
            <a:xfrm>
              <a:off x="455672" y="4691682"/>
              <a:ext cx="8373616" cy="1939635"/>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"scripts": {</a:t>
              </a:r>
            </a:p>
            <a:p>
              <a:r>
                <a:rPr lang="en-US" altLang="zh-TW" sz="2400" dirty="0"/>
                <a:t>  "test": "echo \"Error: no test specified\" &amp;&amp; exit 1",</a:t>
              </a:r>
            </a:p>
            <a:p>
              <a:r>
                <a:rPr lang="en-US" altLang="zh-TW" sz="2400" dirty="0"/>
                <a:t>  "serve": "webpack serve”,</a:t>
              </a:r>
            </a:p>
            <a:p>
              <a:r>
                <a:rPr lang="en-US" altLang="zh-TW" sz="2400" b="1" dirty="0"/>
                <a:t>  "build": "webpack"</a:t>
              </a:r>
            </a:p>
            <a:p>
              <a:r>
                <a:rPr lang="en-US" altLang="zh-TW" sz="2400" dirty="0"/>
                <a:t>},</a:t>
              </a:r>
            </a:p>
          </p:txBody>
        </p:sp>
        <p:sp>
          <p:nvSpPr>
            <p:cNvPr id="8" name="矩形 7"/>
            <p:cNvSpPr/>
            <p:nvPr/>
          </p:nvSpPr>
          <p:spPr>
            <a:xfrm>
              <a:off x="6370672" y="6108617"/>
              <a:ext cx="2482592" cy="523220"/>
            </a:xfrm>
            <a:prstGeom prst="rect">
              <a:avLst/>
            </a:prstGeom>
          </p:spPr>
          <p:txBody>
            <a:bodyPr wrap="square">
              <a:spAutoFit/>
            </a:bodyPr>
            <a:lstStyle/>
            <a:p>
              <a:pPr>
                <a:spcBef>
                  <a:spcPts val="0"/>
                </a:spcBef>
                <a:spcAft>
                  <a:spcPts val="0"/>
                </a:spcAft>
              </a:pPr>
              <a:r>
                <a:rPr lang="en-US" altLang="zh-TW" sz="2800" b="1" dirty="0" err="1">
                  <a:latin typeface="Arial" panose="020B0604020202020204" pitchFamily="34" charset="0"/>
                </a:rPr>
                <a:t>package.json</a:t>
              </a:r>
              <a:endParaRPr lang="en-US" altLang="zh-TW" sz="2800" dirty="0"/>
            </a:p>
          </p:txBody>
        </p:sp>
      </p:grpSp>
    </p:spTree>
    <p:extLst>
      <p:ext uri="{BB962C8B-B14F-4D97-AF65-F5344CB8AC3E}">
        <p14:creationId xmlns:p14="http://schemas.microsoft.com/office/powerpoint/2010/main" val="28164616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Example (Cont’d)</a:t>
            </a:r>
            <a:endParaRPr lang="zh-TW" altLang="en-US" dirty="0"/>
          </a:p>
        </p:txBody>
      </p:sp>
      <p:grpSp>
        <p:nvGrpSpPr>
          <p:cNvPr id="3" name="群組 2">
            <a:extLst>
              <a:ext uri="{FF2B5EF4-FFF2-40B4-BE49-F238E27FC236}">
                <a16:creationId xmlns:a16="http://schemas.microsoft.com/office/drawing/2014/main" id="{2B591905-99AA-644E-99D1-4E1091165A96}"/>
              </a:ext>
            </a:extLst>
          </p:cNvPr>
          <p:cNvGrpSpPr/>
          <p:nvPr/>
        </p:nvGrpSpPr>
        <p:grpSpPr>
          <a:xfrm>
            <a:off x="457200" y="1387302"/>
            <a:ext cx="8373616" cy="1570303"/>
            <a:chOff x="457200" y="3501008"/>
            <a:chExt cx="8373616" cy="1570303"/>
          </a:xfrm>
        </p:grpSpPr>
        <p:sp>
          <p:nvSpPr>
            <p:cNvPr id="4" name="文字方塊 3"/>
            <p:cNvSpPr txBox="1"/>
            <p:nvPr/>
          </p:nvSpPr>
          <p:spPr>
            <a:xfrm>
              <a:off x="457200" y="3501008"/>
              <a:ext cx="8373616" cy="1570303"/>
            </a:xfrm>
            <a:prstGeom prst="rect">
              <a:avLst/>
            </a:prstGeom>
            <a:solidFill>
              <a:srgbClr val="FFFFCC"/>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&lt;body&gt;</a:t>
              </a:r>
            </a:p>
            <a:p>
              <a:r>
                <a:rPr lang="en-US" altLang="zh-TW" sz="2400" dirty="0"/>
                <a:t>  </a:t>
              </a:r>
              <a:r>
                <a:rPr lang="en-US" altLang="zh-TW" sz="2400" dirty="0">
                  <a:solidFill>
                    <a:srgbClr val="00B050"/>
                  </a:solidFill>
                </a:rPr>
                <a:t>//…</a:t>
              </a:r>
            </a:p>
            <a:p>
              <a:r>
                <a:rPr lang="en-US" altLang="zh-TW" sz="2400" dirty="0"/>
                <a:t>  &lt;div id="div-home"&gt;&lt;/div&gt;</a:t>
              </a:r>
            </a:p>
            <a:p>
              <a:r>
                <a:rPr lang="en-US" altLang="zh-TW" sz="2400" dirty="0"/>
                <a:t>&lt;/body&gt;</a:t>
              </a:r>
            </a:p>
          </p:txBody>
        </p:sp>
        <p:sp>
          <p:nvSpPr>
            <p:cNvPr id="6" name="矩形 5"/>
            <p:cNvSpPr/>
            <p:nvPr/>
          </p:nvSpPr>
          <p:spPr>
            <a:xfrm>
              <a:off x="6642184" y="4515430"/>
              <a:ext cx="2178288"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Index.html</a:t>
              </a:r>
              <a:endParaRPr lang="en-US" altLang="zh-TW" sz="2800" dirty="0"/>
            </a:p>
          </p:txBody>
        </p:sp>
      </p:grpSp>
      <p:grpSp>
        <p:nvGrpSpPr>
          <p:cNvPr id="7" name="群組 6">
            <a:extLst>
              <a:ext uri="{FF2B5EF4-FFF2-40B4-BE49-F238E27FC236}">
                <a16:creationId xmlns:a16="http://schemas.microsoft.com/office/drawing/2014/main" id="{2B591905-99AA-644E-99D1-4E1091165A96}"/>
              </a:ext>
            </a:extLst>
          </p:cNvPr>
          <p:cNvGrpSpPr/>
          <p:nvPr/>
        </p:nvGrpSpPr>
        <p:grpSpPr>
          <a:xfrm>
            <a:off x="462712" y="3573016"/>
            <a:ext cx="8375808" cy="3047630"/>
            <a:chOff x="457200" y="3501008"/>
            <a:chExt cx="8375808" cy="3047630"/>
          </a:xfrm>
        </p:grpSpPr>
        <p:sp>
          <p:nvSpPr>
            <p:cNvPr id="8" name="文字方塊 7"/>
            <p:cNvSpPr txBox="1"/>
            <p:nvPr/>
          </p:nvSpPr>
          <p:spPr>
            <a:xfrm>
              <a:off x="457200" y="3501008"/>
              <a:ext cx="8373616" cy="3047630"/>
            </a:xfrm>
            <a:prstGeom prst="rect">
              <a:avLst/>
            </a:prstGeom>
            <a:solidFill>
              <a:srgbClr val="FFFFCC"/>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&lt;body&gt;</a:t>
              </a:r>
            </a:p>
            <a:p>
              <a:r>
                <a:rPr lang="en-US" altLang="zh-TW" sz="2400" dirty="0">
                  <a:solidFill>
                    <a:srgbClr val="00B050"/>
                  </a:solidFill>
                </a:rPr>
                <a:t>  //…</a:t>
              </a:r>
            </a:p>
            <a:p>
              <a:r>
                <a:rPr lang="en-US" altLang="zh-TW" sz="2400" dirty="0"/>
                <a:t>  &lt;</a:t>
              </a:r>
              <a:r>
                <a:rPr lang="en-US" altLang="zh-TW" sz="2400" dirty="0" err="1"/>
                <a:t>ul</a:t>
              </a:r>
              <a:r>
                <a:rPr lang="en-US" altLang="zh-TW" sz="2400" dirty="0"/>
                <a:t>&gt;</a:t>
              </a:r>
            </a:p>
            <a:p>
              <a:r>
                <a:rPr lang="en-US" altLang="zh-TW" sz="2400" dirty="0"/>
                <a:t>    &lt;li&gt;Coffee&lt;/li&gt;</a:t>
              </a:r>
            </a:p>
            <a:p>
              <a:r>
                <a:rPr lang="en-US" altLang="zh-TW" sz="2400" dirty="0"/>
                <a:t>    &lt;li&gt;Tea&lt;/li&gt;</a:t>
              </a:r>
            </a:p>
            <a:p>
              <a:r>
                <a:rPr lang="en-US" altLang="zh-TW" sz="2400" dirty="0"/>
                <a:t>    &lt;li&gt;Milk&lt;/li&gt;</a:t>
              </a:r>
            </a:p>
            <a:p>
              <a:r>
                <a:rPr lang="zh-TW" altLang="en-US" sz="2400" dirty="0"/>
                <a:t>  </a:t>
              </a:r>
              <a:r>
                <a:rPr lang="en-US" altLang="zh-TW" sz="2400" dirty="0"/>
                <a:t>&lt;/</a:t>
              </a:r>
              <a:r>
                <a:rPr lang="en-US" altLang="zh-TW" sz="2400" dirty="0" err="1"/>
                <a:t>ul</a:t>
              </a:r>
              <a:r>
                <a:rPr lang="en-US" altLang="zh-TW" sz="2400" dirty="0"/>
                <a:t>&gt;</a:t>
              </a:r>
            </a:p>
            <a:p>
              <a:r>
                <a:rPr lang="en-US" altLang="zh-TW" sz="2400" dirty="0"/>
                <a:t>&lt;/body&gt;</a:t>
              </a:r>
            </a:p>
          </p:txBody>
        </p:sp>
        <p:sp>
          <p:nvSpPr>
            <p:cNvPr id="9" name="矩形 8"/>
            <p:cNvSpPr/>
            <p:nvPr/>
          </p:nvSpPr>
          <p:spPr>
            <a:xfrm>
              <a:off x="6654720" y="6025418"/>
              <a:ext cx="2178288"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Result</a:t>
              </a:r>
              <a:endParaRPr lang="en-US" altLang="zh-TW" sz="2800" dirty="0"/>
            </a:p>
          </p:txBody>
        </p:sp>
      </p:grpSp>
      <p:sp>
        <p:nvSpPr>
          <p:cNvPr id="5" name="向下箭號 4"/>
          <p:cNvSpPr/>
          <p:nvPr/>
        </p:nvSpPr>
        <p:spPr>
          <a:xfrm>
            <a:off x="4572000" y="3068960"/>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09402215"/>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Bundle Files</a:t>
            </a:r>
          </a:p>
        </p:txBody>
      </p:sp>
      <p:sp>
        <p:nvSpPr>
          <p:cNvPr id="5" name="內容版面配置區 2"/>
          <p:cNvSpPr txBox="1">
            <a:spLocks/>
          </p:cNvSpPr>
          <p:nvPr/>
        </p:nvSpPr>
        <p:spPr>
          <a:xfrm>
            <a:off x="529208" y="1326010"/>
            <a:ext cx="8229600" cy="49113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Run the following command in the terminal. </a:t>
            </a:r>
          </a:p>
          <a:p>
            <a:pPr fontAlgn="auto">
              <a:spcAft>
                <a:spcPts val="0"/>
              </a:spcAft>
            </a:pPr>
            <a:endParaRPr lang="en-US" altLang="zh-TW" dirty="0"/>
          </a:p>
          <a:p>
            <a:pPr fontAlgn="auto">
              <a:spcAft>
                <a:spcPts val="0"/>
              </a:spcAft>
            </a:pPr>
            <a:r>
              <a:rPr lang="en-US" altLang="zh-TW" dirty="0"/>
              <a:t>The bundle file (</a:t>
            </a:r>
            <a:r>
              <a:rPr lang="en-US" altLang="zh-TW" b="1" dirty="0" err="1"/>
              <a:t>compiled.js</a:t>
            </a:r>
            <a:r>
              <a:rPr lang="en-US" altLang="zh-TW" dirty="0"/>
              <a:t>) can be found in the </a:t>
            </a:r>
            <a:r>
              <a:rPr lang="en-US" altLang="zh-TW" b="1" dirty="0"/>
              <a:t>“</a:t>
            </a:r>
            <a:r>
              <a:rPr lang="en-US" altLang="zh-TW" b="1" dirty="0" err="1"/>
              <a:t>dist</a:t>
            </a:r>
            <a:r>
              <a:rPr lang="en-US" altLang="zh-TW" b="1" dirty="0"/>
              <a:t>”  </a:t>
            </a:r>
            <a:r>
              <a:rPr lang="en-US" altLang="zh-TW" dirty="0"/>
              <a:t>folder.</a:t>
            </a:r>
          </a:p>
        </p:txBody>
      </p:sp>
      <p:sp>
        <p:nvSpPr>
          <p:cNvPr id="11" name="文字方塊 10"/>
          <p:cNvSpPr txBox="1"/>
          <p:nvPr/>
        </p:nvSpPr>
        <p:spPr>
          <a:xfrm>
            <a:off x="457200" y="1997093"/>
            <a:ext cx="8373616" cy="46230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b="1" dirty="0" err="1"/>
              <a:t>npm</a:t>
            </a:r>
            <a:r>
              <a:rPr lang="en-US" altLang="zh-TW" sz="2400" b="1" dirty="0"/>
              <a:t> run build</a:t>
            </a:r>
          </a:p>
        </p:txBody>
      </p:sp>
      <p:grpSp>
        <p:nvGrpSpPr>
          <p:cNvPr id="6" name="群組 5">
            <a:extLst>
              <a:ext uri="{FF2B5EF4-FFF2-40B4-BE49-F238E27FC236}">
                <a16:creationId xmlns:a16="http://schemas.microsoft.com/office/drawing/2014/main" id="{959BA1F8-2530-9E41-B5C6-2FF00A47A8B6}"/>
              </a:ext>
            </a:extLst>
          </p:cNvPr>
          <p:cNvGrpSpPr/>
          <p:nvPr/>
        </p:nvGrpSpPr>
        <p:grpSpPr>
          <a:xfrm>
            <a:off x="755576" y="3780565"/>
            <a:ext cx="5490166" cy="2794322"/>
            <a:chOff x="2915816" y="3933056"/>
            <a:chExt cx="4248150" cy="2162175"/>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3933056"/>
              <a:ext cx="4248150" cy="2162175"/>
            </a:xfrm>
            <a:prstGeom prst="rect">
              <a:avLst/>
            </a:prstGeom>
          </p:spPr>
        </p:pic>
        <p:sp>
          <p:nvSpPr>
            <p:cNvPr id="4" name="矩形 3"/>
            <p:cNvSpPr/>
            <p:nvPr/>
          </p:nvSpPr>
          <p:spPr>
            <a:xfrm>
              <a:off x="2915816" y="4151457"/>
              <a:ext cx="1213470" cy="4028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8" name="圖片 7" descr="一張含有 相片, 黑色, 白色, 紅色 的圖片&#10;&#10;自動產生的描述">
            <a:extLst>
              <a:ext uri="{FF2B5EF4-FFF2-40B4-BE49-F238E27FC236}">
                <a16:creationId xmlns:a16="http://schemas.microsoft.com/office/drawing/2014/main" id="{6C1CD341-E83A-C94A-88EC-C0B19EDC4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8448" y="3789040"/>
            <a:ext cx="4826000" cy="1739900"/>
          </a:xfrm>
          <a:prstGeom prst="rect">
            <a:avLst/>
          </a:prstGeom>
        </p:spPr>
      </p:pic>
      <p:sp>
        <p:nvSpPr>
          <p:cNvPr id="9" name="文字方塊 8">
            <a:extLst>
              <a:ext uri="{FF2B5EF4-FFF2-40B4-BE49-F238E27FC236}">
                <a16:creationId xmlns:a16="http://schemas.microsoft.com/office/drawing/2014/main" id="{54F1B825-EB6A-BD4B-A274-8254E217F8BC}"/>
              </a:ext>
            </a:extLst>
          </p:cNvPr>
          <p:cNvSpPr txBox="1"/>
          <p:nvPr/>
        </p:nvSpPr>
        <p:spPr>
          <a:xfrm>
            <a:off x="6431537" y="5143730"/>
            <a:ext cx="2172390" cy="369332"/>
          </a:xfrm>
          <a:prstGeom prst="rect">
            <a:avLst/>
          </a:prstGeom>
          <a:noFill/>
        </p:spPr>
        <p:txBody>
          <a:bodyPr wrap="none" rtlCol="0">
            <a:spAutoFit/>
          </a:bodyPr>
          <a:lstStyle/>
          <a:p>
            <a:r>
              <a:rPr kumimoji="1" lang="en-US" altLang="zh-TW" b="1" dirty="0" err="1">
                <a:solidFill>
                  <a:schemeClr val="bg1"/>
                </a:solidFill>
              </a:rPr>
              <a:t>webpack.config.js</a:t>
            </a:r>
            <a:endParaRPr kumimoji="1" lang="zh-TW" altLang="en-US" b="1" dirty="0">
              <a:solidFill>
                <a:schemeClr val="bg1"/>
              </a:solidFill>
            </a:endParaRPr>
          </a:p>
        </p:txBody>
      </p:sp>
    </p:spTree>
    <p:extLst>
      <p:ext uri="{BB962C8B-B14F-4D97-AF65-F5344CB8AC3E}">
        <p14:creationId xmlns:p14="http://schemas.microsoft.com/office/powerpoint/2010/main" val="2275401630"/>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Deploy to Firebase</a:t>
            </a:r>
          </a:p>
        </p:txBody>
      </p:sp>
      <p:sp>
        <p:nvSpPr>
          <p:cNvPr id="5" name="內容版面配置區 2"/>
          <p:cNvSpPr txBox="1">
            <a:spLocks/>
          </p:cNvSpPr>
          <p:nvPr/>
        </p:nvSpPr>
        <p:spPr>
          <a:xfrm>
            <a:off x="529208" y="1326010"/>
            <a:ext cx="8229600" cy="311110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Run </a:t>
            </a:r>
            <a:r>
              <a:rPr lang="en-US" altLang="zh-TW" b="1" dirty="0"/>
              <a:t>firebase </a:t>
            </a:r>
            <a:r>
              <a:rPr lang="en-US" altLang="zh-TW" b="1" dirty="0" err="1"/>
              <a:t>init</a:t>
            </a:r>
            <a:r>
              <a:rPr lang="en-US" altLang="zh-TW" dirty="0"/>
              <a:t> first, copy </a:t>
            </a:r>
            <a:r>
              <a:rPr lang="en-US" altLang="zh-TW" b="1" dirty="0"/>
              <a:t>index.html</a:t>
            </a:r>
            <a:r>
              <a:rPr lang="en-US" altLang="zh-TW" dirty="0"/>
              <a:t> and </a:t>
            </a:r>
            <a:r>
              <a:rPr lang="en-US" altLang="zh-TW" b="1" dirty="0"/>
              <a:t>compiled.js</a:t>
            </a:r>
            <a:r>
              <a:rPr lang="en-US" altLang="zh-TW" dirty="0"/>
              <a:t> to the </a:t>
            </a:r>
            <a:r>
              <a:rPr lang="en-US" altLang="zh-TW" b="1" dirty="0"/>
              <a:t>public</a:t>
            </a:r>
            <a:r>
              <a:rPr lang="en-US" altLang="zh-TW" dirty="0"/>
              <a:t> folder.</a:t>
            </a:r>
          </a:p>
          <a:p>
            <a:pPr fontAlgn="auto">
              <a:spcAft>
                <a:spcPts val="0"/>
              </a:spcAft>
            </a:pPr>
            <a:r>
              <a:rPr lang="en-US" altLang="zh-TW" dirty="0"/>
              <a:t>Follow the steps we taught in the </a:t>
            </a:r>
            <a:r>
              <a:rPr lang="en-US" altLang="zh-TW" b="1" dirty="0"/>
              <a:t>Firebase Hosting</a:t>
            </a:r>
            <a:r>
              <a:rPr lang="en-US" altLang="zh-TW" dirty="0"/>
              <a:t> lecture.</a:t>
            </a:r>
          </a:p>
          <a:p>
            <a:pPr fontAlgn="auto">
              <a:spcAft>
                <a:spcPts val="0"/>
              </a:spcAft>
            </a:pPr>
            <a:r>
              <a:rPr lang="en-US" altLang="zh-TW" dirty="0"/>
              <a:t>Run your React application on the localhost server or firebase server.</a:t>
            </a:r>
          </a:p>
        </p:txBody>
      </p:sp>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b="39350"/>
          <a:stretch/>
        </p:blipFill>
        <p:spPr>
          <a:xfrm>
            <a:off x="5523932" y="4443594"/>
            <a:ext cx="3110094" cy="1861520"/>
          </a:xfrm>
          <a:prstGeom prst="rect">
            <a:avLst/>
          </a:prstGeom>
        </p:spPr>
      </p:pic>
      <p:sp>
        <p:nvSpPr>
          <p:cNvPr id="13" name="矩形 12"/>
          <p:cNvSpPr/>
          <p:nvPr/>
        </p:nvSpPr>
        <p:spPr>
          <a:xfrm>
            <a:off x="5523932" y="5301208"/>
            <a:ext cx="1291476" cy="64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 name="群組 8"/>
          <p:cNvGrpSpPr/>
          <p:nvPr/>
        </p:nvGrpSpPr>
        <p:grpSpPr>
          <a:xfrm>
            <a:off x="755576" y="4642036"/>
            <a:ext cx="4487195" cy="1613590"/>
            <a:chOff x="755576" y="5002674"/>
            <a:chExt cx="4487195" cy="1613590"/>
          </a:xfrm>
        </p:grpSpPr>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5002674"/>
              <a:ext cx="4487195" cy="1613590"/>
            </a:xfrm>
            <a:prstGeom prst="rect">
              <a:avLst/>
            </a:prstGeom>
            <a:ln>
              <a:solidFill>
                <a:schemeClr val="tx1"/>
              </a:solidFill>
            </a:ln>
          </p:spPr>
        </p:pic>
        <p:sp>
          <p:nvSpPr>
            <p:cNvPr id="8" name="矩形 7"/>
            <p:cNvSpPr/>
            <p:nvPr/>
          </p:nvSpPr>
          <p:spPr>
            <a:xfrm>
              <a:off x="827585" y="5236230"/>
              <a:ext cx="4415186" cy="2089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0" name="圖片 9" descr="一張含有 螢幕擷取畫面 的圖片&#10;&#10;自動產生的描述">
            <a:extLst>
              <a:ext uri="{FF2B5EF4-FFF2-40B4-BE49-F238E27FC236}">
                <a16:creationId xmlns:a16="http://schemas.microsoft.com/office/drawing/2014/main" id="{9297719E-7A18-3347-9F58-4ECC365608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576" y="5083164"/>
            <a:ext cx="4487195" cy="1172461"/>
          </a:xfrm>
          <a:prstGeom prst="rect">
            <a:avLst/>
          </a:prstGeom>
          <a:ln>
            <a:noFill/>
          </a:ln>
        </p:spPr>
      </p:pic>
    </p:spTree>
    <p:extLst>
      <p:ext uri="{BB962C8B-B14F-4D97-AF65-F5344CB8AC3E}">
        <p14:creationId xmlns:p14="http://schemas.microsoft.com/office/powerpoint/2010/main" val="2388492167"/>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Deploy to GitLab</a:t>
            </a:r>
          </a:p>
        </p:txBody>
      </p:sp>
      <p:sp>
        <p:nvSpPr>
          <p:cNvPr id="5" name="內容版面配置區 2"/>
          <p:cNvSpPr txBox="1">
            <a:spLocks/>
          </p:cNvSpPr>
          <p:nvPr/>
        </p:nvSpPr>
        <p:spPr>
          <a:xfrm>
            <a:off x="529208" y="1326010"/>
            <a:ext cx="8291264" cy="26498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Copy the </a:t>
            </a:r>
            <a:r>
              <a:rPr lang="en-US" altLang="zh-TW" b="1" dirty="0"/>
              <a:t>compiled.js</a:t>
            </a:r>
            <a:r>
              <a:rPr lang="en-US" altLang="zh-TW" dirty="0"/>
              <a:t> to root folder.</a:t>
            </a:r>
          </a:p>
          <a:p>
            <a:pPr fontAlgn="auto">
              <a:spcAft>
                <a:spcPts val="0"/>
              </a:spcAft>
            </a:pPr>
            <a:r>
              <a:rPr lang="en-US" altLang="zh-TW" dirty="0"/>
              <a:t>Commit files to GitLab page and run CI/CD.</a:t>
            </a:r>
          </a:p>
          <a:p>
            <a:pPr fontAlgn="auto">
              <a:spcAft>
                <a:spcPts val="0"/>
              </a:spcAft>
            </a:pPr>
            <a:r>
              <a:rPr lang="en-US" altLang="zh-TW" dirty="0"/>
              <a:t>Go to the Page </a:t>
            </a:r>
            <a:r>
              <a:rPr lang="en-US" altLang="zh-TW" dirty="0" err="1"/>
              <a:t>url</a:t>
            </a:r>
            <a:r>
              <a:rPr lang="en-US" altLang="zh-TW" dirty="0"/>
              <a:t> in the GitLab project to check the result.</a:t>
            </a:r>
          </a:p>
        </p:txBody>
      </p:sp>
      <p:grpSp>
        <p:nvGrpSpPr>
          <p:cNvPr id="4" name="群組 3">
            <a:extLst>
              <a:ext uri="{FF2B5EF4-FFF2-40B4-BE49-F238E27FC236}">
                <a16:creationId xmlns:a16="http://schemas.microsoft.com/office/drawing/2014/main" id="{C28F746B-A30E-D043-9D04-19B8B7479CC5}"/>
              </a:ext>
            </a:extLst>
          </p:cNvPr>
          <p:cNvGrpSpPr/>
          <p:nvPr/>
        </p:nvGrpSpPr>
        <p:grpSpPr>
          <a:xfrm>
            <a:off x="2838093" y="3717032"/>
            <a:ext cx="3467814" cy="2866330"/>
            <a:chOff x="3131840" y="3301301"/>
            <a:chExt cx="3970784" cy="3282061"/>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301301"/>
              <a:ext cx="3970784" cy="3282061"/>
            </a:xfrm>
            <a:prstGeom prst="rect">
              <a:avLst/>
            </a:prstGeom>
          </p:spPr>
        </p:pic>
        <p:sp>
          <p:nvSpPr>
            <p:cNvPr id="10" name="矩形 9"/>
            <p:cNvSpPr/>
            <p:nvPr/>
          </p:nvSpPr>
          <p:spPr>
            <a:xfrm>
              <a:off x="3131840" y="4994945"/>
              <a:ext cx="158417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725154953"/>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Reference</a:t>
            </a:r>
          </a:p>
        </p:txBody>
      </p:sp>
      <p:sp>
        <p:nvSpPr>
          <p:cNvPr id="14" name="內容版面配置區 2"/>
          <p:cNvSpPr txBox="1">
            <a:spLocks/>
          </p:cNvSpPr>
          <p:nvPr/>
        </p:nvSpPr>
        <p:spPr>
          <a:xfrm>
            <a:off x="457200" y="1600200"/>
            <a:ext cx="8229600" cy="4205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u="sng" dirty="0">
                <a:hlinkClick r:id="rId2"/>
              </a:rPr>
              <a:t>React official documentation</a:t>
            </a:r>
            <a:r>
              <a:rPr lang="en-US" altLang="zh-TW" u="sng" dirty="0"/>
              <a:t> </a:t>
            </a:r>
          </a:p>
          <a:p>
            <a:pPr fontAlgn="auto">
              <a:spcAft>
                <a:spcPts val="0"/>
              </a:spcAft>
            </a:pPr>
            <a:r>
              <a:rPr lang="en-US" altLang="zh-TW" dirty="0">
                <a:hlinkClick r:id="rId3"/>
              </a:rPr>
              <a:t>Webpack official documentation</a:t>
            </a:r>
            <a:endParaRPr lang="en-US" altLang="zh-TW" dirty="0"/>
          </a:p>
          <a:p>
            <a:r>
              <a:rPr lang="zh-TW" altLang="en-US">
                <a:hlinkClick r:id="rId4"/>
              </a:rPr>
              <a:t>猴子</a:t>
            </a:r>
            <a:r>
              <a:rPr lang="zh-TW" altLang="en-US" dirty="0">
                <a:hlinkClick r:id="rId4"/>
              </a:rPr>
              <a:t>也能看懂的 </a:t>
            </a:r>
            <a:r>
              <a:rPr lang="en-US" altLang="zh-TW" dirty="0">
                <a:hlinkClick r:id="rId4"/>
              </a:rPr>
              <a:t>React </a:t>
            </a:r>
            <a:r>
              <a:rPr lang="zh-TW" altLang="en-US" dirty="0">
                <a:hlinkClick r:id="rId4"/>
              </a:rPr>
              <a:t>教學</a:t>
            </a:r>
            <a:endParaRPr lang="zh-TW" altLang="en-US" dirty="0"/>
          </a:p>
          <a:p>
            <a:pPr fontAlgn="auto">
              <a:spcAft>
                <a:spcPts val="0"/>
              </a:spcAft>
            </a:pPr>
            <a:r>
              <a:rPr lang="en-US" altLang="zh-TW" dirty="0">
                <a:hlinkClick r:id="rId5"/>
              </a:rPr>
              <a:t>react</a:t>
            </a:r>
            <a:r>
              <a:rPr lang="zh-TW" altLang="en-US" dirty="0">
                <a:hlinkClick r:id="rId5"/>
              </a:rPr>
              <a:t>入門篇</a:t>
            </a:r>
            <a:endParaRPr lang="en-US" altLang="zh-TW" dirty="0"/>
          </a:p>
        </p:txBody>
      </p:sp>
    </p:spTree>
    <p:extLst>
      <p:ext uri="{BB962C8B-B14F-4D97-AF65-F5344CB8AC3E}">
        <p14:creationId xmlns:p14="http://schemas.microsoft.com/office/powerpoint/2010/main" val="2525777464"/>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4936"/>
            <a:ext cx="9144000" cy="3983064"/>
          </a:xfrm>
          <a:prstGeom prst="rect">
            <a:avLst/>
          </a:prstGeom>
        </p:spPr>
      </p:pic>
      <p:pic>
        <p:nvPicPr>
          <p:cNvPr id="6" name="Picture 5" descr="thank-you.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87624" y="0"/>
            <a:ext cx="4170733" cy="4325752"/>
          </a:xfrm>
          <a:prstGeom prst="rect">
            <a:avLst/>
          </a:prstGeom>
        </p:spPr>
      </p:pic>
      <p:grpSp>
        <p:nvGrpSpPr>
          <p:cNvPr id="7" name="群組 14"/>
          <p:cNvGrpSpPr/>
          <p:nvPr/>
        </p:nvGrpSpPr>
        <p:grpSpPr>
          <a:xfrm>
            <a:off x="7668344" y="5877272"/>
            <a:ext cx="1391012" cy="926572"/>
            <a:chOff x="3563888" y="4221088"/>
            <a:chExt cx="1391012" cy="926572"/>
          </a:xfrm>
        </p:grpSpPr>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563888" y="4221088"/>
              <a:ext cx="936104" cy="9265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James\Downloads\GIF\清大LOGO(鳥).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4799" y="4511434"/>
              <a:ext cx="900101" cy="4488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630712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What is the Virtual DOM?</a:t>
            </a:r>
          </a:p>
        </p:txBody>
      </p:sp>
      <p:sp>
        <p:nvSpPr>
          <p:cNvPr id="3" name="內容版面配置區 2"/>
          <p:cNvSpPr>
            <a:spLocks noGrp="1"/>
          </p:cNvSpPr>
          <p:nvPr>
            <p:ph idx="1"/>
          </p:nvPr>
        </p:nvSpPr>
        <p:spPr/>
        <p:txBody>
          <a:bodyPr>
            <a:normAutofit/>
          </a:bodyPr>
          <a:lstStyle/>
          <a:p>
            <a:r>
              <a:rPr lang="en-US" altLang="zh-TW" dirty="0"/>
              <a:t>A programming concept where an ideal, or “</a:t>
            </a:r>
            <a:r>
              <a:rPr lang="en-US" altLang="zh-TW" b="1" dirty="0"/>
              <a:t>virtual</a:t>
            </a:r>
            <a:r>
              <a:rPr lang="en-US" altLang="zh-TW" dirty="0"/>
              <a:t>”, representation of a UI is kept in memory and synced with the “</a:t>
            </a:r>
            <a:r>
              <a:rPr lang="en-US" altLang="zh-TW" b="1" dirty="0"/>
              <a:t>real</a:t>
            </a:r>
            <a:r>
              <a:rPr lang="en-US" altLang="zh-TW" dirty="0"/>
              <a:t>” DOM by a library such as </a:t>
            </a:r>
            <a:r>
              <a:rPr lang="en-US" altLang="zh-TW" dirty="0" err="1"/>
              <a:t>ReactDOM</a:t>
            </a:r>
            <a:r>
              <a:rPr lang="en-US" altLang="zh-TW" dirty="0"/>
              <a:t>.</a:t>
            </a:r>
          </a:p>
          <a:p>
            <a:r>
              <a:rPr lang="en-US" altLang="zh-TW" dirty="0"/>
              <a:t>When any changes of UI occurred, a new virtual DOM tree is created and is “differed” with the previous virtual DOM tree.</a:t>
            </a:r>
          </a:p>
          <a:p>
            <a:r>
              <a:rPr lang="en-US" altLang="zh-TW" dirty="0"/>
              <a:t>More efficient than conventional DOM. </a:t>
            </a:r>
          </a:p>
        </p:txBody>
      </p:sp>
    </p:spTree>
    <p:extLst>
      <p:ext uri="{BB962C8B-B14F-4D97-AF65-F5344CB8AC3E}">
        <p14:creationId xmlns:p14="http://schemas.microsoft.com/office/powerpoint/2010/main" val="4169836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字方塊 4">
            <a:extLst>
              <a:ext uri="{FF2B5EF4-FFF2-40B4-BE49-F238E27FC236}">
                <a16:creationId xmlns:a16="http://schemas.microsoft.com/office/drawing/2014/main" id="{FC2C5B05-9337-4047-AEA1-4E49A757581A}"/>
              </a:ext>
            </a:extLst>
          </p:cNvPr>
          <p:cNvSpPr txBox="1"/>
          <p:nvPr/>
        </p:nvSpPr>
        <p:spPr>
          <a:xfrm>
            <a:off x="457200" y="1484784"/>
            <a:ext cx="8229600" cy="3786294"/>
          </a:xfrm>
          <a:prstGeom prst="rect">
            <a:avLst/>
          </a:prstGeom>
          <a:solidFill>
            <a:srgbClr val="FFFFCC"/>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ja-JP" sz="1600" dirty="0">
                <a:solidFill>
                  <a:schemeClr val="tx1"/>
                </a:solidFill>
              </a:rPr>
              <a:t>&lt;html&gt;</a:t>
            </a:r>
          </a:p>
          <a:p>
            <a:r>
              <a:rPr lang="en-US" altLang="ja-JP" sz="1600" dirty="0">
                <a:solidFill>
                  <a:schemeClr val="tx1"/>
                </a:solidFill>
              </a:rPr>
              <a:t>&lt;head&gt;</a:t>
            </a:r>
          </a:p>
          <a:p>
            <a:r>
              <a:rPr lang="en-US" altLang="ja-JP" sz="1600" dirty="0">
                <a:solidFill>
                  <a:schemeClr val="tx1"/>
                </a:solidFill>
              </a:rPr>
              <a:t>    &lt;meta content="text/html; charset=UTF-8"&gt;</a:t>
            </a:r>
          </a:p>
          <a:p>
            <a:r>
              <a:rPr lang="en-US" altLang="ja-JP" sz="1600" dirty="0">
                <a:solidFill>
                  <a:schemeClr val="tx1"/>
                </a:solidFill>
              </a:rPr>
              <a:t>    &lt;title&gt;DOM example #1&lt;/title&gt;</a:t>
            </a:r>
          </a:p>
          <a:p>
            <a:r>
              <a:rPr lang="en-US" altLang="ja-JP" sz="1600" dirty="0">
                <a:solidFill>
                  <a:schemeClr val="tx1"/>
                </a:solidFill>
              </a:rPr>
              <a:t>    &lt;script type="text/</a:t>
            </a:r>
            <a:r>
              <a:rPr lang="en-US" altLang="ja-JP" sz="1600" dirty="0" err="1">
                <a:solidFill>
                  <a:schemeClr val="tx1"/>
                </a:solidFill>
              </a:rPr>
              <a:t>javascript</a:t>
            </a:r>
            <a:r>
              <a:rPr lang="en-US" altLang="ja-JP" sz="1600" dirty="0">
                <a:solidFill>
                  <a:schemeClr val="tx1"/>
                </a:solidFill>
              </a:rPr>
              <a:t>"&gt;</a:t>
            </a:r>
          </a:p>
          <a:p>
            <a:r>
              <a:rPr lang="en-US" altLang="ja-JP" sz="1600" dirty="0">
                <a:solidFill>
                  <a:schemeClr val="tx1"/>
                </a:solidFill>
              </a:rPr>
              <a:t>        function </a:t>
            </a:r>
            <a:r>
              <a:rPr lang="en-US" altLang="ja-JP" sz="1600" dirty="0" err="1">
                <a:solidFill>
                  <a:schemeClr val="tx1"/>
                </a:solidFill>
              </a:rPr>
              <a:t>init</a:t>
            </a:r>
            <a:r>
              <a:rPr lang="en-US" altLang="ja-JP" sz="1600" dirty="0">
                <a:solidFill>
                  <a:schemeClr val="tx1"/>
                </a:solidFill>
              </a:rPr>
              <a:t>() {</a:t>
            </a:r>
          </a:p>
          <a:p>
            <a:r>
              <a:rPr lang="en-US" altLang="ja-JP" sz="1600" dirty="0">
                <a:solidFill>
                  <a:schemeClr val="tx1"/>
                </a:solidFill>
              </a:rPr>
              <a:t>            </a:t>
            </a:r>
            <a:r>
              <a:rPr lang="en-US" altLang="ja-JP" sz="1600" dirty="0" err="1">
                <a:solidFill>
                  <a:schemeClr val="tx1"/>
                </a:solidFill>
              </a:rPr>
              <a:t>var</a:t>
            </a:r>
            <a:r>
              <a:rPr lang="en-US" altLang="ja-JP" sz="1600" dirty="0">
                <a:solidFill>
                  <a:schemeClr val="tx1"/>
                </a:solidFill>
              </a:rPr>
              <a:t> text = </a:t>
            </a:r>
            <a:r>
              <a:rPr lang="en-US" altLang="ja-JP" sz="1600" dirty="0" err="1">
                <a:solidFill>
                  <a:schemeClr val="tx1"/>
                </a:solidFill>
              </a:rPr>
              <a:t>document.getElementById</a:t>
            </a:r>
            <a:r>
              <a:rPr lang="en-US" altLang="ja-JP" sz="1600" dirty="0">
                <a:solidFill>
                  <a:schemeClr val="tx1"/>
                </a:solidFill>
              </a:rPr>
              <a:t>("dom1");</a:t>
            </a:r>
          </a:p>
          <a:p>
            <a:r>
              <a:rPr lang="en-US" altLang="ja-JP" sz="1600" dirty="0">
                <a:solidFill>
                  <a:schemeClr val="tx1"/>
                </a:solidFill>
              </a:rPr>
              <a:t>            </a:t>
            </a:r>
            <a:r>
              <a:rPr lang="en-US" altLang="ja-JP" sz="1600" dirty="0" err="1">
                <a:solidFill>
                  <a:schemeClr val="tx1"/>
                </a:solidFill>
              </a:rPr>
              <a:t>text.innerHTML</a:t>
            </a:r>
            <a:r>
              <a:rPr lang="en-US" altLang="ja-JP" sz="1600" dirty="0">
                <a:solidFill>
                  <a:schemeClr val="tx1"/>
                </a:solidFill>
              </a:rPr>
              <a:t> = "Hello DOM!!";</a:t>
            </a:r>
          </a:p>
          <a:p>
            <a:r>
              <a:rPr lang="ja-JP" altLang="en-US" sz="1600" dirty="0">
                <a:solidFill>
                  <a:schemeClr val="tx1"/>
                </a:solidFill>
              </a:rPr>
              <a:t>        </a:t>
            </a:r>
            <a:r>
              <a:rPr lang="en-US" altLang="ja-JP" sz="1600" dirty="0">
                <a:solidFill>
                  <a:schemeClr val="tx1"/>
                </a:solidFill>
              </a:rPr>
              <a:t>}</a:t>
            </a:r>
          </a:p>
          <a:p>
            <a:r>
              <a:rPr lang="en-US" altLang="ja-JP" sz="1600" dirty="0">
                <a:solidFill>
                  <a:schemeClr val="tx1"/>
                </a:solidFill>
              </a:rPr>
              <a:t>    &lt;/script&gt;</a:t>
            </a:r>
          </a:p>
          <a:p>
            <a:r>
              <a:rPr lang="en-US" altLang="ja-JP" sz="1600" dirty="0">
                <a:solidFill>
                  <a:schemeClr val="tx1"/>
                </a:solidFill>
              </a:rPr>
              <a:t>&lt;/head&gt;</a:t>
            </a:r>
          </a:p>
          <a:p>
            <a:r>
              <a:rPr lang="en-US" altLang="ja-JP" sz="1600" dirty="0">
                <a:solidFill>
                  <a:schemeClr val="tx1"/>
                </a:solidFill>
              </a:rPr>
              <a:t>&lt;body onload="</a:t>
            </a:r>
            <a:r>
              <a:rPr lang="en-US" altLang="ja-JP" sz="1600" dirty="0" err="1">
                <a:solidFill>
                  <a:schemeClr val="tx1"/>
                </a:solidFill>
              </a:rPr>
              <a:t>init</a:t>
            </a:r>
            <a:r>
              <a:rPr lang="en-US" altLang="ja-JP" sz="1600" dirty="0">
                <a:solidFill>
                  <a:schemeClr val="tx1"/>
                </a:solidFill>
              </a:rPr>
              <a:t>();"&gt;</a:t>
            </a:r>
          </a:p>
          <a:p>
            <a:r>
              <a:rPr lang="en-US" altLang="ja-JP" sz="1600" dirty="0">
                <a:solidFill>
                  <a:schemeClr val="tx1"/>
                </a:solidFill>
              </a:rPr>
              <a:t>    &lt;p id="dom1"&gt;&lt;/p&gt;</a:t>
            </a:r>
          </a:p>
          <a:p>
            <a:r>
              <a:rPr lang="en-US" altLang="ja-JP" sz="1600" dirty="0">
                <a:solidFill>
                  <a:schemeClr val="tx1"/>
                </a:solidFill>
              </a:rPr>
              <a:t>&lt;/body&gt;</a:t>
            </a:r>
          </a:p>
          <a:p>
            <a:r>
              <a:rPr lang="en-US" altLang="ja-JP" sz="1600" dirty="0">
                <a:solidFill>
                  <a:schemeClr val="tx1"/>
                </a:solidFill>
              </a:rPr>
              <a:t>&lt;/html&gt;</a:t>
            </a:r>
          </a:p>
        </p:txBody>
      </p:sp>
      <p:pic>
        <p:nvPicPr>
          <p:cNvPr id="12" name="Picture 11">
            <a:extLst>
              <a:ext uri="{FF2B5EF4-FFF2-40B4-BE49-F238E27FC236}">
                <a16:creationId xmlns:a16="http://schemas.microsoft.com/office/drawing/2014/main" id="{9447687B-FC30-4C98-9E29-4C9EFC3A8DC5}"/>
              </a:ext>
            </a:extLst>
          </p:cNvPr>
          <p:cNvPicPr>
            <a:picLocks noChangeAspect="1"/>
          </p:cNvPicPr>
          <p:nvPr/>
        </p:nvPicPr>
        <p:blipFill rotWithShape="1">
          <a:blip r:embed="rId2"/>
          <a:srcRect b="28947"/>
          <a:stretch/>
        </p:blipFill>
        <p:spPr>
          <a:xfrm>
            <a:off x="457200" y="5445224"/>
            <a:ext cx="8247888" cy="936104"/>
          </a:xfrm>
          <a:prstGeom prst="rect">
            <a:avLst/>
          </a:prstGeom>
          <a:ln w="19050">
            <a:solidFill>
              <a:schemeClr val="tx1"/>
            </a:solidFill>
          </a:ln>
        </p:spPr>
      </p:pic>
      <p:sp>
        <p:nvSpPr>
          <p:cNvPr id="7" name="標題 1">
            <a:extLst>
              <a:ext uri="{FF2B5EF4-FFF2-40B4-BE49-F238E27FC236}">
                <a16:creationId xmlns:a16="http://schemas.microsoft.com/office/drawing/2014/main" id="{51C38B90-7F1B-5842-949D-0F5A9586EA82}"/>
              </a:ext>
            </a:extLst>
          </p:cNvPr>
          <p:cNvSpPr>
            <a:spLocks noGrp="1"/>
          </p:cNvSpPr>
          <p:nvPr>
            <p:ph type="title"/>
          </p:nvPr>
        </p:nvSpPr>
        <p:spPr>
          <a:xfrm>
            <a:off x="457200" y="274638"/>
            <a:ext cx="8229600" cy="1143000"/>
          </a:xfrm>
        </p:spPr>
        <p:txBody>
          <a:bodyPr/>
          <a:lstStyle/>
          <a:p>
            <a:r>
              <a:rPr kumimoji="1" lang="en-US" altLang="zh-TW" dirty="0"/>
              <a:t>Recap: DOM</a:t>
            </a:r>
            <a:endParaRPr kumimoji="1" lang="zh-TW" altLang="en-US" dirty="0"/>
          </a:p>
        </p:txBody>
      </p:sp>
    </p:spTree>
    <p:extLst>
      <p:ext uri="{BB962C8B-B14F-4D97-AF65-F5344CB8AC3E}">
        <p14:creationId xmlns:p14="http://schemas.microsoft.com/office/powerpoint/2010/main" val="21821549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1275F-5F07-4F33-83B0-49C3FC985B26}"/>
              </a:ext>
            </a:extLst>
          </p:cNvPr>
          <p:cNvSpPr>
            <a:spLocks noGrp="1"/>
          </p:cNvSpPr>
          <p:nvPr>
            <p:ph type="title"/>
          </p:nvPr>
        </p:nvSpPr>
        <p:spPr/>
        <p:txBody>
          <a:bodyPr>
            <a:normAutofit/>
          </a:bodyPr>
          <a:lstStyle/>
          <a:p>
            <a:r>
              <a:rPr lang="en-US" altLang="zh-TW" sz="4000" dirty="0"/>
              <a:t>DOM</a:t>
            </a:r>
            <a:r>
              <a:rPr lang="zh-TW" altLang="en-US" sz="4000" dirty="0"/>
              <a:t> </a:t>
            </a:r>
            <a:r>
              <a:rPr lang="en-US" altLang="zh-TW" sz="4000" dirty="0"/>
              <a:t>Example (explained)</a:t>
            </a:r>
            <a:endParaRPr lang="zh-TW" altLang="en-US" sz="4000" dirty="0"/>
          </a:p>
        </p:txBody>
      </p:sp>
      <p:sp>
        <p:nvSpPr>
          <p:cNvPr id="28" name="文字方塊 4">
            <a:extLst>
              <a:ext uri="{FF2B5EF4-FFF2-40B4-BE49-F238E27FC236}">
                <a16:creationId xmlns:a16="http://schemas.microsoft.com/office/drawing/2014/main" id="{FC2C5B05-9337-4047-AEA1-4E49A757581A}"/>
              </a:ext>
            </a:extLst>
          </p:cNvPr>
          <p:cNvSpPr txBox="1"/>
          <p:nvPr/>
        </p:nvSpPr>
        <p:spPr>
          <a:xfrm>
            <a:off x="210847" y="1628800"/>
            <a:ext cx="4896544" cy="4524958"/>
          </a:xfrm>
          <a:prstGeom prst="rect">
            <a:avLst/>
          </a:prstGeom>
          <a:solidFill>
            <a:srgbClr val="FFFFCC"/>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ja-JP" dirty="0"/>
              <a:t>&lt;html&gt;</a:t>
            </a:r>
          </a:p>
          <a:p>
            <a:r>
              <a:rPr lang="en-US" altLang="ja-JP" dirty="0"/>
              <a:t>&lt;head&gt;</a:t>
            </a:r>
          </a:p>
          <a:p>
            <a:r>
              <a:rPr lang="en-US" altLang="ja-JP" dirty="0"/>
              <a:t>    &lt;meta content="text/html; charset=UTF-8"&gt;</a:t>
            </a:r>
          </a:p>
          <a:p>
            <a:r>
              <a:rPr lang="en-US" altLang="ja-JP" dirty="0"/>
              <a:t>    &lt;title&gt;DOM example #1&lt;/title&gt;</a:t>
            </a:r>
          </a:p>
          <a:p>
            <a:r>
              <a:rPr lang="en-US" altLang="ja-JP" dirty="0"/>
              <a:t>    &lt;script type="text/</a:t>
            </a:r>
            <a:r>
              <a:rPr lang="en-US" altLang="ja-JP" dirty="0" err="1"/>
              <a:t>javascript</a:t>
            </a:r>
            <a:r>
              <a:rPr lang="en-US" altLang="ja-JP" dirty="0"/>
              <a:t>"&gt;</a:t>
            </a:r>
          </a:p>
          <a:p>
            <a:r>
              <a:rPr lang="en-US" altLang="ja-JP" dirty="0"/>
              <a:t>     function </a:t>
            </a:r>
            <a:r>
              <a:rPr lang="en-US" altLang="ja-JP" dirty="0" err="1"/>
              <a:t>init</a:t>
            </a:r>
            <a:r>
              <a:rPr lang="en-US" altLang="ja-JP" dirty="0"/>
              <a:t>() { </a:t>
            </a:r>
          </a:p>
          <a:p>
            <a:r>
              <a:rPr lang="zh-TW" altLang="en-US" dirty="0">
                <a:solidFill>
                  <a:srgbClr val="FF0066"/>
                </a:solidFill>
              </a:rPr>
              <a:t>           </a:t>
            </a:r>
            <a:r>
              <a:rPr lang="en-US" altLang="ja-JP" dirty="0">
                <a:solidFill>
                  <a:srgbClr val="FF0066"/>
                </a:solidFill>
              </a:rPr>
              <a:t>var text =     </a:t>
            </a:r>
          </a:p>
          <a:p>
            <a:r>
              <a:rPr lang="en-US" altLang="ja-JP" dirty="0">
                <a:solidFill>
                  <a:srgbClr val="FF0066"/>
                </a:solidFill>
              </a:rPr>
              <a:t>       </a:t>
            </a:r>
            <a:r>
              <a:rPr lang="zh-TW" altLang="en-US" dirty="0">
                <a:solidFill>
                  <a:srgbClr val="FF0066"/>
                </a:solidFill>
              </a:rPr>
              <a:t>    </a:t>
            </a:r>
            <a:r>
              <a:rPr lang="en-US" altLang="ja-JP" dirty="0" err="1">
                <a:solidFill>
                  <a:srgbClr val="FF0066"/>
                </a:solidFill>
              </a:rPr>
              <a:t>document.getElementById</a:t>
            </a:r>
            <a:r>
              <a:rPr lang="en-US" altLang="ja-JP" dirty="0">
                <a:solidFill>
                  <a:srgbClr val="FF0066"/>
                </a:solidFill>
              </a:rPr>
              <a:t>("dom1");</a:t>
            </a:r>
          </a:p>
          <a:p>
            <a:r>
              <a:rPr lang="en-US" altLang="ja-JP" dirty="0">
                <a:solidFill>
                  <a:srgbClr val="FF0066"/>
                </a:solidFill>
              </a:rPr>
              <a:t>           </a:t>
            </a:r>
            <a:r>
              <a:rPr lang="en-US" altLang="ja-JP" dirty="0" err="1">
                <a:solidFill>
                  <a:srgbClr val="FF0066"/>
                </a:solidFill>
              </a:rPr>
              <a:t>text.innerHTML</a:t>
            </a:r>
            <a:r>
              <a:rPr lang="en-US" altLang="ja-JP" dirty="0">
                <a:solidFill>
                  <a:srgbClr val="FF0066"/>
                </a:solidFill>
              </a:rPr>
              <a:t> = "Hello DOM!!";</a:t>
            </a:r>
          </a:p>
          <a:p>
            <a:r>
              <a:rPr lang="ja-JP" altLang="en-US" dirty="0"/>
              <a:t>    </a:t>
            </a:r>
            <a:r>
              <a:rPr lang="en-US" altLang="ja-JP" dirty="0"/>
              <a:t>}</a:t>
            </a:r>
          </a:p>
          <a:p>
            <a:r>
              <a:rPr lang="en-US" altLang="ja-JP" dirty="0"/>
              <a:t>    &lt;/script&gt;</a:t>
            </a:r>
          </a:p>
          <a:p>
            <a:r>
              <a:rPr lang="en-US" altLang="ja-JP" dirty="0"/>
              <a:t>&lt;/head&gt;</a:t>
            </a:r>
          </a:p>
          <a:p>
            <a:r>
              <a:rPr lang="en-US" altLang="ja-JP" dirty="0"/>
              <a:t>&lt;body onload="</a:t>
            </a:r>
            <a:r>
              <a:rPr lang="en-US" altLang="ja-JP" dirty="0" err="1"/>
              <a:t>init</a:t>
            </a:r>
            <a:r>
              <a:rPr lang="en-US" altLang="ja-JP" dirty="0"/>
              <a:t>();"&gt;</a:t>
            </a:r>
          </a:p>
          <a:p>
            <a:r>
              <a:rPr lang="en-US" altLang="ja-JP" dirty="0"/>
              <a:t>    </a:t>
            </a:r>
            <a:r>
              <a:rPr lang="en-US" altLang="ja-JP" dirty="0">
                <a:solidFill>
                  <a:srgbClr val="FF0000"/>
                </a:solidFill>
              </a:rPr>
              <a:t>&lt;p id="dom1"&gt;&lt;/p&gt;</a:t>
            </a:r>
          </a:p>
          <a:p>
            <a:r>
              <a:rPr lang="en-US" altLang="ja-JP" dirty="0"/>
              <a:t>&lt;/body&gt;</a:t>
            </a:r>
          </a:p>
          <a:p>
            <a:r>
              <a:rPr lang="en-US" altLang="ja-JP" dirty="0"/>
              <a:t>&lt;/html&gt;</a:t>
            </a:r>
          </a:p>
        </p:txBody>
      </p:sp>
      <p:sp>
        <p:nvSpPr>
          <p:cNvPr id="34" name="標題 1">
            <a:extLst>
              <a:ext uri="{FF2B5EF4-FFF2-40B4-BE49-F238E27FC236}">
                <a16:creationId xmlns:a16="http://schemas.microsoft.com/office/drawing/2014/main" id="{94F1E1E8-0DB1-4862-8404-5A7DC3D5EA77}"/>
              </a:ext>
            </a:extLst>
          </p:cNvPr>
          <p:cNvSpPr txBox="1">
            <a:spLocks/>
          </p:cNvSpPr>
          <p:nvPr/>
        </p:nvSpPr>
        <p:spPr>
          <a:xfrm>
            <a:off x="5188737" y="1622764"/>
            <a:ext cx="3744416" cy="4524958"/>
          </a:xfrm>
          <a:prstGeom prst="rect">
            <a:avLst/>
          </a:prstGeom>
          <a:ln>
            <a:solidFill>
              <a:schemeClr val="tx1"/>
            </a:solidFill>
          </a:ln>
        </p:spPr>
        <p:txBody>
          <a:bodyPr vert="horz" lIns="91440" tIns="45720" rIns="91440" bIns="45720" rtlCol="0" anchor="t">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fontAlgn="auto">
              <a:spcAft>
                <a:spcPts val="0"/>
              </a:spcAft>
            </a:pPr>
            <a:r>
              <a:rPr lang="en-US" altLang="zh-TW" sz="1800" b="0" dirty="0"/>
              <a:t>First, we use </a:t>
            </a:r>
            <a:r>
              <a:rPr lang="en-US" altLang="zh-TW" sz="1800" dirty="0" err="1"/>
              <a:t>getElementById</a:t>
            </a:r>
            <a:endParaRPr lang="en-US" altLang="zh-TW" sz="1800" dirty="0"/>
          </a:p>
          <a:p>
            <a:pPr algn="l" fontAlgn="auto">
              <a:spcAft>
                <a:spcPts val="0"/>
              </a:spcAft>
            </a:pPr>
            <a:r>
              <a:rPr lang="en-US" altLang="zh-TW" sz="1800" b="0" dirty="0"/>
              <a:t>to get the</a:t>
            </a:r>
            <a:r>
              <a:rPr lang="zh-TW" altLang="en-US" sz="1800" b="0" dirty="0"/>
              <a:t> </a:t>
            </a:r>
            <a:r>
              <a:rPr lang="en-US" altLang="zh-TW" sz="1800" b="0" dirty="0"/>
              <a:t>object</a:t>
            </a:r>
            <a:r>
              <a:rPr lang="zh-TW" altLang="en-US" sz="1800" b="0" dirty="0"/>
              <a:t> </a:t>
            </a:r>
            <a:r>
              <a:rPr lang="en-US" altLang="zh-TW" sz="1800" b="0" dirty="0"/>
              <a:t>with</a:t>
            </a:r>
            <a:r>
              <a:rPr lang="zh-TW" altLang="en-US" sz="1800" b="0" dirty="0"/>
              <a:t> </a:t>
            </a:r>
            <a:r>
              <a:rPr lang="en-US" altLang="zh-TW" sz="1800" b="0" dirty="0"/>
              <a:t>specific</a:t>
            </a:r>
            <a:r>
              <a:rPr lang="zh-TW" altLang="en-US" sz="1800" b="0" dirty="0"/>
              <a:t> </a:t>
            </a:r>
            <a:r>
              <a:rPr lang="en-US" altLang="zh-TW" sz="1800" b="0" dirty="0"/>
              <a:t>id.</a:t>
            </a:r>
          </a:p>
          <a:p>
            <a:pPr algn="l" fontAlgn="auto">
              <a:spcAft>
                <a:spcPts val="0"/>
              </a:spcAft>
            </a:pPr>
            <a:r>
              <a:rPr lang="en-US" altLang="zh-TW" sz="1800" b="0" dirty="0"/>
              <a:t>("dom1“ in this example)</a:t>
            </a:r>
          </a:p>
          <a:p>
            <a:pPr algn="l" fontAlgn="auto">
              <a:spcAft>
                <a:spcPts val="0"/>
              </a:spcAft>
            </a:pPr>
            <a:endParaRPr lang="en-US" altLang="zh-TW" sz="1800" b="0" dirty="0"/>
          </a:p>
          <a:p>
            <a:pPr algn="l" fontAlgn="auto">
              <a:spcAft>
                <a:spcPts val="0"/>
              </a:spcAft>
            </a:pPr>
            <a:r>
              <a:rPr lang="en-US" altLang="zh-TW" sz="1800" b="0" dirty="0"/>
              <a:t>And then we use </a:t>
            </a:r>
            <a:r>
              <a:rPr lang="en-US" altLang="zh-TW" sz="1800" dirty="0" err="1"/>
              <a:t>innerHTML</a:t>
            </a:r>
            <a:r>
              <a:rPr lang="zh-TW" altLang="en-US" sz="1800" b="0" dirty="0"/>
              <a:t> </a:t>
            </a:r>
            <a:r>
              <a:rPr lang="en-US" altLang="zh-TW" sz="1800" b="0" dirty="0"/>
              <a:t>to</a:t>
            </a:r>
            <a:r>
              <a:rPr lang="zh-TW" altLang="en-US" sz="1800" b="0" dirty="0"/>
              <a:t> </a:t>
            </a:r>
            <a:r>
              <a:rPr lang="en-US" altLang="zh-TW" sz="1800" b="0" dirty="0"/>
              <a:t>modify</a:t>
            </a:r>
            <a:r>
              <a:rPr lang="zh-TW" altLang="en-US" sz="1800" b="0" dirty="0"/>
              <a:t> </a:t>
            </a:r>
            <a:r>
              <a:rPr lang="en-US" altLang="zh-TW" sz="1800" dirty="0"/>
              <a:t>content</a:t>
            </a:r>
            <a:r>
              <a:rPr lang="en-US" altLang="zh-TW" sz="1800" b="0" dirty="0"/>
              <a:t> of this object to display our string.</a:t>
            </a:r>
          </a:p>
          <a:p>
            <a:pPr algn="l" fontAlgn="auto">
              <a:spcAft>
                <a:spcPts val="0"/>
              </a:spcAft>
            </a:pPr>
            <a:endParaRPr lang="en-US" altLang="zh-TW" sz="1800" b="0" dirty="0"/>
          </a:p>
          <a:p>
            <a:pPr algn="l" fontAlgn="auto">
              <a:spcAft>
                <a:spcPts val="0"/>
              </a:spcAft>
            </a:pPr>
            <a:r>
              <a:rPr lang="en-US" altLang="zh-TW" sz="1800" b="0" dirty="0"/>
              <a:t>The &lt;p&gt; is an object in JavaScript</a:t>
            </a:r>
          </a:p>
          <a:p>
            <a:pPr algn="l" fontAlgn="auto">
              <a:spcAft>
                <a:spcPts val="0"/>
              </a:spcAft>
            </a:pPr>
            <a:r>
              <a:rPr lang="en-US" altLang="zh-TW" sz="1800" b="0" dirty="0"/>
              <a:t>with "</a:t>
            </a:r>
            <a:r>
              <a:rPr lang="en-US" altLang="zh-TW" sz="1800" dirty="0"/>
              <a:t>dom1</a:t>
            </a:r>
            <a:r>
              <a:rPr lang="en-US" altLang="zh-TW" sz="1800" b="0" dirty="0"/>
              <a:t>“ as its id.</a:t>
            </a:r>
          </a:p>
          <a:p>
            <a:pPr algn="l" fontAlgn="auto">
              <a:spcAft>
                <a:spcPts val="0"/>
              </a:spcAft>
            </a:pPr>
            <a:endParaRPr lang="en-US" altLang="zh-TW" sz="1800" b="0" dirty="0"/>
          </a:p>
          <a:p>
            <a:pPr algn="l" fontAlgn="auto">
              <a:spcAft>
                <a:spcPts val="0"/>
              </a:spcAft>
            </a:pPr>
            <a:r>
              <a:rPr lang="en-US" altLang="zh-TW" sz="1800" b="0" dirty="0"/>
              <a:t>We</a:t>
            </a:r>
            <a:r>
              <a:rPr lang="zh-TW" altLang="en-US" sz="1800" b="0" dirty="0"/>
              <a:t> </a:t>
            </a:r>
            <a:r>
              <a:rPr lang="en-US" altLang="zh-TW" sz="1800" b="0" dirty="0"/>
              <a:t>can</a:t>
            </a:r>
            <a:r>
              <a:rPr lang="zh-TW" altLang="en-US" sz="1800" b="0" dirty="0"/>
              <a:t> </a:t>
            </a:r>
            <a:r>
              <a:rPr lang="en-US" altLang="zh-TW" sz="1800" b="0" dirty="0"/>
              <a:t>use </a:t>
            </a:r>
            <a:r>
              <a:rPr lang="en-US" altLang="zh-TW" sz="1800" b="0" dirty="0" err="1"/>
              <a:t>getElementById</a:t>
            </a:r>
            <a:r>
              <a:rPr lang="zh-TW" altLang="en-US" sz="1800" b="0" dirty="0"/>
              <a:t> </a:t>
            </a:r>
            <a:r>
              <a:rPr lang="en-US" altLang="zh-TW" sz="1800" b="0" dirty="0"/>
              <a:t>to modify its content.</a:t>
            </a:r>
            <a:endParaRPr lang="zh-TW" altLang="en-US" sz="1800" b="0" dirty="0"/>
          </a:p>
          <a:p>
            <a:pPr algn="l" fontAlgn="auto">
              <a:spcAft>
                <a:spcPts val="0"/>
              </a:spcAft>
            </a:pPr>
            <a:endParaRPr lang="en-US" altLang="zh-TW" sz="1800" b="0" dirty="0"/>
          </a:p>
        </p:txBody>
      </p:sp>
    </p:spTree>
    <p:extLst>
      <p:ext uri="{BB962C8B-B14F-4D97-AF65-F5344CB8AC3E}">
        <p14:creationId xmlns:p14="http://schemas.microsoft.com/office/powerpoint/2010/main" val="9449993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4B701-A6D2-4F66-B42E-BED69523D70B}"/>
              </a:ext>
            </a:extLst>
          </p:cNvPr>
          <p:cNvSpPr>
            <a:spLocks noGrp="1"/>
          </p:cNvSpPr>
          <p:nvPr>
            <p:ph type="title"/>
          </p:nvPr>
        </p:nvSpPr>
        <p:spPr/>
        <p:txBody>
          <a:bodyPr>
            <a:normAutofit/>
          </a:bodyPr>
          <a:lstStyle/>
          <a:p>
            <a:r>
              <a:rPr lang="en-US" altLang="zh-TW" sz="4000" dirty="0"/>
              <a:t>More about DOM</a:t>
            </a:r>
            <a:endParaRPr lang="zh-TW" altLang="en-US" sz="4000" dirty="0"/>
          </a:p>
        </p:txBody>
      </p:sp>
      <p:graphicFrame>
        <p:nvGraphicFramePr>
          <p:cNvPr id="13" name="Content Placeholder 12">
            <a:extLst>
              <a:ext uri="{FF2B5EF4-FFF2-40B4-BE49-F238E27FC236}">
                <a16:creationId xmlns:a16="http://schemas.microsoft.com/office/drawing/2014/main" id="{9EAF24BD-F775-420F-9FFD-670695C4065E}"/>
              </a:ext>
            </a:extLst>
          </p:cNvPr>
          <p:cNvGraphicFramePr>
            <a:graphicFrameLocks noGrp="1"/>
          </p:cNvGraphicFramePr>
          <p:nvPr>
            <p:ph idx="1"/>
          </p:nvPr>
        </p:nvGraphicFramePr>
        <p:xfrm>
          <a:off x="323528" y="1448780"/>
          <a:ext cx="822960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標題 1">
            <a:extLst>
              <a:ext uri="{FF2B5EF4-FFF2-40B4-BE49-F238E27FC236}">
                <a16:creationId xmlns:a16="http://schemas.microsoft.com/office/drawing/2014/main" id="{DC69220D-392E-40BF-A1E3-F0E3A39AB13C}"/>
              </a:ext>
            </a:extLst>
          </p:cNvPr>
          <p:cNvSpPr txBox="1">
            <a:spLocks/>
          </p:cNvSpPr>
          <p:nvPr/>
        </p:nvSpPr>
        <p:spPr>
          <a:xfrm>
            <a:off x="457200" y="4941168"/>
            <a:ext cx="7951776" cy="1080120"/>
          </a:xfrm>
          <a:prstGeom prst="rect">
            <a:avLst/>
          </a:prstGeom>
          <a:ln>
            <a:noFill/>
          </a:ln>
        </p:spPr>
        <p:txBody>
          <a:bodyPr vert="horz" lIns="91440" tIns="45720" rIns="91440" bIns="45720" rtlCol="0" anchor="t">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fontAlgn="auto">
              <a:spcAft>
                <a:spcPts val="0"/>
              </a:spcAft>
            </a:pPr>
            <a:r>
              <a:rPr lang="en-US" altLang="zh-TW" sz="2800" b="0" dirty="0"/>
              <a:t>HTML page is a tree structure with many nodes. </a:t>
            </a:r>
          </a:p>
          <a:p>
            <a:pPr fontAlgn="auto">
              <a:spcAft>
                <a:spcPts val="0"/>
              </a:spcAft>
            </a:pPr>
            <a:r>
              <a:rPr lang="en-US" altLang="zh-TW" sz="2800" b="0" dirty="0"/>
              <a:t>Each node has its own data and attribute.</a:t>
            </a:r>
            <a:endParaRPr lang="zh-TW" altLang="en-US" sz="2800" b="0" dirty="0"/>
          </a:p>
        </p:txBody>
      </p:sp>
      <p:sp>
        <p:nvSpPr>
          <p:cNvPr id="39" name="標題 1">
            <a:extLst>
              <a:ext uri="{FF2B5EF4-FFF2-40B4-BE49-F238E27FC236}">
                <a16:creationId xmlns:a16="http://schemas.microsoft.com/office/drawing/2014/main" id="{8DC763B8-ED9D-4AC5-9E67-C7648A144E85}"/>
              </a:ext>
            </a:extLst>
          </p:cNvPr>
          <p:cNvSpPr txBox="1">
            <a:spLocks/>
          </p:cNvSpPr>
          <p:nvPr/>
        </p:nvSpPr>
        <p:spPr>
          <a:xfrm>
            <a:off x="309876" y="4293096"/>
            <a:ext cx="1944216" cy="360040"/>
          </a:xfrm>
          <a:prstGeom prst="rect">
            <a:avLst/>
          </a:prstGeom>
          <a:ln>
            <a:noFill/>
          </a:ln>
        </p:spPr>
        <p:txBody>
          <a:bodyPr vert="horz" lIns="91440" tIns="45720" rIns="91440" bIns="45720" rtlCol="0" anchor="t">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fontAlgn="auto">
              <a:spcAft>
                <a:spcPts val="0"/>
              </a:spcAft>
            </a:pPr>
            <a:r>
              <a:rPr lang="en-US" altLang="zh-TW" sz="1400" b="0" dirty="0"/>
              <a:t>DOM</a:t>
            </a:r>
            <a:r>
              <a:rPr lang="zh-TW" altLang="en-US" sz="1400" b="0" dirty="0"/>
              <a:t> </a:t>
            </a:r>
            <a:r>
              <a:rPr lang="en-US" altLang="zh-TW" sz="1400" b="0" dirty="0"/>
              <a:t>Example #1</a:t>
            </a:r>
            <a:endParaRPr lang="zh-TW" altLang="en-US" sz="1400" b="0" dirty="0"/>
          </a:p>
        </p:txBody>
      </p:sp>
      <p:sp>
        <p:nvSpPr>
          <p:cNvPr id="40" name="標題 1">
            <a:extLst>
              <a:ext uri="{FF2B5EF4-FFF2-40B4-BE49-F238E27FC236}">
                <a16:creationId xmlns:a16="http://schemas.microsoft.com/office/drawing/2014/main" id="{1663A384-6044-48A6-B323-1083455F35CF}"/>
              </a:ext>
            </a:extLst>
          </p:cNvPr>
          <p:cNvSpPr txBox="1">
            <a:spLocks/>
          </p:cNvSpPr>
          <p:nvPr/>
        </p:nvSpPr>
        <p:spPr>
          <a:xfrm>
            <a:off x="2298566" y="4293096"/>
            <a:ext cx="1944216" cy="360040"/>
          </a:xfrm>
          <a:prstGeom prst="rect">
            <a:avLst/>
          </a:prstGeom>
          <a:ln>
            <a:noFill/>
          </a:ln>
        </p:spPr>
        <p:txBody>
          <a:bodyPr vert="horz" lIns="91440" tIns="45720" rIns="91440" bIns="45720" rtlCol="0" anchor="t">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fontAlgn="auto">
              <a:spcAft>
                <a:spcPts val="0"/>
              </a:spcAft>
            </a:pPr>
            <a:r>
              <a:rPr lang="en-US" altLang="zh-TW" sz="1400" b="0" dirty="0"/>
              <a:t>type="text/</a:t>
            </a:r>
            <a:r>
              <a:rPr lang="en-US" altLang="zh-TW" sz="1400" b="0" dirty="0" err="1"/>
              <a:t>javascript</a:t>
            </a:r>
            <a:r>
              <a:rPr lang="en-US" altLang="zh-TW" sz="1400" b="0" dirty="0"/>
              <a:t>"</a:t>
            </a:r>
            <a:endParaRPr lang="zh-TW" altLang="en-US" sz="1400" b="0" dirty="0"/>
          </a:p>
        </p:txBody>
      </p:sp>
      <p:sp>
        <p:nvSpPr>
          <p:cNvPr id="41" name="標題 1">
            <a:extLst>
              <a:ext uri="{FF2B5EF4-FFF2-40B4-BE49-F238E27FC236}">
                <a16:creationId xmlns:a16="http://schemas.microsoft.com/office/drawing/2014/main" id="{78711A6F-BC05-4011-859D-7B5F40C0AD33}"/>
              </a:ext>
            </a:extLst>
          </p:cNvPr>
          <p:cNvSpPr txBox="1">
            <a:spLocks/>
          </p:cNvSpPr>
          <p:nvPr/>
        </p:nvSpPr>
        <p:spPr>
          <a:xfrm>
            <a:off x="4831146" y="4293096"/>
            <a:ext cx="1944216" cy="360040"/>
          </a:xfrm>
          <a:prstGeom prst="rect">
            <a:avLst/>
          </a:prstGeom>
          <a:ln>
            <a:noFill/>
          </a:ln>
        </p:spPr>
        <p:txBody>
          <a:bodyPr vert="horz" lIns="91440" tIns="45720" rIns="91440" bIns="45720" rtlCol="0" anchor="t">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fontAlgn="auto">
              <a:spcAft>
                <a:spcPts val="0"/>
              </a:spcAft>
            </a:pPr>
            <a:r>
              <a:rPr lang="en-US" altLang="zh-TW" sz="1400" dirty="0"/>
              <a:t>…</a:t>
            </a:r>
            <a:endParaRPr lang="zh-TW" altLang="en-US" sz="1400" dirty="0"/>
          </a:p>
        </p:txBody>
      </p:sp>
      <p:sp>
        <p:nvSpPr>
          <p:cNvPr id="50" name="標題 1">
            <a:extLst>
              <a:ext uri="{FF2B5EF4-FFF2-40B4-BE49-F238E27FC236}">
                <a16:creationId xmlns:a16="http://schemas.microsoft.com/office/drawing/2014/main" id="{049F967F-4896-4249-8EBB-5695504AF9C2}"/>
              </a:ext>
            </a:extLst>
          </p:cNvPr>
          <p:cNvSpPr txBox="1">
            <a:spLocks/>
          </p:cNvSpPr>
          <p:nvPr/>
        </p:nvSpPr>
        <p:spPr>
          <a:xfrm>
            <a:off x="6742584" y="4293096"/>
            <a:ext cx="1944216" cy="360040"/>
          </a:xfrm>
          <a:prstGeom prst="rect">
            <a:avLst/>
          </a:prstGeom>
          <a:ln>
            <a:noFill/>
          </a:ln>
        </p:spPr>
        <p:txBody>
          <a:bodyPr vert="horz" lIns="91440" tIns="45720" rIns="91440" bIns="45720" rtlCol="0" anchor="t">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fontAlgn="auto">
              <a:spcAft>
                <a:spcPts val="0"/>
              </a:spcAft>
            </a:pPr>
            <a:r>
              <a:rPr lang="en-US" altLang="zh-TW" sz="1400" dirty="0"/>
              <a:t>…</a:t>
            </a:r>
            <a:endParaRPr lang="zh-TW" altLang="en-US" sz="1400" dirty="0"/>
          </a:p>
        </p:txBody>
      </p:sp>
    </p:spTree>
    <p:extLst>
      <p:ext uri="{BB962C8B-B14F-4D97-AF65-F5344CB8AC3E}">
        <p14:creationId xmlns:p14="http://schemas.microsoft.com/office/powerpoint/2010/main" val="11225036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Virtual DOM: Concept</a:t>
            </a:r>
          </a:p>
        </p:txBody>
      </p:sp>
      <p:sp>
        <p:nvSpPr>
          <p:cNvPr id="5" name="矩形 4"/>
          <p:cNvSpPr/>
          <p:nvPr/>
        </p:nvSpPr>
        <p:spPr>
          <a:xfrm>
            <a:off x="107504" y="6341258"/>
            <a:ext cx="3816424" cy="400110"/>
          </a:xfrm>
          <a:prstGeom prst="rect">
            <a:avLst/>
          </a:prstGeom>
        </p:spPr>
        <p:txBody>
          <a:bodyPr wrap="square">
            <a:spAutoFit/>
          </a:bodyPr>
          <a:lstStyle/>
          <a:p>
            <a:r>
              <a:rPr lang="en-US" altLang="zh-TW" sz="2000" b="1" u="sng" dirty="0">
                <a:hlinkClick r:id="rId3"/>
              </a:rPr>
              <a:t>React Virtual DOM Explained</a:t>
            </a:r>
            <a:endParaRPr lang="en-US" altLang="zh-TW" sz="2000" dirty="0"/>
          </a:p>
        </p:txBody>
      </p:sp>
      <p:pic>
        <p:nvPicPr>
          <p:cNvPr id="4" name="圖片 3">
            <a:extLst>
              <a:ext uri="{FF2B5EF4-FFF2-40B4-BE49-F238E27FC236}">
                <a16:creationId xmlns:a16="http://schemas.microsoft.com/office/drawing/2014/main" id="{31F35A2C-93FC-FD4B-8C6A-055DD08CF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040" y="1417638"/>
            <a:ext cx="6589919" cy="4401761"/>
          </a:xfrm>
          <a:prstGeom prst="rect">
            <a:avLst/>
          </a:prstGeom>
        </p:spPr>
      </p:pic>
      <p:sp>
        <p:nvSpPr>
          <p:cNvPr id="6" name="文字方塊 5">
            <a:extLst>
              <a:ext uri="{FF2B5EF4-FFF2-40B4-BE49-F238E27FC236}">
                <a16:creationId xmlns:a16="http://schemas.microsoft.com/office/drawing/2014/main" id="{C144BA43-EF84-0F4E-AD32-FDDC3D5851F1}"/>
              </a:ext>
            </a:extLst>
          </p:cNvPr>
          <p:cNvSpPr txBox="1"/>
          <p:nvPr/>
        </p:nvSpPr>
        <p:spPr>
          <a:xfrm>
            <a:off x="1277040" y="5819399"/>
            <a:ext cx="4669868" cy="215444"/>
          </a:xfrm>
          <a:prstGeom prst="rect">
            <a:avLst/>
          </a:prstGeom>
          <a:noFill/>
        </p:spPr>
        <p:txBody>
          <a:bodyPr wrap="none" rtlCol="0">
            <a:spAutoFit/>
          </a:bodyPr>
          <a:lstStyle/>
          <a:p>
            <a:r>
              <a:rPr lang="en-US" altLang="zh-TW" sz="800" b="1" dirty="0"/>
              <a:t>source: https://</a:t>
            </a:r>
            <a:r>
              <a:rPr lang="en-US" altLang="zh-TW" sz="800" b="1" dirty="0" err="1"/>
              <a:t>www.oreilly.com</a:t>
            </a:r>
            <a:r>
              <a:rPr lang="en-US" altLang="zh-TW" sz="800" b="1" dirty="0"/>
              <a:t>/library/view/learning-react-native/9781491929049/ch02.html</a:t>
            </a:r>
          </a:p>
        </p:txBody>
      </p:sp>
    </p:spTree>
    <p:extLst>
      <p:ext uri="{BB962C8B-B14F-4D97-AF65-F5344CB8AC3E}">
        <p14:creationId xmlns:p14="http://schemas.microsoft.com/office/powerpoint/2010/main" val="26486194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React Component Lifecycle</a:t>
            </a:r>
          </a:p>
        </p:txBody>
      </p:sp>
      <p:sp>
        <p:nvSpPr>
          <p:cNvPr id="6" name="內容版面配置區 2"/>
          <p:cNvSpPr>
            <a:spLocks noGrp="1"/>
          </p:cNvSpPr>
          <p:nvPr>
            <p:ph idx="1"/>
          </p:nvPr>
        </p:nvSpPr>
        <p:spPr>
          <a:xfrm>
            <a:off x="457200" y="1600200"/>
            <a:ext cx="8229600" cy="4525963"/>
          </a:xfrm>
        </p:spPr>
        <p:txBody>
          <a:bodyPr>
            <a:normAutofit/>
          </a:bodyPr>
          <a:lstStyle/>
          <a:p>
            <a:r>
              <a:rPr lang="en-US" altLang="zh-TW" dirty="0"/>
              <a:t>React component has 3 types of lifecycle:</a:t>
            </a:r>
          </a:p>
          <a:p>
            <a:pPr marL="971550" lvl="1" indent="-514350">
              <a:buFont typeface="+mj-lt"/>
              <a:buAutoNum type="arabicPeriod"/>
            </a:pPr>
            <a:r>
              <a:rPr lang="en-US" altLang="zh-TW" b="1" dirty="0"/>
              <a:t>Mounting</a:t>
            </a:r>
            <a:r>
              <a:rPr lang="en-US" altLang="zh-TW" dirty="0"/>
              <a:t> : Component initialization</a:t>
            </a:r>
          </a:p>
          <a:p>
            <a:pPr marL="971550" lvl="1" indent="-514350">
              <a:buFont typeface="+mj-lt"/>
              <a:buAutoNum type="arabicPeriod"/>
            </a:pPr>
            <a:r>
              <a:rPr lang="en-US" altLang="zh-TW" b="1" dirty="0"/>
              <a:t>Updating</a:t>
            </a:r>
            <a:r>
              <a:rPr lang="en-US" altLang="zh-TW" dirty="0"/>
              <a:t> : Component update</a:t>
            </a:r>
          </a:p>
          <a:p>
            <a:pPr marL="971550" lvl="1" indent="-514350">
              <a:buFont typeface="+mj-lt"/>
              <a:buAutoNum type="arabicPeriod"/>
            </a:pPr>
            <a:r>
              <a:rPr lang="en-US" altLang="zh-TW" b="1" dirty="0"/>
              <a:t>Unmounting</a:t>
            </a:r>
            <a:r>
              <a:rPr lang="en-US" altLang="zh-TW" dirty="0"/>
              <a:t> : Component uninstall</a:t>
            </a:r>
          </a:p>
          <a:p>
            <a:r>
              <a:rPr lang="en-US" altLang="zh-TW" dirty="0"/>
              <a:t>In each state, React provides </a:t>
            </a:r>
            <a:r>
              <a:rPr lang="en-US" altLang="zh-TW" b="1" dirty="0"/>
              <a:t>lifecycle method</a:t>
            </a:r>
            <a:r>
              <a:rPr lang="en-US" altLang="zh-TW" dirty="0"/>
              <a:t> that you can override to run customized codes during the process.</a:t>
            </a:r>
          </a:p>
        </p:txBody>
      </p:sp>
    </p:spTree>
    <p:extLst>
      <p:ext uri="{BB962C8B-B14F-4D97-AF65-F5344CB8AC3E}">
        <p14:creationId xmlns:p14="http://schemas.microsoft.com/office/powerpoint/2010/main" val="37346929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React Component Lifecycle</a:t>
            </a:r>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7" name="矩形 6"/>
          <p:cNvSpPr/>
          <p:nvPr/>
        </p:nvSpPr>
        <p:spPr>
          <a:xfrm>
            <a:off x="3365866" y="6383307"/>
            <a:ext cx="2412268" cy="400110"/>
          </a:xfrm>
          <a:prstGeom prst="rect">
            <a:avLst/>
          </a:prstGeom>
        </p:spPr>
        <p:txBody>
          <a:bodyPr wrap="square">
            <a:spAutoFit/>
          </a:bodyPr>
          <a:lstStyle/>
          <a:p>
            <a:pPr algn="ctr"/>
            <a:r>
              <a:rPr lang="en-US" altLang="zh-TW" sz="2000" b="1" dirty="0">
                <a:hlinkClick r:id="rId3"/>
              </a:rPr>
              <a:t>React.Component</a:t>
            </a:r>
            <a:endParaRPr lang="en-US" altLang="zh-TW" sz="2000" b="1" dirty="0"/>
          </a:p>
        </p:txBody>
      </p:sp>
    </p:spTree>
    <p:extLst>
      <p:ext uri="{BB962C8B-B14F-4D97-AF65-F5344CB8AC3E}">
        <p14:creationId xmlns:p14="http://schemas.microsoft.com/office/powerpoint/2010/main" val="29862688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Mounting State </a:t>
            </a:r>
          </a:p>
        </p:txBody>
      </p:sp>
      <p:pic>
        <p:nvPicPr>
          <p:cNvPr id="7" name="內容版面配置區 5">
            <a:extLst>
              <a:ext uri="{FF2B5EF4-FFF2-40B4-BE49-F238E27FC236}">
                <a16:creationId xmlns:a16="http://schemas.microsoft.com/office/drawing/2014/main" id="{B0883064-5675-454A-882F-2D9F49AA4D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6" name="矩形 5"/>
          <p:cNvSpPr/>
          <p:nvPr/>
        </p:nvSpPr>
        <p:spPr>
          <a:xfrm>
            <a:off x="1691680" y="1454050"/>
            <a:ext cx="1872208" cy="48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644209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600" dirty="0"/>
              <a:t>What is Web Application Framework?</a:t>
            </a:r>
            <a:endParaRPr lang="zh-TW" altLang="en-US" sz="3600" dirty="0"/>
          </a:p>
        </p:txBody>
      </p:sp>
      <p:sp>
        <p:nvSpPr>
          <p:cNvPr id="3" name="內容版面配置區 2"/>
          <p:cNvSpPr>
            <a:spLocks noGrp="1"/>
          </p:cNvSpPr>
          <p:nvPr>
            <p:ph idx="1"/>
          </p:nvPr>
        </p:nvSpPr>
        <p:spPr>
          <a:xfrm>
            <a:off x="457200" y="1412776"/>
            <a:ext cx="8229600" cy="3412976"/>
          </a:xfrm>
        </p:spPr>
        <p:txBody>
          <a:bodyPr>
            <a:normAutofit/>
          </a:bodyPr>
          <a:lstStyle/>
          <a:p>
            <a:r>
              <a:rPr lang="en-US" altLang="zh-TW" dirty="0"/>
              <a:t>We have learned how to write a website with HTML and JavaScript.</a:t>
            </a:r>
            <a:r>
              <a:rPr lang="zh-TW" altLang="en-US" dirty="0"/>
              <a:t> </a:t>
            </a:r>
            <a:endParaRPr lang="en-US" altLang="zh-TW" dirty="0"/>
          </a:p>
          <a:p>
            <a:r>
              <a:rPr lang="en-US" altLang="zh-TW" dirty="0"/>
              <a:t>Many applications nowadays use </a:t>
            </a:r>
            <a:br>
              <a:rPr lang="en-US" altLang="zh-TW" dirty="0"/>
            </a:br>
            <a:r>
              <a:rPr lang="en-US" altLang="zh-TW" b="1" dirty="0"/>
              <a:t>web application framework </a:t>
            </a:r>
            <a:r>
              <a:rPr lang="en-US" altLang="zh-TW" dirty="0"/>
              <a:t>to build up.</a:t>
            </a:r>
          </a:p>
          <a:p>
            <a:r>
              <a:rPr lang="en-US" altLang="zh-TW" dirty="0"/>
              <a:t>A set of APIs that facilitates the development of web applications. </a:t>
            </a:r>
          </a:p>
        </p:txBody>
      </p:sp>
      <p:grpSp>
        <p:nvGrpSpPr>
          <p:cNvPr id="8" name="群組 7">
            <a:extLst>
              <a:ext uri="{FF2B5EF4-FFF2-40B4-BE49-F238E27FC236}">
                <a16:creationId xmlns:a16="http://schemas.microsoft.com/office/drawing/2014/main" id="{62029832-1255-5045-8E20-6842DAE18ECA}"/>
              </a:ext>
            </a:extLst>
          </p:cNvPr>
          <p:cNvGrpSpPr/>
          <p:nvPr/>
        </p:nvGrpSpPr>
        <p:grpSpPr>
          <a:xfrm>
            <a:off x="1617992" y="4770194"/>
            <a:ext cx="5908015" cy="1827158"/>
            <a:chOff x="1181460" y="4725144"/>
            <a:chExt cx="6781080" cy="2097168"/>
          </a:xfrm>
        </p:grpSpPr>
        <p:sp>
          <p:nvSpPr>
            <p:cNvPr id="4" name="矩形 3">
              <a:extLst>
                <a:ext uri="{FF2B5EF4-FFF2-40B4-BE49-F238E27FC236}">
                  <a16:creationId xmlns:a16="http://schemas.microsoft.com/office/drawing/2014/main" id="{56355562-134C-6641-829B-65BDC80E3C46}"/>
                </a:ext>
              </a:extLst>
            </p:cNvPr>
            <p:cNvSpPr/>
            <p:nvPr/>
          </p:nvSpPr>
          <p:spPr>
            <a:xfrm>
              <a:off x="1181460" y="5445224"/>
              <a:ext cx="2160240" cy="64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TW" dirty="0"/>
                <a:t>User Interface</a:t>
              </a:r>
              <a:endParaRPr kumimoji="1" lang="zh-TW" altLang="en-US" dirty="0"/>
            </a:p>
          </p:txBody>
        </p:sp>
        <p:sp>
          <p:nvSpPr>
            <p:cNvPr id="5" name="矩形 4">
              <a:extLst>
                <a:ext uri="{FF2B5EF4-FFF2-40B4-BE49-F238E27FC236}">
                  <a16:creationId xmlns:a16="http://schemas.microsoft.com/office/drawing/2014/main" id="{A0A272D7-F48F-B643-A664-13ABAC33471E}"/>
                </a:ext>
              </a:extLst>
            </p:cNvPr>
            <p:cNvSpPr/>
            <p:nvPr/>
          </p:nvSpPr>
          <p:spPr>
            <a:xfrm>
              <a:off x="3490888" y="5445224"/>
              <a:ext cx="216123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TW" dirty="0"/>
                <a:t>Router</a:t>
              </a:r>
              <a:endParaRPr kumimoji="1" lang="zh-TW" altLang="en-US" dirty="0"/>
            </a:p>
          </p:txBody>
        </p:sp>
        <p:sp>
          <p:nvSpPr>
            <p:cNvPr id="6" name="矩形 5">
              <a:extLst>
                <a:ext uri="{FF2B5EF4-FFF2-40B4-BE49-F238E27FC236}">
                  <a16:creationId xmlns:a16="http://schemas.microsoft.com/office/drawing/2014/main" id="{F63C2733-BD13-2B4D-BC69-EA3DC241A74F}"/>
                </a:ext>
              </a:extLst>
            </p:cNvPr>
            <p:cNvSpPr/>
            <p:nvPr/>
          </p:nvSpPr>
          <p:spPr>
            <a:xfrm>
              <a:off x="1181460" y="4725144"/>
              <a:ext cx="67810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Application framework</a:t>
              </a:r>
              <a:endParaRPr kumimoji="1" lang="zh-TW" altLang="en-US" dirty="0"/>
            </a:p>
          </p:txBody>
        </p:sp>
        <p:sp>
          <p:nvSpPr>
            <p:cNvPr id="7" name="矩形 6">
              <a:extLst>
                <a:ext uri="{FF2B5EF4-FFF2-40B4-BE49-F238E27FC236}">
                  <a16:creationId xmlns:a16="http://schemas.microsoft.com/office/drawing/2014/main" id="{A0A272D7-F48F-B643-A664-13ABAC33471E}"/>
                </a:ext>
              </a:extLst>
            </p:cNvPr>
            <p:cNvSpPr/>
            <p:nvPr/>
          </p:nvSpPr>
          <p:spPr>
            <a:xfrm>
              <a:off x="5801308" y="5445224"/>
              <a:ext cx="216123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TW" dirty="0"/>
                <a:t>Database…</a:t>
              </a:r>
              <a:endParaRPr kumimoji="1" lang="zh-TW" altLang="en-US" dirty="0"/>
            </a:p>
          </p:txBody>
        </p:sp>
        <p:sp>
          <p:nvSpPr>
            <p:cNvPr id="10" name="矩形 9">
              <a:extLst>
                <a:ext uri="{FF2B5EF4-FFF2-40B4-BE49-F238E27FC236}">
                  <a16:creationId xmlns:a16="http://schemas.microsoft.com/office/drawing/2014/main" id="{9341D050-6F2B-F044-BEED-7CDE26BB6BE0}"/>
                </a:ext>
              </a:extLst>
            </p:cNvPr>
            <p:cNvSpPr/>
            <p:nvPr/>
          </p:nvSpPr>
          <p:spPr>
            <a:xfrm>
              <a:off x="1181460" y="6174240"/>
              <a:ext cx="3318532" cy="6480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TW" dirty="0"/>
                <a:t>HTML</a:t>
              </a:r>
              <a:endParaRPr kumimoji="1" lang="zh-TW" altLang="en-US" dirty="0"/>
            </a:p>
          </p:txBody>
        </p:sp>
        <p:sp>
          <p:nvSpPr>
            <p:cNvPr id="11" name="矩形 10">
              <a:extLst>
                <a:ext uri="{FF2B5EF4-FFF2-40B4-BE49-F238E27FC236}">
                  <a16:creationId xmlns:a16="http://schemas.microsoft.com/office/drawing/2014/main" id="{3D420290-DD6B-5E42-9935-2FC86C16327A}"/>
                </a:ext>
              </a:extLst>
            </p:cNvPr>
            <p:cNvSpPr/>
            <p:nvPr/>
          </p:nvSpPr>
          <p:spPr>
            <a:xfrm>
              <a:off x="4644008" y="6174240"/>
              <a:ext cx="3318532" cy="6480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TW" dirty="0"/>
                <a:t>JavaScript</a:t>
              </a:r>
              <a:endParaRPr kumimoji="1" lang="zh-TW" altLang="en-US" dirty="0"/>
            </a:p>
          </p:txBody>
        </p:sp>
      </p:grpSp>
    </p:spTree>
    <p:extLst>
      <p:ext uri="{BB962C8B-B14F-4D97-AF65-F5344CB8AC3E}">
        <p14:creationId xmlns:p14="http://schemas.microsoft.com/office/powerpoint/2010/main" val="303481416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Mounting State Methods </a:t>
            </a:r>
          </a:p>
        </p:txBody>
      </p:sp>
      <p:sp>
        <p:nvSpPr>
          <p:cNvPr id="3" name="內容版面配置區 2"/>
          <p:cNvSpPr>
            <a:spLocks noGrp="1"/>
          </p:cNvSpPr>
          <p:nvPr>
            <p:ph idx="1"/>
          </p:nvPr>
        </p:nvSpPr>
        <p:spPr/>
        <p:txBody>
          <a:bodyPr>
            <a:normAutofit/>
          </a:bodyPr>
          <a:lstStyle/>
          <a:p>
            <a:r>
              <a:rPr lang="en-US" altLang="zh-TW" dirty="0"/>
              <a:t>The following methods are called in the specified order when an instance of a component is </a:t>
            </a:r>
            <a:r>
              <a:rPr lang="en-US" altLang="zh-TW" b="1" dirty="0"/>
              <a:t>created and inserted into the DOM.</a:t>
            </a:r>
          </a:p>
          <a:p>
            <a:pPr marL="971550" lvl="1" indent="-514350">
              <a:buFont typeface="+mj-lt"/>
              <a:buAutoNum type="arabicPeriod"/>
            </a:pPr>
            <a:r>
              <a:rPr lang="en-US" altLang="zh-TW" dirty="0"/>
              <a:t>constructor()</a:t>
            </a:r>
          </a:p>
          <a:p>
            <a:pPr marL="971550" lvl="1" indent="-514350">
              <a:buFont typeface="+mj-lt"/>
              <a:buAutoNum type="arabicPeriod"/>
            </a:pPr>
            <a:r>
              <a:rPr lang="en-US" altLang="zh-TW" dirty="0"/>
              <a:t>static </a:t>
            </a:r>
            <a:r>
              <a:rPr lang="en-US" altLang="zh-TW" dirty="0" err="1"/>
              <a:t>getDerivedStateFromProps</a:t>
            </a:r>
            <a:r>
              <a:rPr lang="en-US" altLang="zh-TW" dirty="0"/>
              <a:t>()</a:t>
            </a:r>
          </a:p>
          <a:p>
            <a:pPr marL="971550" lvl="1" indent="-514350">
              <a:buFont typeface="+mj-lt"/>
              <a:buAutoNum type="arabicPeriod"/>
            </a:pPr>
            <a:r>
              <a:rPr lang="en-US" altLang="zh-TW" dirty="0"/>
              <a:t>render() </a:t>
            </a:r>
          </a:p>
          <a:p>
            <a:pPr marL="971550" lvl="1" indent="-514350">
              <a:buFont typeface="+mj-lt"/>
              <a:buAutoNum type="arabicPeriod"/>
            </a:pPr>
            <a:r>
              <a:rPr lang="en-US" altLang="zh-TW" dirty="0" err="1"/>
              <a:t>componentDidMount</a:t>
            </a:r>
            <a:r>
              <a:rPr lang="en-US" altLang="zh-TW" dirty="0"/>
              <a:t>()</a:t>
            </a:r>
          </a:p>
          <a:p>
            <a:endParaRPr lang="zh-TW" altLang="en-US" dirty="0"/>
          </a:p>
        </p:txBody>
      </p:sp>
    </p:spTree>
    <p:extLst>
      <p:ext uri="{BB962C8B-B14F-4D97-AF65-F5344CB8AC3E}">
        <p14:creationId xmlns:p14="http://schemas.microsoft.com/office/powerpoint/2010/main" val="9216405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457200" y="274638"/>
            <a:ext cx="8229600" cy="1143000"/>
          </a:xfrm>
        </p:spPr>
        <p:txBody>
          <a:bodyPr>
            <a:normAutofit/>
          </a:bodyPr>
          <a:lstStyle/>
          <a:p>
            <a:r>
              <a:rPr lang="en-US" altLang="zh-TW" dirty="0"/>
              <a:t>Updating State </a:t>
            </a:r>
          </a:p>
        </p:txBody>
      </p:sp>
      <p:pic>
        <p:nvPicPr>
          <p:cNvPr id="7" name="內容版面配置區 5">
            <a:extLst>
              <a:ext uri="{FF2B5EF4-FFF2-40B4-BE49-F238E27FC236}">
                <a16:creationId xmlns:a16="http://schemas.microsoft.com/office/drawing/2014/main" id="{91C314FB-A3E6-5247-B419-3B6BD132C1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6" name="矩形 5"/>
          <p:cNvSpPr/>
          <p:nvPr/>
        </p:nvSpPr>
        <p:spPr>
          <a:xfrm>
            <a:off x="3707904" y="1454050"/>
            <a:ext cx="2952328" cy="48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06176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Updating State Methods </a:t>
            </a:r>
          </a:p>
        </p:txBody>
      </p:sp>
      <p:sp>
        <p:nvSpPr>
          <p:cNvPr id="3" name="內容版面配置區 2"/>
          <p:cNvSpPr>
            <a:spLocks noGrp="1"/>
          </p:cNvSpPr>
          <p:nvPr>
            <p:ph idx="1"/>
          </p:nvPr>
        </p:nvSpPr>
        <p:spPr/>
        <p:txBody>
          <a:bodyPr>
            <a:normAutofit/>
          </a:bodyPr>
          <a:lstStyle/>
          <a:p>
            <a:r>
              <a:rPr lang="en-US" altLang="zh-TW" dirty="0"/>
              <a:t>The following methods are called in the specified order when a component is being re-rendered.</a:t>
            </a:r>
          </a:p>
          <a:p>
            <a:pPr marL="971550" lvl="1" indent="-514350">
              <a:buFont typeface="+mj-lt"/>
              <a:buAutoNum type="arabicPeriod"/>
            </a:pPr>
            <a:r>
              <a:rPr lang="en-US" altLang="zh-TW" dirty="0"/>
              <a:t>static </a:t>
            </a:r>
            <a:r>
              <a:rPr lang="en-US" altLang="zh-TW" dirty="0" err="1"/>
              <a:t>getDerivedStateFromProps</a:t>
            </a:r>
            <a:r>
              <a:rPr lang="en-US" altLang="zh-TW" dirty="0"/>
              <a:t>()</a:t>
            </a:r>
          </a:p>
          <a:p>
            <a:pPr marL="971550" lvl="1" indent="-514350">
              <a:buFont typeface="+mj-lt"/>
              <a:buAutoNum type="arabicPeriod"/>
            </a:pPr>
            <a:r>
              <a:rPr lang="en-US" altLang="zh-TW" dirty="0" err="1"/>
              <a:t>shouldComponentUpdate</a:t>
            </a:r>
            <a:r>
              <a:rPr lang="en-US" altLang="zh-TW" dirty="0"/>
              <a:t>()</a:t>
            </a:r>
          </a:p>
          <a:p>
            <a:pPr marL="971550" lvl="1" indent="-514350">
              <a:buFont typeface="+mj-lt"/>
              <a:buAutoNum type="arabicPeriod"/>
            </a:pPr>
            <a:r>
              <a:rPr lang="en-US" altLang="zh-TW" dirty="0"/>
              <a:t>render()</a:t>
            </a:r>
          </a:p>
          <a:p>
            <a:pPr marL="971550" lvl="1" indent="-514350">
              <a:buFont typeface="+mj-lt"/>
              <a:buAutoNum type="arabicPeriod"/>
            </a:pPr>
            <a:r>
              <a:rPr lang="en-US" altLang="zh-TW" dirty="0" err="1"/>
              <a:t>getSnapshotBeforeUpdate</a:t>
            </a:r>
            <a:r>
              <a:rPr lang="en-US" altLang="zh-TW" dirty="0"/>
              <a:t>()</a:t>
            </a:r>
          </a:p>
          <a:p>
            <a:pPr marL="971550" lvl="1" indent="-514350">
              <a:buFont typeface="+mj-lt"/>
              <a:buAutoNum type="arabicPeriod"/>
            </a:pPr>
            <a:r>
              <a:rPr lang="en-US" altLang="zh-TW" dirty="0" err="1"/>
              <a:t>componentDidUpdate</a:t>
            </a:r>
            <a:r>
              <a:rPr lang="en-US" altLang="zh-TW" dirty="0"/>
              <a:t>()</a:t>
            </a:r>
          </a:p>
        </p:txBody>
      </p:sp>
    </p:spTree>
    <p:extLst>
      <p:ext uri="{BB962C8B-B14F-4D97-AF65-F5344CB8AC3E}">
        <p14:creationId xmlns:p14="http://schemas.microsoft.com/office/powerpoint/2010/main" val="37247347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Updating State </a:t>
            </a:r>
          </a:p>
        </p:txBody>
      </p:sp>
      <p:sp>
        <p:nvSpPr>
          <p:cNvPr id="3" name="內容版面配置區 2"/>
          <p:cNvSpPr>
            <a:spLocks noGrp="1"/>
          </p:cNvSpPr>
          <p:nvPr>
            <p:ph idx="1"/>
          </p:nvPr>
        </p:nvSpPr>
        <p:spPr/>
        <p:txBody>
          <a:bodyPr>
            <a:normAutofit fontScale="92500"/>
          </a:bodyPr>
          <a:lstStyle/>
          <a:p>
            <a:r>
              <a:rPr lang="en-US" altLang="zh-TW" dirty="0"/>
              <a:t>React won’t continuously update component.</a:t>
            </a:r>
          </a:p>
          <a:p>
            <a:r>
              <a:rPr lang="en-US" altLang="zh-TW" dirty="0"/>
              <a:t>React only updates components in the following situations:</a:t>
            </a:r>
          </a:p>
          <a:p>
            <a:pPr marL="971550" lvl="1" indent="-514350">
              <a:buFont typeface="+mj-lt"/>
              <a:buAutoNum type="arabicPeriod"/>
            </a:pPr>
            <a:r>
              <a:rPr lang="en-US" altLang="zh-TW" b="1" dirty="0"/>
              <a:t>props changed</a:t>
            </a:r>
          </a:p>
          <a:p>
            <a:pPr marL="971550" lvl="1" indent="-514350">
              <a:buFont typeface="+mj-lt"/>
              <a:buAutoNum type="arabicPeriod"/>
            </a:pPr>
            <a:r>
              <a:rPr lang="en-US" altLang="zh-TW" b="1" dirty="0"/>
              <a:t>state changed</a:t>
            </a:r>
          </a:p>
          <a:p>
            <a:pPr marL="971550" lvl="1" indent="-514350">
              <a:buFont typeface="+mj-lt"/>
              <a:buAutoNum type="arabicPeriod"/>
            </a:pPr>
            <a:r>
              <a:rPr lang="en-US" altLang="zh-TW" b="1" dirty="0" err="1"/>
              <a:t>forceUpdate</a:t>
            </a:r>
            <a:r>
              <a:rPr lang="en-US" altLang="zh-TW" b="1" dirty="0"/>
              <a:t>()</a:t>
            </a:r>
          </a:p>
          <a:p>
            <a:r>
              <a:rPr lang="en-US" altLang="zh-TW" dirty="0"/>
              <a:t>Different trigger mechanism corresponds to different calling sequence of state methods.</a:t>
            </a:r>
          </a:p>
        </p:txBody>
      </p:sp>
    </p:spTree>
    <p:extLst>
      <p:ext uri="{BB962C8B-B14F-4D97-AF65-F5344CB8AC3E}">
        <p14:creationId xmlns:p14="http://schemas.microsoft.com/office/powerpoint/2010/main" val="24056989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457200" y="274638"/>
            <a:ext cx="8229600" cy="1143000"/>
          </a:xfrm>
        </p:spPr>
        <p:txBody>
          <a:bodyPr>
            <a:normAutofit/>
          </a:bodyPr>
          <a:lstStyle/>
          <a:p>
            <a:r>
              <a:rPr lang="en-US" altLang="zh-TW" dirty="0"/>
              <a:t>Updating State </a:t>
            </a:r>
          </a:p>
        </p:txBody>
      </p:sp>
      <p:pic>
        <p:nvPicPr>
          <p:cNvPr id="7" name="內容版面配置區 5">
            <a:extLst>
              <a:ext uri="{FF2B5EF4-FFF2-40B4-BE49-F238E27FC236}">
                <a16:creationId xmlns:a16="http://schemas.microsoft.com/office/drawing/2014/main" id="{91C314FB-A3E6-5247-B419-3B6BD132C1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6" name="矩形 5"/>
          <p:cNvSpPr/>
          <p:nvPr/>
        </p:nvSpPr>
        <p:spPr>
          <a:xfrm>
            <a:off x="3707904" y="2204864"/>
            <a:ext cx="1008112"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042182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React Component: props</a:t>
            </a:r>
          </a:p>
        </p:txBody>
      </p:sp>
      <p:sp>
        <p:nvSpPr>
          <p:cNvPr id="3" name="內容版面配置區 2"/>
          <p:cNvSpPr>
            <a:spLocks noGrp="1"/>
          </p:cNvSpPr>
          <p:nvPr>
            <p:ph idx="1"/>
          </p:nvPr>
        </p:nvSpPr>
        <p:spPr/>
        <p:txBody>
          <a:bodyPr>
            <a:normAutofit/>
          </a:bodyPr>
          <a:lstStyle/>
          <a:p>
            <a:r>
              <a:rPr lang="en-US" altLang="zh-TW" b="1" dirty="0"/>
              <a:t>props</a:t>
            </a:r>
            <a:r>
              <a:rPr lang="en-US" altLang="zh-TW" dirty="0"/>
              <a:t> is a </a:t>
            </a:r>
            <a:r>
              <a:rPr lang="en-US" altLang="zh-TW" b="1" dirty="0"/>
              <a:t>read-only</a:t>
            </a:r>
            <a:r>
              <a:rPr lang="en-US" altLang="zh-TW" dirty="0"/>
              <a:t> parameter used for communication between a component and its child</a:t>
            </a:r>
            <a:r>
              <a:rPr lang="zh-TW" altLang="en-US" dirty="0"/>
              <a:t> </a:t>
            </a:r>
            <a:r>
              <a:rPr lang="en-US" altLang="zh-TW" dirty="0"/>
              <a:t>component(s). </a:t>
            </a:r>
          </a:p>
          <a:p>
            <a:r>
              <a:rPr lang="en-US" altLang="zh-TW" dirty="0"/>
              <a:t>When the component builds up a child component, it can assign parameter(s) to it. </a:t>
            </a:r>
          </a:p>
          <a:p>
            <a:r>
              <a:rPr lang="en-US" altLang="zh-TW" dirty="0"/>
              <a:t>We can then use </a:t>
            </a:r>
            <a:r>
              <a:rPr lang="en-US" altLang="zh-TW" b="1" dirty="0" err="1"/>
              <a:t>this.props</a:t>
            </a:r>
            <a:r>
              <a:rPr lang="en-US" altLang="zh-TW" dirty="0"/>
              <a:t> in the child component to get parameters from its parent. </a:t>
            </a:r>
          </a:p>
          <a:p>
            <a:endParaRPr lang="en-US" altLang="zh-TW" dirty="0"/>
          </a:p>
        </p:txBody>
      </p:sp>
    </p:spTree>
    <p:extLst>
      <p:ext uri="{BB962C8B-B14F-4D97-AF65-F5344CB8AC3E}">
        <p14:creationId xmlns:p14="http://schemas.microsoft.com/office/powerpoint/2010/main" val="21447256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props: Example</a:t>
            </a:r>
          </a:p>
        </p:txBody>
      </p:sp>
      <p:sp>
        <p:nvSpPr>
          <p:cNvPr id="3" name="內容版面配置區 2"/>
          <p:cNvSpPr>
            <a:spLocks noGrp="1"/>
          </p:cNvSpPr>
          <p:nvPr>
            <p:ph idx="1"/>
          </p:nvPr>
        </p:nvSpPr>
        <p:spPr/>
        <p:txBody>
          <a:bodyPr>
            <a:normAutofit/>
          </a:bodyPr>
          <a:lstStyle/>
          <a:p>
            <a:endParaRPr lang="en-US" altLang="zh-TW" dirty="0"/>
          </a:p>
          <a:p>
            <a:endParaRPr lang="en-US" altLang="zh-TW" dirty="0"/>
          </a:p>
        </p:txBody>
      </p:sp>
      <p:grpSp>
        <p:nvGrpSpPr>
          <p:cNvPr id="4" name="群組 3"/>
          <p:cNvGrpSpPr/>
          <p:nvPr/>
        </p:nvGrpSpPr>
        <p:grpSpPr>
          <a:xfrm>
            <a:off x="429280" y="1412776"/>
            <a:ext cx="8431664" cy="3170741"/>
            <a:chOff x="457200" y="3501008"/>
            <a:chExt cx="8431664" cy="3170741"/>
          </a:xfrm>
        </p:grpSpPr>
        <p:sp>
          <p:nvSpPr>
            <p:cNvPr id="5" name="文字方塊 4"/>
            <p:cNvSpPr txBox="1"/>
            <p:nvPr/>
          </p:nvSpPr>
          <p:spPr>
            <a:xfrm>
              <a:off x="457200" y="3501008"/>
              <a:ext cx="8373616" cy="3170741"/>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Home extends </a:t>
              </a:r>
              <a:r>
                <a:rPr lang="en-US" altLang="zh-TW" sz="2000" dirty="0" err="1"/>
                <a:t>React.Component</a:t>
              </a:r>
              <a:r>
                <a:rPr lang="en-US" altLang="zh-TW" sz="2000" dirty="0"/>
                <a:t> {</a:t>
              </a:r>
            </a:p>
            <a:p>
              <a:r>
                <a:rPr lang="en-US" altLang="zh-TW" sz="2000" dirty="0"/>
                <a:t>  render() { </a:t>
              </a:r>
              <a:r>
                <a:rPr lang="en-US" altLang="zh-TW" sz="2000" dirty="0">
                  <a:solidFill>
                    <a:srgbClr val="00B050"/>
                  </a:solidFill>
                </a:rPr>
                <a:t>// define HTML structure</a:t>
              </a:r>
            </a:p>
            <a:p>
              <a:r>
                <a:rPr lang="en-US" altLang="zh-TW" sz="2000" dirty="0"/>
                <a:t>    return (</a:t>
              </a:r>
            </a:p>
            <a:p>
              <a:r>
                <a:rPr lang="en-US" altLang="zh-TW" sz="2000" dirty="0"/>
                <a:t>      &lt;div&gt;</a:t>
              </a:r>
            </a:p>
            <a:p>
              <a:r>
                <a:rPr lang="en-US" altLang="zh-TW" sz="2000" dirty="0"/>
                <a:t>        &lt;Example </a:t>
              </a:r>
              <a:r>
                <a:rPr lang="en-US" altLang="zh-TW" sz="2000" b="1" dirty="0"/>
                <a:t>id={‘0’}</a:t>
              </a:r>
              <a:r>
                <a:rPr lang="en-US" altLang="zh-TW" sz="2000" dirty="0"/>
                <a:t>/&gt;   </a:t>
              </a:r>
              <a:r>
                <a:rPr lang="en-US" altLang="zh-TW" sz="2000" dirty="0">
                  <a:solidFill>
                    <a:srgbClr val="00B050"/>
                  </a:solidFill>
                </a:rPr>
                <a:t>// id represents a prop</a:t>
              </a:r>
            </a:p>
            <a:p>
              <a:r>
                <a:rPr lang="en-US" altLang="zh-TW" sz="2000" dirty="0"/>
                <a:t>        &lt;Example </a:t>
              </a:r>
              <a:r>
                <a:rPr lang="en-US" altLang="zh-TW" sz="2000" b="1" dirty="0"/>
                <a:t>id={‘1’}</a:t>
              </a:r>
              <a:r>
                <a:rPr lang="en-US" altLang="zh-TW" sz="2000" dirty="0"/>
                <a:t>/&gt;    </a:t>
              </a:r>
            </a:p>
            <a:p>
              <a:r>
                <a:rPr lang="en-US" altLang="zh-TW" sz="2000" dirty="0"/>
                <a:t>      &lt;/div&gt; </a:t>
              </a:r>
            </a:p>
            <a:p>
              <a:r>
                <a:rPr lang="en-US" altLang="zh-TW" sz="2000" dirty="0"/>
                <a:t>    );</a:t>
              </a:r>
            </a:p>
            <a:p>
              <a:r>
                <a:rPr lang="en-US" altLang="zh-TW" sz="2000" dirty="0"/>
                <a:t>  }</a:t>
              </a:r>
            </a:p>
            <a:p>
              <a:r>
                <a:rPr lang="en-US" altLang="zh-TW" sz="2000" dirty="0"/>
                <a:t>}</a:t>
              </a:r>
            </a:p>
          </p:txBody>
        </p:sp>
        <p:sp>
          <p:nvSpPr>
            <p:cNvPr id="6" name="矩形 5"/>
            <p:cNvSpPr/>
            <p:nvPr/>
          </p:nvSpPr>
          <p:spPr>
            <a:xfrm>
              <a:off x="7294344" y="6083973"/>
              <a:ext cx="1594520"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home.js</a:t>
              </a:r>
              <a:endParaRPr lang="en-US" altLang="zh-TW" sz="2800" dirty="0"/>
            </a:p>
          </p:txBody>
        </p:sp>
      </p:grpSp>
      <p:sp>
        <p:nvSpPr>
          <p:cNvPr id="8" name="文字方塊 7"/>
          <p:cNvSpPr txBox="1"/>
          <p:nvPr/>
        </p:nvSpPr>
        <p:spPr>
          <a:xfrm>
            <a:off x="429280" y="4580636"/>
            <a:ext cx="8373616" cy="1939635"/>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constructor(props){</a:t>
            </a:r>
          </a:p>
          <a:p>
            <a:r>
              <a:rPr lang="en-US" altLang="zh-TW" sz="2000" dirty="0"/>
              <a:t>    </a:t>
            </a:r>
            <a:r>
              <a:rPr lang="en-US" altLang="zh-TW" sz="2000" dirty="0">
                <a:solidFill>
                  <a:schemeClr val="tx1"/>
                </a:solidFill>
              </a:rPr>
              <a:t>super(props);</a:t>
            </a:r>
          </a:p>
          <a:p>
            <a:r>
              <a:rPr lang="en-US" altLang="zh-TW" sz="2000" dirty="0"/>
              <a:t>    console.log("this component id : " + </a:t>
            </a:r>
            <a:r>
              <a:rPr lang="en-US" altLang="zh-TW" sz="2000" b="1" dirty="0"/>
              <a:t>this.props.id</a:t>
            </a:r>
            <a:r>
              <a:rPr lang="en-US" altLang="zh-TW" sz="2000" dirty="0"/>
              <a:t>); </a:t>
            </a:r>
          </a:p>
          <a:p>
            <a:r>
              <a:rPr lang="en-US" altLang="zh-TW" sz="2000" dirty="0"/>
              <a:t>  }</a:t>
            </a:r>
          </a:p>
          <a:p>
            <a:r>
              <a:rPr lang="en-US" altLang="zh-TW" sz="2000" dirty="0"/>
              <a:t>}</a:t>
            </a:r>
          </a:p>
        </p:txBody>
      </p:sp>
      <p:sp>
        <p:nvSpPr>
          <p:cNvPr id="10" name="矩形 9"/>
          <p:cNvSpPr/>
          <p:nvPr/>
        </p:nvSpPr>
        <p:spPr>
          <a:xfrm>
            <a:off x="7187091" y="6002124"/>
            <a:ext cx="1594520"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list.js</a:t>
            </a:r>
            <a:endParaRPr lang="en-US" altLang="zh-TW" sz="2800" dirty="0"/>
          </a:p>
        </p:txBody>
      </p:sp>
    </p:spTree>
    <p:extLst>
      <p:ext uri="{BB962C8B-B14F-4D97-AF65-F5344CB8AC3E}">
        <p14:creationId xmlns:p14="http://schemas.microsoft.com/office/powerpoint/2010/main" val="42815996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props: Example (Cont’d)</a:t>
            </a:r>
          </a:p>
        </p:txBody>
      </p:sp>
      <p:sp>
        <p:nvSpPr>
          <p:cNvPr id="3" name="內容版面配置區 2"/>
          <p:cNvSpPr>
            <a:spLocks noGrp="1"/>
          </p:cNvSpPr>
          <p:nvPr>
            <p:ph idx="1"/>
          </p:nvPr>
        </p:nvSpPr>
        <p:spPr>
          <a:xfrm>
            <a:off x="424920" y="1307970"/>
            <a:ext cx="8229600" cy="4525963"/>
          </a:xfrm>
        </p:spPr>
        <p:txBody>
          <a:bodyPr>
            <a:normAutofit/>
          </a:bodyPr>
          <a:lstStyle/>
          <a:p>
            <a:endParaRPr lang="en-US" altLang="zh-TW" dirty="0"/>
          </a:p>
          <a:p>
            <a:endParaRPr lang="en-US" altLang="zh-TW" dirty="0"/>
          </a:p>
        </p:txBody>
      </p:sp>
      <p:grpSp>
        <p:nvGrpSpPr>
          <p:cNvPr id="4" name="群組 3"/>
          <p:cNvGrpSpPr/>
          <p:nvPr/>
        </p:nvGrpSpPr>
        <p:grpSpPr>
          <a:xfrm>
            <a:off x="429280" y="1593892"/>
            <a:ext cx="8391192" cy="4094070"/>
            <a:chOff x="457200" y="3501008"/>
            <a:chExt cx="8391192" cy="4094070"/>
          </a:xfrm>
        </p:grpSpPr>
        <p:sp>
          <p:nvSpPr>
            <p:cNvPr id="5" name="文字方塊 4"/>
            <p:cNvSpPr txBox="1"/>
            <p:nvPr/>
          </p:nvSpPr>
          <p:spPr>
            <a:xfrm>
              <a:off x="457200" y="3501008"/>
              <a:ext cx="8373616" cy="4094070"/>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err="1"/>
                <a:t>var</a:t>
              </a:r>
              <a:r>
                <a:rPr lang="en-US" altLang="zh-TW" sz="2000" dirty="0"/>
                <a:t> </a:t>
              </a:r>
              <a:r>
                <a:rPr lang="en-US" altLang="zh-TW" sz="2000" dirty="0" err="1"/>
                <a:t>first_id</a:t>
              </a:r>
              <a:r>
                <a:rPr lang="en-US" altLang="zh-TW" sz="2000" dirty="0"/>
                <a:t> = "0";</a:t>
              </a:r>
            </a:p>
            <a:p>
              <a:r>
                <a:rPr lang="en-US" altLang="zh-TW" sz="2000" dirty="0" err="1"/>
                <a:t>var</a:t>
              </a:r>
              <a:r>
                <a:rPr lang="en-US" altLang="zh-TW" sz="2000" dirty="0"/>
                <a:t> </a:t>
              </a:r>
              <a:r>
                <a:rPr lang="en-US" altLang="zh-TW" sz="2000" dirty="0" err="1"/>
                <a:t>second_id</a:t>
              </a:r>
              <a:r>
                <a:rPr lang="en-US" altLang="zh-TW" sz="2000" dirty="0"/>
                <a:t> = "1";</a:t>
              </a:r>
            </a:p>
            <a:p>
              <a:endParaRPr lang="en-US" altLang="zh-TW" sz="2000" dirty="0"/>
            </a:p>
            <a:p>
              <a:r>
                <a:rPr lang="en-US" altLang="zh-TW" sz="2000" dirty="0"/>
                <a:t>class Home extends </a:t>
              </a:r>
              <a:r>
                <a:rPr lang="en-US" altLang="zh-TW" sz="2000" dirty="0" err="1"/>
                <a:t>React.Component</a:t>
              </a:r>
              <a:r>
                <a:rPr lang="en-US" altLang="zh-TW" sz="2000" dirty="0"/>
                <a:t> {</a:t>
              </a:r>
            </a:p>
            <a:p>
              <a:r>
                <a:rPr lang="en-US" altLang="zh-TW" sz="2000" dirty="0"/>
                <a:t>    render() { </a:t>
              </a:r>
              <a:r>
                <a:rPr lang="en-US" altLang="zh-TW" sz="2000" dirty="0">
                  <a:solidFill>
                    <a:srgbClr val="00B050"/>
                  </a:solidFill>
                </a:rPr>
                <a:t>// define HTML structure</a:t>
              </a:r>
            </a:p>
            <a:p>
              <a:r>
                <a:rPr lang="en-US" altLang="zh-TW" sz="2000" dirty="0"/>
                <a:t>    return (</a:t>
              </a:r>
            </a:p>
            <a:p>
              <a:r>
                <a:rPr lang="en-US" altLang="zh-TW" sz="2000" dirty="0"/>
                <a:t>      &lt;div&gt;</a:t>
              </a:r>
            </a:p>
            <a:p>
              <a:r>
                <a:rPr lang="en-US" altLang="zh-TW" sz="2000" dirty="0"/>
                <a:t>        &lt;Example </a:t>
              </a:r>
              <a:r>
                <a:rPr lang="en-US" altLang="zh-TW" sz="2000" b="1" dirty="0"/>
                <a:t>id={</a:t>
              </a:r>
              <a:r>
                <a:rPr lang="en-US" altLang="zh-TW" sz="2000" b="1" dirty="0" err="1"/>
                <a:t>first_id</a:t>
              </a:r>
              <a:r>
                <a:rPr lang="en-US" altLang="zh-TW" sz="2000" b="1" dirty="0"/>
                <a:t>}</a:t>
              </a:r>
              <a:r>
                <a:rPr lang="en-US" altLang="zh-TW" sz="2000" dirty="0"/>
                <a:t>/&gt;   </a:t>
              </a:r>
              <a:r>
                <a:rPr lang="en-US" altLang="zh-TW" sz="2000" dirty="0">
                  <a:solidFill>
                    <a:srgbClr val="00B050"/>
                  </a:solidFill>
                </a:rPr>
                <a:t>// id represents a prop</a:t>
              </a:r>
            </a:p>
            <a:p>
              <a:r>
                <a:rPr lang="en-US" altLang="zh-TW" sz="2000" dirty="0"/>
                <a:t>        &lt;Example </a:t>
              </a:r>
              <a:r>
                <a:rPr lang="en-US" altLang="zh-TW" sz="2000" b="1" dirty="0"/>
                <a:t>id={</a:t>
              </a:r>
              <a:r>
                <a:rPr lang="en-US" altLang="zh-TW" sz="2000" b="1" dirty="0" err="1"/>
                <a:t>second_id</a:t>
              </a:r>
              <a:r>
                <a:rPr lang="en-US" altLang="zh-TW" sz="2000" b="1" dirty="0"/>
                <a:t>}</a:t>
              </a:r>
              <a:r>
                <a:rPr lang="en-US" altLang="zh-TW" sz="2000" dirty="0"/>
                <a:t>/&gt;  </a:t>
              </a:r>
            </a:p>
            <a:p>
              <a:r>
                <a:rPr lang="en-US" altLang="zh-TW" sz="2000" dirty="0"/>
                <a:t>      &lt;/div&gt;   </a:t>
              </a:r>
            </a:p>
            <a:p>
              <a:r>
                <a:rPr lang="en-US" altLang="zh-TW" sz="2000" dirty="0"/>
                <a:t>    );</a:t>
              </a:r>
            </a:p>
            <a:p>
              <a:r>
                <a:rPr lang="en-US" altLang="zh-TW" sz="2000" dirty="0"/>
                <a:t>  }</a:t>
              </a:r>
            </a:p>
            <a:p>
              <a:r>
                <a:rPr lang="en-US" altLang="zh-TW" sz="2000" dirty="0"/>
                <a:t>}</a:t>
              </a:r>
            </a:p>
          </p:txBody>
        </p:sp>
        <p:sp>
          <p:nvSpPr>
            <p:cNvPr id="6" name="矩形 5"/>
            <p:cNvSpPr/>
            <p:nvPr/>
          </p:nvSpPr>
          <p:spPr>
            <a:xfrm>
              <a:off x="7253872" y="7029205"/>
              <a:ext cx="1594520"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home.js</a:t>
              </a:r>
              <a:endParaRPr lang="en-US" altLang="zh-TW" sz="2800" dirty="0"/>
            </a:p>
          </p:txBody>
        </p:sp>
      </p:grpSp>
    </p:spTree>
    <p:extLst>
      <p:ext uri="{BB962C8B-B14F-4D97-AF65-F5344CB8AC3E}">
        <p14:creationId xmlns:p14="http://schemas.microsoft.com/office/powerpoint/2010/main" val="10567976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props: Example (Cont’d)</a:t>
            </a:r>
          </a:p>
        </p:txBody>
      </p:sp>
      <p:sp>
        <p:nvSpPr>
          <p:cNvPr id="3" name="內容版面配置區 2"/>
          <p:cNvSpPr>
            <a:spLocks noGrp="1"/>
          </p:cNvSpPr>
          <p:nvPr>
            <p:ph idx="1"/>
          </p:nvPr>
        </p:nvSpPr>
        <p:spPr>
          <a:xfrm>
            <a:off x="424920" y="1307970"/>
            <a:ext cx="8229600" cy="4525963"/>
          </a:xfrm>
        </p:spPr>
        <p:txBody>
          <a:bodyPr>
            <a:normAutofit/>
          </a:bodyPr>
          <a:lstStyle/>
          <a:p>
            <a:endParaRPr lang="en-US" altLang="zh-TW" dirty="0"/>
          </a:p>
          <a:p>
            <a:endParaRPr lang="en-US" altLang="zh-TW" dirty="0"/>
          </a:p>
        </p:txBody>
      </p:sp>
      <p:grpSp>
        <p:nvGrpSpPr>
          <p:cNvPr id="4" name="群組 3"/>
          <p:cNvGrpSpPr/>
          <p:nvPr/>
        </p:nvGrpSpPr>
        <p:grpSpPr>
          <a:xfrm>
            <a:off x="385192" y="1340768"/>
            <a:ext cx="8435280" cy="5325177"/>
            <a:chOff x="413112" y="3353354"/>
            <a:chExt cx="8435280" cy="5325177"/>
          </a:xfrm>
        </p:grpSpPr>
        <p:sp>
          <p:nvSpPr>
            <p:cNvPr id="5" name="文字方塊 4"/>
            <p:cNvSpPr txBox="1"/>
            <p:nvPr/>
          </p:nvSpPr>
          <p:spPr>
            <a:xfrm>
              <a:off x="413112" y="3353354"/>
              <a:ext cx="8373616" cy="532517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var </a:t>
              </a:r>
              <a:r>
                <a:rPr lang="en-US" altLang="zh-TW" sz="2000" dirty="0" err="1"/>
                <a:t>first_id</a:t>
              </a:r>
              <a:r>
                <a:rPr lang="en-US" altLang="zh-TW" sz="2000" dirty="0"/>
                <a:t> = "0”, </a:t>
              </a:r>
              <a:r>
                <a:rPr lang="en-US" altLang="zh-TW" sz="2000" dirty="0" err="1"/>
                <a:t>second_id</a:t>
              </a:r>
              <a:r>
                <a:rPr lang="en-US" altLang="zh-TW" sz="2000" dirty="0"/>
                <a:t> = "1";</a:t>
              </a:r>
            </a:p>
            <a:p>
              <a:endParaRPr lang="en-US" altLang="zh-TW" sz="2000" dirty="0"/>
            </a:p>
            <a:p>
              <a:r>
                <a:rPr lang="en-US" altLang="zh-TW" sz="2000" dirty="0"/>
                <a:t>class Home extends </a:t>
              </a:r>
              <a:r>
                <a:rPr lang="en-US" altLang="zh-TW" sz="2000" dirty="0" err="1"/>
                <a:t>React.Component</a:t>
              </a:r>
              <a:r>
                <a:rPr lang="en-US" altLang="zh-TW" sz="2000" dirty="0"/>
                <a:t> {</a:t>
              </a:r>
            </a:p>
            <a:p>
              <a:r>
                <a:rPr lang="en-US" altLang="zh-TW" sz="2000" dirty="0"/>
                <a:t>  constructor(props){</a:t>
              </a:r>
            </a:p>
            <a:p>
              <a:r>
                <a:rPr lang="en-US" altLang="zh-TW" sz="2000" dirty="0"/>
                <a:t>    super(props);</a:t>
              </a:r>
            </a:p>
            <a:p>
              <a:r>
                <a:rPr lang="en-US" altLang="zh-TW" sz="2000" dirty="0"/>
                <a:t>    </a:t>
              </a:r>
              <a:r>
                <a:rPr lang="en-US" altLang="zh-TW" sz="2000" b="1" dirty="0"/>
                <a:t>this.user_name_1 </a:t>
              </a:r>
              <a:r>
                <a:rPr lang="en-US" altLang="zh-TW" sz="2000" dirty="0"/>
                <a:t>=  "</a:t>
              </a:r>
              <a:r>
                <a:rPr lang="en-US" altLang="zh-TW" sz="2000" dirty="0" err="1"/>
                <a:t>cgvlab</a:t>
              </a:r>
              <a:r>
                <a:rPr lang="en-US" altLang="zh-TW" sz="2000" dirty="0"/>
                <a:t>";</a:t>
              </a:r>
            </a:p>
            <a:p>
              <a:r>
                <a:rPr lang="en-US" altLang="zh-TW" sz="2000" dirty="0"/>
                <a:t>    </a:t>
              </a:r>
              <a:r>
                <a:rPr lang="en-US" altLang="zh-TW" sz="2000" b="1" dirty="0"/>
                <a:t>this.user_name_2 </a:t>
              </a:r>
              <a:r>
                <a:rPr lang="en-US" altLang="zh-TW" sz="2000" dirty="0"/>
                <a:t>=  "James";</a:t>
              </a:r>
            </a:p>
            <a:p>
              <a:r>
                <a:rPr lang="en-US" altLang="zh-TW" sz="2000" dirty="0"/>
                <a:t>  }</a:t>
              </a:r>
            </a:p>
            <a:p>
              <a:r>
                <a:rPr lang="en-US" altLang="zh-TW" sz="2000" dirty="0"/>
                <a:t>  render() { </a:t>
              </a:r>
              <a:r>
                <a:rPr lang="en-US" altLang="zh-TW" sz="2000" dirty="0">
                  <a:solidFill>
                    <a:srgbClr val="00B050"/>
                  </a:solidFill>
                </a:rPr>
                <a:t>// define HTML structure</a:t>
              </a:r>
            </a:p>
            <a:p>
              <a:r>
                <a:rPr lang="en-US" altLang="zh-TW" sz="2000" dirty="0"/>
                <a:t>    return ( </a:t>
              </a:r>
              <a:r>
                <a:rPr lang="en-US" altLang="zh-TW" sz="2000" dirty="0">
                  <a:solidFill>
                    <a:srgbClr val="00B050"/>
                  </a:solidFill>
                </a:rPr>
                <a:t>// here we pass two props to Example component!</a:t>
              </a:r>
            </a:p>
            <a:p>
              <a:r>
                <a:rPr lang="en-US" altLang="zh-TW" sz="2000" dirty="0">
                  <a:solidFill>
                    <a:schemeClr val="tx1"/>
                  </a:solidFill>
                </a:rPr>
                <a:t>      &lt;div&gt;</a:t>
              </a:r>
            </a:p>
            <a:p>
              <a:r>
                <a:rPr lang="en-US" altLang="zh-TW" sz="2000" dirty="0"/>
                <a:t>        &lt;Example </a:t>
              </a:r>
              <a:r>
                <a:rPr lang="en-US" altLang="zh-TW" sz="2000" b="1" dirty="0"/>
                <a:t>id={</a:t>
              </a:r>
              <a:r>
                <a:rPr lang="en-US" altLang="zh-TW" sz="2000" b="1" dirty="0" err="1"/>
                <a:t>first_id</a:t>
              </a:r>
              <a:r>
                <a:rPr lang="en-US" altLang="zh-TW" sz="2000" b="1" dirty="0"/>
                <a:t>} name={this.user_name_1} </a:t>
              </a:r>
              <a:r>
                <a:rPr lang="en-US" altLang="zh-TW" sz="2000" dirty="0"/>
                <a:t>/&gt; </a:t>
              </a:r>
            </a:p>
            <a:p>
              <a:r>
                <a:rPr lang="en-US" altLang="zh-TW" sz="2000" dirty="0"/>
                <a:t>        &lt;Example </a:t>
              </a:r>
              <a:r>
                <a:rPr lang="en-US" altLang="zh-TW" sz="2000" b="1" dirty="0"/>
                <a:t>id={</a:t>
              </a:r>
              <a:r>
                <a:rPr lang="en-US" altLang="zh-TW" sz="2000" b="1" dirty="0" err="1"/>
                <a:t>second_id</a:t>
              </a:r>
              <a:r>
                <a:rPr lang="en-US" altLang="zh-TW" sz="2000" b="1" dirty="0"/>
                <a:t>} name={this.user_name_2} </a:t>
              </a:r>
              <a:r>
                <a:rPr lang="en-US" altLang="zh-TW" sz="2000" dirty="0"/>
                <a:t>/&gt;  </a:t>
              </a:r>
            </a:p>
            <a:p>
              <a:r>
                <a:rPr lang="en-US" altLang="zh-TW" sz="2000" dirty="0"/>
                <a:t>      &lt;/div&gt;   </a:t>
              </a:r>
            </a:p>
            <a:p>
              <a:r>
                <a:rPr lang="en-US" altLang="zh-TW" sz="2000" dirty="0"/>
                <a:t>    );</a:t>
              </a:r>
            </a:p>
            <a:p>
              <a:r>
                <a:rPr lang="en-US" altLang="zh-TW" sz="2000" dirty="0"/>
                <a:t>  }</a:t>
              </a:r>
            </a:p>
            <a:p>
              <a:r>
                <a:rPr lang="en-US" altLang="zh-TW" sz="2000" dirty="0"/>
                <a:t>}</a:t>
              </a:r>
            </a:p>
          </p:txBody>
        </p:sp>
        <p:sp>
          <p:nvSpPr>
            <p:cNvPr id="6" name="矩形 5"/>
            <p:cNvSpPr/>
            <p:nvPr/>
          </p:nvSpPr>
          <p:spPr>
            <a:xfrm>
              <a:off x="7253872" y="8105882"/>
              <a:ext cx="1594520"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home.js</a:t>
              </a:r>
              <a:endParaRPr lang="en-US" altLang="zh-TW" sz="2800" dirty="0"/>
            </a:p>
          </p:txBody>
        </p:sp>
      </p:grpSp>
    </p:spTree>
    <p:extLst>
      <p:ext uri="{BB962C8B-B14F-4D97-AF65-F5344CB8AC3E}">
        <p14:creationId xmlns:p14="http://schemas.microsoft.com/office/powerpoint/2010/main" val="18011675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457200" y="274638"/>
            <a:ext cx="8229600" cy="1143000"/>
          </a:xfrm>
        </p:spPr>
        <p:txBody>
          <a:bodyPr>
            <a:normAutofit/>
          </a:bodyPr>
          <a:lstStyle/>
          <a:p>
            <a:r>
              <a:rPr lang="en-US" altLang="zh-TW" dirty="0"/>
              <a:t>Updating State </a:t>
            </a:r>
          </a:p>
        </p:txBody>
      </p:sp>
      <p:pic>
        <p:nvPicPr>
          <p:cNvPr id="7" name="內容版面配置區 5">
            <a:extLst>
              <a:ext uri="{FF2B5EF4-FFF2-40B4-BE49-F238E27FC236}">
                <a16:creationId xmlns:a16="http://schemas.microsoft.com/office/drawing/2014/main" id="{91C314FB-A3E6-5247-B419-3B6BD132C1C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2845"/>
          <a:stretch/>
        </p:blipFill>
        <p:spPr>
          <a:xfrm>
            <a:off x="-20147" y="1335096"/>
            <a:ext cx="9153255" cy="5146142"/>
          </a:xfrm>
        </p:spPr>
      </p:pic>
      <p:sp>
        <p:nvSpPr>
          <p:cNvPr id="6" name="矩形 5"/>
          <p:cNvSpPr/>
          <p:nvPr/>
        </p:nvSpPr>
        <p:spPr>
          <a:xfrm>
            <a:off x="4716016" y="2204864"/>
            <a:ext cx="1008112"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46120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2D304C-AD17-134A-B981-A3074501629A}"/>
              </a:ext>
            </a:extLst>
          </p:cNvPr>
          <p:cNvSpPr>
            <a:spLocks noGrp="1"/>
          </p:cNvSpPr>
          <p:nvPr>
            <p:ph type="title"/>
          </p:nvPr>
        </p:nvSpPr>
        <p:spPr/>
        <p:txBody>
          <a:bodyPr>
            <a:normAutofit/>
          </a:bodyPr>
          <a:lstStyle/>
          <a:p>
            <a:r>
              <a:rPr lang="en-US" altLang="zh-TW" dirty="0"/>
              <a:t>User Interface Framework</a:t>
            </a:r>
            <a:r>
              <a:rPr kumimoji="1" lang="en-US" altLang="zh-TW" dirty="0"/>
              <a:t> </a:t>
            </a:r>
            <a:endParaRPr kumimoji="1" lang="zh-TW" altLang="en-US" dirty="0"/>
          </a:p>
        </p:txBody>
      </p:sp>
      <p:graphicFrame>
        <p:nvGraphicFramePr>
          <p:cNvPr id="4" name="內容版面配置區 3">
            <a:extLst>
              <a:ext uri="{FF2B5EF4-FFF2-40B4-BE49-F238E27FC236}">
                <a16:creationId xmlns:a16="http://schemas.microsoft.com/office/drawing/2014/main" id="{3B86A5BB-2AD5-BA4A-B56B-7D8AB062BE4D}"/>
              </a:ext>
            </a:extLst>
          </p:cNvPr>
          <p:cNvGraphicFramePr>
            <a:graphicFrameLocks noGrp="1"/>
          </p:cNvGraphicFramePr>
          <p:nvPr>
            <p:ph idx="1"/>
            <p:extLst>
              <p:ext uri="{D42A27DB-BD31-4B8C-83A1-F6EECF244321}">
                <p14:modId xmlns:p14="http://schemas.microsoft.com/office/powerpoint/2010/main" val="366915186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a:extLst>
              <a:ext uri="{FF2B5EF4-FFF2-40B4-BE49-F238E27FC236}">
                <a16:creationId xmlns:a16="http://schemas.microsoft.com/office/drawing/2014/main" id="{E69C4FD8-4DC8-8947-8274-E6029DDCF52E}"/>
              </a:ext>
            </a:extLst>
          </p:cNvPr>
          <p:cNvSpPr/>
          <p:nvPr/>
        </p:nvSpPr>
        <p:spPr>
          <a:xfrm>
            <a:off x="107504" y="6341258"/>
            <a:ext cx="3178696" cy="400110"/>
          </a:xfrm>
          <a:prstGeom prst="rect">
            <a:avLst/>
          </a:prstGeom>
        </p:spPr>
        <p:txBody>
          <a:bodyPr wrap="square">
            <a:spAutoFit/>
          </a:bodyPr>
          <a:lstStyle/>
          <a:p>
            <a:r>
              <a:rPr lang="en-US" altLang="zh-TW" sz="2000" dirty="0">
                <a:hlinkClick r:id="rId8"/>
              </a:rPr>
              <a:t>JavaScript </a:t>
            </a:r>
            <a:r>
              <a:rPr lang="zh-TW" altLang="en-US" sz="2000" dirty="0">
                <a:hlinkClick r:id="rId8"/>
              </a:rPr>
              <a:t>框架大比拼！</a:t>
            </a:r>
            <a:endParaRPr lang="zh-TW" altLang="en-US" sz="2000" dirty="0"/>
          </a:p>
        </p:txBody>
      </p:sp>
    </p:spTree>
    <p:extLst>
      <p:ext uri="{BB962C8B-B14F-4D97-AF65-F5344CB8AC3E}">
        <p14:creationId xmlns:p14="http://schemas.microsoft.com/office/powerpoint/2010/main" val="332316577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React Component: state</a:t>
            </a:r>
          </a:p>
        </p:txBody>
      </p:sp>
      <p:sp>
        <p:nvSpPr>
          <p:cNvPr id="3" name="內容版面配置區 2"/>
          <p:cNvSpPr>
            <a:spLocks noGrp="1"/>
          </p:cNvSpPr>
          <p:nvPr>
            <p:ph idx="1"/>
          </p:nvPr>
        </p:nvSpPr>
        <p:spPr/>
        <p:txBody>
          <a:bodyPr>
            <a:normAutofit/>
          </a:bodyPr>
          <a:lstStyle/>
          <a:p>
            <a:r>
              <a:rPr lang="en-US" altLang="zh-TW" dirty="0"/>
              <a:t>state is an </a:t>
            </a:r>
            <a:r>
              <a:rPr lang="en-US" altLang="zh-TW" b="1" dirty="0"/>
              <a:t>inner variable </a:t>
            </a:r>
            <a:r>
              <a:rPr lang="en-US" altLang="zh-TW" dirty="0"/>
              <a:t>of component. </a:t>
            </a:r>
          </a:p>
          <a:p>
            <a:r>
              <a:rPr lang="en-US" altLang="zh-TW" dirty="0"/>
              <a:t>It </a:t>
            </a:r>
            <a:r>
              <a:rPr lang="en-US" altLang="zh-TW" b="1" dirty="0"/>
              <a:t>can’t</a:t>
            </a:r>
            <a:r>
              <a:rPr lang="en-US" altLang="zh-TW" dirty="0"/>
              <a:t> be changed directly. </a:t>
            </a:r>
          </a:p>
          <a:p>
            <a:r>
              <a:rPr lang="en-US" altLang="zh-TW" dirty="0"/>
              <a:t>Its value can only be edited through </a:t>
            </a:r>
            <a:r>
              <a:rPr lang="en-US" altLang="zh-TW" b="1" dirty="0" err="1"/>
              <a:t>this.setState</a:t>
            </a:r>
            <a:r>
              <a:rPr lang="en-US" altLang="zh-TW" b="1" dirty="0"/>
              <a:t>()</a:t>
            </a:r>
            <a:r>
              <a:rPr lang="en-US" altLang="zh-TW" dirty="0"/>
              <a:t>.</a:t>
            </a:r>
          </a:p>
        </p:txBody>
      </p:sp>
    </p:spTree>
    <p:extLst>
      <p:ext uri="{BB962C8B-B14F-4D97-AF65-F5344CB8AC3E}">
        <p14:creationId xmlns:p14="http://schemas.microsoft.com/office/powerpoint/2010/main" val="25635127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state: Example</a:t>
            </a:r>
          </a:p>
        </p:txBody>
      </p:sp>
      <p:grpSp>
        <p:nvGrpSpPr>
          <p:cNvPr id="5" name="群組 4"/>
          <p:cNvGrpSpPr/>
          <p:nvPr/>
        </p:nvGrpSpPr>
        <p:grpSpPr>
          <a:xfrm>
            <a:off x="395536" y="1417638"/>
            <a:ext cx="8373616" cy="4771179"/>
            <a:chOff x="477416" y="2492896"/>
            <a:chExt cx="8373616" cy="4771179"/>
          </a:xfrm>
          <a:solidFill>
            <a:srgbClr val="C6D9F1"/>
          </a:solidFill>
        </p:grpSpPr>
        <p:sp>
          <p:nvSpPr>
            <p:cNvPr id="6" name="文字方塊 5"/>
            <p:cNvSpPr txBox="1"/>
            <p:nvPr/>
          </p:nvSpPr>
          <p:spPr>
            <a:xfrm>
              <a:off x="477416" y="2492896"/>
              <a:ext cx="8373616" cy="4771179"/>
            </a:xfrm>
            <a:prstGeom prst="rect">
              <a:avLst/>
            </a:prstGeom>
            <a:grp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constructor(props) {</a:t>
              </a:r>
            </a:p>
            <a:p>
              <a:r>
                <a:rPr lang="en-US" altLang="zh-TW" sz="2000" dirty="0"/>
                <a:t>    super(props);</a:t>
              </a:r>
            </a:p>
            <a:p>
              <a:r>
                <a:rPr lang="en-US" altLang="zh-TW" sz="2000" dirty="0"/>
                <a:t>    </a:t>
              </a:r>
              <a:r>
                <a:rPr lang="en-US" altLang="zh-TW" sz="2000" b="1" dirty="0" err="1"/>
                <a:t>this.state</a:t>
              </a:r>
              <a:r>
                <a:rPr lang="en-US" altLang="zh-TW" sz="2000" b="1" dirty="0"/>
                <a:t> = {	</a:t>
              </a:r>
            </a:p>
            <a:p>
              <a:r>
                <a:rPr lang="en-US" altLang="zh-TW" sz="2000" b="1" dirty="0"/>
                <a:t>      </a:t>
              </a:r>
              <a:r>
                <a:rPr lang="en-US" altLang="zh-TW" sz="2000" b="1" dirty="0" err="1"/>
                <a:t>user_id</a:t>
              </a:r>
              <a:r>
                <a:rPr lang="en-US" altLang="zh-TW" sz="2000" b="1" dirty="0"/>
                <a:t>: -1,</a:t>
              </a:r>
            </a:p>
            <a:p>
              <a:r>
                <a:rPr lang="en-US" altLang="zh-TW" sz="2000" b="1" dirty="0"/>
                <a:t>      </a:t>
              </a:r>
              <a:r>
                <a:rPr lang="en-US" altLang="zh-TW" sz="2000" b="1" dirty="0" err="1"/>
                <a:t>user_name</a:t>
              </a:r>
              <a:r>
                <a:rPr lang="en-US" altLang="zh-TW" sz="2000" b="1" dirty="0"/>
                <a:t>: ""</a:t>
              </a:r>
            </a:p>
            <a:p>
              <a:r>
                <a:rPr lang="en-US" altLang="zh-TW" sz="2000" b="1" dirty="0"/>
                <a:t>    } </a:t>
              </a:r>
            </a:p>
            <a:p>
              <a:r>
                <a:rPr lang="en-US" altLang="zh-TW" sz="2000" dirty="0"/>
                <a:t>  }</a:t>
              </a:r>
            </a:p>
            <a:p>
              <a:r>
                <a:rPr lang="en-US" altLang="zh-TW" sz="2000" dirty="0"/>
                <a:t>  </a:t>
              </a:r>
              <a:r>
                <a:rPr lang="en-US" altLang="zh-TW" sz="2000" dirty="0" err="1"/>
                <a:t>changeUserProfile</a:t>
              </a:r>
              <a:r>
                <a:rPr lang="en-US" altLang="zh-TW" sz="2000" dirty="0"/>
                <a:t>(</a:t>
              </a:r>
              <a:r>
                <a:rPr lang="en-US" altLang="zh-TW" sz="2000" dirty="0" err="1"/>
                <a:t>new_id</a:t>
              </a:r>
              <a:r>
                <a:rPr lang="en-US" altLang="zh-TW" sz="2000" dirty="0"/>
                <a:t>, </a:t>
              </a:r>
              <a:r>
                <a:rPr lang="en-US" altLang="zh-TW" sz="2000" dirty="0" err="1"/>
                <a:t>new_name</a:t>
              </a:r>
              <a:r>
                <a:rPr lang="en-US" altLang="zh-TW" sz="2000" dirty="0"/>
                <a:t>){	</a:t>
              </a:r>
            </a:p>
            <a:p>
              <a:r>
                <a:rPr lang="en-US" altLang="zh-TW" sz="2000" dirty="0"/>
                <a:t>    </a:t>
              </a:r>
              <a:r>
                <a:rPr lang="en-US" altLang="zh-TW" sz="2000" b="1" dirty="0" err="1"/>
                <a:t>this.setState</a:t>
              </a:r>
              <a:r>
                <a:rPr lang="en-US" altLang="zh-TW" sz="2000" b="1" dirty="0"/>
                <a:t>({</a:t>
              </a:r>
            </a:p>
            <a:p>
              <a:r>
                <a:rPr lang="en-US" altLang="zh-TW" sz="2000" b="1" dirty="0"/>
                <a:t>       </a:t>
              </a:r>
              <a:r>
                <a:rPr lang="en-US" altLang="zh-TW" sz="2000" b="1" dirty="0" err="1"/>
                <a:t>user_id</a:t>
              </a:r>
              <a:r>
                <a:rPr lang="en-US" altLang="zh-TW" sz="2000" b="1" dirty="0"/>
                <a:t> : </a:t>
              </a:r>
              <a:r>
                <a:rPr lang="en-US" altLang="zh-TW" sz="2000" b="1" dirty="0" err="1"/>
                <a:t>new_id</a:t>
              </a:r>
              <a:r>
                <a:rPr lang="en-US" altLang="zh-TW" sz="2000" b="1" dirty="0"/>
                <a:t>,</a:t>
              </a:r>
            </a:p>
            <a:p>
              <a:r>
                <a:rPr lang="en-US" altLang="zh-TW" sz="2000" b="1" dirty="0"/>
                <a:t>       </a:t>
              </a:r>
              <a:r>
                <a:rPr lang="en-US" altLang="zh-TW" sz="2000" b="1" dirty="0" err="1"/>
                <a:t>user_name</a:t>
              </a:r>
              <a:r>
                <a:rPr lang="en-US" altLang="zh-TW" sz="2000" b="1" dirty="0"/>
                <a:t> : </a:t>
              </a:r>
              <a:r>
                <a:rPr lang="en-US" altLang="zh-TW" sz="2000" b="1" dirty="0" err="1"/>
                <a:t>new_name</a:t>
              </a:r>
              <a:endParaRPr lang="en-US" altLang="zh-TW" sz="2000" b="1" dirty="0"/>
            </a:p>
            <a:p>
              <a:r>
                <a:rPr lang="en-US" altLang="zh-TW" sz="2000" b="1" dirty="0"/>
                <a:t>    })</a:t>
              </a:r>
            </a:p>
            <a:p>
              <a:r>
                <a:rPr lang="en-US" altLang="zh-TW" sz="2000" dirty="0"/>
                <a:t>  }</a:t>
              </a:r>
            </a:p>
            <a:p>
              <a:r>
                <a:rPr lang="en-US" altLang="zh-TW" sz="2000" dirty="0"/>
                <a:t>}</a:t>
              </a:r>
            </a:p>
          </p:txBody>
        </p:sp>
        <p:sp>
          <p:nvSpPr>
            <p:cNvPr id="7" name="矩形 6"/>
            <p:cNvSpPr/>
            <p:nvPr/>
          </p:nvSpPr>
          <p:spPr>
            <a:xfrm>
              <a:off x="7678216" y="6717342"/>
              <a:ext cx="1152128" cy="523220"/>
            </a:xfrm>
            <a:prstGeom prst="rect">
              <a:avLst/>
            </a:prstGeom>
            <a:grpFill/>
          </p:spPr>
          <p:txBody>
            <a:bodyPr wrap="square">
              <a:spAutoFit/>
            </a:bodyPr>
            <a:lstStyle/>
            <a:p>
              <a:pPr algn="ctr">
                <a:spcBef>
                  <a:spcPts val="0"/>
                </a:spcBef>
                <a:spcAft>
                  <a:spcPts val="0"/>
                </a:spcAft>
              </a:pPr>
              <a:r>
                <a:rPr lang="en-US" altLang="zh-TW" sz="2800" b="1" dirty="0">
                  <a:latin typeface="Arial" panose="020B0604020202020204" pitchFamily="34" charset="0"/>
                </a:rPr>
                <a:t>list.js</a:t>
              </a:r>
              <a:endParaRPr lang="en-US" altLang="zh-TW" sz="2800" dirty="0"/>
            </a:p>
          </p:txBody>
        </p:sp>
      </p:grpSp>
    </p:spTree>
    <p:extLst>
      <p:ext uri="{BB962C8B-B14F-4D97-AF65-F5344CB8AC3E}">
        <p14:creationId xmlns:p14="http://schemas.microsoft.com/office/powerpoint/2010/main" val="1021553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457200" y="274638"/>
            <a:ext cx="8229600" cy="1143000"/>
          </a:xfrm>
        </p:spPr>
        <p:txBody>
          <a:bodyPr>
            <a:normAutofit/>
          </a:bodyPr>
          <a:lstStyle/>
          <a:p>
            <a:r>
              <a:rPr lang="en-US" altLang="zh-TW" dirty="0"/>
              <a:t>Updating State </a:t>
            </a:r>
          </a:p>
        </p:txBody>
      </p:sp>
      <p:pic>
        <p:nvPicPr>
          <p:cNvPr id="7" name="內容版面配置區 5">
            <a:extLst>
              <a:ext uri="{FF2B5EF4-FFF2-40B4-BE49-F238E27FC236}">
                <a16:creationId xmlns:a16="http://schemas.microsoft.com/office/drawing/2014/main" id="{91C314FB-A3E6-5247-B419-3B6BD132C1C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2845"/>
          <a:stretch/>
        </p:blipFill>
        <p:spPr>
          <a:xfrm>
            <a:off x="-20147" y="1335096"/>
            <a:ext cx="9153255" cy="5146142"/>
          </a:xfrm>
        </p:spPr>
      </p:pic>
      <p:sp>
        <p:nvSpPr>
          <p:cNvPr id="6" name="矩形 5"/>
          <p:cNvSpPr/>
          <p:nvPr/>
        </p:nvSpPr>
        <p:spPr>
          <a:xfrm>
            <a:off x="5652120" y="2204864"/>
            <a:ext cx="1008112"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190292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4B0FFE-4237-3543-81DC-4EA3E7D3C068}"/>
              </a:ext>
            </a:extLst>
          </p:cNvPr>
          <p:cNvSpPr>
            <a:spLocks noGrp="1"/>
          </p:cNvSpPr>
          <p:nvPr>
            <p:ph type="title"/>
          </p:nvPr>
        </p:nvSpPr>
        <p:spPr/>
        <p:txBody>
          <a:bodyPr>
            <a:normAutofit fontScale="90000"/>
          </a:bodyPr>
          <a:lstStyle/>
          <a:p>
            <a:r>
              <a:rPr lang="en-US" altLang="zh-TW" dirty="0"/>
              <a:t>React Component: </a:t>
            </a:r>
            <a:r>
              <a:rPr lang="en-US" altLang="zh-TW" dirty="0" err="1"/>
              <a:t>forceUpdate</a:t>
            </a:r>
            <a:r>
              <a:rPr lang="en-US" altLang="zh-TW" dirty="0"/>
              <a:t>()</a:t>
            </a:r>
            <a:endParaRPr kumimoji="1" lang="zh-TW" altLang="en-US" dirty="0"/>
          </a:p>
        </p:txBody>
      </p:sp>
      <p:sp>
        <p:nvSpPr>
          <p:cNvPr id="3" name="內容版面配置區 2">
            <a:extLst>
              <a:ext uri="{FF2B5EF4-FFF2-40B4-BE49-F238E27FC236}">
                <a16:creationId xmlns:a16="http://schemas.microsoft.com/office/drawing/2014/main" id="{2DF06331-89A4-774B-9113-DB6F1FD65728}"/>
              </a:ext>
            </a:extLst>
          </p:cNvPr>
          <p:cNvSpPr>
            <a:spLocks noGrp="1"/>
          </p:cNvSpPr>
          <p:nvPr>
            <p:ph idx="1"/>
          </p:nvPr>
        </p:nvSpPr>
        <p:spPr/>
        <p:txBody>
          <a:bodyPr/>
          <a:lstStyle/>
          <a:p>
            <a:r>
              <a:rPr lang="en-US" altLang="zh-TW" dirty="0"/>
              <a:t>In some case, we use mechanisms other than </a:t>
            </a:r>
            <a:r>
              <a:rPr lang="en-US" altLang="zh-TW" b="1" dirty="0"/>
              <a:t>props </a:t>
            </a:r>
            <a:r>
              <a:rPr lang="en-US" altLang="zh-TW" dirty="0"/>
              <a:t>or</a:t>
            </a:r>
            <a:r>
              <a:rPr lang="en-US" altLang="zh-TW" b="1" dirty="0"/>
              <a:t> state</a:t>
            </a:r>
            <a:r>
              <a:rPr lang="en-US" altLang="zh-TW" dirty="0"/>
              <a:t> to control the appearance of component.</a:t>
            </a:r>
          </a:p>
          <a:p>
            <a:r>
              <a:rPr lang="en-US" altLang="zh-TW" dirty="0"/>
              <a:t>React provides </a:t>
            </a:r>
            <a:r>
              <a:rPr lang="en-US" altLang="zh-TW" dirty="0" err="1"/>
              <a:t>forceUpdate</a:t>
            </a:r>
            <a:r>
              <a:rPr lang="en-US" altLang="zh-TW" dirty="0"/>
              <a:t>() to forcibly trigger the updating (</a:t>
            </a:r>
            <a:r>
              <a:rPr lang="en-US" altLang="zh-TW" dirty="0" err="1"/>
              <a:t>a.k.a</a:t>
            </a:r>
            <a:r>
              <a:rPr lang="en-US" altLang="zh-TW" dirty="0"/>
              <a:t> re-render the component). </a:t>
            </a:r>
          </a:p>
          <a:p>
            <a:endParaRPr kumimoji="1" lang="zh-TW" altLang="en-US" dirty="0"/>
          </a:p>
        </p:txBody>
      </p:sp>
    </p:spTree>
    <p:extLst>
      <p:ext uri="{BB962C8B-B14F-4D97-AF65-F5344CB8AC3E}">
        <p14:creationId xmlns:p14="http://schemas.microsoft.com/office/powerpoint/2010/main" val="42336373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forceUpdate</a:t>
            </a:r>
            <a:r>
              <a:rPr lang="en-US" altLang="zh-TW" dirty="0"/>
              <a:t>(): Example</a:t>
            </a:r>
          </a:p>
        </p:txBody>
      </p:sp>
      <p:grpSp>
        <p:nvGrpSpPr>
          <p:cNvPr id="5" name="群組 4"/>
          <p:cNvGrpSpPr/>
          <p:nvPr/>
        </p:nvGrpSpPr>
        <p:grpSpPr>
          <a:xfrm>
            <a:off x="395536" y="1417638"/>
            <a:ext cx="8373616" cy="4155626"/>
            <a:chOff x="477416" y="2492896"/>
            <a:chExt cx="8373616" cy="4155626"/>
          </a:xfrm>
          <a:solidFill>
            <a:srgbClr val="C6D9F1"/>
          </a:solidFill>
        </p:grpSpPr>
        <p:sp>
          <p:nvSpPr>
            <p:cNvPr id="6" name="文字方塊 5"/>
            <p:cNvSpPr txBox="1"/>
            <p:nvPr/>
          </p:nvSpPr>
          <p:spPr>
            <a:xfrm>
              <a:off x="477416" y="2492896"/>
              <a:ext cx="8373616" cy="4155626"/>
            </a:xfrm>
            <a:prstGeom prst="rect">
              <a:avLst/>
            </a:prstGeom>
            <a:grp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constructor(props) {</a:t>
              </a:r>
            </a:p>
            <a:p>
              <a:r>
                <a:rPr lang="en-US" altLang="zh-TW" sz="2000" dirty="0"/>
                <a:t>    super(props);</a:t>
              </a:r>
            </a:p>
            <a:p>
              <a:r>
                <a:rPr lang="en-US" altLang="zh-TW" sz="2000" dirty="0"/>
                <a:t>    </a:t>
              </a:r>
              <a:r>
                <a:rPr lang="en-US" altLang="zh-TW" sz="2000" dirty="0" err="1"/>
                <a:t>this.user_id</a:t>
              </a:r>
              <a:r>
                <a:rPr lang="en-US" altLang="zh-TW" sz="2000" dirty="0"/>
                <a:t> = -1;</a:t>
              </a:r>
            </a:p>
            <a:p>
              <a:r>
                <a:rPr lang="en-US" altLang="zh-TW" sz="2000" dirty="0"/>
                <a:t>    </a:t>
              </a:r>
              <a:r>
                <a:rPr lang="en-US" altLang="zh-TW" sz="2000" dirty="0" err="1"/>
                <a:t>this.user_name</a:t>
              </a:r>
              <a:r>
                <a:rPr lang="en-US" altLang="zh-TW" sz="2000" dirty="0"/>
                <a:t> = "";</a:t>
              </a:r>
            </a:p>
            <a:p>
              <a:r>
                <a:rPr lang="en-US" altLang="zh-TW" sz="2000" dirty="0"/>
                <a:t>  } </a:t>
              </a:r>
            </a:p>
            <a:p>
              <a:r>
                <a:rPr lang="en-US" altLang="zh-TW" sz="2000" dirty="0"/>
                <a:t>  </a:t>
              </a:r>
            </a:p>
            <a:p>
              <a:r>
                <a:rPr lang="en-US" altLang="zh-TW" sz="2000" dirty="0"/>
                <a:t>  </a:t>
              </a:r>
              <a:r>
                <a:rPr lang="en-US" altLang="zh-TW" sz="2000" dirty="0" err="1"/>
                <a:t>changeUserProfile</a:t>
              </a:r>
              <a:r>
                <a:rPr lang="en-US" altLang="zh-TW" sz="2000" dirty="0"/>
                <a:t>(</a:t>
              </a:r>
              <a:r>
                <a:rPr lang="en-US" altLang="zh-TW" sz="2000" dirty="0" err="1"/>
                <a:t>new_id</a:t>
              </a:r>
              <a:r>
                <a:rPr lang="en-US" altLang="zh-TW" sz="2000" dirty="0"/>
                <a:t>, </a:t>
              </a:r>
              <a:r>
                <a:rPr lang="en-US" altLang="zh-TW" sz="2000" dirty="0" err="1"/>
                <a:t>new_name</a:t>
              </a:r>
              <a:r>
                <a:rPr lang="en-US" altLang="zh-TW" sz="2000" dirty="0"/>
                <a:t>){	</a:t>
              </a:r>
            </a:p>
            <a:p>
              <a:r>
                <a:rPr lang="en-US" altLang="zh-TW" sz="2000" dirty="0"/>
                <a:t>    </a:t>
              </a:r>
              <a:r>
                <a:rPr lang="en-US" altLang="zh-TW" sz="2000" dirty="0" err="1"/>
                <a:t>this.user_id</a:t>
              </a:r>
              <a:r>
                <a:rPr lang="en-US" altLang="zh-TW" sz="2000" dirty="0"/>
                <a:t> = </a:t>
              </a:r>
              <a:r>
                <a:rPr lang="en-US" altLang="zh-TW" sz="2000" dirty="0" err="1"/>
                <a:t>new_id</a:t>
              </a:r>
              <a:r>
                <a:rPr lang="en-US" altLang="zh-TW" sz="2000" dirty="0"/>
                <a:t>;</a:t>
              </a:r>
            </a:p>
            <a:p>
              <a:r>
                <a:rPr lang="en-US" altLang="zh-TW" sz="2000" dirty="0"/>
                <a:t>    </a:t>
              </a:r>
              <a:r>
                <a:rPr lang="en-US" altLang="zh-TW" sz="2000" dirty="0" err="1"/>
                <a:t>this.user_name</a:t>
              </a:r>
              <a:r>
                <a:rPr lang="en-US" altLang="zh-TW" sz="2000" dirty="0"/>
                <a:t> = </a:t>
              </a:r>
              <a:r>
                <a:rPr lang="en-US" altLang="zh-TW" sz="2000" dirty="0" err="1"/>
                <a:t>new_name</a:t>
              </a:r>
              <a:r>
                <a:rPr lang="en-US" altLang="zh-TW" sz="2000" dirty="0"/>
                <a:t>;</a:t>
              </a:r>
            </a:p>
            <a:p>
              <a:r>
                <a:rPr lang="en-US" altLang="zh-TW" sz="2000" dirty="0"/>
                <a:t>    </a:t>
              </a:r>
              <a:r>
                <a:rPr lang="en-US" altLang="zh-TW" sz="2000" b="1" dirty="0" err="1"/>
                <a:t>this.forceUpdate</a:t>
              </a:r>
              <a:r>
                <a:rPr lang="en-US" altLang="zh-TW" sz="2000" b="1" dirty="0"/>
                <a:t>();</a:t>
              </a:r>
            </a:p>
            <a:p>
              <a:r>
                <a:rPr lang="en-US" altLang="zh-TW" sz="2000" dirty="0"/>
                <a:t>  }</a:t>
              </a:r>
            </a:p>
            <a:p>
              <a:r>
                <a:rPr lang="en-US" altLang="zh-TW" sz="2000" dirty="0"/>
                <a:t>}</a:t>
              </a:r>
            </a:p>
          </p:txBody>
        </p:sp>
        <p:sp>
          <p:nvSpPr>
            <p:cNvPr id="7" name="矩形 6"/>
            <p:cNvSpPr/>
            <p:nvPr/>
          </p:nvSpPr>
          <p:spPr>
            <a:xfrm>
              <a:off x="7729536" y="6088434"/>
              <a:ext cx="1100808" cy="523220"/>
            </a:xfrm>
            <a:prstGeom prst="rect">
              <a:avLst/>
            </a:prstGeom>
            <a:grpFill/>
          </p:spPr>
          <p:txBody>
            <a:bodyPr wrap="square">
              <a:spAutoFit/>
            </a:bodyPr>
            <a:lstStyle/>
            <a:p>
              <a:pPr algn="ctr">
                <a:spcBef>
                  <a:spcPts val="0"/>
                </a:spcBef>
                <a:spcAft>
                  <a:spcPts val="0"/>
                </a:spcAft>
              </a:pPr>
              <a:r>
                <a:rPr lang="en-US" altLang="zh-TW" sz="2800" b="1" dirty="0">
                  <a:latin typeface="Arial" panose="020B0604020202020204" pitchFamily="34" charset="0"/>
                </a:rPr>
                <a:t>list.js</a:t>
              </a:r>
              <a:endParaRPr lang="en-US" altLang="zh-TW" sz="2800" dirty="0"/>
            </a:p>
          </p:txBody>
        </p:sp>
      </p:grpSp>
    </p:spTree>
    <p:extLst>
      <p:ext uri="{BB962C8B-B14F-4D97-AF65-F5344CB8AC3E}">
        <p14:creationId xmlns:p14="http://schemas.microsoft.com/office/powerpoint/2010/main" val="14583290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Unmounting State </a:t>
            </a:r>
          </a:p>
        </p:txBody>
      </p:sp>
      <p:pic>
        <p:nvPicPr>
          <p:cNvPr id="7" name="內容版面配置區 5">
            <a:extLst>
              <a:ext uri="{FF2B5EF4-FFF2-40B4-BE49-F238E27FC236}">
                <a16:creationId xmlns:a16="http://schemas.microsoft.com/office/drawing/2014/main" id="{516C2366-FD3C-504E-B434-D8170FDDBD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6" name="矩形 5"/>
          <p:cNvSpPr/>
          <p:nvPr/>
        </p:nvSpPr>
        <p:spPr>
          <a:xfrm>
            <a:off x="6804248" y="1454050"/>
            <a:ext cx="2016224" cy="48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93512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Unmounting State: Method </a:t>
            </a:r>
          </a:p>
        </p:txBody>
      </p:sp>
      <p:sp>
        <p:nvSpPr>
          <p:cNvPr id="3" name="內容版面配置區 2"/>
          <p:cNvSpPr>
            <a:spLocks noGrp="1"/>
          </p:cNvSpPr>
          <p:nvPr>
            <p:ph idx="1"/>
          </p:nvPr>
        </p:nvSpPr>
        <p:spPr/>
        <p:txBody>
          <a:bodyPr>
            <a:normAutofit/>
          </a:bodyPr>
          <a:lstStyle/>
          <a:p>
            <a:r>
              <a:rPr lang="en-US" altLang="zh-TW" dirty="0"/>
              <a:t>There is only one method in the unmounting state. </a:t>
            </a:r>
          </a:p>
          <a:p>
            <a:r>
              <a:rPr lang="en-US" altLang="zh-TW" dirty="0"/>
              <a:t>This method is called when a component is being removed from the DOM</a:t>
            </a:r>
          </a:p>
          <a:p>
            <a:pPr marL="971550" lvl="1" indent="-514350">
              <a:buFont typeface="+mj-lt"/>
              <a:buAutoNum type="arabicPeriod"/>
            </a:pPr>
            <a:r>
              <a:rPr lang="en-US" altLang="zh-TW" dirty="0" err="1"/>
              <a:t>componentWillUnmount</a:t>
            </a:r>
            <a:r>
              <a:rPr lang="en-US" altLang="zh-TW" dirty="0"/>
              <a:t>()</a:t>
            </a:r>
          </a:p>
        </p:txBody>
      </p:sp>
    </p:spTree>
    <p:extLst>
      <p:ext uri="{BB962C8B-B14F-4D97-AF65-F5344CB8AC3E}">
        <p14:creationId xmlns:p14="http://schemas.microsoft.com/office/powerpoint/2010/main" val="319732611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Unmounting State: Example</a:t>
            </a:r>
          </a:p>
        </p:txBody>
      </p:sp>
      <p:grpSp>
        <p:nvGrpSpPr>
          <p:cNvPr id="8" name="群組 7"/>
          <p:cNvGrpSpPr/>
          <p:nvPr/>
        </p:nvGrpSpPr>
        <p:grpSpPr>
          <a:xfrm>
            <a:off x="429280" y="1313406"/>
            <a:ext cx="8373616" cy="5355954"/>
            <a:chOff x="457200" y="3175876"/>
            <a:chExt cx="8373616" cy="5355954"/>
          </a:xfrm>
        </p:grpSpPr>
        <p:sp>
          <p:nvSpPr>
            <p:cNvPr id="9" name="文字方塊 8"/>
            <p:cNvSpPr txBox="1"/>
            <p:nvPr/>
          </p:nvSpPr>
          <p:spPr>
            <a:xfrm>
              <a:off x="457200" y="3175876"/>
              <a:ext cx="8373616" cy="5355954"/>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dirty="0"/>
                <a:t>var </a:t>
              </a:r>
              <a:r>
                <a:rPr lang="en-US" altLang="zh-TW" dirty="0" err="1"/>
                <a:t>isShow</a:t>
              </a:r>
              <a:r>
                <a:rPr lang="en-US" altLang="zh-TW" dirty="0"/>
                <a:t> = false;</a:t>
              </a:r>
            </a:p>
            <a:p>
              <a:r>
                <a:rPr lang="en-US" altLang="zh-TW" dirty="0"/>
                <a:t>class Home extends </a:t>
              </a:r>
              <a:r>
                <a:rPr lang="en-US" altLang="zh-TW" dirty="0" err="1"/>
                <a:t>React.Component</a:t>
              </a:r>
              <a:r>
                <a:rPr lang="en-US" altLang="zh-TW" dirty="0"/>
                <a:t> {</a:t>
              </a:r>
            </a:p>
            <a:p>
              <a:r>
                <a:rPr lang="en-US" altLang="zh-TW" dirty="0"/>
                <a:t>  render() {</a:t>
              </a:r>
            </a:p>
            <a:p>
              <a:r>
                <a:rPr lang="en-US" altLang="zh-TW" dirty="0"/>
                <a:t>    return (</a:t>
              </a:r>
            </a:p>
            <a:p>
              <a:r>
                <a:rPr lang="en-US" altLang="zh-TW" dirty="0"/>
                <a:t>      &lt;div&gt;</a:t>
              </a:r>
            </a:p>
            <a:p>
              <a:r>
                <a:rPr lang="en-US" altLang="zh-TW" dirty="0"/>
                <a:t>        &lt;Example /&gt; </a:t>
              </a:r>
            </a:p>
            <a:p>
              <a:r>
                <a:rPr lang="en-US" altLang="zh-TW" dirty="0"/>
                <a:t>        {</a:t>
              </a:r>
            </a:p>
            <a:p>
              <a:r>
                <a:rPr lang="en-US" altLang="zh-TW" dirty="0"/>
                <a:t>	</a:t>
              </a:r>
              <a:r>
                <a:rPr lang="en-US" altLang="zh-TW" dirty="0" err="1"/>
                <a:t>isShow</a:t>
              </a:r>
              <a:r>
                <a:rPr lang="en-US" altLang="zh-TW" dirty="0"/>
                <a:t> == true ?&lt;Example /&gt; : null  </a:t>
              </a:r>
            </a:p>
            <a:p>
              <a:r>
                <a:rPr lang="en-US" altLang="zh-TW" dirty="0">
                  <a:solidFill>
                    <a:srgbClr val="00B050"/>
                  </a:solidFill>
                </a:rPr>
                <a:t>             // Enter unmounting state when </a:t>
              </a:r>
              <a:r>
                <a:rPr lang="en-US" altLang="zh-TW" dirty="0" err="1">
                  <a:solidFill>
                    <a:srgbClr val="00B050"/>
                  </a:solidFill>
                </a:rPr>
                <a:t>isShow</a:t>
              </a:r>
              <a:r>
                <a:rPr lang="en-US" altLang="zh-TW" dirty="0">
                  <a:solidFill>
                    <a:srgbClr val="00B050"/>
                  </a:solidFill>
                </a:rPr>
                <a:t> changes from true to false</a:t>
              </a:r>
            </a:p>
            <a:p>
              <a:r>
                <a:rPr lang="en-US" altLang="zh-TW" dirty="0">
                  <a:solidFill>
                    <a:srgbClr val="00B050"/>
                  </a:solidFill>
                </a:rPr>
                <a:t>             // Enter mounting state when </a:t>
              </a:r>
              <a:r>
                <a:rPr lang="en-US" altLang="zh-TW" dirty="0" err="1">
                  <a:solidFill>
                    <a:srgbClr val="00B050"/>
                  </a:solidFill>
                </a:rPr>
                <a:t>isShow</a:t>
              </a:r>
              <a:r>
                <a:rPr lang="en-US" altLang="zh-TW" dirty="0">
                  <a:solidFill>
                    <a:srgbClr val="00B050"/>
                  </a:solidFill>
                </a:rPr>
                <a:t> changes from false to true</a:t>
              </a:r>
            </a:p>
            <a:p>
              <a:r>
                <a:rPr lang="en-US" altLang="zh-TW" dirty="0"/>
                <a:t>        }   </a:t>
              </a:r>
            </a:p>
            <a:p>
              <a:r>
                <a:rPr lang="en-US" altLang="zh-TW" dirty="0"/>
                <a:t>      &lt;/div&gt; </a:t>
              </a:r>
            </a:p>
            <a:p>
              <a:r>
                <a:rPr lang="en-US" altLang="zh-TW" dirty="0"/>
                <a:t>    );</a:t>
              </a:r>
            </a:p>
            <a:p>
              <a:r>
                <a:rPr lang="en-US" altLang="zh-TW" dirty="0"/>
                <a:t>  }</a:t>
              </a:r>
            </a:p>
            <a:p>
              <a:r>
                <a:rPr lang="en-US" altLang="zh-TW" dirty="0"/>
                <a:t>  </a:t>
              </a:r>
              <a:r>
                <a:rPr lang="en-US" altLang="zh-TW" dirty="0" err="1"/>
                <a:t>triggerExample</a:t>
              </a:r>
              <a:r>
                <a:rPr lang="en-US" altLang="zh-TW" dirty="0"/>
                <a:t>(){</a:t>
              </a:r>
            </a:p>
            <a:p>
              <a:r>
                <a:rPr lang="en-US" altLang="zh-TW" dirty="0"/>
                <a:t>    </a:t>
              </a:r>
              <a:r>
                <a:rPr lang="en-US" altLang="zh-TW" dirty="0" err="1"/>
                <a:t>isShow</a:t>
              </a:r>
              <a:r>
                <a:rPr lang="en-US" altLang="zh-TW" dirty="0"/>
                <a:t> = !</a:t>
              </a:r>
              <a:r>
                <a:rPr lang="en-US" altLang="zh-TW" dirty="0" err="1"/>
                <a:t>isShow</a:t>
              </a:r>
              <a:r>
                <a:rPr lang="en-US" altLang="zh-TW" dirty="0"/>
                <a:t>;</a:t>
              </a:r>
            </a:p>
            <a:p>
              <a:r>
                <a:rPr lang="en-US" altLang="zh-TW" dirty="0"/>
                <a:t>    </a:t>
              </a:r>
              <a:r>
                <a:rPr lang="en-US" altLang="zh-TW" dirty="0" err="1"/>
                <a:t>this.forceUpdate</a:t>
              </a:r>
              <a:r>
                <a:rPr lang="en-US" altLang="zh-TW" dirty="0"/>
                <a:t>();</a:t>
              </a:r>
            </a:p>
            <a:p>
              <a:r>
                <a:rPr lang="en-US" altLang="zh-TW" dirty="0"/>
                <a:t>  }</a:t>
              </a:r>
            </a:p>
            <a:p>
              <a:r>
                <a:rPr lang="en-US" altLang="zh-TW" dirty="0"/>
                <a:t>}</a:t>
              </a:r>
            </a:p>
          </p:txBody>
        </p:sp>
        <p:sp>
          <p:nvSpPr>
            <p:cNvPr id="10" name="矩形 9"/>
            <p:cNvSpPr/>
            <p:nvPr/>
          </p:nvSpPr>
          <p:spPr>
            <a:xfrm>
              <a:off x="7236296" y="7975462"/>
              <a:ext cx="1594520"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home.js</a:t>
              </a:r>
              <a:endParaRPr lang="en-US" altLang="zh-TW" sz="2800" dirty="0"/>
            </a:p>
          </p:txBody>
        </p:sp>
      </p:grpSp>
    </p:spTree>
    <p:extLst>
      <p:ext uri="{BB962C8B-B14F-4D97-AF65-F5344CB8AC3E}">
        <p14:creationId xmlns:p14="http://schemas.microsoft.com/office/powerpoint/2010/main" val="63405932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State Method: constructor()</a:t>
            </a:r>
          </a:p>
        </p:txBody>
      </p:sp>
      <p:pic>
        <p:nvPicPr>
          <p:cNvPr id="7" name="內容版面配置區 5">
            <a:extLst>
              <a:ext uri="{FF2B5EF4-FFF2-40B4-BE49-F238E27FC236}">
                <a16:creationId xmlns:a16="http://schemas.microsoft.com/office/drawing/2014/main" id="{516C2366-FD3C-504E-B434-D8170FDDBD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6" name="矩形 5"/>
          <p:cNvSpPr/>
          <p:nvPr/>
        </p:nvSpPr>
        <p:spPr>
          <a:xfrm>
            <a:off x="1763688" y="2132856"/>
            <a:ext cx="17281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865497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State Method: constructor()</a:t>
            </a:r>
          </a:p>
        </p:txBody>
      </p:sp>
      <p:sp>
        <p:nvSpPr>
          <p:cNvPr id="4" name="內容版面配置區 3"/>
          <p:cNvSpPr>
            <a:spLocks noGrp="1"/>
          </p:cNvSpPr>
          <p:nvPr>
            <p:ph idx="1"/>
          </p:nvPr>
        </p:nvSpPr>
        <p:spPr/>
        <p:txBody>
          <a:bodyPr>
            <a:normAutofit/>
          </a:bodyPr>
          <a:lstStyle/>
          <a:p>
            <a:r>
              <a:rPr lang="en-US" altLang="zh-TW" dirty="0"/>
              <a:t>Optional method.</a:t>
            </a:r>
          </a:p>
          <a:p>
            <a:r>
              <a:rPr lang="en-US" altLang="zh-TW" dirty="0"/>
              <a:t>Initialize variables and state, binding functions.</a:t>
            </a:r>
          </a:p>
          <a:p>
            <a:r>
              <a:rPr lang="en-US" altLang="zh-TW" dirty="0">
                <a:solidFill>
                  <a:srgbClr val="FF0000"/>
                </a:solidFill>
              </a:rPr>
              <a:t>Important!!!:</a:t>
            </a:r>
            <a:r>
              <a:rPr lang="en-US" altLang="zh-TW" dirty="0"/>
              <a:t> When implementing a customized constructor, you </a:t>
            </a:r>
            <a:r>
              <a:rPr lang="en-US" altLang="zh-TW" b="1" dirty="0"/>
              <a:t>MUST</a:t>
            </a:r>
            <a:r>
              <a:rPr lang="en-US" altLang="zh-TW" dirty="0"/>
              <a:t> call </a:t>
            </a:r>
            <a:r>
              <a:rPr lang="en-US" altLang="zh-TW" dirty="0">
                <a:hlinkClick r:id="rId3"/>
              </a:rPr>
              <a:t>super(props)</a:t>
            </a:r>
            <a:r>
              <a:rPr lang="en-US" altLang="zh-TW" dirty="0"/>
              <a:t> before using “</a:t>
            </a:r>
            <a:r>
              <a:rPr lang="en-US" altLang="zh-TW" b="1" dirty="0" err="1"/>
              <a:t>this.props</a:t>
            </a:r>
            <a:r>
              <a:rPr lang="en-US" altLang="zh-TW" b="1" dirty="0"/>
              <a:t>”</a:t>
            </a:r>
            <a:r>
              <a:rPr lang="en-US" altLang="zh-TW" dirty="0"/>
              <a:t>.</a:t>
            </a:r>
            <a:r>
              <a:rPr lang="en-US" altLang="zh-TW" b="1" dirty="0"/>
              <a:t> </a:t>
            </a:r>
            <a:r>
              <a:rPr lang="en-US" altLang="zh-TW" dirty="0"/>
              <a:t>Otherwise, </a:t>
            </a:r>
            <a:r>
              <a:rPr lang="en-US" altLang="zh-TW" dirty="0" err="1"/>
              <a:t>this.props</a:t>
            </a:r>
            <a:r>
              <a:rPr lang="en-US" altLang="zh-TW" dirty="0"/>
              <a:t> will be undefined.</a:t>
            </a:r>
          </a:p>
        </p:txBody>
      </p:sp>
    </p:spTree>
    <p:extLst>
      <p:ext uri="{BB962C8B-B14F-4D97-AF65-F5344CB8AC3E}">
        <p14:creationId xmlns:p14="http://schemas.microsoft.com/office/powerpoint/2010/main" val="27622984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Introduction to React</a:t>
            </a:r>
          </a:p>
          <a:p>
            <a:r>
              <a:rPr lang="en-US" altLang="zh-TW" dirty="0"/>
              <a:t>Introduction to Webpack</a:t>
            </a:r>
          </a:p>
          <a:p>
            <a:r>
              <a:rPr lang="en-US" altLang="zh-TW" dirty="0"/>
              <a:t>Environment setting</a:t>
            </a:r>
          </a:p>
          <a:p>
            <a:r>
              <a:rPr lang="en-US" altLang="zh-TW" dirty="0"/>
              <a:t>Tutorial</a:t>
            </a:r>
          </a:p>
          <a:p>
            <a:r>
              <a:rPr lang="en-US" altLang="zh-TW" dirty="0"/>
              <a:t>Advanced techniques</a:t>
            </a:r>
          </a:p>
          <a:p>
            <a:endParaRPr lang="zh-TW" altLang="en-US" dirty="0"/>
          </a:p>
        </p:txBody>
      </p:sp>
    </p:spTree>
    <p:extLst>
      <p:ext uri="{BB962C8B-B14F-4D97-AF65-F5344CB8AC3E}">
        <p14:creationId xmlns:p14="http://schemas.microsoft.com/office/powerpoint/2010/main" val="24482645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constructor(): Example</a:t>
            </a:r>
          </a:p>
        </p:txBody>
      </p:sp>
      <p:grpSp>
        <p:nvGrpSpPr>
          <p:cNvPr id="3" name="群組 2"/>
          <p:cNvGrpSpPr/>
          <p:nvPr/>
        </p:nvGrpSpPr>
        <p:grpSpPr>
          <a:xfrm>
            <a:off x="457200" y="1484784"/>
            <a:ext cx="8393832" cy="4692448"/>
            <a:chOff x="477416" y="2492896"/>
            <a:chExt cx="8393832" cy="4692448"/>
          </a:xfrm>
        </p:grpSpPr>
        <p:sp>
          <p:nvSpPr>
            <p:cNvPr id="4" name="文字方塊 3"/>
            <p:cNvSpPr txBox="1"/>
            <p:nvPr/>
          </p:nvSpPr>
          <p:spPr>
            <a:xfrm>
              <a:off x="477416" y="2492896"/>
              <a:ext cx="8373616" cy="4094070"/>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zh-TW" altLang="en-US" sz="2000" b="1" dirty="0"/>
                <a:t>  </a:t>
              </a:r>
              <a:r>
                <a:rPr lang="en-US" altLang="zh-TW" sz="2000" b="1" dirty="0"/>
                <a:t>constructor</a:t>
              </a:r>
              <a:r>
                <a:rPr lang="en-US" altLang="zh-TW" sz="2000" dirty="0"/>
                <a:t>(props) {</a:t>
              </a:r>
            </a:p>
            <a:p>
              <a:r>
                <a:rPr lang="en-US" altLang="zh-TW" sz="2000" dirty="0"/>
                <a:t>    </a:t>
              </a:r>
              <a:r>
                <a:rPr lang="en-US" altLang="zh-TW" sz="2000" b="1" dirty="0"/>
                <a:t>super(props);</a:t>
              </a:r>
            </a:p>
            <a:p>
              <a:r>
                <a:rPr lang="en-US" altLang="zh-TW" sz="2000" dirty="0"/>
                <a:t>    </a:t>
              </a:r>
              <a:r>
                <a:rPr lang="en-US" altLang="zh-TW" sz="2000" dirty="0" err="1"/>
                <a:t>this.user_name</a:t>
              </a:r>
              <a:r>
                <a:rPr lang="en-US" altLang="zh-TW" sz="2000" dirty="0"/>
                <a:t> = "";	</a:t>
              </a:r>
              <a:r>
                <a:rPr lang="en-US" altLang="zh-TW" sz="2000" dirty="0">
                  <a:solidFill>
                    <a:srgbClr val="00B050"/>
                  </a:solidFill>
                </a:rPr>
                <a:t>// initialize a variable by default value</a:t>
              </a:r>
            </a:p>
            <a:p>
              <a:r>
                <a:rPr lang="en-US" altLang="zh-TW" sz="2000" dirty="0"/>
                <a:t>    </a:t>
              </a:r>
              <a:r>
                <a:rPr lang="en-US" altLang="zh-TW" sz="2000" dirty="0" err="1"/>
                <a:t>this.user_id</a:t>
              </a:r>
              <a:r>
                <a:rPr lang="en-US" altLang="zh-TW" sz="2000" dirty="0"/>
                <a:t> = </a:t>
              </a:r>
              <a:r>
                <a:rPr lang="en-US" altLang="zh-TW" sz="2000" dirty="0" err="1"/>
                <a:t>this.props.user_id</a:t>
              </a:r>
              <a:r>
                <a:rPr lang="en-US" altLang="zh-TW" sz="2000" dirty="0"/>
                <a:t>;  </a:t>
              </a:r>
              <a:r>
                <a:rPr lang="en-US" altLang="zh-TW" sz="2000" dirty="0">
                  <a:solidFill>
                    <a:srgbClr val="00B050"/>
                  </a:solidFill>
                </a:rPr>
                <a:t>// initialize a variable by props</a:t>
              </a:r>
            </a:p>
            <a:p>
              <a:r>
                <a:rPr lang="en-US" altLang="zh-TW" sz="2000" dirty="0"/>
                <a:t>    </a:t>
              </a:r>
              <a:r>
                <a:rPr lang="en-US" altLang="zh-TW" sz="2000" dirty="0" err="1"/>
                <a:t>this.state</a:t>
              </a:r>
              <a:r>
                <a:rPr lang="en-US" altLang="zh-TW" sz="2000" dirty="0"/>
                <a:t> = { counter: 0 };	</a:t>
              </a:r>
              <a:r>
                <a:rPr lang="en-US" altLang="zh-TW" sz="2000" dirty="0">
                  <a:solidFill>
                    <a:srgbClr val="00B050"/>
                  </a:solidFill>
                </a:rPr>
                <a:t>// initialize a state variable</a:t>
              </a:r>
            </a:p>
            <a:p>
              <a:r>
                <a:rPr lang="en-US" altLang="zh-TW" sz="2000" dirty="0"/>
                <a:t>    </a:t>
              </a:r>
              <a:r>
                <a:rPr lang="en-US" altLang="zh-TW" sz="2000" dirty="0" err="1"/>
                <a:t>this.handleClick</a:t>
              </a:r>
              <a:r>
                <a:rPr lang="en-US" altLang="zh-TW" sz="2000" dirty="0"/>
                <a:t> = </a:t>
              </a:r>
              <a:r>
                <a:rPr lang="en-US" altLang="zh-TW" sz="2000" dirty="0" err="1"/>
                <a:t>this.handleClick.bind</a:t>
              </a:r>
              <a:r>
                <a:rPr lang="en-US" altLang="zh-TW" sz="2000" dirty="0"/>
                <a:t>(this);  </a:t>
              </a:r>
              <a:r>
                <a:rPr lang="en-US" altLang="zh-TW" sz="2000" dirty="0">
                  <a:solidFill>
                    <a:srgbClr val="00B050"/>
                  </a:solidFill>
                </a:rPr>
                <a:t>// binding a function</a:t>
              </a:r>
            </a:p>
            <a:p>
              <a:r>
                <a:rPr lang="en-US" altLang="zh-TW" sz="2000" dirty="0"/>
                <a:t>  } </a:t>
              </a:r>
            </a:p>
            <a:p>
              <a:endParaRPr lang="en-US" altLang="zh-TW" sz="2000" dirty="0"/>
            </a:p>
            <a:p>
              <a:r>
                <a:rPr lang="en-US" altLang="zh-TW" sz="2000" dirty="0"/>
                <a:t>  </a:t>
              </a:r>
              <a:r>
                <a:rPr lang="en-US" altLang="zh-TW" sz="2000" dirty="0" err="1"/>
                <a:t>handleClick</a:t>
              </a:r>
              <a:r>
                <a:rPr lang="en-US" altLang="zh-TW" sz="2000" dirty="0"/>
                <a:t>(){</a:t>
              </a:r>
            </a:p>
            <a:p>
              <a:r>
                <a:rPr lang="en-US" altLang="zh-TW" sz="2000" dirty="0"/>
                <a:t>    </a:t>
              </a:r>
              <a:r>
                <a:rPr lang="en-US" altLang="zh-TW" sz="2000" dirty="0" err="1"/>
                <a:t>this.user_name</a:t>
              </a:r>
              <a:r>
                <a:rPr lang="en-US" altLang="zh-TW" sz="2000" dirty="0"/>
                <a:t> = "James"; </a:t>
              </a:r>
              <a:endParaRPr lang="en-US" altLang="zh-TW" sz="2000" dirty="0">
                <a:solidFill>
                  <a:srgbClr val="00B050"/>
                </a:solidFill>
              </a:endParaRPr>
            </a:p>
            <a:p>
              <a:r>
                <a:rPr lang="en-US" altLang="zh-TW" sz="2000" dirty="0"/>
                <a:t>  }</a:t>
              </a:r>
            </a:p>
            <a:p>
              <a:r>
                <a:rPr lang="en-US" altLang="zh-TW" sz="2000" dirty="0"/>
                <a:t>}</a:t>
              </a:r>
            </a:p>
          </p:txBody>
        </p:sp>
        <p:sp>
          <p:nvSpPr>
            <p:cNvPr id="5" name="矩形 4"/>
            <p:cNvSpPr/>
            <p:nvPr/>
          </p:nvSpPr>
          <p:spPr>
            <a:xfrm>
              <a:off x="7544544" y="6662124"/>
              <a:ext cx="132670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list.js</a:t>
              </a:r>
              <a:endParaRPr lang="en-US" altLang="zh-TW" sz="2800" dirty="0"/>
            </a:p>
          </p:txBody>
        </p:sp>
      </p:grpSp>
    </p:spTree>
    <p:extLst>
      <p:ext uri="{BB962C8B-B14F-4D97-AF65-F5344CB8AC3E}">
        <p14:creationId xmlns:p14="http://schemas.microsoft.com/office/powerpoint/2010/main" val="90373041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State Method: render()</a:t>
            </a:r>
          </a:p>
        </p:txBody>
      </p:sp>
      <p:pic>
        <p:nvPicPr>
          <p:cNvPr id="7" name="內容版面配置區 5">
            <a:extLst>
              <a:ext uri="{FF2B5EF4-FFF2-40B4-BE49-F238E27FC236}">
                <a16:creationId xmlns:a16="http://schemas.microsoft.com/office/drawing/2014/main" id="{516C2366-FD3C-504E-B434-D8170FDDBD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8" name="矩形 7">
            <a:extLst>
              <a:ext uri="{FF2B5EF4-FFF2-40B4-BE49-F238E27FC236}">
                <a16:creationId xmlns:a16="http://schemas.microsoft.com/office/drawing/2014/main" id="{48FA7EA0-2BCA-1643-84AB-3E0D677FC50C}"/>
              </a:ext>
            </a:extLst>
          </p:cNvPr>
          <p:cNvSpPr/>
          <p:nvPr/>
        </p:nvSpPr>
        <p:spPr>
          <a:xfrm>
            <a:off x="1835696" y="3936659"/>
            <a:ext cx="4680520"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851394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State Method: render()</a:t>
            </a:r>
          </a:p>
        </p:txBody>
      </p:sp>
      <p:sp>
        <p:nvSpPr>
          <p:cNvPr id="4" name="內容版面配置區 3"/>
          <p:cNvSpPr>
            <a:spLocks noGrp="1"/>
          </p:cNvSpPr>
          <p:nvPr>
            <p:ph idx="1"/>
          </p:nvPr>
        </p:nvSpPr>
        <p:spPr>
          <a:xfrm>
            <a:off x="457200" y="1600200"/>
            <a:ext cx="8229600" cy="4925144"/>
          </a:xfrm>
        </p:spPr>
        <p:txBody>
          <a:bodyPr>
            <a:normAutofit lnSpcReduction="10000"/>
          </a:bodyPr>
          <a:lstStyle/>
          <a:p>
            <a:r>
              <a:rPr lang="en-US" altLang="zh-TW" dirty="0"/>
              <a:t>The only method you </a:t>
            </a:r>
            <a:r>
              <a:rPr lang="en-US" altLang="zh-TW" b="1" dirty="0"/>
              <a:t>MUST</a:t>
            </a:r>
            <a:r>
              <a:rPr lang="en-US" altLang="zh-TW" dirty="0"/>
              <a:t> define in a </a:t>
            </a:r>
            <a:r>
              <a:rPr lang="en-US" altLang="zh-TW" dirty="0" err="1"/>
              <a:t>React.Component</a:t>
            </a:r>
            <a:r>
              <a:rPr lang="en-US" altLang="zh-TW" dirty="0"/>
              <a:t> subclass.</a:t>
            </a:r>
          </a:p>
          <a:p>
            <a:r>
              <a:rPr lang="en-US" altLang="zh-TW" dirty="0"/>
              <a:t>This method examines </a:t>
            </a:r>
            <a:r>
              <a:rPr lang="en-US" altLang="zh-TW" dirty="0" err="1"/>
              <a:t>this.props</a:t>
            </a:r>
            <a:r>
              <a:rPr lang="en-US" altLang="zh-TW" dirty="0"/>
              <a:t> and </a:t>
            </a:r>
            <a:r>
              <a:rPr lang="en-US" altLang="zh-TW" dirty="0" err="1"/>
              <a:t>this.state</a:t>
            </a:r>
            <a:r>
              <a:rPr lang="en-US" altLang="zh-TW" dirty="0"/>
              <a:t> and return one of the following types:</a:t>
            </a:r>
          </a:p>
          <a:p>
            <a:pPr marL="971550" lvl="1" indent="-514350">
              <a:buFont typeface="+mj-lt"/>
              <a:buAutoNum type="arabicPeriod"/>
            </a:pPr>
            <a:r>
              <a:rPr lang="en-US" altLang="zh-TW" b="1" dirty="0"/>
              <a:t>React elements</a:t>
            </a:r>
          </a:p>
          <a:p>
            <a:pPr marL="971550" lvl="1" indent="-514350">
              <a:buFont typeface="+mj-lt"/>
              <a:buAutoNum type="arabicPeriod"/>
            </a:pPr>
            <a:r>
              <a:rPr lang="en-US" altLang="zh-TW" dirty="0"/>
              <a:t>Arrays and </a:t>
            </a:r>
            <a:r>
              <a:rPr lang="en-US" altLang="zh-TW" dirty="0">
                <a:hlinkClick r:id="rId2"/>
              </a:rPr>
              <a:t>fragments</a:t>
            </a:r>
            <a:endParaRPr lang="en-US" altLang="zh-TW" dirty="0"/>
          </a:p>
          <a:p>
            <a:pPr marL="971550" lvl="1" indent="-514350">
              <a:buFont typeface="+mj-lt"/>
              <a:buAutoNum type="arabicPeriod"/>
            </a:pPr>
            <a:r>
              <a:rPr lang="en-US" altLang="zh-TW" dirty="0">
                <a:hlinkClick r:id="rId3"/>
              </a:rPr>
              <a:t>Portals</a:t>
            </a:r>
            <a:endParaRPr lang="en-US" altLang="zh-TW" dirty="0"/>
          </a:p>
          <a:p>
            <a:pPr marL="971550" lvl="1" indent="-514350">
              <a:buFont typeface="+mj-lt"/>
              <a:buAutoNum type="arabicPeriod"/>
            </a:pPr>
            <a:r>
              <a:rPr lang="en-US" altLang="zh-TW" dirty="0"/>
              <a:t>String and numbers</a:t>
            </a:r>
          </a:p>
          <a:p>
            <a:pPr marL="971550" lvl="1" indent="-514350">
              <a:buFont typeface="+mj-lt"/>
              <a:buAutoNum type="arabicPeriod"/>
            </a:pPr>
            <a:r>
              <a:rPr lang="en-US" altLang="zh-TW" dirty="0"/>
              <a:t>Booleans or null</a:t>
            </a:r>
          </a:p>
          <a:p>
            <a:pPr marL="971550" lvl="1" indent="-514350">
              <a:buFont typeface="+mj-lt"/>
              <a:buAutoNum type="arabicPeriod"/>
            </a:pPr>
            <a:endParaRPr lang="en-US" altLang="zh-TW" b="1" dirty="0"/>
          </a:p>
          <a:p>
            <a:pPr marL="971550" lvl="1" indent="-514350">
              <a:buFont typeface="+mj-lt"/>
              <a:buAutoNum type="arabicPeriod"/>
            </a:pPr>
            <a:endParaRPr lang="zh-TW" altLang="en-US" dirty="0"/>
          </a:p>
        </p:txBody>
      </p:sp>
    </p:spTree>
    <p:extLst>
      <p:ext uri="{BB962C8B-B14F-4D97-AF65-F5344CB8AC3E}">
        <p14:creationId xmlns:p14="http://schemas.microsoft.com/office/powerpoint/2010/main" val="9320063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render(): React elements</a:t>
            </a:r>
          </a:p>
        </p:txBody>
      </p:sp>
      <p:sp>
        <p:nvSpPr>
          <p:cNvPr id="9" name="文字方塊 8"/>
          <p:cNvSpPr txBox="1"/>
          <p:nvPr/>
        </p:nvSpPr>
        <p:spPr>
          <a:xfrm>
            <a:off x="457200" y="1988840"/>
            <a:ext cx="8373616" cy="3786294"/>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class Home extends </a:t>
            </a:r>
            <a:r>
              <a:rPr lang="en-US" altLang="zh-TW" sz="2400" dirty="0" err="1"/>
              <a:t>React.Component</a:t>
            </a:r>
            <a:r>
              <a:rPr lang="en-US" altLang="zh-TW" sz="2400" dirty="0"/>
              <a:t> {</a:t>
            </a:r>
          </a:p>
          <a:p>
            <a:r>
              <a:rPr lang="en-US" altLang="zh-TW" sz="2400" dirty="0"/>
              <a:t>  </a:t>
            </a:r>
            <a:r>
              <a:rPr lang="en-US" altLang="zh-TW" sz="2400" b="1" dirty="0"/>
              <a:t>render</a:t>
            </a:r>
            <a:r>
              <a:rPr lang="en-US" altLang="zh-TW" sz="2400" dirty="0"/>
              <a:t>() { </a:t>
            </a:r>
          </a:p>
          <a:p>
            <a:r>
              <a:rPr lang="en-US" altLang="zh-TW" sz="2400" dirty="0"/>
              <a:t>    return (</a:t>
            </a:r>
          </a:p>
          <a:p>
            <a:r>
              <a:rPr lang="en-US" altLang="zh-TW" sz="2400" dirty="0"/>
              <a:t>      &lt;div&gt;</a:t>
            </a:r>
          </a:p>
          <a:p>
            <a:r>
              <a:rPr lang="en-US" altLang="zh-TW" sz="2400" dirty="0"/>
              <a:t>        &lt;Example /&gt;	</a:t>
            </a:r>
            <a:r>
              <a:rPr lang="en-US" altLang="zh-TW" sz="2400" dirty="0">
                <a:solidFill>
                  <a:srgbClr val="00B050"/>
                </a:solidFill>
              </a:rPr>
              <a:t>// customized React component</a:t>
            </a:r>
          </a:p>
          <a:p>
            <a:r>
              <a:rPr lang="en-US" altLang="zh-TW" sz="2400" dirty="0"/>
              <a:t>        &lt;Example /&gt;</a:t>
            </a:r>
          </a:p>
          <a:p>
            <a:r>
              <a:rPr lang="en-US" altLang="zh-TW" sz="2400" dirty="0"/>
              <a:t>      &lt;/div&gt;</a:t>
            </a:r>
          </a:p>
          <a:p>
            <a:r>
              <a:rPr lang="en-US" altLang="zh-TW" sz="2400" dirty="0"/>
              <a:t>    );</a:t>
            </a:r>
          </a:p>
          <a:p>
            <a:r>
              <a:rPr lang="en-US" altLang="zh-TW" sz="2400" dirty="0"/>
              <a:t>  }</a:t>
            </a:r>
          </a:p>
          <a:p>
            <a:r>
              <a:rPr lang="en-US" altLang="zh-TW" sz="2400" dirty="0"/>
              <a:t>}</a:t>
            </a:r>
          </a:p>
        </p:txBody>
      </p:sp>
      <p:sp>
        <p:nvSpPr>
          <p:cNvPr id="4" name="矩形 3"/>
          <p:cNvSpPr/>
          <p:nvPr/>
        </p:nvSpPr>
        <p:spPr>
          <a:xfrm>
            <a:off x="6948264" y="5210036"/>
            <a:ext cx="1830760"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home.js</a:t>
            </a:r>
            <a:endParaRPr lang="en-US" altLang="zh-TW" sz="2800" dirty="0"/>
          </a:p>
        </p:txBody>
      </p:sp>
    </p:spTree>
    <p:extLst>
      <p:ext uri="{BB962C8B-B14F-4D97-AF65-F5344CB8AC3E}">
        <p14:creationId xmlns:p14="http://schemas.microsoft.com/office/powerpoint/2010/main" val="389784226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render(): HTML structure </a:t>
            </a:r>
          </a:p>
        </p:txBody>
      </p:sp>
      <p:grpSp>
        <p:nvGrpSpPr>
          <p:cNvPr id="3" name="群組 2"/>
          <p:cNvGrpSpPr/>
          <p:nvPr/>
        </p:nvGrpSpPr>
        <p:grpSpPr>
          <a:xfrm>
            <a:off x="457200" y="3118835"/>
            <a:ext cx="8609856" cy="3478517"/>
            <a:chOff x="477416" y="4014867"/>
            <a:chExt cx="8609856" cy="3478517"/>
          </a:xfrm>
        </p:grpSpPr>
        <p:sp>
          <p:nvSpPr>
            <p:cNvPr id="4" name="文字方塊 3"/>
            <p:cNvSpPr txBox="1"/>
            <p:nvPr/>
          </p:nvSpPr>
          <p:spPr>
            <a:xfrm>
              <a:off x="477416" y="4014867"/>
              <a:ext cx="8373616" cy="347851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a:t>
              </a:r>
              <a:r>
                <a:rPr lang="en-US" altLang="zh-TW" sz="2000" b="1" dirty="0"/>
                <a:t>render</a:t>
              </a:r>
              <a:r>
                <a:rPr lang="en-US" altLang="zh-TW" sz="2000" dirty="0"/>
                <a:t>() {</a:t>
              </a:r>
            </a:p>
            <a:p>
              <a:r>
                <a:rPr lang="en-US" altLang="zh-TW" sz="2000" dirty="0"/>
                <a:t>    return (</a:t>
              </a:r>
            </a:p>
            <a:p>
              <a:r>
                <a:rPr lang="en-US" altLang="zh-TW" sz="2000" dirty="0"/>
                <a:t>        &lt;ul&gt;</a:t>
              </a:r>
            </a:p>
            <a:p>
              <a:r>
                <a:rPr lang="en-US" altLang="zh-TW" sz="2000" dirty="0"/>
                <a:t>	&lt;li&gt;User Profile&lt;/li&gt;</a:t>
              </a:r>
            </a:p>
            <a:p>
              <a:r>
                <a:rPr lang="en-US" altLang="zh-TW" sz="2000" dirty="0"/>
                <a:t>  	&lt;li&gt;</a:t>
              </a:r>
              <a:r>
                <a:rPr lang="en-US" altLang="zh-TW" sz="2000" b="1" dirty="0"/>
                <a:t>{</a:t>
              </a:r>
              <a:r>
                <a:rPr lang="en-US" altLang="zh-TW" sz="2000" b="1" dirty="0" err="1"/>
                <a:t>this.user_id</a:t>
              </a:r>
              <a:r>
                <a:rPr lang="en-US" altLang="zh-TW" sz="2000" b="1" dirty="0"/>
                <a:t>}</a:t>
              </a:r>
              <a:r>
                <a:rPr lang="en-US" altLang="zh-TW" sz="2000" dirty="0"/>
                <a:t>&lt;/li&gt;	</a:t>
              </a:r>
              <a:r>
                <a:rPr lang="en-US" altLang="zh-TW" sz="2000" dirty="0">
                  <a:solidFill>
                    <a:srgbClr val="00B050"/>
                  </a:solidFill>
                </a:rPr>
                <a:t>// use {} to insert variable into HTML</a:t>
              </a:r>
            </a:p>
            <a:p>
              <a:r>
                <a:rPr lang="en-US" altLang="zh-TW" sz="2000" dirty="0"/>
                <a:t>  	&lt;li&gt;</a:t>
              </a:r>
              <a:r>
                <a:rPr lang="en-US" altLang="zh-TW" sz="2000" b="1" dirty="0"/>
                <a:t>{</a:t>
              </a:r>
              <a:r>
                <a:rPr lang="en-US" altLang="zh-TW" sz="2000" b="1" dirty="0" err="1"/>
                <a:t>this.user_name</a:t>
              </a:r>
              <a:r>
                <a:rPr lang="en-US" altLang="zh-TW" sz="2000" b="1" dirty="0"/>
                <a:t>}</a:t>
              </a:r>
              <a:r>
                <a:rPr lang="en-US" altLang="zh-TW" sz="2000" dirty="0"/>
                <a:t>&lt;/li&gt;</a:t>
              </a:r>
            </a:p>
            <a:p>
              <a:r>
                <a:rPr lang="en-US" altLang="zh-TW" sz="2000" dirty="0"/>
                <a:t>       &lt;/ul&gt;</a:t>
              </a:r>
            </a:p>
            <a:p>
              <a:r>
                <a:rPr lang="en-US" altLang="zh-TW" sz="2000" dirty="0"/>
                <a:t>    );</a:t>
              </a:r>
            </a:p>
            <a:p>
              <a:r>
                <a:rPr lang="en-US" altLang="zh-TW" sz="2000" dirty="0"/>
                <a:t>  }</a:t>
              </a:r>
            </a:p>
            <a:p>
              <a:r>
                <a:rPr lang="en-US" altLang="zh-TW" sz="2000" dirty="0"/>
                <a:t>}</a:t>
              </a:r>
            </a:p>
          </p:txBody>
        </p:sp>
        <p:sp>
          <p:nvSpPr>
            <p:cNvPr id="5" name="矩形 4"/>
            <p:cNvSpPr/>
            <p:nvPr/>
          </p:nvSpPr>
          <p:spPr>
            <a:xfrm>
              <a:off x="7760568" y="6970164"/>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sp>
        <p:nvSpPr>
          <p:cNvPr id="8" name="內容版面配置區 3"/>
          <p:cNvSpPr>
            <a:spLocks noGrp="1"/>
          </p:cNvSpPr>
          <p:nvPr>
            <p:ph idx="1"/>
          </p:nvPr>
        </p:nvSpPr>
        <p:spPr>
          <a:xfrm>
            <a:off x="457200" y="1417638"/>
            <a:ext cx="8229600" cy="1723329"/>
          </a:xfrm>
        </p:spPr>
        <p:txBody>
          <a:bodyPr>
            <a:normAutofit fontScale="92500" lnSpcReduction="20000"/>
          </a:bodyPr>
          <a:lstStyle/>
          <a:p>
            <a:r>
              <a:rPr lang="en-US" altLang="zh-TW" dirty="0"/>
              <a:t>You can use </a:t>
            </a:r>
            <a:r>
              <a:rPr lang="en-US" altLang="zh-TW" b="1" dirty="0"/>
              <a:t>{}</a:t>
            </a:r>
            <a:r>
              <a:rPr lang="en-US" altLang="zh-TW" dirty="0"/>
              <a:t> to combine JS codes with HTML. </a:t>
            </a:r>
          </a:p>
          <a:p>
            <a:r>
              <a:rPr lang="en-US" altLang="zh-TW" dirty="0"/>
              <a:t>This helps us manage the html structure to connect with JS variables or functions.</a:t>
            </a:r>
            <a:endParaRPr lang="zh-TW" altLang="en-US" dirty="0"/>
          </a:p>
        </p:txBody>
      </p:sp>
    </p:spTree>
    <p:extLst>
      <p:ext uri="{BB962C8B-B14F-4D97-AF65-F5344CB8AC3E}">
        <p14:creationId xmlns:p14="http://schemas.microsoft.com/office/powerpoint/2010/main" val="266703991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8E5A39-52DA-FC4D-8843-5134592F2F1C}"/>
              </a:ext>
            </a:extLst>
          </p:cNvPr>
          <p:cNvSpPr>
            <a:spLocks noGrp="1"/>
          </p:cNvSpPr>
          <p:nvPr>
            <p:ph type="title"/>
          </p:nvPr>
        </p:nvSpPr>
        <p:spPr/>
        <p:txBody>
          <a:bodyPr/>
          <a:lstStyle/>
          <a:p>
            <a:r>
              <a:rPr lang="en-US" altLang="zh-TW" dirty="0"/>
              <a:t>render(): Single Node</a:t>
            </a:r>
            <a:endParaRPr kumimoji="1" lang="zh-TW" altLang="en-US" dirty="0"/>
          </a:p>
        </p:txBody>
      </p:sp>
      <p:sp>
        <p:nvSpPr>
          <p:cNvPr id="3" name="內容版面配置區 2">
            <a:extLst>
              <a:ext uri="{FF2B5EF4-FFF2-40B4-BE49-F238E27FC236}">
                <a16:creationId xmlns:a16="http://schemas.microsoft.com/office/drawing/2014/main" id="{3F13F481-5020-0F4E-BBE9-36F50AE96E6D}"/>
              </a:ext>
            </a:extLst>
          </p:cNvPr>
          <p:cNvSpPr>
            <a:spLocks noGrp="1"/>
          </p:cNvSpPr>
          <p:nvPr>
            <p:ph idx="1"/>
          </p:nvPr>
        </p:nvSpPr>
        <p:spPr>
          <a:xfrm>
            <a:off x="457200" y="1600200"/>
            <a:ext cx="8229600" cy="2188839"/>
          </a:xfrm>
        </p:spPr>
        <p:txBody>
          <a:bodyPr>
            <a:normAutofit/>
          </a:bodyPr>
          <a:lstStyle/>
          <a:p>
            <a:r>
              <a:rPr kumimoji="1" lang="en-US" altLang="zh-TW" dirty="0"/>
              <a:t>The following codes is </a:t>
            </a:r>
            <a:r>
              <a:rPr kumimoji="1" lang="en-US" altLang="zh-TW" b="1" dirty="0">
                <a:solidFill>
                  <a:srgbClr val="FF0000"/>
                </a:solidFill>
              </a:rPr>
              <a:t>forbidden</a:t>
            </a:r>
            <a:r>
              <a:rPr kumimoji="1" lang="en-US" altLang="zh-TW" dirty="0"/>
              <a:t> in render().</a:t>
            </a:r>
          </a:p>
          <a:p>
            <a:r>
              <a:rPr kumimoji="1" lang="en-US" altLang="zh-TW" b="1" dirty="0"/>
              <a:t>You can only return one DOM node in a React component.</a:t>
            </a:r>
          </a:p>
          <a:p>
            <a:endParaRPr kumimoji="1" lang="zh-TW" altLang="en-US" dirty="0"/>
          </a:p>
        </p:txBody>
      </p:sp>
      <p:grpSp>
        <p:nvGrpSpPr>
          <p:cNvPr id="8" name="群組 7">
            <a:extLst>
              <a:ext uri="{FF2B5EF4-FFF2-40B4-BE49-F238E27FC236}">
                <a16:creationId xmlns:a16="http://schemas.microsoft.com/office/drawing/2014/main" id="{78A091C2-87DF-4546-852C-FAD98282DF31}"/>
              </a:ext>
            </a:extLst>
          </p:cNvPr>
          <p:cNvGrpSpPr/>
          <p:nvPr/>
        </p:nvGrpSpPr>
        <p:grpSpPr>
          <a:xfrm>
            <a:off x="457200" y="3933056"/>
            <a:ext cx="8609856" cy="2556220"/>
            <a:chOff x="457200" y="4005064"/>
            <a:chExt cx="8609856" cy="2556220"/>
          </a:xfrm>
        </p:grpSpPr>
        <p:grpSp>
          <p:nvGrpSpPr>
            <p:cNvPr id="4" name="群組 3"/>
            <p:cNvGrpSpPr/>
            <p:nvPr/>
          </p:nvGrpSpPr>
          <p:grpSpPr>
            <a:xfrm>
              <a:off x="457200" y="4006096"/>
              <a:ext cx="8609856" cy="2555188"/>
              <a:chOff x="477416" y="4938196"/>
              <a:chExt cx="8609856" cy="2555188"/>
            </a:xfrm>
          </p:grpSpPr>
          <p:sp>
            <p:nvSpPr>
              <p:cNvPr id="5" name="文字方塊 4"/>
              <p:cNvSpPr txBox="1"/>
              <p:nvPr/>
            </p:nvSpPr>
            <p:spPr>
              <a:xfrm>
                <a:off x="477416" y="4938196"/>
                <a:ext cx="8373616" cy="2555188"/>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a:t>
                </a:r>
                <a:r>
                  <a:rPr lang="en-US" altLang="zh-TW" sz="2000" b="1" dirty="0"/>
                  <a:t>render</a:t>
                </a:r>
                <a:r>
                  <a:rPr lang="en-US" altLang="zh-TW" sz="2000" dirty="0"/>
                  <a:t>() {</a:t>
                </a:r>
              </a:p>
              <a:p>
                <a:r>
                  <a:rPr lang="en-US" altLang="zh-TW" sz="2000" dirty="0"/>
                  <a:t>    return (</a:t>
                </a:r>
              </a:p>
              <a:p>
                <a:r>
                  <a:rPr lang="en-US" altLang="zh-TW" sz="2000" dirty="0"/>
                  <a:t>       &lt;li&gt;User Profile&lt;/li&gt;		</a:t>
                </a:r>
                <a:r>
                  <a:rPr lang="en-US" altLang="zh-TW" sz="2000" dirty="0">
                    <a:solidFill>
                      <a:srgbClr val="00B050"/>
                    </a:solidFill>
                  </a:rPr>
                  <a:t>// first node</a:t>
                </a:r>
              </a:p>
              <a:p>
                <a:r>
                  <a:rPr lang="en-US" altLang="zh-TW" sz="2000" dirty="0"/>
                  <a:t>       &lt;li&gt;{</a:t>
                </a:r>
                <a:r>
                  <a:rPr lang="en-US" altLang="zh-TW" sz="2000" dirty="0" err="1"/>
                  <a:t>this.user_id</a:t>
                </a:r>
                <a:r>
                  <a:rPr lang="en-US" altLang="zh-TW" sz="2000" dirty="0"/>
                  <a:t>}&lt;/li&gt;    	</a:t>
                </a:r>
                <a:r>
                  <a:rPr lang="en-US" altLang="zh-TW" sz="2000" dirty="0">
                    <a:solidFill>
                      <a:srgbClr val="00B050"/>
                    </a:solidFill>
                  </a:rPr>
                  <a:t>// second node</a:t>
                </a:r>
              </a:p>
              <a:p>
                <a:r>
                  <a:rPr lang="en-US" altLang="zh-TW" sz="2000" dirty="0"/>
                  <a:t>    );</a:t>
                </a:r>
              </a:p>
              <a:p>
                <a:r>
                  <a:rPr lang="en-US" altLang="zh-TW" sz="2000" dirty="0"/>
                  <a:t>  }</a:t>
                </a:r>
              </a:p>
              <a:p>
                <a:r>
                  <a:rPr lang="en-US" altLang="zh-TW" sz="2000" dirty="0"/>
                  <a:t>}</a:t>
                </a:r>
              </a:p>
            </p:txBody>
          </p:sp>
          <p:sp>
            <p:nvSpPr>
              <p:cNvPr id="6" name="矩形 5"/>
              <p:cNvSpPr/>
              <p:nvPr/>
            </p:nvSpPr>
            <p:spPr>
              <a:xfrm>
                <a:off x="7760568" y="6970164"/>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sp>
          <p:nvSpPr>
            <p:cNvPr id="7" name="矩形 6"/>
            <p:cNvSpPr/>
            <p:nvPr/>
          </p:nvSpPr>
          <p:spPr>
            <a:xfrm>
              <a:off x="6988645" y="4005064"/>
              <a:ext cx="1842171" cy="523220"/>
            </a:xfrm>
            <a:prstGeom prst="rect">
              <a:avLst/>
            </a:prstGeom>
          </p:spPr>
          <p:txBody>
            <a:bodyPr wrap="none">
              <a:spAutoFit/>
            </a:bodyPr>
            <a:lstStyle/>
            <a:p>
              <a:r>
                <a:rPr kumimoji="1" lang="en-US" altLang="zh-TW" sz="2800" b="1" dirty="0">
                  <a:solidFill>
                    <a:srgbClr val="FF0000"/>
                  </a:solidFill>
                </a:rPr>
                <a:t>forbidden</a:t>
              </a:r>
              <a:endParaRPr lang="zh-TW" altLang="en-US" sz="2800" dirty="0"/>
            </a:p>
          </p:txBody>
        </p:sp>
      </p:grpSp>
    </p:spTree>
    <p:extLst>
      <p:ext uri="{BB962C8B-B14F-4D97-AF65-F5344CB8AC3E}">
        <p14:creationId xmlns:p14="http://schemas.microsoft.com/office/powerpoint/2010/main" val="17853142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8E5A39-52DA-FC4D-8843-5134592F2F1C}"/>
              </a:ext>
            </a:extLst>
          </p:cNvPr>
          <p:cNvSpPr>
            <a:spLocks noGrp="1"/>
          </p:cNvSpPr>
          <p:nvPr>
            <p:ph type="title"/>
          </p:nvPr>
        </p:nvSpPr>
        <p:spPr/>
        <p:txBody>
          <a:bodyPr/>
          <a:lstStyle/>
          <a:p>
            <a:r>
              <a:rPr lang="en-US" altLang="zh-TW" dirty="0"/>
              <a:t>render(): Single Node</a:t>
            </a:r>
            <a:endParaRPr kumimoji="1" lang="zh-TW" altLang="en-US" dirty="0"/>
          </a:p>
        </p:txBody>
      </p:sp>
      <p:sp>
        <p:nvSpPr>
          <p:cNvPr id="3" name="內容版面配置區 2">
            <a:extLst>
              <a:ext uri="{FF2B5EF4-FFF2-40B4-BE49-F238E27FC236}">
                <a16:creationId xmlns:a16="http://schemas.microsoft.com/office/drawing/2014/main" id="{3F13F481-5020-0F4E-BBE9-36F50AE96E6D}"/>
              </a:ext>
            </a:extLst>
          </p:cNvPr>
          <p:cNvSpPr>
            <a:spLocks noGrp="1"/>
          </p:cNvSpPr>
          <p:nvPr>
            <p:ph idx="1"/>
          </p:nvPr>
        </p:nvSpPr>
        <p:spPr>
          <a:xfrm>
            <a:off x="457200" y="1600200"/>
            <a:ext cx="8229600" cy="2188839"/>
          </a:xfrm>
        </p:spPr>
        <p:txBody>
          <a:bodyPr>
            <a:normAutofit/>
          </a:bodyPr>
          <a:lstStyle/>
          <a:p>
            <a:r>
              <a:rPr kumimoji="1" lang="en-US" altLang="zh-TW" dirty="0"/>
              <a:t>Same as we return components in {}.</a:t>
            </a:r>
            <a:endParaRPr kumimoji="1" lang="en-US" altLang="zh-TW" b="1" dirty="0"/>
          </a:p>
          <a:p>
            <a:endParaRPr kumimoji="1" lang="zh-TW" altLang="en-US" dirty="0"/>
          </a:p>
        </p:txBody>
      </p:sp>
      <p:grpSp>
        <p:nvGrpSpPr>
          <p:cNvPr id="4" name="群組 3"/>
          <p:cNvGrpSpPr/>
          <p:nvPr/>
        </p:nvGrpSpPr>
        <p:grpSpPr>
          <a:xfrm>
            <a:off x="457200" y="2276872"/>
            <a:ext cx="8609856" cy="4401847"/>
            <a:chOff x="477416" y="4042799"/>
            <a:chExt cx="8609856" cy="4401847"/>
          </a:xfrm>
        </p:grpSpPr>
        <p:sp>
          <p:nvSpPr>
            <p:cNvPr id="5" name="文字方塊 4"/>
            <p:cNvSpPr txBox="1"/>
            <p:nvPr/>
          </p:nvSpPr>
          <p:spPr>
            <a:xfrm>
              <a:off x="477416" y="4042799"/>
              <a:ext cx="8373616" cy="440184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a:t>
              </a:r>
              <a:r>
                <a:rPr lang="en-US" altLang="zh-TW" sz="2000" b="1" dirty="0"/>
                <a:t>render</a:t>
              </a:r>
              <a:r>
                <a:rPr lang="en-US" altLang="zh-TW" sz="2000" dirty="0"/>
                <a:t>() {</a:t>
              </a:r>
            </a:p>
            <a:p>
              <a:r>
                <a:rPr lang="en-US" altLang="zh-TW" sz="2000" dirty="0"/>
                <a:t>    return (</a:t>
              </a:r>
            </a:p>
            <a:p>
              <a:r>
                <a:rPr lang="en-US" altLang="zh-TW" sz="2000" dirty="0"/>
                <a:t>       &lt;</a:t>
              </a:r>
              <a:r>
                <a:rPr lang="en-US" altLang="zh-TW" sz="2000" dirty="0" err="1"/>
                <a:t>ul</a:t>
              </a:r>
              <a:r>
                <a:rPr lang="en-US" altLang="zh-TW" sz="2000" dirty="0"/>
                <a:t>&gt;</a:t>
              </a:r>
            </a:p>
            <a:p>
              <a:r>
                <a:rPr lang="en-US" altLang="zh-TW" sz="2000" dirty="0"/>
                <a:t>       {</a:t>
              </a:r>
            </a:p>
            <a:p>
              <a:r>
                <a:rPr lang="en-US" altLang="zh-TW" sz="2000" dirty="0"/>
                <a:t>	return(</a:t>
              </a:r>
            </a:p>
            <a:p>
              <a:r>
                <a:rPr lang="en-US" altLang="zh-TW" sz="2000" dirty="0"/>
                <a:t>	  &lt;li&gt;User Profile&lt;/li&gt;		</a:t>
              </a:r>
              <a:r>
                <a:rPr lang="en-US" altLang="zh-TW" sz="2000" dirty="0">
                  <a:solidFill>
                    <a:srgbClr val="00B050"/>
                  </a:solidFill>
                </a:rPr>
                <a:t>// first node</a:t>
              </a:r>
            </a:p>
            <a:p>
              <a:r>
                <a:rPr lang="en-US" altLang="zh-TW" sz="2000" dirty="0"/>
                <a:t>               &lt;li&gt;{</a:t>
              </a:r>
              <a:r>
                <a:rPr lang="en-US" altLang="zh-TW" sz="2000" dirty="0" err="1"/>
                <a:t>this.user_id</a:t>
              </a:r>
              <a:r>
                <a:rPr lang="en-US" altLang="zh-TW" sz="2000" dirty="0"/>
                <a:t>}&lt;/li&gt;    	</a:t>
              </a:r>
              <a:r>
                <a:rPr lang="en-US" altLang="zh-TW" sz="2000" dirty="0">
                  <a:solidFill>
                    <a:srgbClr val="00B050"/>
                  </a:solidFill>
                </a:rPr>
                <a:t>// second node</a:t>
              </a:r>
              <a:endParaRPr lang="en-US" altLang="zh-TW" sz="2000" dirty="0"/>
            </a:p>
            <a:p>
              <a:r>
                <a:rPr lang="en-US" altLang="zh-TW" sz="2000" dirty="0"/>
                <a:t>	);</a:t>
              </a:r>
            </a:p>
            <a:p>
              <a:r>
                <a:rPr lang="en-US" altLang="zh-TW" sz="2000" dirty="0"/>
                <a:t>       }</a:t>
              </a:r>
            </a:p>
            <a:p>
              <a:r>
                <a:rPr lang="en-US" altLang="zh-TW" sz="2000" dirty="0"/>
                <a:t>       &lt;/</a:t>
              </a:r>
              <a:r>
                <a:rPr lang="en-US" altLang="zh-TW" sz="2000" dirty="0" err="1"/>
                <a:t>ul</a:t>
              </a:r>
              <a:r>
                <a:rPr lang="en-US" altLang="zh-TW" sz="2000" dirty="0"/>
                <a:t>&gt;</a:t>
              </a:r>
            </a:p>
            <a:p>
              <a:r>
                <a:rPr lang="en-US" altLang="zh-TW" sz="2000" dirty="0"/>
                <a:t>    );</a:t>
              </a:r>
            </a:p>
            <a:p>
              <a:r>
                <a:rPr lang="en-US" altLang="zh-TW" sz="2000" dirty="0"/>
                <a:t>  }</a:t>
              </a:r>
            </a:p>
            <a:p>
              <a:r>
                <a:rPr lang="en-US" altLang="zh-TW" sz="2000" dirty="0"/>
                <a:t>}</a:t>
              </a:r>
            </a:p>
          </p:txBody>
        </p:sp>
        <p:sp>
          <p:nvSpPr>
            <p:cNvPr id="6" name="矩形 5"/>
            <p:cNvSpPr/>
            <p:nvPr/>
          </p:nvSpPr>
          <p:spPr>
            <a:xfrm>
              <a:off x="7760568" y="7921426"/>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sp>
        <p:nvSpPr>
          <p:cNvPr id="8" name="矩形 7"/>
          <p:cNvSpPr/>
          <p:nvPr/>
        </p:nvSpPr>
        <p:spPr>
          <a:xfrm>
            <a:off x="7005621" y="2276872"/>
            <a:ext cx="1842171" cy="523220"/>
          </a:xfrm>
          <a:prstGeom prst="rect">
            <a:avLst/>
          </a:prstGeom>
        </p:spPr>
        <p:txBody>
          <a:bodyPr wrap="none">
            <a:spAutoFit/>
          </a:bodyPr>
          <a:lstStyle/>
          <a:p>
            <a:r>
              <a:rPr kumimoji="1" lang="en-US" altLang="zh-TW" sz="2800" b="1" dirty="0">
                <a:solidFill>
                  <a:srgbClr val="FF0000"/>
                </a:solidFill>
              </a:rPr>
              <a:t>forbidden</a:t>
            </a:r>
            <a:endParaRPr lang="zh-TW" altLang="en-US" sz="2800" dirty="0"/>
          </a:p>
        </p:txBody>
      </p:sp>
    </p:spTree>
    <p:extLst>
      <p:ext uri="{BB962C8B-B14F-4D97-AF65-F5344CB8AC3E}">
        <p14:creationId xmlns:p14="http://schemas.microsoft.com/office/powerpoint/2010/main" val="34714841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componentDidMount</a:t>
            </a:r>
            <a:r>
              <a:rPr lang="en-US" altLang="zh-TW" dirty="0"/>
              <a:t>()</a:t>
            </a:r>
          </a:p>
        </p:txBody>
      </p:sp>
      <p:pic>
        <p:nvPicPr>
          <p:cNvPr id="7" name="內容版面配置區 5">
            <a:extLst>
              <a:ext uri="{FF2B5EF4-FFF2-40B4-BE49-F238E27FC236}">
                <a16:creationId xmlns:a16="http://schemas.microsoft.com/office/drawing/2014/main" id="{516C2366-FD3C-504E-B434-D8170FDDBD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8" name="矩形 7">
            <a:extLst>
              <a:ext uri="{FF2B5EF4-FFF2-40B4-BE49-F238E27FC236}">
                <a16:creationId xmlns:a16="http://schemas.microsoft.com/office/drawing/2014/main" id="{48FA7EA0-2BCA-1643-84AB-3E0D677FC50C}"/>
              </a:ext>
            </a:extLst>
          </p:cNvPr>
          <p:cNvSpPr/>
          <p:nvPr/>
        </p:nvSpPr>
        <p:spPr>
          <a:xfrm>
            <a:off x="1763688" y="5805264"/>
            <a:ext cx="172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649158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State Method: </a:t>
            </a:r>
            <a:r>
              <a:rPr lang="en-US" altLang="zh-TW" dirty="0" err="1"/>
              <a:t>componentDidMount</a:t>
            </a:r>
            <a:r>
              <a:rPr lang="en-US" altLang="zh-TW" dirty="0"/>
              <a:t>()</a:t>
            </a:r>
          </a:p>
        </p:txBody>
      </p:sp>
      <p:sp>
        <p:nvSpPr>
          <p:cNvPr id="4" name="內容版面配置區 3"/>
          <p:cNvSpPr>
            <a:spLocks noGrp="1"/>
          </p:cNvSpPr>
          <p:nvPr>
            <p:ph idx="1"/>
          </p:nvPr>
        </p:nvSpPr>
        <p:spPr/>
        <p:txBody>
          <a:bodyPr/>
          <a:lstStyle/>
          <a:p>
            <a:r>
              <a:rPr lang="en-US" altLang="zh-TW" dirty="0"/>
              <a:t>It is invoked immediately after a component is mounted (i.e., inserted into the DOM tree). </a:t>
            </a:r>
          </a:p>
          <a:p>
            <a:r>
              <a:rPr lang="en-US" altLang="zh-TW" dirty="0"/>
              <a:t>Initialization of </a:t>
            </a:r>
            <a:r>
              <a:rPr lang="en-US" altLang="zh-TW" b="1" dirty="0"/>
              <a:t>DOM nodes </a:t>
            </a:r>
            <a:r>
              <a:rPr lang="en-US" altLang="zh-TW" dirty="0"/>
              <a:t>that are created during the render method.</a:t>
            </a:r>
          </a:p>
          <a:p>
            <a:r>
              <a:rPr lang="en-US" altLang="zh-TW" dirty="0"/>
              <a:t>This is also a good place to </a:t>
            </a:r>
            <a:r>
              <a:rPr lang="en-US" altLang="zh-TW" b="1" dirty="0"/>
              <a:t>instantiate the network request </a:t>
            </a:r>
            <a:r>
              <a:rPr lang="en-US" altLang="zh-TW" dirty="0"/>
              <a:t>(e.g., loading an image).</a:t>
            </a:r>
            <a:endParaRPr lang="zh-TW" altLang="en-US" dirty="0"/>
          </a:p>
        </p:txBody>
      </p:sp>
    </p:spTree>
    <p:extLst>
      <p:ext uri="{BB962C8B-B14F-4D97-AF65-F5344CB8AC3E}">
        <p14:creationId xmlns:p14="http://schemas.microsoft.com/office/powerpoint/2010/main" val="317471974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F4373-C625-074D-8EB7-7B701A8C2CEC}"/>
              </a:ext>
            </a:extLst>
          </p:cNvPr>
          <p:cNvSpPr>
            <a:spLocks noGrp="1"/>
          </p:cNvSpPr>
          <p:nvPr>
            <p:ph type="title"/>
          </p:nvPr>
        </p:nvSpPr>
        <p:spPr/>
        <p:txBody>
          <a:bodyPr>
            <a:normAutofit/>
          </a:bodyPr>
          <a:lstStyle/>
          <a:p>
            <a:r>
              <a:rPr kumimoji="1" lang="en-US" altLang="zh-TW" dirty="0"/>
              <a:t>Link JS to HTML elements</a:t>
            </a:r>
            <a:endParaRPr kumimoji="1" lang="zh-TW" altLang="en-US" dirty="0"/>
          </a:p>
        </p:txBody>
      </p:sp>
      <p:sp>
        <p:nvSpPr>
          <p:cNvPr id="3" name="內容版面配置區 2">
            <a:extLst>
              <a:ext uri="{FF2B5EF4-FFF2-40B4-BE49-F238E27FC236}">
                <a16:creationId xmlns:a16="http://schemas.microsoft.com/office/drawing/2014/main" id="{9B51992F-3424-634C-A65F-804512AFE972}"/>
              </a:ext>
            </a:extLst>
          </p:cNvPr>
          <p:cNvSpPr>
            <a:spLocks noGrp="1"/>
          </p:cNvSpPr>
          <p:nvPr>
            <p:ph idx="1"/>
          </p:nvPr>
        </p:nvSpPr>
        <p:spPr>
          <a:xfrm>
            <a:off x="457200" y="1600201"/>
            <a:ext cx="8229600" cy="2548880"/>
          </a:xfrm>
        </p:spPr>
        <p:txBody>
          <a:bodyPr>
            <a:normAutofit/>
          </a:bodyPr>
          <a:lstStyle/>
          <a:p>
            <a:r>
              <a:rPr kumimoji="1" lang="en-US" altLang="zh-TW" dirty="0"/>
              <a:t>Sometimes we want to distinguish or get the React components and the HTML elements we created. </a:t>
            </a:r>
          </a:p>
        </p:txBody>
      </p:sp>
      <p:sp>
        <p:nvSpPr>
          <p:cNvPr id="4" name="文字方塊 3"/>
          <p:cNvSpPr txBox="1"/>
          <p:nvPr/>
        </p:nvSpPr>
        <p:spPr>
          <a:xfrm>
            <a:off x="385192" y="3501008"/>
            <a:ext cx="8373616" cy="2862964"/>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dirty="0"/>
              <a:t>class Home extends </a:t>
            </a:r>
            <a:r>
              <a:rPr lang="en-US" altLang="zh-TW" dirty="0" err="1"/>
              <a:t>React.Component</a:t>
            </a:r>
            <a:r>
              <a:rPr lang="en-US" altLang="zh-TW" dirty="0"/>
              <a:t> {</a:t>
            </a:r>
          </a:p>
          <a:p>
            <a:r>
              <a:rPr lang="en-US" altLang="zh-TW" dirty="0"/>
              <a:t>  render() { </a:t>
            </a:r>
          </a:p>
          <a:p>
            <a:r>
              <a:rPr lang="en-US" altLang="zh-TW" dirty="0"/>
              <a:t>    return (</a:t>
            </a:r>
          </a:p>
          <a:p>
            <a:r>
              <a:rPr lang="en-US" altLang="zh-TW" dirty="0"/>
              <a:t>      &lt;div&gt;</a:t>
            </a:r>
          </a:p>
          <a:p>
            <a:r>
              <a:rPr lang="en-US" altLang="zh-TW" dirty="0"/>
              <a:t>        &lt;Example /&gt;	</a:t>
            </a:r>
            <a:r>
              <a:rPr lang="en-US" altLang="zh-TW" dirty="0">
                <a:solidFill>
                  <a:srgbClr val="00B050"/>
                </a:solidFill>
              </a:rPr>
              <a:t>// how can we do different things in two Example components?</a:t>
            </a:r>
          </a:p>
          <a:p>
            <a:r>
              <a:rPr lang="en-US" altLang="zh-TW" dirty="0"/>
              <a:t>        &lt;Example /&gt;	</a:t>
            </a:r>
          </a:p>
          <a:p>
            <a:r>
              <a:rPr lang="en-US" altLang="zh-TW" dirty="0"/>
              <a:t>      &lt;/div&gt;</a:t>
            </a:r>
          </a:p>
          <a:p>
            <a:r>
              <a:rPr lang="en-US" altLang="zh-TW" dirty="0"/>
              <a:t>    );</a:t>
            </a:r>
          </a:p>
          <a:p>
            <a:r>
              <a:rPr lang="en-US" altLang="zh-TW" dirty="0"/>
              <a:t>  }</a:t>
            </a:r>
          </a:p>
          <a:p>
            <a:r>
              <a:rPr lang="en-US" altLang="zh-TW" dirty="0"/>
              <a:t>}</a:t>
            </a:r>
          </a:p>
        </p:txBody>
      </p:sp>
      <p:sp>
        <p:nvSpPr>
          <p:cNvPr id="5" name="矩形 4">
            <a:extLst>
              <a:ext uri="{FF2B5EF4-FFF2-40B4-BE49-F238E27FC236}">
                <a16:creationId xmlns:a16="http://schemas.microsoft.com/office/drawing/2014/main" id="{A835C8F3-C262-F34A-B783-99928BDF5F8E}"/>
              </a:ext>
            </a:extLst>
          </p:cNvPr>
          <p:cNvSpPr/>
          <p:nvPr/>
        </p:nvSpPr>
        <p:spPr>
          <a:xfrm>
            <a:off x="6937742" y="5805264"/>
            <a:ext cx="1830760"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home.js</a:t>
            </a:r>
            <a:endParaRPr lang="en-US" altLang="zh-TW" sz="2800" dirty="0"/>
          </a:p>
        </p:txBody>
      </p:sp>
    </p:spTree>
    <p:extLst>
      <p:ext uri="{BB962C8B-B14F-4D97-AF65-F5344CB8AC3E}">
        <p14:creationId xmlns:p14="http://schemas.microsoft.com/office/powerpoint/2010/main" val="3554310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標題 6"/>
          <p:cNvSpPr>
            <a:spLocks noGrp="1"/>
          </p:cNvSpPr>
          <p:nvPr>
            <p:ph type="subTitle" idx="1"/>
          </p:nvPr>
        </p:nvSpPr>
        <p:spPr>
          <a:xfrm>
            <a:off x="1227584" y="3886200"/>
            <a:ext cx="6400800" cy="1752600"/>
          </a:xfrm>
        </p:spPr>
        <p:txBody>
          <a:bodyPr/>
          <a:lstStyle/>
          <a:p>
            <a:endParaRPr lang="zh-TW" altLang="en-US"/>
          </a:p>
        </p:txBody>
      </p:sp>
      <p:grpSp>
        <p:nvGrpSpPr>
          <p:cNvPr id="16" name="群組 15">
            <a:extLst>
              <a:ext uri="{FF2B5EF4-FFF2-40B4-BE49-F238E27FC236}">
                <a16:creationId xmlns:a16="http://schemas.microsoft.com/office/drawing/2014/main" id="{FCB7133E-CD4C-7346-B5FA-89A588B28709}"/>
              </a:ext>
            </a:extLst>
          </p:cNvPr>
          <p:cNvGrpSpPr/>
          <p:nvPr/>
        </p:nvGrpSpPr>
        <p:grpSpPr>
          <a:xfrm>
            <a:off x="-7200" y="0"/>
            <a:ext cx="9152075" cy="6858000"/>
            <a:chOff x="-7200" y="0"/>
            <a:chExt cx="9152075" cy="6858000"/>
          </a:xfrm>
        </p:grpSpPr>
        <p:pic>
          <p:nvPicPr>
            <p:cNvPr id="12" name="圖片 11">
              <a:extLst>
                <a:ext uri="{FF2B5EF4-FFF2-40B4-BE49-F238E27FC236}">
                  <a16:creationId xmlns:a16="http://schemas.microsoft.com/office/drawing/2014/main" id="{9A336BEE-7A36-444E-9E66-AA57736F0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7" y="927489"/>
              <a:ext cx="9151200" cy="4998940"/>
            </a:xfrm>
            <a:prstGeom prst="rect">
              <a:avLst/>
            </a:prstGeom>
          </p:spPr>
        </p:pic>
        <p:pic>
          <p:nvPicPr>
            <p:cNvPr id="14" name="圖片 13">
              <a:extLst>
                <a:ext uri="{FF2B5EF4-FFF2-40B4-BE49-F238E27FC236}">
                  <a16:creationId xmlns:a16="http://schemas.microsoft.com/office/drawing/2014/main" id="{81A27221-210C-0D40-B5F7-1472F27C97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5" y="0"/>
              <a:ext cx="9151200" cy="1052736"/>
            </a:xfrm>
            <a:prstGeom prst="rect">
              <a:avLst/>
            </a:prstGeom>
          </p:spPr>
        </p:pic>
        <p:pic>
          <p:nvPicPr>
            <p:cNvPr id="15" name="圖片 14">
              <a:extLst>
                <a:ext uri="{FF2B5EF4-FFF2-40B4-BE49-F238E27FC236}">
                  <a16:creationId xmlns:a16="http://schemas.microsoft.com/office/drawing/2014/main" id="{B57C263D-E3FA-1940-A4A6-25AB46056C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 y="5642882"/>
              <a:ext cx="9151200" cy="1215118"/>
            </a:xfrm>
            <a:prstGeom prst="rect">
              <a:avLst/>
            </a:prstGeom>
          </p:spPr>
        </p:pic>
      </p:grpSp>
    </p:spTree>
    <p:extLst>
      <p:ext uri="{BB962C8B-B14F-4D97-AF65-F5344CB8AC3E}">
        <p14:creationId xmlns:p14="http://schemas.microsoft.com/office/powerpoint/2010/main" val="413937547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F4373-C625-074D-8EB7-7B701A8C2CEC}"/>
              </a:ext>
            </a:extLst>
          </p:cNvPr>
          <p:cNvSpPr>
            <a:spLocks noGrp="1"/>
          </p:cNvSpPr>
          <p:nvPr>
            <p:ph type="title"/>
          </p:nvPr>
        </p:nvSpPr>
        <p:spPr/>
        <p:txBody>
          <a:bodyPr>
            <a:normAutofit/>
          </a:bodyPr>
          <a:lstStyle/>
          <a:p>
            <a:r>
              <a:rPr kumimoji="1" lang="en-US" altLang="zh-TW" dirty="0"/>
              <a:t>Link JS to HTML elements: ref</a:t>
            </a:r>
            <a:endParaRPr kumimoji="1" lang="zh-TW" altLang="en-US" dirty="0"/>
          </a:p>
        </p:txBody>
      </p:sp>
      <p:sp>
        <p:nvSpPr>
          <p:cNvPr id="4" name="文字方塊 3"/>
          <p:cNvSpPr txBox="1"/>
          <p:nvPr/>
        </p:nvSpPr>
        <p:spPr>
          <a:xfrm>
            <a:off x="385192" y="2461471"/>
            <a:ext cx="8373616" cy="4278736"/>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1600" dirty="0"/>
              <a:t>class Home extends </a:t>
            </a:r>
            <a:r>
              <a:rPr lang="en-US" altLang="zh-TW" sz="1600" dirty="0" err="1"/>
              <a:t>React.Component</a:t>
            </a:r>
            <a:r>
              <a:rPr lang="en-US" altLang="zh-TW" sz="1600" dirty="0"/>
              <a:t> {</a:t>
            </a:r>
          </a:p>
          <a:p>
            <a:r>
              <a:rPr lang="en-US" altLang="zh-TW" sz="1600" dirty="0"/>
              <a:t>  constructor(props){</a:t>
            </a:r>
          </a:p>
          <a:p>
            <a:r>
              <a:rPr lang="en-US" altLang="zh-TW" sz="1600" dirty="0"/>
              <a:t>    this.example_1 = null;</a:t>
            </a:r>
          </a:p>
          <a:p>
            <a:r>
              <a:rPr lang="en-US" altLang="zh-TW" sz="1600" dirty="0"/>
              <a:t>    this.example_2 = null; </a:t>
            </a:r>
          </a:p>
          <a:p>
            <a:r>
              <a:rPr lang="en-US" altLang="zh-TW" sz="1600" dirty="0"/>
              <a:t>  }</a:t>
            </a:r>
          </a:p>
          <a:p>
            <a:r>
              <a:rPr lang="en-US" altLang="zh-TW" sz="1600" dirty="0"/>
              <a:t>  render() { </a:t>
            </a:r>
          </a:p>
          <a:p>
            <a:r>
              <a:rPr lang="en-US" altLang="zh-TW" sz="1600" dirty="0"/>
              <a:t>    return (</a:t>
            </a:r>
          </a:p>
          <a:p>
            <a:r>
              <a:rPr lang="en-US" altLang="zh-TW" sz="1600" dirty="0"/>
              <a:t>      &lt;div&gt;</a:t>
            </a:r>
          </a:p>
          <a:p>
            <a:r>
              <a:rPr lang="en-US" altLang="zh-TW" sz="1600" dirty="0"/>
              <a:t>        &lt;Example </a:t>
            </a:r>
            <a:r>
              <a:rPr lang="en-US" altLang="zh-TW" sz="1600" b="1" dirty="0"/>
              <a:t>ref={(</a:t>
            </a:r>
            <a:r>
              <a:rPr lang="en-US" altLang="zh-TW" sz="1600" b="1" dirty="0" err="1"/>
              <a:t>myRef</a:t>
            </a:r>
            <a:r>
              <a:rPr lang="en-US" altLang="zh-TW" sz="1600" b="1" dirty="0"/>
              <a:t>) =&gt;{this.example_1 = </a:t>
            </a:r>
            <a:r>
              <a:rPr lang="en-US" altLang="zh-TW" sz="1600" b="1" dirty="0" err="1"/>
              <a:t>myRef</a:t>
            </a:r>
            <a:r>
              <a:rPr lang="en-US" altLang="zh-TW" sz="1600" b="1" dirty="0"/>
              <a:t>}} </a:t>
            </a:r>
            <a:r>
              <a:rPr lang="en-US" altLang="zh-TW" sz="1600" dirty="0"/>
              <a:t>/&gt;	</a:t>
            </a:r>
            <a:endParaRPr lang="en-US" altLang="zh-TW" sz="1600" dirty="0">
              <a:solidFill>
                <a:srgbClr val="00B050"/>
              </a:solidFill>
            </a:endParaRPr>
          </a:p>
          <a:p>
            <a:r>
              <a:rPr lang="en-US" altLang="zh-TW" sz="1600" dirty="0"/>
              <a:t>        &lt;Example </a:t>
            </a:r>
            <a:r>
              <a:rPr lang="en-US" altLang="zh-TW" sz="1600" b="1" dirty="0"/>
              <a:t>ref={(</a:t>
            </a:r>
            <a:r>
              <a:rPr lang="en-US" altLang="zh-TW" sz="1600" b="1" dirty="0" err="1"/>
              <a:t>myRef</a:t>
            </a:r>
            <a:r>
              <a:rPr lang="en-US" altLang="zh-TW" sz="1600" b="1" dirty="0"/>
              <a:t>) =&gt;{this.example_2 = </a:t>
            </a:r>
            <a:r>
              <a:rPr lang="en-US" altLang="zh-TW" sz="1600" b="1" dirty="0" err="1"/>
              <a:t>myRef</a:t>
            </a:r>
            <a:r>
              <a:rPr lang="en-US" altLang="zh-TW" sz="1600" b="1" dirty="0"/>
              <a:t>}} </a:t>
            </a:r>
            <a:r>
              <a:rPr lang="en-US" altLang="zh-TW" sz="1600" dirty="0"/>
              <a:t>/&gt;	</a:t>
            </a:r>
          </a:p>
          <a:p>
            <a:r>
              <a:rPr lang="en-US" altLang="zh-TW" sz="1600" dirty="0"/>
              <a:t>      &lt;/div&gt;</a:t>
            </a:r>
          </a:p>
          <a:p>
            <a:r>
              <a:rPr lang="en-US" altLang="zh-TW" sz="1600" dirty="0"/>
              <a:t>    );</a:t>
            </a:r>
          </a:p>
          <a:p>
            <a:r>
              <a:rPr lang="en-US" altLang="zh-TW" sz="1600" dirty="0"/>
              <a:t>  }</a:t>
            </a:r>
          </a:p>
          <a:p>
            <a:r>
              <a:rPr lang="en-US" altLang="zh-TW" sz="1600" dirty="0"/>
              <a:t>  </a:t>
            </a:r>
            <a:r>
              <a:rPr lang="en-US" altLang="zh-TW" sz="1600" dirty="0" err="1"/>
              <a:t>componentDidMount</a:t>
            </a:r>
            <a:r>
              <a:rPr lang="en-US" altLang="zh-TW" sz="1600" dirty="0"/>
              <a:t>(){</a:t>
            </a:r>
          </a:p>
          <a:p>
            <a:r>
              <a:rPr lang="en-US" altLang="zh-TW" sz="1600" dirty="0"/>
              <a:t>     </a:t>
            </a:r>
            <a:r>
              <a:rPr lang="en-US" altLang="zh-TW" sz="1600" dirty="0">
                <a:solidFill>
                  <a:srgbClr val="00B050"/>
                </a:solidFill>
              </a:rPr>
              <a:t>// now you can use this.example_1 and this.example_2 to control Example separately</a:t>
            </a:r>
            <a:endParaRPr lang="en-US" altLang="zh-TW" sz="1600" dirty="0"/>
          </a:p>
          <a:p>
            <a:r>
              <a:rPr lang="en-US" altLang="zh-TW" sz="1600" dirty="0"/>
              <a:t>  }</a:t>
            </a:r>
          </a:p>
          <a:p>
            <a:r>
              <a:rPr lang="en-US" altLang="zh-TW" sz="1600" dirty="0"/>
              <a:t>}</a:t>
            </a:r>
          </a:p>
        </p:txBody>
      </p:sp>
      <p:sp>
        <p:nvSpPr>
          <p:cNvPr id="7" name="內容版面配置區 2">
            <a:extLst>
              <a:ext uri="{FF2B5EF4-FFF2-40B4-BE49-F238E27FC236}">
                <a16:creationId xmlns:a16="http://schemas.microsoft.com/office/drawing/2014/main" id="{9B51992F-3424-634C-A65F-804512AFE972}"/>
              </a:ext>
            </a:extLst>
          </p:cNvPr>
          <p:cNvSpPr>
            <a:spLocks noGrp="1"/>
          </p:cNvSpPr>
          <p:nvPr>
            <p:ph idx="1"/>
          </p:nvPr>
        </p:nvSpPr>
        <p:spPr>
          <a:xfrm>
            <a:off x="457200" y="1340768"/>
            <a:ext cx="8229600" cy="1296144"/>
          </a:xfrm>
        </p:spPr>
        <p:txBody>
          <a:bodyPr>
            <a:normAutofit/>
          </a:bodyPr>
          <a:lstStyle/>
          <a:p>
            <a:r>
              <a:rPr kumimoji="1" lang="en-US" altLang="zh-TW" dirty="0"/>
              <a:t>Using </a:t>
            </a:r>
            <a:r>
              <a:rPr kumimoji="1" lang="en-US" altLang="zh-TW" b="1" dirty="0"/>
              <a:t>ref </a:t>
            </a:r>
            <a:r>
              <a:rPr kumimoji="1" lang="en-US" altLang="zh-TW" dirty="0"/>
              <a:t>can help us get the components we created.</a:t>
            </a:r>
            <a:endParaRPr kumimoji="1" lang="zh-TW" altLang="en-US" b="1" dirty="0"/>
          </a:p>
        </p:txBody>
      </p:sp>
      <p:sp>
        <p:nvSpPr>
          <p:cNvPr id="5" name="矩形 4">
            <a:extLst>
              <a:ext uri="{FF2B5EF4-FFF2-40B4-BE49-F238E27FC236}">
                <a16:creationId xmlns:a16="http://schemas.microsoft.com/office/drawing/2014/main" id="{577AE8B0-ED58-044E-9B1C-CD4A284F6F27}"/>
              </a:ext>
            </a:extLst>
          </p:cNvPr>
          <p:cNvSpPr/>
          <p:nvPr/>
        </p:nvSpPr>
        <p:spPr>
          <a:xfrm>
            <a:off x="6928048" y="6218148"/>
            <a:ext cx="1830760"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home.js</a:t>
            </a:r>
            <a:endParaRPr lang="en-US" altLang="zh-TW" sz="2800" dirty="0"/>
          </a:p>
        </p:txBody>
      </p:sp>
    </p:spTree>
    <p:extLst>
      <p:ext uri="{BB962C8B-B14F-4D97-AF65-F5344CB8AC3E}">
        <p14:creationId xmlns:p14="http://schemas.microsoft.com/office/powerpoint/2010/main" val="50869270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componentDidMount</a:t>
            </a:r>
            <a:r>
              <a:rPr lang="en-US" altLang="zh-TW" dirty="0"/>
              <a:t>(): Example</a:t>
            </a:r>
          </a:p>
        </p:txBody>
      </p:sp>
      <p:grpSp>
        <p:nvGrpSpPr>
          <p:cNvPr id="4" name="群組 3"/>
          <p:cNvGrpSpPr/>
          <p:nvPr/>
        </p:nvGrpSpPr>
        <p:grpSpPr>
          <a:xfrm>
            <a:off x="457200" y="1417638"/>
            <a:ext cx="8537848" cy="4801957"/>
            <a:chOff x="477416" y="2867601"/>
            <a:chExt cx="8537848" cy="4801957"/>
          </a:xfrm>
        </p:grpSpPr>
        <p:sp>
          <p:nvSpPr>
            <p:cNvPr id="5" name="文字方塊 4"/>
            <p:cNvSpPr txBox="1"/>
            <p:nvPr/>
          </p:nvSpPr>
          <p:spPr>
            <a:xfrm>
              <a:off x="477416" y="2867601"/>
              <a:ext cx="8363272" cy="480195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dirty="0"/>
                <a:t>class Example extends </a:t>
              </a:r>
              <a:r>
                <a:rPr lang="en-US" altLang="zh-TW" dirty="0" err="1"/>
                <a:t>React.Component</a:t>
              </a:r>
              <a:r>
                <a:rPr lang="en-US" altLang="zh-TW" dirty="0"/>
                <a:t> {</a:t>
              </a:r>
            </a:p>
            <a:p>
              <a:r>
                <a:rPr lang="en-US" altLang="zh-TW" dirty="0"/>
                <a:t>  constructor(props) {</a:t>
              </a:r>
            </a:p>
            <a:p>
              <a:r>
                <a:rPr lang="en-US" altLang="zh-TW" i="1" dirty="0"/>
                <a:t>    </a:t>
              </a:r>
              <a:r>
                <a:rPr lang="en-US" altLang="zh-TW" dirty="0"/>
                <a:t>super(props);</a:t>
              </a:r>
            </a:p>
            <a:p>
              <a:r>
                <a:rPr lang="en-US" altLang="zh-TW" dirty="0"/>
                <a:t>    </a:t>
              </a:r>
              <a:r>
                <a:rPr lang="en-US" altLang="zh-TW" b="1" dirty="0" err="1"/>
                <a:t>this.block</a:t>
              </a:r>
              <a:r>
                <a:rPr lang="en-US" altLang="zh-TW" b="1" dirty="0"/>
                <a:t> </a:t>
              </a:r>
              <a:r>
                <a:rPr lang="en-US" altLang="zh-TW" dirty="0"/>
                <a:t>= null;	 </a:t>
              </a:r>
              <a:r>
                <a:rPr lang="en-US" altLang="zh-TW" dirty="0">
                  <a:solidFill>
                    <a:srgbClr val="00B050"/>
                  </a:solidFill>
                </a:rPr>
                <a:t>// variable to record React component element</a:t>
              </a:r>
            </a:p>
            <a:p>
              <a:r>
                <a:rPr lang="en-US" altLang="zh-TW" dirty="0"/>
                <a:t>  }</a:t>
              </a:r>
            </a:p>
            <a:p>
              <a:r>
                <a:rPr lang="en-US" altLang="zh-TW" dirty="0"/>
                <a:t>  render() {</a:t>
              </a:r>
            </a:p>
            <a:p>
              <a:r>
                <a:rPr lang="en-US" altLang="zh-TW" dirty="0"/>
                <a:t>    return (</a:t>
              </a:r>
            </a:p>
            <a:p>
              <a:r>
                <a:rPr lang="en-US" altLang="zh-TW" dirty="0"/>
                <a:t>      &lt;div ref={(</a:t>
              </a:r>
              <a:r>
                <a:rPr lang="en-US" altLang="zh-TW" dirty="0" err="1"/>
                <a:t>curRef</a:t>
              </a:r>
              <a:r>
                <a:rPr lang="en-US" altLang="zh-TW" dirty="0"/>
                <a:t>) =&gt; {</a:t>
              </a:r>
              <a:r>
                <a:rPr lang="en-US" altLang="zh-TW" b="1" dirty="0" err="1"/>
                <a:t>this.block</a:t>
              </a:r>
              <a:r>
                <a:rPr lang="en-US" altLang="zh-TW" dirty="0"/>
                <a:t> = </a:t>
              </a:r>
              <a:r>
                <a:rPr lang="en-US" altLang="zh-TW" dirty="0" err="1"/>
                <a:t>curRef</a:t>
              </a:r>
              <a:r>
                <a:rPr lang="en-US" altLang="zh-TW" dirty="0"/>
                <a:t>;}}&gt;No data&lt;/div&gt; </a:t>
              </a:r>
            </a:p>
            <a:p>
              <a:r>
                <a:rPr lang="en-US" altLang="zh-TW" dirty="0"/>
                <a:t>      </a:t>
              </a:r>
              <a:r>
                <a:rPr lang="en-US" altLang="zh-TW" dirty="0">
                  <a:solidFill>
                    <a:srgbClr val="00B050"/>
                  </a:solidFill>
                </a:rPr>
                <a:t>// link element to our variable</a:t>
              </a:r>
              <a:endParaRPr lang="en-US" altLang="zh-TW" dirty="0"/>
            </a:p>
            <a:p>
              <a:r>
                <a:rPr lang="en-US" altLang="zh-TW" dirty="0"/>
                <a:t>    );</a:t>
              </a:r>
            </a:p>
            <a:p>
              <a:r>
                <a:rPr lang="en-US" altLang="zh-TW" dirty="0"/>
                <a:t>  }</a:t>
              </a:r>
            </a:p>
            <a:p>
              <a:r>
                <a:rPr lang="en-US" altLang="zh-TW" dirty="0"/>
                <a:t>  </a:t>
              </a:r>
              <a:r>
                <a:rPr lang="en-US" altLang="zh-TW" b="1" dirty="0" err="1"/>
                <a:t>componentDidMount</a:t>
              </a:r>
              <a:r>
                <a:rPr lang="en-US" altLang="zh-TW" dirty="0"/>
                <a:t>() {</a:t>
              </a:r>
            </a:p>
            <a:p>
              <a:r>
                <a:rPr lang="en-US" altLang="zh-TW" dirty="0"/>
                <a:t>    </a:t>
              </a:r>
              <a:r>
                <a:rPr lang="en-US" altLang="zh-TW" dirty="0" err="1"/>
                <a:t>this.GetDataFromDatabase</a:t>
              </a:r>
              <a:r>
                <a:rPr lang="en-US" altLang="zh-TW" dirty="0"/>
                <a:t>().then((data)=&gt;{  </a:t>
              </a:r>
            </a:p>
            <a:p>
              <a:r>
                <a:rPr lang="en-US" altLang="zh-TW" dirty="0"/>
                <a:t>       </a:t>
              </a:r>
              <a:r>
                <a:rPr lang="en-US" altLang="zh-TW" b="1" dirty="0" err="1"/>
                <a:t>this.block</a:t>
              </a:r>
              <a:r>
                <a:rPr lang="en-US" altLang="zh-TW" dirty="0" err="1"/>
                <a:t>.innerHTML</a:t>
              </a:r>
              <a:r>
                <a:rPr lang="en-US" altLang="zh-TW" dirty="0"/>
                <a:t> = data;	</a:t>
              </a:r>
              <a:r>
                <a:rPr lang="en-US" altLang="zh-TW" dirty="0">
                  <a:solidFill>
                    <a:srgbClr val="00B050"/>
                  </a:solidFill>
                </a:rPr>
                <a:t>// use variable to access the HTML</a:t>
              </a:r>
              <a:r>
                <a:rPr lang="zh-TW" altLang="en-US" dirty="0">
                  <a:solidFill>
                    <a:srgbClr val="00B050"/>
                  </a:solidFill>
                </a:rPr>
                <a:t> </a:t>
              </a:r>
              <a:r>
                <a:rPr lang="en-US" altLang="zh-TW" dirty="0">
                  <a:solidFill>
                    <a:srgbClr val="00B050"/>
                  </a:solidFill>
                </a:rPr>
                <a:t>element</a:t>
              </a:r>
            </a:p>
            <a:p>
              <a:r>
                <a:rPr lang="en-US" altLang="zh-TW" dirty="0"/>
                <a:t>    })</a:t>
              </a:r>
            </a:p>
            <a:p>
              <a:r>
                <a:rPr lang="en-US" altLang="zh-TW" dirty="0"/>
                <a:t>  }</a:t>
              </a:r>
            </a:p>
            <a:p>
              <a:r>
                <a:rPr lang="en-US" altLang="zh-TW" dirty="0"/>
                <a:t>}</a:t>
              </a:r>
            </a:p>
          </p:txBody>
        </p:sp>
        <p:sp>
          <p:nvSpPr>
            <p:cNvPr id="6" name="矩形 5"/>
            <p:cNvSpPr/>
            <p:nvPr/>
          </p:nvSpPr>
          <p:spPr>
            <a:xfrm>
              <a:off x="7688560" y="7111211"/>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spTree>
    <p:extLst>
      <p:ext uri="{BB962C8B-B14F-4D97-AF65-F5344CB8AC3E}">
        <p14:creationId xmlns:p14="http://schemas.microsoft.com/office/powerpoint/2010/main" val="17134908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componentDidUpdate</a:t>
            </a:r>
            <a:r>
              <a:rPr lang="en-US" altLang="zh-TW" dirty="0"/>
              <a:t>()</a:t>
            </a:r>
          </a:p>
        </p:txBody>
      </p:sp>
      <p:pic>
        <p:nvPicPr>
          <p:cNvPr id="7" name="內容版面配置區 5">
            <a:extLst>
              <a:ext uri="{FF2B5EF4-FFF2-40B4-BE49-F238E27FC236}">
                <a16:creationId xmlns:a16="http://schemas.microsoft.com/office/drawing/2014/main" id="{516C2366-FD3C-504E-B434-D8170FDDBD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8" name="矩形 7">
            <a:extLst>
              <a:ext uri="{FF2B5EF4-FFF2-40B4-BE49-F238E27FC236}">
                <a16:creationId xmlns:a16="http://schemas.microsoft.com/office/drawing/2014/main" id="{48FA7EA0-2BCA-1643-84AB-3E0D677FC50C}"/>
              </a:ext>
            </a:extLst>
          </p:cNvPr>
          <p:cNvSpPr/>
          <p:nvPr/>
        </p:nvSpPr>
        <p:spPr>
          <a:xfrm>
            <a:off x="3779912" y="5805264"/>
            <a:ext cx="2808312"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5808660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State Method:</a:t>
            </a:r>
            <a:br>
              <a:rPr lang="en-US" altLang="zh-TW" dirty="0"/>
            </a:br>
            <a:r>
              <a:rPr lang="en-US" altLang="zh-TW" dirty="0" err="1"/>
              <a:t>componentDidUpdate</a:t>
            </a:r>
            <a:r>
              <a:rPr lang="en-US" altLang="zh-TW" dirty="0"/>
              <a:t>()</a:t>
            </a:r>
          </a:p>
        </p:txBody>
      </p:sp>
      <p:sp>
        <p:nvSpPr>
          <p:cNvPr id="4" name="內容版面配置區 3"/>
          <p:cNvSpPr>
            <a:spLocks noGrp="1"/>
          </p:cNvSpPr>
          <p:nvPr>
            <p:ph idx="1"/>
          </p:nvPr>
        </p:nvSpPr>
        <p:spPr>
          <a:xfrm>
            <a:off x="457200" y="1783357"/>
            <a:ext cx="8363272" cy="4525963"/>
          </a:xfrm>
        </p:spPr>
        <p:txBody>
          <a:bodyPr/>
          <a:lstStyle/>
          <a:p>
            <a:r>
              <a:rPr lang="en-US" altLang="zh-TW" dirty="0"/>
              <a:t>Operating on </a:t>
            </a:r>
            <a:r>
              <a:rPr lang="en-US" altLang="zh-TW" b="1" dirty="0"/>
              <a:t>DOM nodes </a:t>
            </a:r>
            <a:r>
              <a:rPr lang="en-US" altLang="zh-TW" dirty="0"/>
              <a:t>that are updated during the render method.</a:t>
            </a:r>
          </a:p>
          <a:p>
            <a:r>
              <a:rPr lang="en-US" altLang="zh-TW" dirty="0"/>
              <a:t>The method can take </a:t>
            </a:r>
            <a:r>
              <a:rPr lang="en-US" altLang="zh-TW" b="1" dirty="0"/>
              <a:t>none</a:t>
            </a:r>
            <a:r>
              <a:rPr lang="en-US" altLang="zh-TW" dirty="0"/>
              <a:t> parameter or two parameters “</a:t>
            </a:r>
            <a:r>
              <a:rPr lang="en-US" altLang="zh-TW" b="1" dirty="0" err="1"/>
              <a:t>prevProps</a:t>
            </a:r>
            <a:r>
              <a:rPr lang="en-US" altLang="zh-TW" dirty="0"/>
              <a:t>” and “</a:t>
            </a:r>
            <a:r>
              <a:rPr lang="en-US" altLang="zh-TW" b="1" dirty="0" err="1"/>
              <a:t>prevState</a:t>
            </a:r>
            <a:r>
              <a:rPr lang="en-US" altLang="zh-TW" dirty="0"/>
              <a:t>”, which are used to compare the current props and state with those before updating.</a:t>
            </a:r>
          </a:p>
          <a:p>
            <a:endParaRPr lang="zh-TW" altLang="en-US" dirty="0"/>
          </a:p>
        </p:txBody>
      </p:sp>
    </p:spTree>
    <p:extLst>
      <p:ext uri="{BB962C8B-B14F-4D97-AF65-F5344CB8AC3E}">
        <p14:creationId xmlns:p14="http://schemas.microsoft.com/office/powerpoint/2010/main" val="165106553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componentDidUpdate</a:t>
            </a:r>
            <a:r>
              <a:rPr lang="en-US" altLang="zh-TW" dirty="0"/>
              <a:t>(): Example</a:t>
            </a:r>
          </a:p>
        </p:txBody>
      </p:sp>
      <p:grpSp>
        <p:nvGrpSpPr>
          <p:cNvPr id="4" name="群組 3"/>
          <p:cNvGrpSpPr/>
          <p:nvPr/>
        </p:nvGrpSpPr>
        <p:grpSpPr>
          <a:xfrm>
            <a:off x="457200" y="1646156"/>
            <a:ext cx="8609856" cy="2862964"/>
            <a:chOff x="477416" y="5245973"/>
            <a:chExt cx="8609856" cy="2862964"/>
          </a:xfrm>
        </p:grpSpPr>
        <p:sp>
          <p:nvSpPr>
            <p:cNvPr id="5" name="文字方塊 4"/>
            <p:cNvSpPr txBox="1"/>
            <p:nvPr/>
          </p:nvSpPr>
          <p:spPr>
            <a:xfrm>
              <a:off x="477416" y="5245973"/>
              <a:ext cx="8363272" cy="1631858"/>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a:t>
              </a:r>
              <a:r>
                <a:rPr lang="en-US" altLang="zh-TW" sz="2000" b="1" dirty="0" err="1"/>
                <a:t>componentDidUpdate</a:t>
              </a:r>
              <a:r>
                <a:rPr lang="en-US" altLang="zh-TW" sz="2000" dirty="0"/>
                <a:t>() {</a:t>
              </a:r>
            </a:p>
            <a:p>
              <a:r>
                <a:rPr lang="en-US" altLang="zh-TW" sz="2000" dirty="0"/>
                <a:t>      </a:t>
              </a:r>
              <a:r>
                <a:rPr lang="en-US" altLang="zh-TW" sz="2000" dirty="0" err="1"/>
                <a:t>this.fetchData</a:t>
              </a:r>
              <a:r>
                <a:rPr lang="en-US" altLang="zh-TW" sz="2000" dirty="0"/>
                <a:t>(</a:t>
              </a:r>
              <a:r>
                <a:rPr lang="en-US" altLang="zh-TW" sz="2000" dirty="0" err="1"/>
                <a:t>this.props.userID</a:t>
              </a:r>
              <a:r>
                <a:rPr lang="en-US" altLang="zh-TW" sz="2000" dirty="0"/>
                <a:t>);</a:t>
              </a:r>
            </a:p>
            <a:p>
              <a:r>
                <a:rPr lang="en-US" altLang="zh-TW" sz="2000" dirty="0"/>
                <a:t>  }</a:t>
              </a:r>
            </a:p>
            <a:p>
              <a:r>
                <a:rPr lang="en-US" altLang="zh-TW" sz="2000" dirty="0"/>
                <a:t>}</a:t>
              </a:r>
            </a:p>
          </p:txBody>
        </p:sp>
        <p:sp>
          <p:nvSpPr>
            <p:cNvPr id="6" name="矩形 5"/>
            <p:cNvSpPr/>
            <p:nvPr/>
          </p:nvSpPr>
          <p:spPr>
            <a:xfrm>
              <a:off x="7760568" y="7585717"/>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grpSp>
        <p:nvGrpSpPr>
          <p:cNvPr id="7" name="群組 6">
            <a:extLst>
              <a:ext uri="{FF2B5EF4-FFF2-40B4-BE49-F238E27FC236}">
                <a16:creationId xmlns:a16="http://schemas.microsoft.com/office/drawing/2014/main" id="{1AE9DF22-F08E-5241-BA68-1CB89E7BB91A}"/>
              </a:ext>
            </a:extLst>
          </p:cNvPr>
          <p:cNvGrpSpPr/>
          <p:nvPr/>
        </p:nvGrpSpPr>
        <p:grpSpPr>
          <a:xfrm>
            <a:off x="467544" y="3446356"/>
            <a:ext cx="8609856" cy="2862964"/>
            <a:chOff x="477416" y="5245973"/>
            <a:chExt cx="8609856" cy="2862964"/>
          </a:xfrm>
        </p:grpSpPr>
        <p:sp>
          <p:nvSpPr>
            <p:cNvPr id="9" name="文字方塊 8">
              <a:extLst>
                <a:ext uri="{FF2B5EF4-FFF2-40B4-BE49-F238E27FC236}">
                  <a16:creationId xmlns:a16="http://schemas.microsoft.com/office/drawing/2014/main" id="{27B4E6BC-8B96-1E45-A4B2-8C09F5BA9846}"/>
                </a:ext>
              </a:extLst>
            </p:cNvPr>
            <p:cNvSpPr txBox="1"/>
            <p:nvPr/>
          </p:nvSpPr>
          <p:spPr>
            <a:xfrm>
              <a:off x="477416" y="5245973"/>
              <a:ext cx="8363272" cy="2862964"/>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a:t>
              </a:r>
              <a:r>
                <a:rPr lang="en-US" altLang="zh-TW" sz="2000" b="1" dirty="0" err="1"/>
                <a:t>componentDidUpdate</a:t>
              </a:r>
              <a:r>
                <a:rPr lang="en-US" altLang="zh-TW" sz="2000" dirty="0"/>
                <a:t>(</a:t>
              </a:r>
              <a:r>
                <a:rPr lang="en-US" altLang="zh-TW" sz="2000" dirty="0" err="1"/>
                <a:t>prevProps</a:t>
              </a:r>
              <a:r>
                <a:rPr lang="en-US" altLang="zh-TW" sz="2000" dirty="0"/>
                <a:t>, </a:t>
              </a:r>
              <a:r>
                <a:rPr lang="en-US" altLang="zh-TW" sz="2000" dirty="0" err="1"/>
                <a:t>prevState</a:t>
              </a:r>
              <a:r>
                <a:rPr lang="en-US" altLang="zh-TW" sz="2000" dirty="0"/>
                <a:t>) {</a:t>
              </a:r>
            </a:p>
            <a:p>
              <a:r>
                <a:rPr lang="en-US" altLang="zh-TW" sz="2000" dirty="0"/>
                <a:t>    </a:t>
              </a:r>
              <a:r>
                <a:rPr lang="en-US" altLang="zh-TW" sz="2000" dirty="0">
                  <a:solidFill>
                    <a:srgbClr val="00B050"/>
                  </a:solidFill>
                </a:rPr>
                <a:t>// </a:t>
              </a:r>
              <a:r>
                <a:rPr lang="en-US" altLang="zh-TW" sz="2000" dirty="0" err="1">
                  <a:solidFill>
                    <a:srgbClr val="00B050"/>
                  </a:solidFill>
                </a:rPr>
                <a:t>prevProps</a:t>
              </a:r>
              <a:r>
                <a:rPr lang="en-US" altLang="zh-TW" sz="2000" dirty="0">
                  <a:solidFill>
                    <a:srgbClr val="00B050"/>
                  </a:solidFill>
                </a:rPr>
                <a:t> is the props variable before Update</a:t>
              </a:r>
            </a:p>
            <a:p>
              <a:r>
                <a:rPr lang="en-US" altLang="zh-TW" sz="2000" dirty="0"/>
                <a:t>    </a:t>
              </a:r>
              <a:r>
                <a:rPr lang="en-US" altLang="zh-TW" sz="2000" dirty="0">
                  <a:solidFill>
                    <a:srgbClr val="00B050"/>
                  </a:solidFill>
                </a:rPr>
                <a:t>// </a:t>
              </a:r>
              <a:r>
                <a:rPr lang="en-US" altLang="zh-TW" sz="2000" dirty="0" err="1">
                  <a:solidFill>
                    <a:srgbClr val="00B050"/>
                  </a:solidFill>
                </a:rPr>
                <a:t>prevState</a:t>
              </a:r>
              <a:r>
                <a:rPr lang="en-US" altLang="zh-TW" sz="2000" dirty="0">
                  <a:solidFill>
                    <a:srgbClr val="00B050"/>
                  </a:solidFill>
                </a:rPr>
                <a:t> is the state variable before Update</a:t>
              </a:r>
            </a:p>
            <a:p>
              <a:r>
                <a:rPr lang="en-US" altLang="zh-TW" sz="2000" dirty="0"/>
                <a:t>    if (</a:t>
              </a:r>
              <a:r>
                <a:rPr lang="en-US" altLang="zh-TW" sz="2000" dirty="0" err="1"/>
                <a:t>this.props.userID</a:t>
              </a:r>
              <a:r>
                <a:rPr lang="en-US" altLang="zh-TW" sz="2000" dirty="0"/>
                <a:t> !== </a:t>
              </a:r>
              <a:r>
                <a:rPr lang="en-US" altLang="zh-TW" sz="2000" dirty="0" err="1"/>
                <a:t>prevProps.userID</a:t>
              </a:r>
              <a:r>
                <a:rPr lang="en-US" altLang="zh-TW" sz="2000" dirty="0"/>
                <a:t>) {</a:t>
              </a:r>
            </a:p>
            <a:p>
              <a:r>
                <a:rPr lang="en-US" altLang="zh-TW" sz="2000" dirty="0"/>
                <a:t>      </a:t>
              </a:r>
              <a:r>
                <a:rPr lang="en-US" altLang="zh-TW" sz="2000" dirty="0" err="1"/>
                <a:t>this.fetchData</a:t>
              </a:r>
              <a:r>
                <a:rPr lang="en-US" altLang="zh-TW" sz="2000" dirty="0"/>
                <a:t>(</a:t>
              </a:r>
              <a:r>
                <a:rPr lang="en-US" altLang="zh-TW" sz="2000" dirty="0" err="1"/>
                <a:t>this.props.userID</a:t>
              </a:r>
              <a:r>
                <a:rPr lang="en-US" altLang="zh-TW" sz="2000" dirty="0"/>
                <a:t>);</a:t>
              </a:r>
            </a:p>
            <a:p>
              <a:r>
                <a:rPr lang="en-US" altLang="zh-TW" sz="2000" dirty="0"/>
                <a:t>    }</a:t>
              </a:r>
            </a:p>
            <a:p>
              <a:r>
                <a:rPr lang="en-US" altLang="zh-TW" sz="2000" dirty="0"/>
                <a:t>  }</a:t>
              </a:r>
            </a:p>
            <a:p>
              <a:r>
                <a:rPr lang="en-US" altLang="zh-TW" sz="2000" dirty="0"/>
                <a:t>}</a:t>
              </a:r>
            </a:p>
          </p:txBody>
        </p:sp>
        <p:sp>
          <p:nvSpPr>
            <p:cNvPr id="10" name="矩形 9">
              <a:extLst>
                <a:ext uri="{FF2B5EF4-FFF2-40B4-BE49-F238E27FC236}">
                  <a16:creationId xmlns:a16="http://schemas.microsoft.com/office/drawing/2014/main" id="{A22143B1-E344-224E-A73B-A8F8954D0435}"/>
                </a:ext>
              </a:extLst>
            </p:cNvPr>
            <p:cNvSpPr/>
            <p:nvPr/>
          </p:nvSpPr>
          <p:spPr>
            <a:xfrm>
              <a:off x="7760568" y="7585717"/>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sp>
        <p:nvSpPr>
          <p:cNvPr id="11" name="矩形 10">
            <a:extLst>
              <a:ext uri="{FF2B5EF4-FFF2-40B4-BE49-F238E27FC236}">
                <a16:creationId xmlns:a16="http://schemas.microsoft.com/office/drawing/2014/main" id="{ADE03337-9A15-7C4B-B1E3-D7B85CB9D422}"/>
              </a:ext>
            </a:extLst>
          </p:cNvPr>
          <p:cNvSpPr/>
          <p:nvPr/>
        </p:nvSpPr>
        <p:spPr>
          <a:xfrm>
            <a:off x="7737299" y="2754794"/>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spTree>
    <p:extLst>
      <p:ext uri="{BB962C8B-B14F-4D97-AF65-F5344CB8AC3E}">
        <p14:creationId xmlns:p14="http://schemas.microsoft.com/office/powerpoint/2010/main" val="241113351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componentWillUnmount</a:t>
            </a:r>
            <a:r>
              <a:rPr lang="en-US" altLang="zh-TW" dirty="0"/>
              <a:t>()</a:t>
            </a:r>
          </a:p>
        </p:txBody>
      </p:sp>
      <p:pic>
        <p:nvPicPr>
          <p:cNvPr id="7" name="內容版面配置區 5">
            <a:extLst>
              <a:ext uri="{FF2B5EF4-FFF2-40B4-BE49-F238E27FC236}">
                <a16:creationId xmlns:a16="http://schemas.microsoft.com/office/drawing/2014/main" id="{516C2366-FD3C-504E-B434-D8170FDDBD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45"/>
          <a:stretch/>
        </p:blipFill>
        <p:spPr>
          <a:xfrm>
            <a:off x="-20147" y="1335096"/>
            <a:ext cx="9153255" cy="5146142"/>
          </a:xfrm>
        </p:spPr>
      </p:pic>
      <p:sp>
        <p:nvSpPr>
          <p:cNvPr id="8" name="矩形 7">
            <a:extLst>
              <a:ext uri="{FF2B5EF4-FFF2-40B4-BE49-F238E27FC236}">
                <a16:creationId xmlns:a16="http://schemas.microsoft.com/office/drawing/2014/main" id="{48FA7EA0-2BCA-1643-84AB-3E0D677FC50C}"/>
              </a:ext>
            </a:extLst>
          </p:cNvPr>
          <p:cNvSpPr/>
          <p:nvPr/>
        </p:nvSpPr>
        <p:spPr>
          <a:xfrm>
            <a:off x="6876256" y="5805264"/>
            <a:ext cx="190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10327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State Method: </a:t>
            </a:r>
            <a:r>
              <a:rPr lang="en-US" altLang="zh-TW" dirty="0" err="1"/>
              <a:t>componentWillUnmount</a:t>
            </a:r>
            <a:r>
              <a:rPr lang="en-US" altLang="zh-TW" dirty="0"/>
              <a:t>()</a:t>
            </a:r>
          </a:p>
        </p:txBody>
      </p:sp>
      <p:sp>
        <p:nvSpPr>
          <p:cNvPr id="4" name="內容版面配置區 3"/>
          <p:cNvSpPr>
            <a:spLocks noGrp="1"/>
          </p:cNvSpPr>
          <p:nvPr>
            <p:ph idx="1"/>
          </p:nvPr>
        </p:nvSpPr>
        <p:spPr/>
        <p:txBody>
          <a:bodyPr/>
          <a:lstStyle/>
          <a:p>
            <a:r>
              <a:rPr lang="en-US" altLang="zh-TW" dirty="0"/>
              <a:t>It is invoked immediately </a:t>
            </a:r>
            <a:r>
              <a:rPr lang="en-US" altLang="zh-TW" b="1" dirty="0"/>
              <a:t>before</a:t>
            </a:r>
            <a:r>
              <a:rPr lang="en-US" altLang="zh-TW" dirty="0"/>
              <a:t> a component is unmounted and destroyed. </a:t>
            </a:r>
          </a:p>
          <a:p>
            <a:r>
              <a:rPr lang="en-US" altLang="zh-TW" dirty="0"/>
              <a:t>Perform any necessary cleanup in this method, such as invalidating timers, canceling network requests, or cleaning up </a:t>
            </a:r>
            <a:endParaRPr lang="zh-TW" altLang="en-US" dirty="0"/>
          </a:p>
        </p:txBody>
      </p:sp>
      <p:grpSp>
        <p:nvGrpSpPr>
          <p:cNvPr id="5" name="群組 4"/>
          <p:cNvGrpSpPr/>
          <p:nvPr/>
        </p:nvGrpSpPr>
        <p:grpSpPr>
          <a:xfrm>
            <a:off x="482848" y="4513701"/>
            <a:ext cx="8584208" cy="1939635"/>
            <a:chOff x="503064" y="6169302"/>
            <a:chExt cx="8584208" cy="1939635"/>
          </a:xfrm>
        </p:grpSpPr>
        <p:sp>
          <p:nvSpPr>
            <p:cNvPr id="6" name="文字方塊 5"/>
            <p:cNvSpPr txBox="1"/>
            <p:nvPr/>
          </p:nvSpPr>
          <p:spPr>
            <a:xfrm>
              <a:off x="503064" y="6169302"/>
              <a:ext cx="8363272" cy="1939635"/>
            </a:xfrm>
            <a:prstGeom prst="rect">
              <a:avLst/>
            </a:prstGeom>
            <a:solidFill>
              <a:schemeClr val="tx2">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class Example extends </a:t>
              </a:r>
              <a:r>
                <a:rPr lang="en-US" altLang="zh-TW" sz="2000" dirty="0" err="1"/>
                <a:t>React.Component</a:t>
              </a:r>
              <a:r>
                <a:rPr lang="en-US" altLang="zh-TW" sz="2000" dirty="0"/>
                <a:t> {</a:t>
              </a:r>
            </a:p>
            <a:p>
              <a:r>
                <a:rPr lang="en-US" altLang="zh-TW" sz="2000" dirty="0"/>
                <a:t>  </a:t>
              </a:r>
              <a:r>
                <a:rPr lang="en-US" altLang="zh-TW" sz="2000" b="1" dirty="0" err="1"/>
                <a:t>componentWillUnmount</a:t>
              </a:r>
              <a:r>
                <a:rPr lang="en-US" altLang="zh-TW" sz="2000" dirty="0"/>
                <a:t>() {</a:t>
              </a:r>
            </a:p>
            <a:p>
              <a:r>
                <a:rPr lang="en-US" altLang="zh-TW" sz="2000" dirty="0"/>
                <a:t>    </a:t>
              </a:r>
              <a:r>
                <a:rPr lang="en-US" altLang="zh-TW" sz="2000" dirty="0" err="1"/>
                <a:t>this.saveData</a:t>
              </a:r>
              <a:r>
                <a:rPr lang="en-US" altLang="zh-TW" sz="2000" dirty="0"/>
                <a:t>(</a:t>
              </a:r>
              <a:r>
                <a:rPr lang="en-US" altLang="zh-TW" sz="2000" dirty="0" err="1"/>
                <a:t>this.user_id</a:t>
              </a:r>
              <a:r>
                <a:rPr lang="en-US" altLang="zh-TW" sz="2000" dirty="0"/>
                <a:t>, </a:t>
              </a:r>
              <a:r>
                <a:rPr lang="en-US" altLang="zh-TW" sz="2000" dirty="0" err="1"/>
                <a:t>this.user_name</a:t>
              </a:r>
              <a:r>
                <a:rPr lang="en-US" altLang="zh-TW" sz="2000" dirty="0"/>
                <a:t>);  </a:t>
              </a:r>
              <a:r>
                <a:rPr lang="en-US" altLang="zh-TW" sz="2000" dirty="0">
                  <a:solidFill>
                    <a:srgbClr val="00B050"/>
                  </a:solidFill>
                </a:rPr>
                <a:t>// save data to database</a:t>
              </a:r>
            </a:p>
            <a:p>
              <a:r>
                <a:rPr lang="en-US" altLang="zh-TW" sz="2000" dirty="0"/>
                <a:t>    </a:t>
              </a:r>
              <a:r>
                <a:rPr lang="en-US" altLang="zh-TW" sz="2000" dirty="0" err="1"/>
                <a:t>this.user_id</a:t>
              </a:r>
              <a:r>
                <a:rPr lang="en-US" altLang="zh-TW" sz="2000" dirty="0"/>
                <a:t> = null; </a:t>
              </a:r>
              <a:r>
                <a:rPr lang="en-US" altLang="zh-TW" sz="2000" dirty="0">
                  <a:solidFill>
                    <a:srgbClr val="00B050"/>
                  </a:solidFill>
                </a:rPr>
                <a:t>// clean inner variable</a:t>
              </a:r>
              <a:r>
                <a:rPr lang="en-US" altLang="zh-TW" sz="2000" dirty="0"/>
                <a:t>  </a:t>
              </a:r>
            </a:p>
            <a:p>
              <a:r>
                <a:rPr lang="en-US" altLang="zh-TW" sz="2000" dirty="0"/>
                <a:t>  }</a:t>
              </a:r>
            </a:p>
            <a:p>
              <a:r>
                <a:rPr lang="en-US" altLang="zh-TW" sz="2000" dirty="0"/>
                <a:t>}</a:t>
              </a:r>
            </a:p>
          </p:txBody>
        </p:sp>
        <p:sp>
          <p:nvSpPr>
            <p:cNvPr id="7" name="矩形 6"/>
            <p:cNvSpPr/>
            <p:nvPr/>
          </p:nvSpPr>
          <p:spPr>
            <a:xfrm>
              <a:off x="7760568" y="7585717"/>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spTree>
    <p:extLst>
      <p:ext uri="{BB962C8B-B14F-4D97-AF65-F5344CB8AC3E}">
        <p14:creationId xmlns:p14="http://schemas.microsoft.com/office/powerpoint/2010/main" val="210507149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484784"/>
            <a:ext cx="4266625" cy="4881397"/>
          </a:xfrm>
          <a:prstGeom prst="rect">
            <a:avLst/>
          </a:prstGeom>
        </p:spPr>
      </p:pic>
      <p:sp>
        <p:nvSpPr>
          <p:cNvPr id="5" name="橢圓形圖說文字 4"/>
          <p:cNvSpPr/>
          <p:nvPr/>
        </p:nvSpPr>
        <p:spPr>
          <a:xfrm>
            <a:off x="5238225" y="692696"/>
            <a:ext cx="3168352" cy="2088232"/>
          </a:xfrm>
          <a:prstGeom prst="wedgeEllipseCallout">
            <a:avLst>
              <a:gd name="adj1" fmla="val -66185"/>
              <a:gd name="adj2" fmla="val 3608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Take a Break!</a:t>
            </a:r>
            <a:endParaRPr lang="zh-TW" alt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5891368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8A7E21B-2E09-F246-B755-90DEC29A5519}"/>
              </a:ext>
            </a:extLst>
          </p:cNvPr>
          <p:cNvPicPr>
            <a:picLocks noChangeAspect="1"/>
          </p:cNvPicPr>
          <p:nvPr/>
        </p:nvPicPr>
        <p:blipFill rotWithShape="1">
          <a:blip r:embed="rId2">
            <a:extLst>
              <a:ext uri="{28A0092B-C50C-407E-A947-70E740481C1C}">
                <a14:useLocalDpi xmlns:a14="http://schemas.microsoft.com/office/drawing/2010/main" val="0"/>
              </a:ext>
            </a:extLst>
          </a:blip>
          <a:srcRect t="60136"/>
          <a:stretch/>
        </p:blipFill>
        <p:spPr>
          <a:xfrm>
            <a:off x="0" y="0"/>
            <a:ext cx="9144000" cy="6858000"/>
          </a:xfrm>
          <a:prstGeom prst="rect">
            <a:avLst/>
          </a:prstGeom>
        </p:spPr>
      </p:pic>
      <p:pic>
        <p:nvPicPr>
          <p:cNvPr id="1026" name="Picture 2" descr="我與Webpack HMR In Lerna的小記. 一、相同檔名及相同路徑才能正確啟動HMR… | by LeonLee | Medium">
            <a:extLst>
              <a:ext uri="{FF2B5EF4-FFF2-40B4-BE49-F238E27FC236}">
                <a16:creationId xmlns:a16="http://schemas.microsoft.com/office/drawing/2014/main" id="{EA743ACC-7331-884D-9779-ED64CD6369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49412"/>
            <a:ext cx="9144000" cy="355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92379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a:xfrm>
            <a:off x="457200" y="1600200"/>
            <a:ext cx="8229600" cy="4637112"/>
          </a:xfrm>
        </p:spPr>
        <p:txBody>
          <a:bodyPr>
            <a:normAutofit/>
          </a:bodyPr>
          <a:lstStyle/>
          <a:p>
            <a:r>
              <a:rPr lang="en-US" altLang="zh-TW" dirty="0">
                <a:hlinkClick r:id="rId3"/>
              </a:rPr>
              <a:t>Webpack</a:t>
            </a:r>
            <a:r>
              <a:rPr lang="en-US" altLang="zh-TW" dirty="0"/>
              <a:t> is a static module bundler for modern JavaScript applications. </a:t>
            </a:r>
          </a:p>
          <a:p>
            <a:r>
              <a:rPr lang="en-US" altLang="zh-TW" dirty="0"/>
              <a:t>When webpack processes your application, it internally builds a dependency graph which maps every module used in your project and generates one or more bundles.</a:t>
            </a:r>
          </a:p>
        </p:txBody>
      </p:sp>
    </p:spTree>
    <p:extLst>
      <p:ext uri="{BB962C8B-B14F-4D97-AF65-F5344CB8AC3E}">
        <p14:creationId xmlns:p14="http://schemas.microsoft.com/office/powerpoint/2010/main" val="14455827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Introduction</a:t>
            </a:r>
            <a:endParaRPr lang="zh-TW" altLang="en-US" dirty="0"/>
          </a:p>
        </p:txBody>
      </p:sp>
      <p:sp>
        <p:nvSpPr>
          <p:cNvPr id="3" name="內容版面配置區 2"/>
          <p:cNvSpPr>
            <a:spLocks noGrp="1"/>
          </p:cNvSpPr>
          <p:nvPr>
            <p:ph idx="1"/>
          </p:nvPr>
        </p:nvSpPr>
        <p:spPr/>
        <p:txBody>
          <a:bodyPr>
            <a:normAutofit/>
          </a:bodyPr>
          <a:lstStyle/>
          <a:p>
            <a:r>
              <a:rPr lang="en-US" altLang="zh-TW" dirty="0"/>
              <a:t>React is a JavaScript library for building user interfaces. </a:t>
            </a:r>
          </a:p>
          <a:p>
            <a:r>
              <a:rPr lang="en-US" altLang="zh-TW" dirty="0"/>
              <a:t>React can be used as a base in the development of </a:t>
            </a:r>
            <a:r>
              <a:rPr lang="en-US" altLang="zh-TW" dirty="0">
                <a:hlinkClick r:id="rId3"/>
              </a:rPr>
              <a:t>single-page</a:t>
            </a:r>
            <a:r>
              <a:rPr lang="en-US" altLang="zh-TW" dirty="0"/>
              <a:t> or mobile applications. </a:t>
            </a:r>
          </a:p>
        </p:txBody>
      </p:sp>
    </p:spTree>
    <p:extLst>
      <p:ext uri="{BB962C8B-B14F-4D97-AF65-F5344CB8AC3E}">
        <p14:creationId xmlns:p14="http://schemas.microsoft.com/office/powerpoint/2010/main" val="291282192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Webpack Concept</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7638"/>
            <a:ext cx="9144000" cy="4865914"/>
          </a:xfrm>
        </p:spPr>
      </p:pic>
    </p:spTree>
    <p:extLst>
      <p:ext uri="{BB962C8B-B14F-4D97-AF65-F5344CB8AC3E}">
        <p14:creationId xmlns:p14="http://schemas.microsoft.com/office/powerpoint/2010/main" val="106166150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Why we use Webpack?</a:t>
            </a:r>
            <a:endParaRPr lang="zh-TW" altLang="en-US" dirty="0"/>
          </a:p>
        </p:txBody>
      </p:sp>
      <p:sp>
        <p:nvSpPr>
          <p:cNvPr id="3" name="內容版面配置區 2"/>
          <p:cNvSpPr>
            <a:spLocks noGrp="1"/>
          </p:cNvSpPr>
          <p:nvPr>
            <p:ph idx="1"/>
          </p:nvPr>
        </p:nvSpPr>
        <p:spPr>
          <a:xfrm>
            <a:off x="457200" y="1600200"/>
            <a:ext cx="8229600" cy="4709120"/>
          </a:xfrm>
        </p:spPr>
        <p:txBody>
          <a:bodyPr>
            <a:normAutofit/>
          </a:bodyPr>
          <a:lstStyle/>
          <a:p>
            <a:r>
              <a:rPr lang="en-US" altLang="zh-TW" dirty="0"/>
              <a:t>There are many advantages of Webpack. </a:t>
            </a:r>
          </a:p>
          <a:p>
            <a:pPr marL="971550" lvl="1" indent="-514350">
              <a:buFont typeface="+mj-lt"/>
              <a:buAutoNum type="arabicPeriod"/>
            </a:pPr>
            <a:r>
              <a:rPr lang="en-US" altLang="zh-TW" dirty="0"/>
              <a:t>Bundle </a:t>
            </a:r>
            <a:r>
              <a:rPr lang="en-US" altLang="zh-TW" dirty="0" err="1"/>
              <a:t>js</a:t>
            </a:r>
            <a:r>
              <a:rPr lang="en-US" altLang="zh-TW" dirty="0"/>
              <a:t> files into one file</a:t>
            </a:r>
          </a:p>
          <a:p>
            <a:pPr marL="971550" lvl="1" indent="-514350">
              <a:buFont typeface="+mj-lt"/>
              <a:buAutoNum type="arabicPeriod"/>
            </a:pPr>
            <a:r>
              <a:rPr lang="en-US" altLang="zh-TW" dirty="0"/>
              <a:t>Use</a:t>
            </a:r>
            <a:r>
              <a:rPr lang="zh-TW" altLang="en-US" dirty="0"/>
              <a:t> </a:t>
            </a:r>
            <a:r>
              <a:rPr lang="en-US" altLang="zh-TW" dirty="0" err="1"/>
              <a:t>npm</a:t>
            </a:r>
            <a:r>
              <a:rPr lang="en-US" altLang="zh-TW" dirty="0"/>
              <a:t> packages in front-end website </a:t>
            </a:r>
            <a:br>
              <a:rPr lang="en-US" altLang="zh-TW" dirty="0"/>
            </a:br>
            <a:r>
              <a:rPr lang="en-US" altLang="zh-TW" dirty="0"/>
              <a:t>(e.g., React, Firebase)</a:t>
            </a:r>
          </a:p>
          <a:p>
            <a:pPr marL="971550" lvl="1" indent="-514350">
              <a:buFont typeface="+mj-lt"/>
              <a:buAutoNum type="arabicPeriod"/>
            </a:pPr>
            <a:r>
              <a:rPr lang="en-US" altLang="zh-TW" dirty="0"/>
              <a:t>Support HMR (Hot Module Replacement)</a:t>
            </a:r>
          </a:p>
          <a:p>
            <a:endParaRPr lang="zh-TW" altLang="en-US" dirty="0"/>
          </a:p>
        </p:txBody>
      </p:sp>
    </p:spTree>
    <p:extLst>
      <p:ext uri="{BB962C8B-B14F-4D97-AF65-F5344CB8AC3E}">
        <p14:creationId xmlns:p14="http://schemas.microsoft.com/office/powerpoint/2010/main" val="89170767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Hot Module Replacement</a:t>
            </a:r>
            <a:endParaRPr lang="zh-TW" altLang="en-US" dirty="0"/>
          </a:p>
        </p:txBody>
      </p:sp>
      <p:sp>
        <p:nvSpPr>
          <p:cNvPr id="3" name="內容版面配置區 2"/>
          <p:cNvSpPr>
            <a:spLocks noGrp="1"/>
          </p:cNvSpPr>
          <p:nvPr>
            <p:ph idx="1"/>
          </p:nvPr>
        </p:nvSpPr>
        <p:spPr/>
        <p:txBody>
          <a:bodyPr/>
          <a:lstStyle/>
          <a:p>
            <a:r>
              <a:rPr lang="en-US" altLang="zh-TW" dirty="0">
                <a:solidFill>
                  <a:srgbClr val="FF0000"/>
                </a:solidFill>
                <a:hlinkClick r:id="rId3"/>
              </a:rPr>
              <a:t>H</a:t>
            </a:r>
            <a:r>
              <a:rPr lang="en-US" altLang="zh-TW" dirty="0">
                <a:hlinkClick r:id="rId3"/>
              </a:rPr>
              <a:t>ot Module Replacement</a:t>
            </a:r>
            <a:r>
              <a:rPr lang="en-US" altLang="zh-TW" dirty="0"/>
              <a:t> can exchange, add, or remove modules on the fly without reloading the application. </a:t>
            </a:r>
          </a:p>
          <a:p>
            <a:r>
              <a:rPr lang="en-US" altLang="zh-TW" dirty="0"/>
              <a:t>Hence, we can simultaneously edit the codes and run testing server at the same time.</a:t>
            </a:r>
          </a:p>
          <a:p>
            <a:endParaRPr lang="zh-TW" altLang="en-US" dirty="0"/>
          </a:p>
        </p:txBody>
      </p:sp>
    </p:spTree>
    <p:extLst>
      <p:ext uri="{BB962C8B-B14F-4D97-AF65-F5344CB8AC3E}">
        <p14:creationId xmlns:p14="http://schemas.microsoft.com/office/powerpoint/2010/main" val="219399515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Environment setting</a:t>
            </a:r>
          </a:p>
        </p:txBody>
      </p:sp>
    </p:spTree>
    <p:extLst>
      <p:ext uri="{BB962C8B-B14F-4D97-AF65-F5344CB8AC3E}">
        <p14:creationId xmlns:p14="http://schemas.microsoft.com/office/powerpoint/2010/main" val="127603747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76545F-2C7E-0F4A-8FE3-E561AA257C6F}"/>
              </a:ext>
            </a:extLst>
          </p:cNvPr>
          <p:cNvSpPr>
            <a:spLocks noGrp="1"/>
          </p:cNvSpPr>
          <p:nvPr>
            <p:ph type="title"/>
          </p:nvPr>
        </p:nvSpPr>
        <p:spPr/>
        <p:txBody>
          <a:bodyPr/>
          <a:lstStyle/>
          <a:p>
            <a:r>
              <a:rPr lang="en-US" altLang="zh-TW" dirty="0"/>
              <a:t>Project Initialization</a:t>
            </a:r>
            <a:endParaRPr kumimoji="1" lang="zh-TW" altLang="en-US" dirty="0"/>
          </a:p>
        </p:txBody>
      </p:sp>
      <p:sp>
        <p:nvSpPr>
          <p:cNvPr id="3" name="內容版面配置區 2">
            <a:extLst>
              <a:ext uri="{FF2B5EF4-FFF2-40B4-BE49-F238E27FC236}">
                <a16:creationId xmlns:a16="http://schemas.microsoft.com/office/drawing/2014/main" id="{22F0A01D-3DC0-8648-9DF6-42292F8FC7B9}"/>
              </a:ext>
            </a:extLst>
          </p:cNvPr>
          <p:cNvSpPr>
            <a:spLocks noGrp="1"/>
          </p:cNvSpPr>
          <p:nvPr>
            <p:ph idx="1"/>
          </p:nvPr>
        </p:nvSpPr>
        <p:spPr/>
        <p:txBody>
          <a:bodyPr>
            <a:normAutofit/>
          </a:bodyPr>
          <a:lstStyle/>
          <a:p>
            <a:r>
              <a:rPr lang="en-US" altLang="zh-TW" dirty="0"/>
              <a:t>Install </a:t>
            </a:r>
            <a:r>
              <a:rPr lang="en-US" altLang="zh-TW" dirty="0" err="1"/>
              <a:t>npm</a:t>
            </a:r>
            <a:r>
              <a:rPr lang="en-US" altLang="zh-TW" dirty="0"/>
              <a:t> via </a:t>
            </a:r>
            <a:r>
              <a:rPr lang="en-US" altLang="zh-TW" dirty="0">
                <a:hlinkClick r:id="rId2"/>
              </a:rPr>
              <a:t>Node.js</a:t>
            </a:r>
            <a:endParaRPr lang="en-US" altLang="zh-TW" dirty="0"/>
          </a:p>
          <a:p>
            <a:r>
              <a:rPr lang="en-US" altLang="zh-TW" dirty="0"/>
              <a:t>Create an empty folder</a:t>
            </a:r>
          </a:p>
          <a:p>
            <a:r>
              <a:rPr lang="en-US" altLang="zh-TW" dirty="0"/>
              <a:t>Open the terminal, go to the folder and run the following command</a:t>
            </a:r>
          </a:p>
          <a:p>
            <a:endParaRPr lang="en-US" altLang="zh-TW" dirty="0"/>
          </a:p>
          <a:p>
            <a:r>
              <a:rPr lang="en-US" altLang="zh-TW" dirty="0"/>
              <a:t>Follow the instructions to create a </a:t>
            </a:r>
            <a:r>
              <a:rPr lang="en-US" altLang="zh-TW" b="1" dirty="0" err="1"/>
              <a:t>package.json</a:t>
            </a:r>
            <a:r>
              <a:rPr lang="en-US" altLang="zh-TW" b="1" dirty="0"/>
              <a:t> </a:t>
            </a:r>
            <a:r>
              <a:rPr lang="en-US" altLang="zh-TW" dirty="0"/>
              <a:t>file in the folder.</a:t>
            </a:r>
          </a:p>
        </p:txBody>
      </p:sp>
      <p:sp>
        <p:nvSpPr>
          <p:cNvPr id="5" name="文字方塊 4">
            <a:extLst>
              <a:ext uri="{FF2B5EF4-FFF2-40B4-BE49-F238E27FC236}">
                <a16:creationId xmlns:a16="http://schemas.microsoft.com/office/drawing/2014/main" id="{757D268C-250F-D84B-B0C3-053D82E95F2E}"/>
              </a:ext>
            </a:extLst>
          </p:cNvPr>
          <p:cNvSpPr txBox="1"/>
          <p:nvPr/>
        </p:nvSpPr>
        <p:spPr>
          <a:xfrm>
            <a:off x="385192" y="3890598"/>
            <a:ext cx="8373616" cy="46230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b="1" dirty="0"/>
              <a:t>npm </a:t>
            </a:r>
            <a:r>
              <a:rPr lang="en-US" altLang="zh-TW" sz="2400" b="1" dirty="0" err="1"/>
              <a:t>init</a:t>
            </a:r>
            <a:endParaRPr lang="en-US" altLang="zh-TW" sz="2400" b="1" dirty="0"/>
          </a:p>
        </p:txBody>
      </p:sp>
    </p:spTree>
    <p:extLst>
      <p:ext uri="{BB962C8B-B14F-4D97-AF65-F5344CB8AC3E}">
        <p14:creationId xmlns:p14="http://schemas.microsoft.com/office/powerpoint/2010/main" val="148072858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Packages Installation</a:t>
            </a:r>
          </a:p>
        </p:txBody>
      </p:sp>
      <p:sp>
        <p:nvSpPr>
          <p:cNvPr id="3" name="內容版面配置區 2"/>
          <p:cNvSpPr>
            <a:spLocks noGrp="1"/>
          </p:cNvSpPr>
          <p:nvPr>
            <p:ph idx="1"/>
          </p:nvPr>
        </p:nvSpPr>
        <p:spPr>
          <a:xfrm>
            <a:off x="457200" y="1600200"/>
            <a:ext cx="8229600" cy="3973910"/>
          </a:xfrm>
        </p:spPr>
        <p:txBody>
          <a:bodyPr>
            <a:normAutofit/>
          </a:bodyPr>
          <a:lstStyle/>
          <a:p>
            <a:r>
              <a:rPr lang="en-US" altLang="zh-TW" b="1" dirty="0" err="1"/>
              <a:t>ReactDOM</a:t>
            </a:r>
            <a:r>
              <a:rPr lang="en-US" altLang="zh-TW" dirty="0"/>
              <a:t> is used in the top-level component of your application. </a:t>
            </a:r>
          </a:p>
          <a:p>
            <a:r>
              <a:rPr lang="en-US" altLang="zh-TW" dirty="0"/>
              <a:t>It is responsible for linking React model and html, allowing the DOM generated by React to be rendered in html. </a:t>
            </a:r>
          </a:p>
          <a:p>
            <a:r>
              <a:rPr lang="en-US" altLang="zh-TW" dirty="0"/>
              <a:t>Run the following command in terminal.</a:t>
            </a:r>
          </a:p>
        </p:txBody>
      </p:sp>
      <p:sp>
        <p:nvSpPr>
          <p:cNvPr id="4" name="文字方塊 3"/>
          <p:cNvSpPr txBox="1"/>
          <p:nvPr/>
        </p:nvSpPr>
        <p:spPr>
          <a:xfrm>
            <a:off x="467544" y="5013176"/>
            <a:ext cx="8373616" cy="46230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b="1" dirty="0"/>
              <a:t>npm install --save-dev react react-</a:t>
            </a:r>
            <a:r>
              <a:rPr lang="en-US" altLang="zh-TW" sz="2400" b="1" dirty="0" err="1"/>
              <a:t>dom</a:t>
            </a:r>
            <a:endParaRPr lang="en-US" altLang="zh-TW" sz="2400" dirty="0"/>
          </a:p>
        </p:txBody>
      </p:sp>
      <p:sp>
        <p:nvSpPr>
          <p:cNvPr id="5" name="文字方塊 4">
            <a:extLst>
              <a:ext uri="{FF2B5EF4-FFF2-40B4-BE49-F238E27FC236}">
                <a16:creationId xmlns:a16="http://schemas.microsoft.com/office/drawing/2014/main" id="{13E0E7EC-83BA-9949-850B-93BDC424FC2A}"/>
              </a:ext>
            </a:extLst>
          </p:cNvPr>
          <p:cNvSpPr txBox="1"/>
          <p:nvPr/>
        </p:nvSpPr>
        <p:spPr>
          <a:xfrm>
            <a:off x="107504" y="6381328"/>
            <a:ext cx="4968027" cy="400110"/>
          </a:xfrm>
          <a:prstGeom prst="rect">
            <a:avLst/>
          </a:prstGeom>
          <a:noFill/>
        </p:spPr>
        <p:txBody>
          <a:bodyPr wrap="none" rtlCol="0">
            <a:spAutoFit/>
          </a:bodyPr>
          <a:lstStyle/>
          <a:p>
            <a:r>
              <a:rPr lang="zh-TW" altLang="en-US" sz="2000" b="1" dirty="0">
                <a:hlinkClick r:id="rId3"/>
              </a:rPr>
              <a:t>弄懂 </a:t>
            </a:r>
            <a:r>
              <a:rPr lang="en-US" altLang="zh-TW" sz="2000" b="1" dirty="0" err="1">
                <a:hlinkClick r:id="rId3"/>
              </a:rPr>
              <a:t>npm</a:t>
            </a:r>
            <a:r>
              <a:rPr lang="en-US" altLang="zh-TW" sz="2000" b="1" dirty="0">
                <a:hlinkClick r:id="rId3"/>
              </a:rPr>
              <a:t> install </a:t>
            </a:r>
            <a:r>
              <a:rPr lang="zh-TW" altLang="en-US" sz="2000" b="1" dirty="0">
                <a:hlinkClick r:id="rId3"/>
              </a:rPr>
              <a:t>的 </a:t>
            </a:r>
            <a:r>
              <a:rPr lang="en-US" altLang="zh-TW" sz="2000" b="1" dirty="0">
                <a:hlinkClick r:id="rId3"/>
              </a:rPr>
              <a:t>–save </a:t>
            </a:r>
            <a:r>
              <a:rPr lang="zh-TW" altLang="en-US" sz="2000" b="1" dirty="0">
                <a:hlinkClick r:id="rId3"/>
              </a:rPr>
              <a:t>與 </a:t>
            </a:r>
            <a:r>
              <a:rPr lang="en-US" altLang="zh-TW" sz="2000" b="1" dirty="0">
                <a:hlinkClick r:id="rId3"/>
              </a:rPr>
              <a:t>–save-dev</a:t>
            </a:r>
            <a:endParaRPr lang="en-US" altLang="zh-TW" sz="2000" b="1" dirty="0"/>
          </a:p>
        </p:txBody>
      </p:sp>
    </p:spTree>
    <p:extLst>
      <p:ext uri="{BB962C8B-B14F-4D97-AF65-F5344CB8AC3E}">
        <p14:creationId xmlns:p14="http://schemas.microsoft.com/office/powerpoint/2010/main" val="34515059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Packages Installation (Cont’d)</a:t>
            </a:r>
          </a:p>
        </p:txBody>
      </p:sp>
      <p:sp>
        <p:nvSpPr>
          <p:cNvPr id="3" name="內容版面配置區 2"/>
          <p:cNvSpPr>
            <a:spLocks noGrp="1"/>
          </p:cNvSpPr>
          <p:nvPr>
            <p:ph idx="1"/>
          </p:nvPr>
        </p:nvSpPr>
        <p:spPr>
          <a:xfrm>
            <a:off x="457200" y="1600200"/>
            <a:ext cx="8229600" cy="3973910"/>
          </a:xfrm>
        </p:spPr>
        <p:txBody>
          <a:bodyPr>
            <a:normAutofit/>
          </a:bodyPr>
          <a:lstStyle/>
          <a:p>
            <a:r>
              <a:rPr lang="en-US" altLang="zh-TW" dirty="0"/>
              <a:t>Install </a:t>
            </a:r>
            <a:r>
              <a:rPr lang="en-US" altLang="zh-TW" dirty="0">
                <a:hlinkClick r:id="rId3"/>
              </a:rPr>
              <a:t>Webpack</a:t>
            </a:r>
            <a:r>
              <a:rPr lang="en-US" altLang="zh-TW" dirty="0"/>
              <a:t> and plugins “</a:t>
            </a:r>
            <a:r>
              <a:rPr lang="en-US" altLang="zh-TW" b="1" dirty="0"/>
              <a:t>webpack-cli</a:t>
            </a:r>
            <a:r>
              <a:rPr lang="en-US" altLang="zh-TW" dirty="0"/>
              <a:t>” and “</a:t>
            </a:r>
            <a:r>
              <a:rPr lang="en-US" altLang="zh-TW" b="1" dirty="0"/>
              <a:t>webpack-dev-server</a:t>
            </a:r>
            <a:r>
              <a:rPr lang="en-US" altLang="zh-TW" dirty="0"/>
              <a:t>” as follows:</a:t>
            </a:r>
          </a:p>
          <a:p>
            <a:endParaRPr lang="en-US" altLang="zh-TW" dirty="0"/>
          </a:p>
          <a:p>
            <a:endParaRPr lang="en-US" altLang="zh-TW" dirty="0"/>
          </a:p>
          <a:p>
            <a:r>
              <a:rPr lang="en-US" altLang="zh-TW" dirty="0"/>
              <a:t>These plugins are used to build up a local testing server.</a:t>
            </a:r>
          </a:p>
          <a:p>
            <a:endParaRPr lang="en-US" altLang="zh-TW" dirty="0"/>
          </a:p>
        </p:txBody>
      </p:sp>
      <p:sp>
        <p:nvSpPr>
          <p:cNvPr id="4" name="文字方塊 3"/>
          <p:cNvSpPr txBox="1"/>
          <p:nvPr/>
        </p:nvSpPr>
        <p:spPr>
          <a:xfrm>
            <a:off x="457200" y="2924944"/>
            <a:ext cx="8373616" cy="83163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b="1" dirty="0"/>
              <a:t>npm install --save-dev webpack webpack-cli webpack-dev-server</a:t>
            </a:r>
          </a:p>
        </p:txBody>
      </p:sp>
    </p:spTree>
    <p:extLst>
      <p:ext uri="{BB962C8B-B14F-4D97-AF65-F5344CB8AC3E}">
        <p14:creationId xmlns:p14="http://schemas.microsoft.com/office/powerpoint/2010/main" val="60386170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Packages Installation (Cont’d)</a:t>
            </a:r>
          </a:p>
        </p:txBody>
      </p:sp>
      <p:sp>
        <p:nvSpPr>
          <p:cNvPr id="3" name="內容版面配置區 2"/>
          <p:cNvSpPr>
            <a:spLocks noGrp="1"/>
          </p:cNvSpPr>
          <p:nvPr>
            <p:ph idx="1"/>
          </p:nvPr>
        </p:nvSpPr>
        <p:spPr>
          <a:xfrm>
            <a:off x="457200" y="1600200"/>
            <a:ext cx="8229600" cy="3973910"/>
          </a:xfrm>
        </p:spPr>
        <p:txBody>
          <a:bodyPr>
            <a:normAutofit/>
          </a:bodyPr>
          <a:lstStyle/>
          <a:p>
            <a:r>
              <a:rPr lang="en-US" altLang="zh-TW" dirty="0"/>
              <a:t>Since we will use .</a:t>
            </a:r>
            <a:r>
              <a:rPr lang="en-US" altLang="zh-TW" dirty="0" err="1"/>
              <a:t>js</a:t>
            </a:r>
            <a:r>
              <a:rPr lang="en-US" altLang="zh-TW" dirty="0"/>
              <a:t> file to write our code, we need to install packages for Webpack to do </a:t>
            </a:r>
            <a:r>
              <a:rPr lang="en-US" altLang="zh-TW" dirty="0" err="1"/>
              <a:t>transpiling</a:t>
            </a:r>
            <a:r>
              <a:rPr lang="en-US" altLang="zh-TW" dirty="0"/>
              <a:t> (i.e., compilers to JS and React) as follows: </a:t>
            </a:r>
          </a:p>
        </p:txBody>
      </p:sp>
      <p:sp>
        <p:nvSpPr>
          <p:cNvPr id="4" name="文字方塊 3"/>
          <p:cNvSpPr txBox="1"/>
          <p:nvPr/>
        </p:nvSpPr>
        <p:spPr>
          <a:xfrm>
            <a:off x="385192" y="4005064"/>
            <a:ext cx="8373616" cy="83163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b="1" dirty="0" err="1"/>
              <a:t>npm</a:t>
            </a:r>
            <a:r>
              <a:rPr lang="en-US" altLang="zh-TW" sz="2400" b="1" dirty="0"/>
              <a:t> install --save-dev @babel/core babel-loader @babel/preset-</a:t>
            </a:r>
            <a:r>
              <a:rPr lang="en-US" altLang="zh-TW" sz="2400" b="1" dirty="0" err="1"/>
              <a:t>env</a:t>
            </a:r>
            <a:r>
              <a:rPr lang="en-US" altLang="zh-TW" sz="2400" b="1" dirty="0"/>
              <a:t> @babel/preset-react</a:t>
            </a:r>
            <a:endParaRPr lang="en-US" altLang="zh-TW" sz="2400" dirty="0"/>
          </a:p>
        </p:txBody>
      </p:sp>
    </p:spTree>
    <p:extLst>
      <p:ext uri="{BB962C8B-B14F-4D97-AF65-F5344CB8AC3E}">
        <p14:creationId xmlns:p14="http://schemas.microsoft.com/office/powerpoint/2010/main" val="73591272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You Are Ready to GO!</a:t>
            </a:r>
          </a:p>
        </p:txBody>
      </p:sp>
      <p:sp>
        <p:nvSpPr>
          <p:cNvPr id="6" name="內容版面配置區 5"/>
          <p:cNvSpPr>
            <a:spLocks noGrp="1"/>
          </p:cNvSpPr>
          <p:nvPr>
            <p:ph idx="1"/>
          </p:nvPr>
        </p:nvSpPr>
        <p:spPr/>
        <p:txBody>
          <a:bodyPr/>
          <a:lstStyle/>
          <a:p>
            <a:r>
              <a:rPr lang="en-US" altLang="zh-TW" dirty="0"/>
              <a:t>The generated </a:t>
            </a:r>
            <a:r>
              <a:rPr lang="en-US" altLang="zh-TW" dirty="0" err="1"/>
              <a:t>package.json</a:t>
            </a:r>
            <a:r>
              <a:rPr lang="en-US" altLang="zh-TW" dirty="0"/>
              <a:t> file looks like</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009" y="2284979"/>
            <a:ext cx="4779981" cy="4413571"/>
          </a:xfrm>
          <a:prstGeom prst="rect">
            <a:avLst/>
          </a:prstGeom>
        </p:spPr>
      </p:pic>
    </p:spTree>
    <p:extLst>
      <p:ext uri="{BB962C8B-B14F-4D97-AF65-F5344CB8AC3E}">
        <p14:creationId xmlns:p14="http://schemas.microsoft.com/office/powerpoint/2010/main" val="261008420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Tutorial #1</a:t>
            </a:r>
            <a:br>
              <a:rPr lang="en-US" altLang="zh-TW" dirty="0"/>
            </a:br>
            <a:r>
              <a:rPr lang="en-US" altLang="zh-TW" dirty="0"/>
              <a:t>Hello world!</a:t>
            </a:r>
          </a:p>
        </p:txBody>
      </p:sp>
    </p:spTree>
    <p:extLst>
      <p:ext uri="{BB962C8B-B14F-4D97-AF65-F5344CB8AC3E}">
        <p14:creationId xmlns:p14="http://schemas.microsoft.com/office/powerpoint/2010/main" val="12384368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Why we use React?</a:t>
            </a:r>
            <a:endParaRPr lang="zh-TW" altLang="en-US" dirty="0"/>
          </a:p>
        </p:txBody>
      </p:sp>
      <p:sp>
        <p:nvSpPr>
          <p:cNvPr id="3" name="內容版面配置區 2"/>
          <p:cNvSpPr>
            <a:spLocks noGrp="1"/>
          </p:cNvSpPr>
          <p:nvPr>
            <p:ph idx="1"/>
          </p:nvPr>
        </p:nvSpPr>
        <p:spPr/>
        <p:txBody>
          <a:bodyPr/>
          <a:lstStyle/>
          <a:p>
            <a:r>
              <a:rPr lang="en-US" altLang="zh-TW" dirty="0"/>
              <a:t>Component-Based, easy to develop</a:t>
            </a:r>
          </a:p>
          <a:p>
            <a:r>
              <a:rPr lang="en-US" altLang="zh-TW" dirty="0"/>
              <a:t>Use JavaScript to generate HTML </a:t>
            </a:r>
          </a:p>
          <a:p>
            <a:r>
              <a:rPr lang="en-US" altLang="zh-TW" dirty="0"/>
              <a:t>Use </a:t>
            </a:r>
            <a:r>
              <a:rPr lang="en-US" altLang="zh-TW" b="1" dirty="0"/>
              <a:t>Virtual DOM</a:t>
            </a:r>
            <a:r>
              <a:rPr lang="en-US" altLang="zh-TW" dirty="0"/>
              <a:t>, more efficient</a:t>
            </a:r>
          </a:p>
          <a:p>
            <a:endParaRPr lang="zh-TW" altLang="en-US" dirty="0"/>
          </a:p>
        </p:txBody>
      </p:sp>
    </p:spTree>
    <p:extLst>
      <p:ext uri="{BB962C8B-B14F-4D97-AF65-F5344CB8AC3E}">
        <p14:creationId xmlns:p14="http://schemas.microsoft.com/office/powerpoint/2010/main" val="236242820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Hello World!</a:t>
            </a:r>
          </a:p>
        </p:txBody>
      </p:sp>
      <p:sp>
        <p:nvSpPr>
          <p:cNvPr id="3" name="內容版面配置區 2"/>
          <p:cNvSpPr>
            <a:spLocks noGrp="1"/>
          </p:cNvSpPr>
          <p:nvPr>
            <p:ph idx="1"/>
          </p:nvPr>
        </p:nvSpPr>
        <p:spPr>
          <a:xfrm>
            <a:off x="457200" y="1600200"/>
            <a:ext cx="8229600" cy="3973910"/>
          </a:xfrm>
        </p:spPr>
        <p:txBody>
          <a:bodyPr>
            <a:normAutofit/>
          </a:bodyPr>
          <a:lstStyle/>
          <a:p>
            <a:r>
              <a:rPr lang="en-US" altLang="zh-TW" dirty="0"/>
              <a:t>Let’s start from an easy example. </a:t>
            </a:r>
          </a:p>
          <a:p>
            <a:r>
              <a:rPr lang="en-US" altLang="zh-TW" dirty="0"/>
              <a:t>We are going to build up a Webpack local testing server that can show text “Hello world!” in browser. </a:t>
            </a:r>
          </a:p>
        </p:txBody>
      </p:sp>
    </p:spTree>
    <p:extLst>
      <p:ext uri="{BB962C8B-B14F-4D97-AF65-F5344CB8AC3E}">
        <p14:creationId xmlns:p14="http://schemas.microsoft.com/office/powerpoint/2010/main" val="47633591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Create a React Component</a:t>
            </a:r>
          </a:p>
        </p:txBody>
      </p:sp>
      <p:sp>
        <p:nvSpPr>
          <p:cNvPr id="3" name="內容版面配置區 2"/>
          <p:cNvSpPr>
            <a:spLocks noGrp="1"/>
          </p:cNvSpPr>
          <p:nvPr>
            <p:ph idx="1"/>
          </p:nvPr>
        </p:nvSpPr>
        <p:spPr>
          <a:xfrm>
            <a:off x="457200" y="1600200"/>
            <a:ext cx="8229600" cy="2476872"/>
          </a:xfrm>
        </p:spPr>
        <p:txBody>
          <a:bodyPr>
            <a:normAutofit/>
          </a:bodyPr>
          <a:lstStyle/>
          <a:p>
            <a:r>
              <a:rPr lang="en-US" altLang="zh-TW" dirty="0"/>
              <a:t>First, create a </a:t>
            </a:r>
            <a:r>
              <a:rPr lang="en-US" altLang="zh-TW" b="1" dirty="0" err="1"/>
              <a:t>index.js</a:t>
            </a:r>
            <a:r>
              <a:rPr lang="en-US" altLang="zh-TW" dirty="0"/>
              <a:t> file in the root folder.</a:t>
            </a:r>
          </a:p>
          <a:p>
            <a:r>
              <a:rPr lang="en-US" altLang="zh-TW" dirty="0"/>
              <a:t>Then, create a class as follows. </a:t>
            </a:r>
          </a:p>
        </p:txBody>
      </p:sp>
      <p:sp>
        <p:nvSpPr>
          <p:cNvPr id="4" name="文字方塊 3"/>
          <p:cNvSpPr txBox="1"/>
          <p:nvPr/>
        </p:nvSpPr>
        <p:spPr>
          <a:xfrm>
            <a:off x="446856" y="3505589"/>
            <a:ext cx="8373616" cy="1939635"/>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export class Example extends </a:t>
            </a:r>
            <a:r>
              <a:rPr lang="en-US" altLang="zh-TW" sz="2400" dirty="0" err="1"/>
              <a:t>React.Component</a:t>
            </a:r>
            <a:r>
              <a:rPr lang="en-US" altLang="zh-TW" sz="2400" dirty="0"/>
              <a:t> {</a:t>
            </a:r>
          </a:p>
          <a:p>
            <a:r>
              <a:rPr lang="en-US" altLang="zh-TW" sz="2400" dirty="0"/>
              <a:t>  render() {</a:t>
            </a:r>
          </a:p>
          <a:p>
            <a:r>
              <a:rPr lang="en-US" altLang="zh-TW" sz="2400" dirty="0"/>
              <a:t>    return (&lt;div&gt;&lt;h1&gt;Hello world! &lt;/h1&gt;&lt;/div&gt;);</a:t>
            </a:r>
          </a:p>
          <a:p>
            <a:r>
              <a:rPr lang="en-US" altLang="zh-TW" sz="2400" dirty="0"/>
              <a:t>  }</a:t>
            </a:r>
          </a:p>
          <a:p>
            <a:r>
              <a:rPr lang="en-US" altLang="zh-TW" sz="2400" dirty="0"/>
              <a:t>}</a:t>
            </a:r>
          </a:p>
        </p:txBody>
      </p:sp>
      <p:sp>
        <p:nvSpPr>
          <p:cNvPr id="5" name="矩形 4"/>
          <p:cNvSpPr/>
          <p:nvPr/>
        </p:nvSpPr>
        <p:spPr>
          <a:xfrm>
            <a:off x="5332328" y="4922004"/>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spTree>
    <p:extLst>
      <p:ext uri="{BB962C8B-B14F-4D97-AF65-F5344CB8AC3E}">
        <p14:creationId xmlns:p14="http://schemas.microsoft.com/office/powerpoint/2010/main" val="3993998178"/>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Create a HTML File</a:t>
            </a:r>
          </a:p>
        </p:txBody>
      </p:sp>
      <p:sp>
        <p:nvSpPr>
          <p:cNvPr id="3" name="內容版面配置區 2"/>
          <p:cNvSpPr>
            <a:spLocks noGrp="1"/>
          </p:cNvSpPr>
          <p:nvPr>
            <p:ph idx="1"/>
          </p:nvPr>
        </p:nvSpPr>
        <p:spPr>
          <a:xfrm>
            <a:off x="457200" y="1600200"/>
            <a:ext cx="8229600" cy="3196952"/>
          </a:xfrm>
        </p:spPr>
        <p:txBody>
          <a:bodyPr>
            <a:normAutofit/>
          </a:bodyPr>
          <a:lstStyle/>
          <a:p>
            <a:r>
              <a:rPr lang="en-US" altLang="zh-TW" dirty="0"/>
              <a:t>Now, create a </a:t>
            </a:r>
            <a:r>
              <a:rPr lang="en-US" altLang="zh-TW" b="1" dirty="0" err="1"/>
              <a:t>index.html</a:t>
            </a:r>
            <a:r>
              <a:rPr lang="en-US" altLang="zh-TW" dirty="0"/>
              <a:t> file, the default entry point used in local testing server.</a:t>
            </a:r>
          </a:p>
          <a:p>
            <a:r>
              <a:rPr lang="en-US" altLang="zh-TW" dirty="0"/>
              <a:t>Add a div label into the html body and set its id to “</a:t>
            </a:r>
            <a:r>
              <a:rPr lang="en-US" altLang="zh-TW" b="1" dirty="0"/>
              <a:t>example</a:t>
            </a:r>
            <a:r>
              <a:rPr lang="en-US" altLang="zh-TW" dirty="0"/>
              <a:t>”. </a:t>
            </a:r>
          </a:p>
        </p:txBody>
      </p:sp>
      <p:sp>
        <p:nvSpPr>
          <p:cNvPr id="4" name="文字方塊 3"/>
          <p:cNvSpPr txBox="1"/>
          <p:nvPr/>
        </p:nvSpPr>
        <p:spPr>
          <a:xfrm>
            <a:off x="385192" y="3806396"/>
            <a:ext cx="8373616" cy="2862964"/>
          </a:xfrm>
          <a:prstGeom prst="rect">
            <a:avLst/>
          </a:prstGeom>
          <a:solidFill>
            <a:srgbClr val="FFFFCC"/>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dirty="0"/>
              <a:t>&lt;!DOCTYPE html&gt;</a:t>
            </a:r>
          </a:p>
          <a:p>
            <a:br>
              <a:rPr lang="en-US" altLang="zh-TW" sz="2000" dirty="0"/>
            </a:br>
            <a:r>
              <a:rPr lang="en-US" altLang="zh-TW" sz="2000" dirty="0"/>
              <a:t>&lt;html&gt;</a:t>
            </a:r>
            <a:br>
              <a:rPr lang="en-US" altLang="zh-TW" sz="2000" dirty="0"/>
            </a:br>
            <a:r>
              <a:rPr lang="en-US" altLang="zh-TW" sz="2000" dirty="0"/>
              <a:t>&lt;head&gt;…&lt;/head&gt;</a:t>
            </a:r>
          </a:p>
          <a:p>
            <a:endParaRPr lang="en-US" altLang="zh-TW" sz="2000" dirty="0"/>
          </a:p>
          <a:p>
            <a:r>
              <a:rPr lang="en-US" altLang="zh-TW" sz="2000" dirty="0"/>
              <a:t>&lt;body&gt;</a:t>
            </a:r>
          </a:p>
          <a:p>
            <a:r>
              <a:rPr lang="en-US" altLang="zh-TW" sz="2000" dirty="0"/>
              <a:t>    </a:t>
            </a:r>
            <a:r>
              <a:rPr lang="en-US" altLang="zh-TW" sz="2000" b="1" dirty="0"/>
              <a:t>&lt;div id="example"&gt;&lt;/div&gt;</a:t>
            </a:r>
          </a:p>
          <a:p>
            <a:r>
              <a:rPr lang="en-US" altLang="zh-TW" sz="2000" dirty="0"/>
              <a:t>&lt;/body&gt;</a:t>
            </a:r>
          </a:p>
          <a:p>
            <a:r>
              <a:rPr lang="en-US" altLang="zh-TW" sz="2000" dirty="0"/>
              <a:t>&lt;/html&gt;</a:t>
            </a:r>
          </a:p>
        </p:txBody>
      </p:sp>
      <p:sp>
        <p:nvSpPr>
          <p:cNvPr id="5" name="矩形 4"/>
          <p:cNvSpPr/>
          <p:nvPr/>
        </p:nvSpPr>
        <p:spPr>
          <a:xfrm>
            <a:off x="5220072" y="6146140"/>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index.html</a:t>
            </a:r>
            <a:endParaRPr lang="en-US" altLang="zh-TW" sz="2800" dirty="0"/>
          </a:p>
        </p:txBody>
      </p:sp>
    </p:spTree>
    <p:extLst>
      <p:ext uri="{BB962C8B-B14F-4D97-AF65-F5344CB8AC3E}">
        <p14:creationId xmlns:p14="http://schemas.microsoft.com/office/powerpoint/2010/main" val="393032623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Setup Webpack Config File</a:t>
            </a:r>
          </a:p>
        </p:txBody>
      </p:sp>
      <p:sp>
        <p:nvSpPr>
          <p:cNvPr id="3" name="內容版面配置區 2"/>
          <p:cNvSpPr>
            <a:spLocks noGrp="1"/>
          </p:cNvSpPr>
          <p:nvPr>
            <p:ph idx="1"/>
          </p:nvPr>
        </p:nvSpPr>
        <p:spPr>
          <a:xfrm>
            <a:off x="457200" y="1600200"/>
            <a:ext cx="8229600" cy="2908920"/>
          </a:xfrm>
        </p:spPr>
        <p:txBody>
          <a:bodyPr>
            <a:normAutofit/>
          </a:bodyPr>
          <a:lstStyle/>
          <a:p>
            <a:r>
              <a:rPr lang="en-US" altLang="zh-TW" dirty="0"/>
              <a:t>Create a </a:t>
            </a:r>
            <a:r>
              <a:rPr lang="en-US" altLang="zh-TW" b="1" dirty="0" err="1"/>
              <a:t>webpack.config.js</a:t>
            </a:r>
            <a:r>
              <a:rPr lang="en-US" altLang="zh-TW" dirty="0"/>
              <a:t> file with the content shown in the block below. </a:t>
            </a:r>
          </a:p>
          <a:p>
            <a:r>
              <a:rPr lang="en-US" altLang="zh-TW" dirty="0"/>
              <a:t>All of setting of Webpack will be set in </a:t>
            </a:r>
            <a:r>
              <a:rPr lang="en-US" altLang="zh-TW" dirty="0" err="1"/>
              <a:t>module.exports</a:t>
            </a:r>
            <a:r>
              <a:rPr lang="en-US" altLang="zh-TW" dirty="0"/>
              <a:t> block. The details of field will be introduced later.</a:t>
            </a:r>
          </a:p>
        </p:txBody>
      </p:sp>
      <p:sp>
        <p:nvSpPr>
          <p:cNvPr id="4" name="文字方塊 3"/>
          <p:cNvSpPr txBox="1"/>
          <p:nvPr/>
        </p:nvSpPr>
        <p:spPr>
          <a:xfrm>
            <a:off x="457200" y="4460277"/>
            <a:ext cx="8373616" cy="1200971"/>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var webpack = require('webpack');</a:t>
            </a:r>
          </a:p>
          <a:p>
            <a:endParaRPr lang="en-US" altLang="zh-TW" sz="2400" dirty="0"/>
          </a:p>
          <a:p>
            <a:r>
              <a:rPr lang="en-US" altLang="zh-TW" sz="2400" dirty="0" err="1"/>
              <a:t>module.exports</a:t>
            </a:r>
            <a:r>
              <a:rPr lang="en-US" altLang="zh-TW" sz="2400" dirty="0"/>
              <a:t> = {…}</a:t>
            </a:r>
          </a:p>
        </p:txBody>
      </p:sp>
      <p:sp>
        <p:nvSpPr>
          <p:cNvPr id="5" name="矩形 4"/>
          <p:cNvSpPr/>
          <p:nvPr/>
        </p:nvSpPr>
        <p:spPr>
          <a:xfrm>
            <a:off x="5364088" y="5138028"/>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6" name="文字方塊 5">
            <a:extLst>
              <a:ext uri="{FF2B5EF4-FFF2-40B4-BE49-F238E27FC236}">
                <a16:creationId xmlns:a16="http://schemas.microsoft.com/office/drawing/2014/main" id="{788DEC81-8ABE-EA4B-A9C7-22F1D4229EF8}"/>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247249798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86DCB1-6829-2740-846C-5051BA86E05A}"/>
              </a:ext>
            </a:extLst>
          </p:cNvPr>
          <p:cNvSpPr>
            <a:spLocks noGrp="1"/>
          </p:cNvSpPr>
          <p:nvPr>
            <p:ph type="title"/>
          </p:nvPr>
        </p:nvSpPr>
        <p:spPr/>
        <p:txBody>
          <a:bodyPr>
            <a:normAutofit fontScale="90000"/>
          </a:bodyPr>
          <a:lstStyle/>
          <a:p>
            <a:r>
              <a:rPr kumimoji="1" lang="en-US" altLang="zh-TW" dirty="0"/>
              <a:t>Block Fields in </a:t>
            </a:r>
            <a:r>
              <a:rPr kumimoji="1" lang="en-US" altLang="zh-TW" dirty="0" err="1"/>
              <a:t>module.exports</a:t>
            </a:r>
            <a:endParaRPr kumimoji="1" lang="zh-TW" altLang="en-US" dirty="0"/>
          </a:p>
        </p:txBody>
      </p:sp>
      <p:sp>
        <p:nvSpPr>
          <p:cNvPr id="5" name="內容版面配置區 4">
            <a:extLst>
              <a:ext uri="{FF2B5EF4-FFF2-40B4-BE49-F238E27FC236}">
                <a16:creationId xmlns:a16="http://schemas.microsoft.com/office/drawing/2014/main" id="{8AE19467-0852-FB49-9891-2337594632F4}"/>
              </a:ext>
            </a:extLst>
          </p:cNvPr>
          <p:cNvSpPr>
            <a:spLocks noGrp="1"/>
          </p:cNvSpPr>
          <p:nvPr>
            <p:ph idx="1"/>
          </p:nvPr>
        </p:nvSpPr>
        <p:spPr/>
        <p:txBody>
          <a:bodyPr/>
          <a:lstStyle/>
          <a:p>
            <a:endParaRPr lang="zh-TW" altLang="en-US" dirty="0"/>
          </a:p>
        </p:txBody>
      </p:sp>
      <p:sp>
        <p:nvSpPr>
          <p:cNvPr id="6" name="文字方塊 5">
            <a:extLst>
              <a:ext uri="{FF2B5EF4-FFF2-40B4-BE49-F238E27FC236}">
                <a16:creationId xmlns:a16="http://schemas.microsoft.com/office/drawing/2014/main" id="{2D704CD6-EFDB-AF48-840F-1EBBB9A6DB6F}"/>
              </a:ext>
            </a:extLst>
          </p:cNvPr>
          <p:cNvSpPr txBox="1"/>
          <p:nvPr/>
        </p:nvSpPr>
        <p:spPr>
          <a:xfrm>
            <a:off x="387838" y="1649638"/>
            <a:ext cx="8373616" cy="4155626"/>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var webpack = require('webpack');</a:t>
            </a:r>
          </a:p>
          <a:p>
            <a:endParaRPr lang="en-US" altLang="zh-TW" sz="2400" dirty="0"/>
          </a:p>
          <a:p>
            <a:r>
              <a:rPr lang="en-US" altLang="zh-TW" sz="2400" dirty="0" err="1"/>
              <a:t>module.exports</a:t>
            </a:r>
            <a:r>
              <a:rPr lang="en-US" altLang="zh-TW" sz="2400" dirty="0"/>
              <a:t> = {</a:t>
            </a:r>
          </a:p>
          <a:p>
            <a:r>
              <a:rPr lang="en-US" altLang="zh-TW" sz="2400" dirty="0"/>
              <a:t>	entry: […],</a:t>
            </a:r>
          </a:p>
          <a:p>
            <a:r>
              <a:rPr lang="en-US" altLang="zh-TW" sz="2400" dirty="0"/>
              <a:t>           output: {…},</a:t>
            </a:r>
          </a:p>
          <a:p>
            <a:r>
              <a:rPr lang="en-US" altLang="zh-TW" sz="2400" dirty="0"/>
              <a:t>	resolve: {…},</a:t>
            </a:r>
          </a:p>
          <a:p>
            <a:r>
              <a:rPr lang="en-US" altLang="zh-TW" sz="2400" dirty="0"/>
              <a:t>	module: {…},</a:t>
            </a:r>
          </a:p>
          <a:p>
            <a:r>
              <a:rPr lang="en-US" altLang="zh-TW" sz="2400" dirty="0"/>
              <a:t>	plugins:[…],</a:t>
            </a:r>
          </a:p>
          <a:p>
            <a:r>
              <a:rPr lang="en-US" altLang="zh-TW" sz="2400" dirty="0"/>
              <a:t>	mode: '…',</a:t>
            </a:r>
          </a:p>
          <a:p>
            <a:r>
              <a:rPr lang="en-US" altLang="zh-TW" sz="2400" dirty="0"/>
              <a:t>	</a:t>
            </a:r>
            <a:r>
              <a:rPr lang="en-US" altLang="zh-TW" sz="2400" dirty="0" err="1"/>
              <a:t>devServer</a:t>
            </a:r>
            <a:r>
              <a:rPr lang="en-US" altLang="zh-TW" sz="2400" dirty="0"/>
              <a:t>: {…}</a:t>
            </a:r>
          </a:p>
          <a:p>
            <a:r>
              <a:rPr lang="en-US" altLang="zh-TW" sz="2400" dirty="0"/>
              <a:t>};</a:t>
            </a:r>
          </a:p>
        </p:txBody>
      </p:sp>
      <p:sp>
        <p:nvSpPr>
          <p:cNvPr id="8" name="矩形 7">
            <a:extLst>
              <a:ext uri="{FF2B5EF4-FFF2-40B4-BE49-F238E27FC236}">
                <a16:creationId xmlns:a16="http://schemas.microsoft.com/office/drawing/2014/main" id="{40012A0B-4AF9-594D-9811-C19A7CF9B618}"/>
              </a:ext>
            </a:extLst>
          </p:cNvPr>
          <p:cNvSpPr/>
          <p:nvPr/>
        </p:nvSpPr>
        <p:spPr>
          <a:xfrm>
            <a:off x="5268018" y="5210036"/>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9" name="文字方塊 8">
            <a:extLst>
              <a:ext uri="{FF2B5EF4-FFF2-40B4-BE49-F238E27FC236}">
                <a16:creationId xmlns:a16="http://schemas.microsoft.com/office/drawing/2014/main" id="{F4AC548A-2176-1F42-BFF7-C4F2D60736F6}"/>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3663900312"/>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entry</a:t>
            </a:r>
          </a:p>
        </p:txBody>
      </p:sp>
      <p:sp>
        <p:nvSpPr>
          <p:cNvPr id="3" name="內容版面配置區 2"/>
          <p:cNvSpPr>
            <a:spLocks noGrp="1"/>
          </p:cNvSpPr>
          <p:nvPr>
            <p:ph idx="1"/>
          </p:nvPr>
        </p:nvSpPr>
        <p:spPr>
          <a:xfrm>
            <a:off x="457200" y="1600200"/>
            <a:ext cx="8229600" cy="3629000"/>
          </a:xfrm>
        </p:spPr>
        <p:txBody>
          <a:bodyPr>
            <a:normAutofit/>
          </a:bodyPr>
          <a:lstStyle/>
          <a:p>
            <a:r>
              <a:rPr lang="en-US" altLang="zh-TW" dirty="0"/>
              <a:t>Webpack will compile and pack every file we enter in entry block. Other files used in the application, such as </a:t>
            </a:r>
            <a:r>
              <a:rPr lang="en-US" altLang="zh-TW" dirty="0" err="1"/>
              <a:t>js</a:t>
            </a:r>
            <a:r>
              <a:rPr lang="en-US" altLang="zh-TW" dirty="0"/>
              <a:t>, </a:t>
            </a:r>
            <a:r>
              <a:rPr lang="en-US" altLang="zh-TW" dirty="0" err="1"/>
              <a:t>css</a:t>
            </a:r>
            <a:r>
              <a:rPr lang="en-US" altLang="zh-TW" dirty="0"/>
              <a:t> or image, will be packed too. </a:t>
            </a:r>
          </a:p>
          <a:p>
            <a:r>
              <a:rPr lang="en-US" altLang="zh-TW" dirty="0"/>
              <a:t>Here is an example of entry field. The value corresponds to the file path to the entry point, </a:t>
            </a:r>
            <a:r>
              <a:rPr lang="en-US" altLang="zh-TW" b="1" dirty="0" err="1"/>
              <a:t>index.js</a:t>
            </a:r>
            <a:r>
              <a:rPr lang="en-US" altLang="zh-TW" b="1" dirty="0"/>
              <a:t> </a:t>
            </a:r>
            <a:r>
              <a:rPr lang="en-US" altLang="zh-TW" dirty="0"/>
              <a:t>file, in our case. </a:t>
            </a:r>
          </a:p>
        </p:txBody>
      </p:sp>
      <p:sp>
        <p:nvSpPr>
          <p:cNvPr id="4" name="文字方塊 3"/>
          <p:cNvSpPr txBox="1"/>
          <p:nvPr/>
        </p:nvSpPr>
        <p:spPr>
          <a:xfrm>
            <a:off x="395536" y="5396381"/>
            <a:ext cx="8373616" cy="46230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entry: ['./</a:t>
            </a:r>
            <a:r>
              <a:rPr lang="en-US" altLang="zh-TW" sz="2400" dirty="0" err="1"/>
              <a:t>index.js</a:t>
            </a:r>
            <a:r>
              <a:rPr lang="en-US" altLang="zh-TW" sz="2400" dirty="0"/>
              <a:t>’],</a:t>
            </a:r>
          </a:p>
        </p:txBody>
      </p:sp>
      <p:sp>
        <p:nvSpPr>
          <p:cNvPr id="5" name="矩形 4">
            <a:extLst>
              <a:ext uri="{FF2B5EF4-FFF2-40B4-BE49-F238E27FC236}">
                <a16:creationId xmlns:a16="http://schemas.microsoft.com/office/drawing/2014/main" id="{5FB6409B-EF85-9748-B038-8033F8A8AB4A}"/>
              </a:ext>
            </a:extLst>
          </p:cNvPr>
          <p:cNvSpPr/>
          <p:nvPr/>
        </p:nvSpPr>
        <p:spPr>
          <a:xfrm>
            <a:off x="5260320" y="5354052"/>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7" name="文字方塊 6">
            <a:extLst>
              <a:ext uri="{FF2B5EF4-FFF2-40B4-BE49-F238E27FC236}">
                <a16:creationId xmlns:a16="http://schemas.microsoft.com/office/drawing/2014/main" id="{D53C103F-16A7-C347-81DC-1774709C2CF6}"/>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3"/>
              </a:rPr>
              <a:t>Webpack</a:t>
            </a:r>
            <a:r>
              <a:rPr lang="zh-TW" altLang="en-US" sz="2000" dirty="0">
                <a:hlinkClick r:id="rId3"/>
              </a:rPr>
              <a:t> </a:t>
            </a:r>
            <a:r>
              <a:rPr lang="en-US" altLang="zh-TW" sz="2000" dirty="0">
                <a:hlinkClick r:id="rId3"/>
              </a:rPr>
              <a:t>Concepts</a:t>
            </a:r>
            <a:endParaRPr kumimoji="1" lang="zh-TW" altLang="en-US" sz="2000" dirty="0"/>
          </a:p>
        </p:txBody>
      </p:sp>
    </p:spTree>
    <p:extLst>
      <p:ext uri="{BB962C8B-B14F-4D97-AF65-F5344CB8AC3E}">
        <p14:creationId xmlns:p14="http://schemas.microsoft.com/office/powerpoint/2010/main" val="79133353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output</a:t>
            </a:r>
          </a:p>
        </p:txBody>
      </p:sp>
      <p:sp>
        <p:nvSpPr>
          <p:cNvPr id="3" name="內容版面配置區 2"/>
          <p:cNvSpPr>
            <a:spLocks noGrp="1"/>
          </p:cNvSpPr>
          <p:nvPr>
            <p:ph idx="1"/>
          </p:nvPr>
        </p:nvSpPr>
        <p:spPr>
          <a:xfrm>
            <a:off x="457200" y="1628800"/>
            <a:ext cx="8229600" cy="2908920"/>
          </a:xfrm>
        </p:spPr>
        <p:txBody>
          <a:bodyPr>
            <a:normAutofit fontScale="92500"/>
          </a:bodyPr>
          <a:lstStyle/>
          <a:p>
            <a:r>
              <a:rPr lang="en-US" altLang="zh-TW" dirty="0"/>
              <a:t>Output block defines the output of Webpack.</a:t>
            </a:r>
          </a:p>
          <a:p>
            <a:pPr lvl="1"/>
            <a:r>
              <a:rPr lang="en-US" altLang="zh-TW" b="1" dirty="0"/>
              <a:t>filename</a:t>
            </a:r>
            <a:r>
              <a:rPr lang="en-US" altLang="zh-TW" dirty="0"/>
              <a:t> represents the output file name.</a:t>
            </a:r>
          </a:p>
          <a:p>
            <a:pPr lvl="1"/>
            <a:r>
              <a:rPr lang="en-US" altLang="zh-TW" b="1" dirty="0"/>
              <a:t>publicPath </a:t>
            </a:r>
            <a:r>
              <a:rPr lang="en-US" altLang="zh-TW" dirty="0"/>
              <a:t>specifies the public URL of the output directory when referenced in a browser. The URL is resolved relative to the entry html page (</a:t>
            </a:r>
            <a:r>
              <a:rPr lang="en-US" altLang="zh-TW" dirty="0" err="1"/>
              <a:t>index.html</a:t>
            </a:r>
            <a:r>
              <a:rPr lang="en-US" altLang="zh-TW" dirty="0"/>
              <a:t>).</a:t>
            </a:r>
          </a:p>
        </p:txBody>
      </p:sp>
      <p:sp>
        <p:nvSpPr>
          <p:cNvPr id="4" name="文字方塊 3"/>
          <p:cNvSpPr txBox="1"/>
          <p:nvPr/>
        </p:nvSpPr>
        <p:spPr>
          <a:xfrm>
            <a:off x="472832" y="4437112"/>
            <a:ext cx="8373616" cy="1570303"/>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output: {</a:t>
            </a:r>
          </a:p>
          <a:p>
            <a:r>
              <a:rPr lang="en-US" altLang="zh-TW" sz="2400" dirty="0"/>
              <a:t>       	filename: 'compiled.js',</a:t>
            </a:r>
          </a:p>
          <a:p>
            <a:r>
              <a:rPr lang="en-US" altLang="zh-TW" sz="2400" dirty="0"/>
              <a:t>       	</a:t>
            </a:r>
            <a:r>
              <a:rPr lang="en-US" altLang="zh-TW" sz="2400" dirty="0" err="1"/>
              <a:t>publicPath</a:t>
            </a:r>
            <a:r>
              <a:rPr lang="en-US" altLang="zh-TW" sz="2400" dirty="0"/>
              <a:t>: '/’</a:t>
            </a:r>
          </a:p>
          <a:p>
            <a:r>
              <a:rPr lang="en-US" altLang="zh-TW" sz="2400" dirty="0"/>
              <a:t>}</a:t>
            </a:r>
          </a:p>
        </p:txBody>
      </p:sp>
      <p:sp>
        <p:nvSpPr>
          <p:cNvPr id="5" name="矩形 4">
            <a:extLst>
              <a:ext uri="{FF2B5EF4-FFF2-40B4-BE49-F238E27FC236}">
                <a16:creationId xmlns:a16="http://schemas.microsoft.com/office/drawing/2014/main" id="{06CEB548-F29D-CC4A-B954-433D229DDB91}"/>
              </a:ext>
            </a:extLst>
          </p:cNvPr>
          <p:cNvSpPr/>
          <p:nvPr/>
        </p:nvSpPr>
        <p:spPr>
          <a:xfrm>
            <a:off x="5332579" y="5484195"/>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7" name="文字方塊 6">
            <a:extLst>
              <a:ext uri="{FF2B5EF4-FFF2-40B4-BE49-F238E27FC236}">
                <a16:creationId xmlns:a16="http://schemas.microsoft.com/office/drawing/2014/main" id="{73BB0C66-CCA8-5942-831A-36694A485710}"/>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779345334"/>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resolve</a:t>
            </a:r>
          </a:p>
        </p:txBody>
      </p:sp>
      <p:sp>
        <p:nvSpPr>
          <p:cNvPr id="3" name="內容版面配置區 2"/>
          <p:cNvSpPr>
            <a:spLocks noGrp="1"/>
          </p:cNvSpPr>
          <p:nvPr>
            <p:ph idx="1"/>
          </p:nvPr>
        </p:nvSpPr>
        <p:spPr>
          <a:xfrm>
            <a:off x="457200" y="1600200"/>
            <a:ext cx="8229600" cy="2908920"/>
          </a:xfrm>
        </p:spPr>
        <p:txBody>
          <a:bodyPr>
            <a:normAutofit lnSpcReduction="10000"/>
          </a:bodyPr>
          <a:lstStyle/>
          <a:p>
            <a:r>
              <a:rPr lang="en-US" altLang="zh-TW" dirty="0"/>
              <a:t>This block changes how modules are resolved. Webpack provides reasonable defaults, but it is possible to change the resolving in detail.</a:t>
            </a:r>
          </a:p>
          <a:p>
            <a:r>
              <a:rPr lang="en-US" altLang="zh-TW" dirty="0"/>
              <a:t>Now we use .</a:t>
            </a:r>
            <a:r>
              <a:rPr lang="en-US" altLang="zh-TW" dirty="0" err="1"/>
              <a:t>js</a:t>
            </a:r>
            <a:r>
              <a:rPr lang="en-US" altLang="zh-TW" dirty="0"/>
              <a:t> files and simply add ‘.</a:t>
            </a:r>
            <a:r>
              <a:rPr lang="en-US" altLang="zh-TW" dirty="0" err="1"/>
              <a:t>js</a:t>
            </a:r>
            <a:r>
              <a:rPr lang="en-US" altLang="zh-TW" dirty="0"/>
              <a:t>’ in extensions field.</a:t>
            </a:r>
          </a:p>
        </p:txBody>
      </p:sp>
      <p:sp>
        <p:nvSpPr>
          <p:cNvPr id="4" name="文字方塊 3"/>
          <p:cNvSpPr txBox="1"/>
          <p:nvPr/>
        </p:nvSpPr>
        <p:spPr>
          <a:xfrm>
            <a:off x="472832" y="4691682"/>
            <a:ext cx="8373616" cy="1200971"/>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resolve: {</a:t>
            </a:r>
          </a:p>
          <a:p>
            <a:r>
              <a:rPr lang="en-US" altLang="zh-TW" sz="2400" dirty="0"/>
              <a:t>      	extensions: ['.</a:t>
            </a:r>
            <a:r>
              <a:rPr lang="en-US" altLang="zh-TW" sz="2400" dirty="0" err="1"/>
              <a:t>js</a:t>
            </a:r>
            <a:r>
              <a:rPr lang="en-US" altLang="zh-TW" sz="2400" dirty="0"/>
              <a:t>']</a:t>
            </a:r>
          </a:p>
          <a:p>
            <a:r>
              <a:rPr lang="en-US" altLang="zh-TW" sz="2400" dirty="0"/>
              <a:t>}</a:t>
            </a:r>
          </a:p>
        </p:txBody>
      </p:sp>
      <p:sp>
        <p:nvSpPr>
          <p:cNvPr id="5" name="矩形 4">
            <a:extLst>
              <a:ext uri="{FF2B5EF4-FFF2-40B4-BE49-F238E27FC236}">
                <a16:creationId xmlns:a16="http://schemas.microsoft.com/office/drawing/2014/main" id="{4760B04F-7C9A-1446-9691-D4F0780550D8}"/>
              </a:ext>
            </a:extLst>
          </p:cNvPr>
          <p:cNvSpPr/>
          <p:nvPr/>
        </p:nvSpPr>
        <p:spPr>
          <a:xfrm>
            <a:off x="5347642" y="5348256"/>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7" name="文字方塊 6">
            <a:extLst>
              <a:ext uri="{FF2B5EF4-FFF2-40B4-BE49-F238E27FC236}">
                <a16:creationId xmlns:a16="http://schemas.microsoft.com/office/drawing/2014/main" id="{E8AF2D65-8F95-134B-A2BE-CEA57727333C}"/>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102751005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module</a:t>
            </a:r>
          </a:p>
        </p:txBody>
      </p:sp>
      <p:sp>
        <p:nvSpPr>
          <p:cNvPr id="3" name="內容版面配置區 2"/>
          <p:cNvSpPr>
            <a:spLocks noGrp="1"/>
          </p:cNvSpPr>
          <p:nvPr>
            <p:ph idx="1"/>
          </p:nvPr>
        </p:nvSpPr>
        <p:spPr>
          <a:xfrm>
            <a:off x="457200" y="1600200"/>
            <a:ext cx="8229600" cy="4565104"/>
          </a:xfrm>
        </p:spPr>
        <p:txBody>
          <a:bodyPr>
            <a:normAutofit/>
          </a:bodyPr>
          <a:lstStyle/>
          <a:p>
            <a:r>
              <a:rPr lang="en-US" altLang="zh-TW" dirty="0"/>
              <a:t>This block determines how different types of modules within a project will be treated.</a:t>
            </a:r>
          </a:p>
          <a:p>
            <a:r>
              <a:rPr lang="en-US" altLang="zh-TW" dirty="0"/>
              <a:t>An array of </a:t>
            </a:r>
            <a:r>
              <a:rPr lang="en-US" altLang="zh-TW" b="1" dirty="0"/>
              <a:t>rules</a:t>
            </a:r>
            <a:r>
              <a:rPr lang="en-US" altLang="zh-TW" dirty="0"/>
              <a:t> which match to requests when modules are created.</a:t>
            </a:r>
          </a:p>
          <a:p>
            <a:r>
              <a:rPr lang="en-US" altLang="zh-TW" dirty="0"/>
              <a:t>These rules can modify how the module is created. They can apply loaders to the module or modify the parser.</a:t>
            </a:r>
          </a:p>
        </p:txBody>
      </p:sp>
      <p:sp>
        <p:nvSpPr>
          <p:cNvPr id="5" name="文字方塊 4">
            <a:extLst>
              <a:ext uri="{FF2B5EF4-FFF2-40B4-BE49-F238E27FC236}">
                <a16:creationId xmlns:a16="http://schemas.microsoft.com/office/drawing/2014/main" id="{DB6C642D-18E0-924F-AB14-7590F57CD050}"/>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328713193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module</a:t>
            </a:r>
          </a:p>
        </p:txBody>
      </p:sp>
      <p:sp>
        <p:nvSpPr>
          <p:cNvPr id="3" name="內容版面配置區 2"/>
          <p:cNvSpPr>
            <a:spLocks noGrp="1"/>
          </p:cNvSpPr>
          <p:nvPr>
            <p:ph idx="1"/>
          </p:nvPr>
        </p:nvSpPr>
        <p:spPr>
          <a:xfrm>
            <a:off x="457200" y="1417638"/>
            <a:ext cx="8229600" cy="1291282"/>
          </a:xfrm>
        </p:spPr>
        <p:txBody>
          <a:bodyPr>
            <a:normAutofit fontScale="92500" lnSpcReduction="20000"/>
          </a:bodyPr>
          <a:lstStyle/>
          <a:p>
            <a:r>
              <a:rPr lang="en-US" altLang="zh-TW" dirty="0"/>
              <a:t>The example rules below deal with only the </a:t>
            </a:r>
            <a:r>
              <a:rPr lang="en-US" altLang="zh-TW" dirty="0" err="1"/>
              <a:t>js</a:t>
            </a:r>
            <a:r>
              <a:rPr lang="en-US" altLang="zh-TW" dirty="0"/>
              <a:t> file. If you need to handle other type of files, you need to add more rules. </a:t>
            </a:r>
          </a:p>
        </p:txBody>
      </p:sp>
      <p:sp>
        <p:nvSpPr>
          <p:cNvPr id="4" name="文字方塊 3"/>
          <p:cNvSpPr txBox="1"/>
          <p:nvPr/>
        </p:nvSpPr>
        <p:spPr>
          <a:xfrm>
            <a:off x="385192" y="2667042"/>
            <a:ext cx="8373616" cy="347851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200" dirty="0"/>
              <a:t>module: {</a:t>
            </a:r>
          </a:p>
          <a:p>
            <a:r>
              <a:rPr lang="en-US" altLang="zh-TW" sz="2200" dirty="0"/>
              <a:t>    rules: [{</a:t>
            </a:r>
          </a:p>
          <a:p>
            <a:r>
              <a:rPr lang="en-US" altLang="zh-TW" sz="2200" dirty="0"/>
              <a:t>        test: /\.(</a:t>
            </a:r>
            <a:r>
              <a:rPr lang="en-US" altLang="zh-TW" sz="2200" dirty="0" err="1"/>
              <a:t>js</a:t>
            </a:r>
            <a:r>
              <a:rPr lang="en-US" altLang="zh-TW" sz="2200" dirty="0"/>
              <a:t>)$/,</a:t>
            </a:r>
          </a:p>
          <a:p>
            <a:r>
              <a:rPr lang="en-US" altLang="zh-TW" sz="2200" dirty="0"/>
              <a:t>        loader: 'babel-loader',</a:t>
            </a:r>
          </a:p>
          <a:p>
            <a:r>
              <a:rPr lang="en-US" altLang="zh-TW" sz="2200" dirty="0"/>
              <a:t>        exclude: /</a:t>
            </a:r>
            <a:r>
              <a:rPr lang="en-US" altLang="zh-TW" sz="2200" dirty="0" err="1"/>
              <a:t>node_modules</a:t>
            </a:r>
            <a:r>
              <a:rPr lang="en-US" altLang="zh-TW" sz="2200" dirty="0"/>
              <a:t>/,</a:t>
            </a:r>
          </a:p>
          <a:p>
            <a:r>
              <a:rPr lang="en-US" altLang="zh-TW" sz="2200" dirty="0"/>
              <a:t>        options: {</a:t>
            </a:r>
          </a:p>
          <a:p>
            <a:r>
              <a:rPr lang="en-US" altLang="zh-TW" sz="2200" dirty="0"/>
              <a:t>            presets: ['@babel/preset-react', '@babel/preset-</a:t>
            </a:r>
            <a:r>
              <a:rPr lang="en-US" altLang="zh-TW" sz="2200" dirty="0" err="1"/>
              <a:t>env</a:t>
            </a:r>
            <a:r>
              <a:rPr lang="en-US" altLang="zh-TW" sz="2200" dirty="0"/>
              <a:t>']</a:t>
            </a:r>
          </a:p>
          <a:p>
            <a:r>
              <a:rPr lang="en-US" altLang="zh-TW" sz="2200" dirty="0"/>
              <a:t>        },</a:t>
            </a:r>
          </a:p>
          <a:p>
            <a:r>
              <a:rPr lang="en-US" altLang="zh-TW" sz="2200" dirty="0"/>
              <a:t>     }]</a:t>
            </a:r>
          </a:p>
          <a:p>
            <a:r>
              <a:rPr lang="en-US" altLang="zh-TW" sz="2200" dirty="0"/>
              <a:t>}</a:t>
            </a:r>
          </a:p>
        </p:txBody>
      </p:sp>
      <p:sp>
        <p:nvSpPr>
          <p:cNvPr id="6" name="矩形 5">
            <a:extLst>
              <a:ext uri="{FF2B5EF4-FFF2-40B4-BE49-F238E27FC236}">
                <a16:creationId xmlns:a16="http://schemas.microsoft.com/office/drawing/2014/main" id="{73E234A1-A648-B44E-B398-DCB8A1D8E050}"/>
              </a:ext>
            </a:extLst>
          </p:cNvPr>
          <p:cNvSpPr/>
          <p:nvPr/>
        </p:nvSpPr>
        <p:spPr>
          <a:xfrm>
            <a:off x="5270664" y="5589240"/>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8" name="文字方塊 7">
            <a:extLst>
              <a:ext uri="{FF2B5EF4-FFF2-40B4-BE49-F238E27FC236}">
                <a16:creationId xmlns:a16="http://schemas.microsoft.com/office/drawing/2014/main" id="{F7947A17-E445-B24C-99C5-B84AA4E2D152}"/>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27259177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Component-Based</a:t>
            </a:r>
            <a:endParaRPr lang="zh-TW" altLang="en-US" dirty="0"/>
          </a:p>
        </p:txBody>
      </p:sp>
      <p:sp>
        <p:nvSpPr>
          <p:cNvPr id="3" name="內容版面配置區 2"/>
          <p:cNvSpPr>
            <a:spLocks noGrp="1"/>
          </p:cNvSpPr>
          <p:nvPr>
            <p:ph idx="1"/>
          </p:nvPr>
        </p:nvSpPr>
        <p:spPr/>
        <p:txBody>
          <a:bodyPr>
            <a:normAutofit/>
          </a:bodyPr>
          <a:lstStyle/>
          <a:p>
            <a:r>
              <a:rPr lang="en-US" altLang="zh-TW" dirty="0"/>
              <a:t>Pre-defined HTML tags such as &lt;div&gt;, &lt;image&gt; or &lt;input&gt; are sometimes not flexible. </a:t>
            </a:r>
          </a:p>
          <a:p>
            <a:r>
              <a:rPr lang="en-US" altLang="zh-TW" dirty="0"/>
              <a:t>React supports </a:t>
            </a:r>
            <a:r>
              <a:rPr lang="en-US" altLang="zh-TW" b="1" dirty="0"/>
              <a:t>customized components</a:t>
            </a:r>
            <a:r>
              <a:rPr lang="en-US" altLang="zh-TW" dirty="0"/>
              <a:t> by packing the HTML structures into JS codes.</a:t>
            </a:r>
          </a:p>
          <a:p>
            <a:r>
              <a:rPr lang="en-US" altLang="zh-TW" dirty="0"/>
              <a:t>Using JS to generate dynamic HTML structures without editing HTML codes.</a:t>
            </a:r>
          </a:p>
        </p:txBody>
      </p:sp>
    </p:spTree>
    <p:extLst>
      <p:ext uri="{BB962C8B-B14F-4D97-AF65-F5344CB8AC3E}">
        <p14:creationId xmlns:p14="http://schemas.microsoft.com/office/powerpoint/2010/main" val="31335801"/>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plugins</a:t>
            </a:r>
          </a:p>
        </p:txBody>
      </p:sp>
      <p:sp>
        <p:nvSpPr>
          <p:cNvPr id="3" name="內容版面配置區 2"/>
          <p:cNvSpPr>
            <a:spLocks noGrp="1"/>
          </p:cNvSpPr>
          <p:nvPr>
            <p:ph idx="1"/>
          </p:nvPr>
        </p:nvSpPr>
        <p:spPr>
          <a:xfrm>
            <a:off x="457200" y="1600200"/>
            <a:ext cx="8229600" cy="4565104"/>
          </a:xfrm>
        </p:spPr>
        <p:txBody>
          <a:bodyPr>
            <a:normAutofit/>
          </a:bodyPr>
          <a:lstStyle/>
          <a:p>
            <a:r>
              <a:rPr lang="en-US" altLang="zh-TW" dirty="0"/>
              <a:t>Webpack has a rich plugin interface. Most of the features within Webpack itself use this plugin interface. </a:t>
            </a:r>
          </a:p>
          <a:p>
            <a:r>
              <a:rPr lang="en-US" altLang="zh-TW" dirty="0"/>
              <a:t>This makes webpack flexible.</a:t>
            </a:r>
          </a:p>
          <a:p>
            <a:r>
              <a:rPr lang="en-US" altLang="zh-TW" dirty="0"/>
              <a:t>Here we use two plugins to help us develop the application.</a:t>
            </a:r>
          </a:p>
          <a:p>
            <a:pPr marL="0" indent="0">
              <a:buNone/>
            </a:pPr>
            <a:endParaRPr lang="en-US" altLang="zh-TW" dirty="0"/>
          </a:p>
        </p:txBody>
      </p:sp>
      <p:sp>
        <p:nvSpPr>
          <p:cNvPr id="5" name="文字方塊 4">
            <a:extLst>
              <a:ext uri="{FF2B5EF4-FFF2-40B4-BE49-F238E27FC236}">
                <a16:creationId xmlns:a16="http://schemas.microsoft.com/office/drawing/2014/main" id="{B8B6732F-18CB-764F-B1E0-3875BF666BE3}"/>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3"/>
              </a:rPr>
              <a:t>Webpack</a:t>
            </a:r>
            <a:r>
              <a:rPr lang="zh-TW" altLang="en-US" sz="2000" dirty="0">
                <a:hlinkClick r:id="rId3"/>
              </a:rPr>
              <a:t> </a:t>
            </a:r>
            <a:r>
              <a:rPr lang="en-US" altLang="zh-TW" sz="2000" dirty="0">
                <a:hlinkClick r:id="rId3"/>
              </a:rPr>
              <a:t>Concepts</a:t>
            </a:r>
            <a:endParaRPr kumimoji="1" lang="zh-TW" altLang="en-US" sz="2000" dirty="0"/>
          </a:p>
        </p:txBody>
      </p:sp>
    </p:spTree>
    <p:extLst>
      <p:ext uri="{BB962C8B-B14F-4D97-AF65-F5344CB8AC3E}">
        <p14:creationId xmlns:p14="http://schemas.microsoft.com/office/powerpoint/2010/main" val="1849652659"/>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plugins</a:t>
            </a:r>
          </a:p>
        </p:txBody>
      </p:sp>
      <p:sp>
        <p:nvSpPr>
          <p:cNvPr id="5" name="內容版面配置區 4"/>
          <p:cNvSpPr>
            <a:spLocks noGrp="1"/>
          </p:cNvSpPr>
          <p:nvPr>
            <p:ph idx="1"/>
          </p:nvPr>
        </p:nvSpPr>
        <p:spPr>
          <a:xfrm>
            <a:off x="457200" y="1484784"/>
            <a:ext cx="8229600" cy="4493096"/>
          </a:xfrm>
        </p:spPr>
        <p:txBody>
          <a:bodyPr>
            <a:normAutofit/>
          </a:bodyPr>
          <a:lstStyle/>
          <a:p>
            <a:r>
              <a:rPr lang="en-US" altLang="zh-TW" b="1" dirty="0" err="1"/>
              <a:t>HotModuleReplacementPlugin</a:t>
            </a:r>
            <a:r>
              <a:rPr lang="en-US" altLang="zh-TW" dirty="0"/>
              <a:t> will enable Hot Module Replacement.</a:t>
            </a:r>
          </a:p>
          <a:p>
            <a:r>
              <a:rPr lang="en-US" altLang="zh-TW" b="1" dirty="0"/>
              <a:t>ProvidePlugin</a:t>
            </a:r>
            <a:r>
              <a:rPr lang="en-US" altLang="zh-TW" dirty="0"/>
              <a:t> will automatically load modules and link to specified keywords.</a:t>
            </a:r>
            <a:endParaRPr lang="zh-TW" altLang="en-US" dirty="0"/>
          </a:p>
        </p:txBody>
      </p:sp>
      <p:sp>
        <p:nvSpPr>
          <p:cNvPr id="4" name="文字方塊 3">
            <a:extLst>
              <a:ext uri="{FF2B5EF4-FFF2-40B4-BE49-F238E27FC236}">
                <a16:creationId xmlns:a16="http://schemas.microsoft.com/office/drawing/2014/main" id="{FE8BE010-EB22-A04C-B852-AD2D2D0866D8}"/>
              </a:ext>
            </a:extLst>
          </p:cNvPr>
          <p:cNvSpPr txBox="1"/>
          <p:nvPr/>
        </p:nvSpPr>
        <p:spPr>
          <a:xfrm>
            <a:off x="385192" y="3745632"/>
            <a:ext cx="8373616" cy="2308966"/>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plugins: [</a:t>
            </a:r>
          </a:p>
          <a:p>
            <a:r>
              <a:rPr lang="en-US" altLang="zh-TW" sz="2400" dirty="0"/>
              <a:t>        new </a:t>
            </a:r>
            <a:r>
              <a:rPr lang="en-US" altLang="zh-TW" sz="2400" dirty="0" err="1"/>
              <a:t>webpack.HotModuleReplacementPlugin</a:t>
            </a:r>
            <a:r>
              <a:rPr lang="en-US" altLang="zh-TW" sz="2400" dirty="0"/>
              <a:t>(), </a:t>
            </a:r>
          </a:p>
          <a:p>
            <a:r>
              <a:rPr lang="en-US" altLang="zh-TW" sz="2400" dirty="0"/>
              <a:t>        new </a:t>
            </a:r>
            <a:r>
              <a:rPr lang="en-US" altLang="zh-TW" sz="2400" dirty="0" err="1"/>
              <a:t>webpack.ProvidePlugin</a:t>
            </a:r>
            <a:r>
              <a:rPr lang="en-US" altLang="zh-TW" sz="2400" dirty="0"/>
              <a:t>({ </a:t>
            </a:r>
          </a:p>
          <a:p>
            <a:r>
              <a:rPr lang="en-US" altLang="zh-TW" sz="2400" dirty="0"/>
              <a:t>            React: 'react',</a:t>
            </a:r>
          </a:p>
          <a:p>
            <a:r>
              <a:rPr lang="en-US" altLang="zh-TW" sz="2400" dirty="0"/>
              <a:t>            </a:t>
            </a:r>
            <a:r>
              <a:rPr lang="en-US" altLang="zh-TW" sz="2400" dirty="0" err="1"/>
              <a:t>ReactDOM</a:t>
            </a:r>
            <a:r>
              <a:rPr lang="en-US" altLang="zh-TW" sz="2400" dirty="0"/>
              <a:t>: 'react-</a:t>
            </a:r>
            <a:r>
              <a:rPr lang="en-US" altLang="zh-TW" sz="2400" dirty="0" err="1"/>
              <a:t>dom</a:t>
            </a:r>
            <a:r>
              <a:rPr lang="en-US" altLang="zh-TW" sz="2400" dirty="0"/>
              <a:t>'</a:t>
            </a:r>
          </a:p>
          <a:p>
            <a:r>
              <a:rPr lang="en-US" altLang="zh-TW" sz="2400" dirty="0"/>
              <a:t>        })]</a:t>
            </a:r>
          </a:p>
        </p:txBody>
      </p:sp>
      <p:sp>
        <p:nvSpPr>
          <p:cNvPr id="7" name="矩形 6">
            <a:extLst>
              <a:ext uri="{FF2B5EF4-FFF2-40B4-BE49-F238E27FC236}">
                <a16:creationId xmlns:a16="http://schemas.microsoft.com/office/drawing/2014/main" id="{B1F8E4E5-5D97-2F47-8D3A-D34A24FB5004}"/>
              </a:ext>
            </a:extLst>
          </p:cNvPr>
          <p:cNvSpPr/>
          <p:nvPr/>
        </p:nvSpPr>
        <p:spPr>
          <a:xfrm>
            <a:off x="5245117" y="5504956"/>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8" name="文字方塊 7">
            <a:extLst>
              <a:ext uri="{FF2B5EF4-FFF2-40B4-BE49-F238E27FC236}">
                <a16:creationId xmlns:a16="http://schemas.microsoft.com/office/drawing/2014/main" id="{57F07678-4F7F-C143-8C41-0301B9990E3E}"/>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3"/>
              </a:rPr>
              <a:t>Webpack</a:t>
            </a:r>
            <a:r>
              <a:rPr lang="zh-TW" altLang="en-US" sz="2000" dirty="0">
                <a:hlinkClick r:id="rId3"/>
              </a:rPr>
              <a:t> </a:t>
            </a:r>
            <a:r>
              <a:rPr lang="en-US" altLang="zh-TW" sz="2000" dirty="0">
                <a:hlinkClick r:id="rId3"/>
              </a:rPr>
              <a:t>Concepts</a:t>
            </a:r>
            <a:endParaRPr kumimoji="1" lang="zh-TW" altLang="en-US" sz="2000" dirty="0"/>
          </a:p>
        </p:txBody>
      </p:sp>
    </p:spTree>
    <p:extLst>
      <p:ext uri="{BB962C8B-B14F-4D97-AF65-F5344CB8AC3E}">
        <p14:creationId xmlns:p14="http://schemas.microsoft.com/office/powerpoint/2010/main" val="49139193"/>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4E1C18-0E53-844F-8086-1CF8BD00B4A2}"/>
              </a:ext>
            </a:extLst>
          </p:cNvPr>
          <p:cNvSpPr>
            <a:spLocks noGrp="1"/>
          </p:cNvSpPr>
          <p:nvPr>
            <p:ph type="title"/>
          </p:nvPr>
        </p:nvSpPr>
        <p:spPr/>
        <p:txBody>
          <a:bodyPr/>
          <a:lstStyle/>
          <a:p>
            <a:r>
              <a:rPr lang="en-US" altLang="zh-TW" dirty="0"/>
              <a:t>Webpack Config: mode</a:t>
            </a:r>
            <a:endParaRPr kumimoji="1" lang="zh-TW" altLang="en-US" dirty="0"/>
          </a:p>
        </p:txBody>
      </p:sp>
      <p:sp>
        <p:nvSpPr>
          <p:cNvPr id="3" name="內容版面配置區 2">
            <a:extLst>
              <a:ext uri="{FF2B5EF4-FFF2-40B4-BE49-F238E27FC236}">
                <a16:creationId xmlns:a16="http://schemas.microsoft.com/office/drawing/2014/main" id="{3360A75D-3ADA-E648-9C37-981D0CCD1A33}"/>
              </a:ext>
            </a:extLst>
          </p:cNvPr>
          <p:cNvSpPr>
            <a:spLocks noGrp="1"/>
          </p:cNvSpPr>
          <p:nvPr>
            <p:ph idx="1"/>
          </p:nvPr>
        </p:nvSpPr>
        <p:spPr>
          <a:xfrm>
            <a:off x="457200" y="1600200"/>
            <a:ext cx="8363272" cy="4525963"/>
          </a:xfrm>
        </p:spPr>
        <p:txBody>
          <a:bodyPr/>
          <a:lstStyle/>
          <a:p>
            <a:r>
              <a:rPr kumimoji="1" lang="en-US" altLang="zh-TW" dirty="0"/>
              <a:t>Three modes: ‘development’, ‘production’, ‘none’</a:t>
            </a:r>
          </a:p>
          <a:p>
            <a:r>
              <a:rPr kumimoji="1" lang="en-US" altLang="zh-TW" dirty="0"/>
              <a:t>Tell Webpack to use different </a:t>
            </a:r>
            <a:r>
              <a:rPr lang="en-US" altLang="zh-TW" dirty="0"/>
              <a:t>mode configuration in its built-in optimizations.</a:t>
            </a:r>
          </a:p>
          <a:p>
            <a:r>
              <a:rPr kumimoji="1" lang="en-US" altLang="zh-TW" dirty="0"/>
              <a:t>Default value is ‘production’.</a:t>
            </a:r>
            <a:endParaRPr kumimoji="1" lang="zh-TW" altLang="en-US" dirty="0"/>
          </a:p>
        </p:txBody>
      </p:sp>
      <p:sp>
        <p:nvSpPr>
          <p:cNvPr id="4" name="文字方塊 3">
            <a:extLst>
              <a:ext uri="{FF2B5EF4-FFF2-40B4-BE49-F238E27FC236}">
                <a16:creationId xmlns:a16="http://schemas.microsoft.com/office/drawing/2014/main" id="{0498D275-61DF-5B4B-9C0E-2A2CBC59D7B9}"/>
              </a:ext>
            </a:extLst>
          </p:cNvPr>
          <p:cNvSpPr txBox="1"/>
          <p:nvPr/>
        </p:nvSpPr>
        <p:spPr>
          <a:xfrm>
            <a:off x="385192" y="4581128"/>
            <a:ext cx="8373616" cy="1200971"/>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mode: 'development' | 'production’ | 'none’</a:t>
            </a:r>
          </a:p>
          <a:p>
            <a:endParaRPr lang="en-US" altLang="zh-TW" sz="2400" dirty="0"/>
          </a:p>
          <a:p>
            <a:endParaRPr lang="en-US" altLang="zh-TW" sz="2400" dirty="0"/>
          </a:p>
        </p:txBody>
      </p:sp>
      <p:sp>
        <p:nvSpPr>
          <p:cNvPr id="5" name="矩形 4">
            <a:extLst>
              <a:ext uri="{FF2B5EF4-FFF2-40B4-BE49-F238E27FC236}">
                <a16:creationId xmlns:a16="http://schemas.microsoft.com/office/drawing/2014/main" id="{777CF989-ED52-5447-8861-DBFB6C09600A}"/>
              </a:ext>
            </a:extLst>
          </p:cNvPr>
          <p:cNvSpPr/>
          <p:nvPr/>
        </p:nvSpPr>
        <p:spPr>
          <a:xfrm>
            <a:off x="5270664" y="5240867"/>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7" name="文字方塊 6">
            <a:extLst>
              <a:ext uri="{FF2B5EF4-FFF2-40B4-BE49-F238E27FC236}">
                <a16:creationId xmlns:a16="http://schemas.microsoft.com/office/drawing/2014/main" id="{4CC8CC52-5900-9140-9D8A-EB31E944B4D1}"/>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3310726216"/>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a:t>
            </a:r>
            <a:r>
              <a:rPr lang="en-US" altLang="zh-TW" dirty="0" err="1"/>
              <a:t>devServer</a:t>
            </a:r>
            <a:endParaRPr lang="en-US" altLang="zh-TW" dirty="0"/>
          </a:p>
        </p:txBody>
      </p:sp>
      <p:sp>
        <p:nvSpPr>
          <p:cNvPr id="3" name="內容版面配置區 2"/>
          <p:cNvSpPr>
            <a:spLocks noGrp="1"/>
          </p:cNvSpPr>
          <p:nvPr>
            <p:ph idx="1"/>
          </p:nvPr>
        </p:nvSpPr>
        <p:spPr>
          <a:xfrm>
            <a:off x="457200" y="1600200"/>
            <a:ext cx="8229600" cy="1972816"/>
          </a:xfrm>
        </p:spPr>
        <p:txBody>
          <a:bodyPr>
            <a:normAutofit/>
          </a:bodyPr>
          <a:lstStyle/>
          <a:p>
            <a:r>
              <a:rPr lang="en-US" altLang="zh-TW" dirty="0"/>
              <a:t>This block field defines the parameters required by the </a:t>
            </a:r>
            <a:r>
              <a:rPr lang="en-US" altLang="zh-TW" b="1" dirty="0"/>
              <a:t>webpack-dev-server.</a:t>
            </a:r>
            <a:endParaRPr lang="en-US" altLang="zh-TW" dirty="0"/>
          </a:p>
        </p:txBody>
      </p:sp>
      <p:sp>
        <p:nvSpPr>
          <p:cNvPr id="4" name="文字方塊 3"/>
          <p:cNvSpPr txBox="1"/>
          <p:nvPr/>
        </p:nvSpPr>
        <p:spPr>
          <a:xfrm>
            <a:off x="323528" y="3208266"/>
            <a:ext cx="8373616" cy="2678298"/>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err="1"/>
              <a:t>devServer</a:t>
            </a:r>
            <a:r>
              <a:rPr lang="en-US" altLang="zh-TW" sz="2400" dirty="0"/>
              <a:t>: {</a:t>
            </a:r>
          </a:p>
          <a:p>
            <a:r>
              <a:rPr lang="zh-TW" altLang="en-US" sz="2400" dirty="0"/>
              <a:t>        </a:t>
            </a:r>
            <a:r>
              <a:rPr lang="en-US" altLang="zh-TW" sz="2400" dirty="0"/>
              <a:t>static: “./”.</a:t>
            </a:r>
          </a:p>
          <a:p>
            <a:r>
              <a:rPr lang="en-US" altLang="zh-TW" sz="2400" dirty="0"/>
              <a:t>        hot: true,</a:t>
            </a:r>
          </a:p>
          <a:p>
            <a:r>
              <a:rPr lang="en-US" altLang="zh-TW" sz="2400" dirty="0"/>
              <a:t>        compress: true,</a:t>
            </a:r>
          </a:p>
          <a:p>
            <a:r>
              <a:rPr lang="en-US" altLang="zh-TW" sz="2400" dirty="0"/>
              <a:t>        host: 'localhost',</a:t>
            </a:r>
          </a:p>
          <a:p>
            <a:r>
              <a:rPr lang="en-US" altLang="zh-TW" sz="2400" dirty="0"/>
              <a:t>        port: 8080</a:t>
            </a:r>
          </a:p>
          <a:p>
            <a:r>
              <a:rPr lang="en-US" altLang="zh-TW" sz="2400" dirty="0"/>
              <a:t>}</a:t>
            </a:r>
          </a:p>
        </p:txBody>
      </p:sp>
      <p:sp>
        <p:nvSpPr>
          <p:cNvPr id="6" name="矩形 5">
            <a:extLst>
              <a:ext uri="{FF2B5EF4-FFF2-40B4-BE49-F238E27FC236}">
                <a16:creationId xmlns:a16="http://schemas.microsoft.com/office/drawing/2014/main" id="{71A4D8C1-FEE1-2641-ADAB-FC647E1B737C}"/>
              </a:ext>
            </a:extLst>
          </p:cNvPr>
          <p:cNvSpPr/>
          <p:nvPr/>
        </p:nvSpPr>
        <p:spPr>
          <a:xfrm>
            <a:off x="5209000" y="4994012"/>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webpack.config.js</a:t>
            </a:r>
            <a:endParaRPr lang="en-US" altLang="zh-TW" sz="2800" dirty="0"/>
          </a:p>
        </p:txBody>
      </p:sp>
      <p:sp>
        <p:nvSpPr>
          <p:cNvPr id="7" name="文字方塊 6">
            <a:extLst>
              <a:ext uri="{FF2B5EF4-FFF2-40B4-BE49-F238E27FC236}">
                <a16:creationId xmlns:a16="http://schemas.microsoft.com/office/drawing/2014/main" id="{C95F2F69-DC16-3747-9776-783A58F5D975}"/>
              </a:ext>
            </a:extLst>
          </p:cNvPr>
          <p:cNvSpPr txBox="1"/>
          <p:nvPr/>
        </p:nvSpPr>
        <p:spPr>
          <a:xfrm>
            <a:off x="107504" y="6341258"/>
            <a:ext cx="2403415" cy="400110"/>
          </a:xfrm>
          <a:prstGeom prst="rect">
            <a:avLst/>
          </a:prstGeom>
          <a:noFill/>
        </p:spPr>
        <p:txBody>
          <a:bodyPr wrap="none" rtlCol="0">
            <a:spAutoFit/>
          </a:bodyPr>
          <a:lstStyle/>
          <a:p>
            <a:r>
              <a:rPr lang="en-US" altLang="zh-TW" sz="2000" dirty="0">
                <a:hlinkClick r:id="rId2"/>
              </a:rPr>
              <a:t>Webpack</a:t>
            </a:r>
            <a:r>
              <a:rPr lang="zh-TW" altLang="en-US" sz="2000" dirty="0">
                <a:hlinkClick r:id="rId2"/>
              </a:rPr>
              <a:t> </a:t>
            </a:r>
            <a:r>
              <a:rPr lang="en-US" altLang="zh-TW" sz="2000" dirty="0">
                <a:hlinkClick r:id="rId2"/>
              </a:rPr>
              <a:t>Concepts</a:t>
            </a:r>
            <a:endParaRPr kumimoji="1" lang="zh-TW" altLang="en-US" sz="2000" dirty="0"/>
          </a:p>
        </p:txBody>
      </p:sp>
    </p:spTree>
    <p:extLst>
      <p:ext uri="{BB962C8B-B14F-4D97-AF65-F5344CB8AC3E}">
        <p14:creationId xmlns:p14="http://schemas.microsoft.com/office/powerpoint/2010/main" val="2280561260"/>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Webpack Config: result</a:t>
            </a:r>
          </a:p>
        </p:txBody>
      </p:sp>
      <p:sp>
        <p:nvSpPr>
          <p:cNvPr id="3" name="內容版面配置區 2"/>
          <p:cNvSpPr>
            <a:spLocks noGrp="1"/>
          </p:cNvSpPr>
          <p:nvPr>
            <p:ph idx="1"/>
          </p:nvPr>
        </p:nvSpPr>
        <p:spPr>
          <a:xfrm>
            <a:off x="457200" y="1600200"/>
            <a:ext cx="8229600" cy="2692896"/>
          </a:xfrm>
        </p:spPr>
        <p:txBody>
          <a:bodyPr>
            <a:normAutofit/>
          </a:bodyPr>
          <a:lstStyle/>
          <a:p>
            <a:r>
              <a:rPr lang="en-US" altLang="zh-TW" dirty="0"/>
              <a:t>The final </a:t>
            </a:r>
            <a:r>
              <a:rPr lang="en-US" altLang="zh-TW" dirty="0">
                <a:hlinkClick r:id="rId2"/>
              </a:rPr>
              <a:t>webpack.config.js</a:t>
            </a:r>
            <a:endParaRPr lang="en-US" altLang="zh-TW" dirty="0"/>
          </a:p>
        </p:txBody>
      </p:sp>
    </p:spTree>
    <p:extLst>
      <p:ext uri="{BB962C8B-B14F-4D97-AF65-F5344CB8AC3E}">
        <p14:creationId xmlns:p14="http://schemas.microsoft.com/office/powerpoint/2010/main" val="921118896"/>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Link HTML and Component</a:t>
            </a:r>
          </a:p>
        </p:txBody>
      </p:sp>
      <p:sp>
        <p:nvSpPr>
          <p:cNvPr id="3" name="內容版面配置區 2"/>
          <p:cNvSpPr>
            <a:spLocks noGrp="1"/>
          </p:cNvSpPr>
          <p:nvPr>
            <p:ph idx="1"/>
          </p:nvPr>
        </p:nvSpPr>
        <p:spPr>
          <a:xfrm>
            <a:off x="457200" y="1600200"/>
            <a:ext cx="8229600" cy="2908920"/>
          </a:xfrm>
        </p:spPr>
        <p:txBody>
          <a:bodyPr>
            <a:normAutofit/>
          </a:bodyPr>
          <a:lstStyle/>
          <a:p>
            <a:r>
              <a:rPr lang="en-US" altLang="zh-TW" dirty="0"/>
              <a:t>Call </a:t>
            </a:r>
            <a:r>
              <a:rPr lang="en-US" altLang="zh-TW" b="1" dirty="0"/>
              <a:t>ReactDOM.render() </a:t>
            </a:r>
            <a:r>
              <a:rPr lang="en-US" altLang="zh-TW" dirty="0"/>
              <a:t>in index.js to render a React component (root) on the specific HTML element. </a:t>
            </a:r>
          </a:p>
        </p:txBody>
      </p:sp>
      <p:grpSp>
        <p:nvGrpSpPr>
          <p:cNvPr id="11" name="群組 10"/>
          <p:cNvGrpSpPr/>
          <p:nvPr/>
        </p:nvGrpSpPr>
        <p:grpSpPr>
          <a:xfrm>
            <a:off x="453752" y="3389449"/>
            <a:ext cx="8654752" cy="831639"/>
            <a:chOff x="472832" y="4691682"/>
            <a:chExt cx="8654752" cy="831639"/>
          </a:xfrm>
        </p:grpSpPr>
        <p:sp>
          <p:nvSpPr>
            <p:cNvPr id="12" name="文字方塊 11"/>
            <p:cNvSpPr txBox="1"/>
            <p:nvPr/>
          </p:nvSpPr>
          <p:spPr>
            <a:xfrm>
              <a:off x="472832" y="4691682"/>
              <a:ext cx="8373616" cy="831639"/>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err="1"/>
                <a:t>ReactDOM.render</a:t>
              </a:r>
              <a:r>
                <a:rPr lang="en-US" altLang="zh-TW" sz="2400" dirty="0"/>
                <a:t>(&lt;Example /&gt;, </a:t>
              </a:r>
              <a:r>
                <a:rPr lang="en-US" altLang="zh-TW" sz="2400" dirty="0" err="1"/>
                <a:t>document.getElementById</a:t>
              </a:r>
              <a:r>
                <a:rPr lang="en-US" altLang="zh-TW" sz="2400" dirty="0"/>
                <a:t>("example"));</a:t>
              </a:r>
            </a:p>
          </p:txBody>
        </p:sp>
        <p:sp>
          <p:nvSpPr>
            <p:cNvPr id="13" name="矩形 12"/>
            <p:cNvSpPr/>
            <p:nvPr/>
          </p:nvSpPr>
          <p:spPr>
            <a:xfrm>
              <a:off x="7374592" y="5000101"/>
              <a:ext cx="1752992"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index.js</a:t>
              </a:r>
              <a:endParaRPr lang="en-US" altLang="zh-TW" sz="2800" dirty="0"/>
            </a:p>
          </p:txBody>
        </p:sp>
      </p:grpSp>
    </p:spTree>
    <p:extLst>
      <p:ext uri="{BB962C8B-B14F-4D97-AF65-F5344CB8AC3E}">
        <p14:creationId xmlns:p14="http://schemas.microsoft.com/office/powerpoint/2010/main" val="3634327230"/>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Link HTML and Component</a:t>
            </a:r>
          </a:p>
        </p:txBody>
      </p:sp>
      <p:grpSp>
        <p:nvGrpSpPr>
          <p:cNvPr id="8" name="群組 7"/>
          <p:cNvGrpSpPr/>
          <p:nvPr/>
        </p:nvGrpSpPr>
        <p:grpSpPr>
          <a:xfrm>
            <a:off x="457200" y="4653136"/>
            <a:ext cx="8397592" cy="1570303"/>
            <a:chOff x="455672" y="4691682"/>
            <a:chExt cx="8397592" cy="1570303"/>
          </a:xfrm>
        </p:grpSpPr>
        <p:sp>
          <p:nvSpPr>
            <p:cNvPr id="9" name="文字方塊 8"/>
            <p:cNvSpPr txBox="1"/>
            <p:nvPr/>
          </p:nvSpPr>
          <p:spPr>
            <a:xfrm>
              <a:off x="455672" y="4691682"/>
              <a:ext cx="8373616" cy="1570303"/>
            </a:xfrm>
            <a:prstGeom prst="rect">
              <a:avLst/>
            </a:prstGeom>
            <a:solidFill>
              <a:srgbClr val="FFFFCC"/>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&lt;body&gt;</a:t>
              </a:r>
            </a:p>
            <a:p>
              <a:r>
                <a:rPr lang="en-US" altLang="zh-TW" sz="2400" dirty="0"/>
                <a:t>  &lt;div id="example"&gt;&lt;/div&gt;</a:t>
              </a:r>
            </a:p>
            <a:p>
              <a:r>
                <a:rPr lang="en-US" altLang="zh-TW" sz="2400" dirty="0"/>
                <a:t>  &lt;script </a:t>
              </a:r>
              <a:r>
                <a:rPr lang="en-US" altLang="zh-TW" sz="2400" dirty="0" err="1"/>
                <a:t>src</a:t>
              </a:r>
              <a:r>
                <a:rPr lang="en-US" altLang="zh-TW" sz="2400" dirty="0"/>
                <a:t>="./compiled.js"&gt;&lt;/script&gt;</a:t>
              </a:r>
            </a:p>
            <a:p>
              <a:r>
                <a:rPr lang="en-US" altLang="zh-TW" sz="2400" dirty="0"/>
                <a:t>&lt;/body&gt;</a:t>
              </a:r>
            </a:p>
          </p:txBody>
        </p:sp>
        <p:sp>
          <p:nvSpPr>
            <p:cNvPr id="10" name="矩形 9"/>
            <p:cNvSpPr/>
            <p:nvPr/>
          </p:nvSpPr>
          <p:spPr>
            <a:xfrm>
              <a:off x="6826696" y="5738765"/>
              <a:ext cx="2026568"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index.html</a:t>
              </a:r>
              <a:endParaRPr lang="en-US" altLang="zh-TW" sz="2800" dirty="0"/>
            </a:p>
          </p:txBody>
        </p:sp>
      </p:grpSp>
      <p:sp>
        <p:nvSpPr>
          <p:cNvPr id="11" name="內容版面配置區 2"/>
          <p:cNvSpPr>
            <a:spLocks noGrp="1"/>
          </p:cNvSpPr>
          <p:nvPr>
            <p:ph idx="1"/>
          </p:nvPr>
        </p:nvSpPr>
        <p:spPr>
          <a:xfrm>
            <a:off x="457200" y="1600200"/>
            <a:ext cx="8229600" cy="2980928"/>
          </a:xfrm>
        </p:spPr>
        <p:txBody>
          <a:bodyPr>
            <a:normAutofit lnSpcReduction="10000"/>
          </a:bodyPr>
          <a:lstStyle/>
          <a:p>
            <a:r>
              <a:rPr lang="en-US" altLang="zh-TW" dirty="0"/>
              <a:t>In the </a:t>
            </a:r>
            <a:r>
              <a:rPr lang="en-US" altLang="zh-TW" dirty="0" err="1"/>
              <a:t>index.html</a:t>
            </a:r>
            <a:r>
              <a:rPr lang="en-US" altLang="zh-TW" dirty="0"/>
              <a:t>, we add script element to link the compiled JS generated by the Webpack.</a:t>
            </a:r>
          </a:p>
          <a:p>
            <a:r>
              <a:rPr lang="en-US" altLang="zh-TW" dirty="0"/>
              <a:t>The filename and path MUST consist to the parameters resolved in the </a:t>
            </a:r>
            <a:r>
              <a:rPr lang="en-US" altLang="zh-TW" dirty="0" err="1"/>
              <a:t>module.exports.output</a:t>
            </a:r>
            <a:r>
              <a:rPr lang="en-US" altLang="zh-TW" dirty="0"/>
              <a:t> block field</a:t>
            </a:r>
          </a:p>
        </p:txBody>
      </p:sp>
    </p:spTree>
    <p:extLst>
      <p:ext uri="{BB962C8B-B14F-4D97-AF65-F5344CB8AC3E}">
        <p14:creationId xmlns:p14="http://schemas.microsoft.com/office/powerpoint/2010/main" val="247519820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Running Local Testing Server</a:t>
            </a:r>
          </a:p>
        </p:txBody>
      </p:sp>
      <p:grpSp>
        <p:nvGrpSpPr>
          <p:cNvPr id="8" name="群組 7"/>
          <p:cNvGrpSpPr/>
          <p:nvPr/>
        </p:nvGrpSpPr>
        <p:grpSpPr>
          <a:xfrm>
            <a:off x="457200" y="4018937"/>
            <a:ext cx="8397592" cy="1570303"/>
            <a:chOff x="455672" y="4691682"/>
            <a:chExt cx="8397592" cy="1570303"/>
          </a:xfrm>
        </p:grpSpPr>
        <p:sp>
          <p:nvSpPr>
            <p:cNvPr id="9" name="文字方塊 8"/>
            <p:cNvSpPr txBox="1"/>
            <p:nvPr/>
          </p:nvSpPr>
          <p:spPr>
            <a:xfrm>
              <a:off x="455672" y="4691682"/>
              <a:ext cx="8373616" cy="1570303"/>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"scripts": {</a:t>
              </a:r>
            </a:p>
            <a:p>
              <a:r>
                <a:rPr lang="en-US" altLang="zh-TW" sz="2400" dirty="0"/>
                <a:t>  "test": "echo \"Error: no test specified\" &amp;&amp; exit 1",</a:t>
              </a:r>
            </a:p>
            <a:p>
              <a:r>
                <a:rPr lang="en-US" altLang="zh-TW" sz="2400" dirty="0"/>
                <a:t>  </a:t>
              </a:r>
              <a:r>
                <a:rPr lang="en-US" altLang="zh-TW" sz="2400" b="1" dirty="0"/>
                <a:t>"serve": "webpack serve"</a:t>
              </a:r>
            </a:p>
            <a:p>
              <a:r>
                <a:rPr lang="en-US" altLang="zh-TW" sz="2400" dirty="0"/>
                <a:t>},</a:t>
              </a:r>
            </a:p>
          </p:txBody>
        </p:sp>
        <p:sp>
          <p:nvSpPr>
            <p:cNvPr id="10" name="矩形 9"/>
            <p:cNvSpPr/>
            <p:nvPr/>
          </p:nvSpPr>
          <p:spPr>
            <a:xfrm>
              <a:off x="6370672" y="5738765"/>
              <a:ext cx="2482592" cy="523220"/>
            </a:xfrm>
            <a:prstGeom prst="rect">
              <a:avLst/>
            </a:prstGeom>
          </p:spPr>
          <p:txBody>
            <a:bodyPr wrap="square">
              <a:spAutoFit/>
            </a:bodyPr>
            <a:lstStyle/>
            <a:p>
              <a:pPr>
                <a:spcBef>
                  <a:spcPts val="0"/>
                </a:spcBef>
                <a:spcAft>
                  <a:spcPts val="0"/>
                </a:spcAft>
              </a:pPr>
              <a:r>
                <a:rPr lang="en-US" altLang="zh-TW" sz="2800" b="1" dirty="0" err="1">
                  <a:latin typeface="Arial" panose="020B0604020202020204" pitchFamily="34" charset="0"/>
                </a:rPr>
                <a:t>package.json</a:t>
              </a:r>
              <a:endParaRPr lang="en-US" altLang="zh-TW" sz="2800" dirty="0"/>
            </a:p>
          </p:txBody>
        </p:sp>
      </p:grpSp>
      <p:sp>
        <p:nvSpPr>
          <p:cNvPr id="11" name="內容版面配置區 2"/>
          <p:cNvSpPr>
            <a:spLocks noGrp="1"/>
          </p:cNvSpPr>
          <p:nvPr>
            <p:ph idx="1"/>
          </p:nvPr>
        </p:nvSpPr>
        <p:spPr>
          <a:xfrm>
            <a:off x="457200" y="1600200"/>
            <a:ext cx="8229600" cy="2980928"/>
          </a:xfrm>
        </p:spPr>
        <p:txBody>
          <a:bodyPr>
            <a:normAutofit/>
          </a:bodyPr>
          <a:lstStyle/>
          <a:p>
            <a:r>
              <a:rPr lang="en-US" altLang="zh-TW" dirty="0"/>
              <a:t>Now, we have finished setting the project. We can use the plugin to run a local testing server.</a:t>
            </a:r>
          </a:p>
          <a:p>
            <a:r>
              <a:rPr lang="en-US" altLang="zh-TW" dirty="0"/>
              <a:t>Add script in </a:t>
            </a:r>
            <a:r>
              <a:rPr lang="en-US" altLang="zh-TW" dirty="0" err="1"/>
              <a:t>package.json</a:t>
            </a:r>
            <a:r>
              <a:rPr lang="en-US" altLang="zh-TW" dirty="0"/>
              <a:t> as follows. </a:t>
            </a:r>
          </a:p>
        </p:txBody>
      </p:sp>
    </p:spTree>
    <p:extLst>
      <p:ext uri="{BB962C8B-B14F-4D97-AF65-F5344CB8AC3E}">
        <p14:creationId xmlns:p14="http://schemas.microsoft.com/office/powerpoint/2010/main" val="3085932230"/>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Running Local Testing Server</a:t>
            </a:r>
          </a:p>
        </p:txBody>
      </p:sp>
      <p:sp>
        <p:nvSpPr>
          <p:cNvPr id="11" name="內容版面配置區 2"/>
          <p:cNvSpPr>
            <a:spLocks noGrp="1"/>
          </p:cNvSpPr>
          <p:nvPr>
            <p:ph idx="1"/>
          </p:nvPr>
        </p:nvSpPr>
        <p:spPr>
          <a:xfrm>
            <a:off x="457200" y="1600200"/>
            <a:ext cx="8229600" cy="4853136"/>
          </a:xfrm>
        </p:spPr>
        <p:txBody>
          <a:bodyPr>
            <a:normAutofit/>
          </a:bodyPr>
          <a:lstStyle/>
          <a:p>
            <a:r>
              <a:rPr lang="en-US" altLang="zh-TW" dirty="0"/>
              <a:t>Run the following command to start the local testing server</a:t>
            </a:r>
          </a:p>
          <a:p>
            <a:endParaRPr lang="en-US" altLang="zh-TW" dirty="0"/>
          </a:p>
          <a:p>
            <a:r>
              <a:rPr lang="en-US" altLang="zh-TW" dirty="0"/>
              <a:t>Thanks to the HMR, every time we edit and save the script in text </a:t>
            </a:r>
            <a:r>
              <a:rPr lang="en-US" altLang="zh-TW" dirty="0" err="1"/>
              <a:t>edtior</a:t>
            </a:r>
            <a:r>
              <a:rPr lang="en-US" altLang="zh-TW" dirty="0"/>
              <a:t>, webpack-dev-server will automatically reopen the server and refresh the </a:t>
            </a:r>
            <a:r>
              <a:rPr lang="en-US" altLang="zh-TW" dirty="0" err="1"/>
              <a:t>applicaiton</a:t>
            </a:r>
            <a:r>
              <a:rPr lang="en-US" altLang="zh-TW" dirty="0"/>
              <a:t>.</a:t>
            </a:r>
          </a:p>
        </p:txBody>
      </p:sp>
      <p:sp>
        <p:nvSpPr>
          <p:cNvPr id="15" name="文字方塊 14"/>
          <p:cNvSpPr txBox="1"/>
          <p:nvPr/>
        </p:nvSpPr>
        <p:spPr>
          <a:xfrm>
            <a:off x="457200" y="2720213"/>
            <a:ext cx="8373616" cy="46230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err="1"/>
              <a:t>npm</a:t>
            </a:r>
            <a:r>
              <a:rPr lang="en-US" altLang="zh-TW" sz="2400" dirty="0"/>
              <a:t> run serve</a:t>
            </a:r>
          </a:p>
        </p:txBody>
      </p:sp>
    </p:spTree>
    <p:extLst>
      <p:ext uri="{BB962C8B-B14F-4D97-AF65-F5344CB8AC3E}">
        <p14:creationId xmlns:p14="http://schemas.microsoft.com/office/powerpoint/2010/main" val="3465951482"/>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Hello world!</a:t>
            </a:r>
          </a:p>
        </p:txBody>
      </p:sp>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r="40194"/>
          <a:stretch/>
        </p:blipFill>
        <p:spPr>
          <a:xfrm>
            <a:off x="1691680" y="3850768"/>
            <a:ext cx="5760640" cy="2814063"/>
          </a:xfrm>
        </p:spPr>
      </p:pic>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To see the result, visit the following link </a:t>
            </a:r>
            <a:r>
              <a:rPr lang="en-US" altLang="zh-TW" dirty="0">
                <a:hlinkClick r:id="rId3"/>
              </a:rPr>
              <a:t>http://localhost:8080/</a:t>
            </a:r>
            <a:endParaRPr lang="en-US" altLang="zh-TW" dirty="0"/>
          </a:p>
          <a:p>
            <a:pPr fontAlgn="auto">
              <a:spcAft>
                <a:spcPts val="0"/>
              </a:spcAft>
            </a:pPr>
            <a:r>
              <a:rPr lang="en-US" altLang="zh-TW" dirty="0"/>
              <a:t>Open </a:t>
            </a:r>
            <a:r>
              <a:rPr lang="en-US" altLang="zh-TW" dirty="0" err="1"/>
              <a:t>DevTools</a:t>
            </a:r>
            <a:r>
              <a:rPr lang="en-US" altLang="zh-TW" dirty="0"/>
              <a:t> to see how </a:t>
            </a:r>
            <a:r>
              <a:rPr lang="en-US" altLang="zh-TW" dirty="0" err="1"/>
              <a:t>ReactDOM</a:t>
            </a:r>
            <a:r>
              <a:rPr lang="en-US" altLang="zh-TW" dirty="0"/>
              <a:t> renders the customized component.</a:t>
            </a:r>
          </a:p>
        </p:txBody>
      </p:sp>
      <p:sp>
        <p:nvSpPr>
          <p:cNvPr id="5" name="矩形 4"/>
          <p:cNvSpPr/>
          <p:nvPr/>
        </p:nvSpPr>
        <p:spPr>
          <a:xfrm>
            <a:off x="3995936" y="5310492"/>
            <a:ext cx="2450958" cy="638788"/>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11584373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Example</a:t>
            </a:r>
            <a:endParaRPr lang="zh-TW" altLang="en-US" dirty="0"/>
          </a:p>
        </p:txBody>
      </p:sp>
      <p:grpSp>
        <p:nvGrpSpPr>
          <p:cNvPr id="3" name="群組 2"/>
          <p:cNvGrpSpPr/>
          <p:nvPr/>
        </p:nvGrpSpPr>
        <p:grpSpPr>
          <a:xfrm>
            <a:off x="477416" y="1865662"/>
            <a:ext cx="8643416" cy="4155626"/>
            <a:chOff x="477416" y="2492896"/>
            <a:chExt cx="8643416" cy="4155626"/>
          </a:xfrm>
        </p:grpSpPr>
        <p:sp>
          <p:nvSpPr>
            <p:cNvPr id="4" name="文字方塊 3"/>
            <p:cNvSpPr txBox="1"/>
            <p:nvPr/>
          </p:nvSpPr>
          <p:spPr>
            <a:xfrm>
              <a:off x="477416" y="2492896"/>
              <a:ext cx="8373616" cy="4155626"/>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class </a:t>
              </a:r>
              <a:r>
                <a:rPr lang="en-US" altLang="zh-TW" sz="2400" b="1" dirty="0"/>
                <a:t>Example</a:t>
              </a:r>
              <a:r>
                <a:rPr lang="en-US" altLang="zh-TW" sz="2400" dirty="0"/>
                <a:t> extends </a:t>
              </a:r>
              <a:r>
                <a:rPr lang="en-US" altLang="zh-TW" sz="2400" b="1" dirty="0" err="1"/>
                <a:t>React.Component</a:t>
              </a:r>
              <a:r>
                <a:rPr lang="en-US" altLang="zh-TW" sz="2400" b="1" dirty="0"/>
                <a:t> </a:t>
              </a:r>
              <a:r>
                <a:rPr lang="en-US" altLang="zh-TW" sz="2400" dirty="0"/>
                <a:t>{</a:t>
              </a:r>
            </a:p>
            <a:p>
              <a:r>
                <a:rPr lang="en-US" altLang="zh-TW" sz="2400" dirty="0"/>
                <a:t>  render() {</a:t>
              </a:r>
            </a:p>
            <a:p>
              <a:r>
                <a:rPr lang="en-US" altLang="zh-TW" sz="2400" dirty="0"/>
                <a:t>    return (</a:t>
              </a:r>
            </a:p>
            <a:p>
              <a:r>
                <a:rPr lang="en-US" altLang="zh-TW" sz="2400" dirty="0"/>
                <a:t>       &lt;</a:t>
              </a:r>
              <a:r>
                <a:rPr lang="en-US" altLang="zh-TW" sz="2400" dirty="0" err="1"/>
                <a:t>ul</a:t>
              </a:r>
              <a:r>
                <a:rPr lang="en-US" altLang="zh-TW" sz="2400" dirty="0"/>
                <a:t>&gt;</a:t>
              </a:r>
            </a:p>
            <a:p>
              <a:r>
                <a:rPr lang="en-US" altLang="zh-TW" sz="2400" dirty="0"/>
                <a:t>  	&lt;li&gt;Coffee&lt;/li&gt;</a:t>
              </a:r>
            </a:p>
            <a:p>
              <a:r>
                <a:rPr lang="en-US" altLang="zh-TW" sz="2400" dirty="0"/>
                <a:t>  	&lt;li&gt;Tea&lt;/li&gt;</a:t>
              </a:r>
            </a:p>
            <a:p>
              <a:r>
                <a:rPr lang="en-US" altLang="zh-TW" sz="2400" dirty="0"/>
                <a:t>  	&lt;li&gt;Milk&lt;/li&gt;</a:t>
              </a:r>
            </a:p>
            <a:p>
              <a:r>
                <a:rPr lang="zh-TW" altLang="en-US" sz="2400" dirty="0"/>
                <a:t>       </a:t>
              </a:r>
              <a:r>
                <a:rPr lang="en-US" altLang="zh-TW" sz="2400" dirty="0"/>
                <a:t>&lt;/</a:t>
              </a:r>
              <a:r>
                <a:rPr lang="en-US" altLang="zh-TW" sz="2400" dirty="0" err="1"/>
                <a:t>ul</a:t>
              </a:r>
              <a:r>
                <a:rPr lang="en-US" altLang="zh-TW" sz="2400" dirty="0"/>
                <a:t>&gt; </a:t>
              </a:r>
            </a:p>
            <a:p>
              <a:r>
                <a:rPr lang="en-US" altLang="zh-TW" sz="2400" dirty="0"/>
                <a:t>    );</a:t>
              </a:r>
            </a:p>
            <a:p>
              <a:r>
                <a:rPr lang="en-US" altLang="zh-TW" sz="2400" dirty="0"/>
                <a:t>  }</a:t>
              </a:r>
            </a:p>
            <a:p>
              <a:r>
                <a:rPr lang="en-US" altLang="zh-TW" sz="2400" dirty="0"/>
                <a:t>}</a:t>
              </a:r>
            </a:p>
          </p:txBody>
        </p:sp>
        <p:sp>
          <p:nvSpPr>
            <p:cNvPr id="5" name="矩形 4"/>
            <p:cNvSpPr/>
            <p:nvPr/>
          </p:nvSpPr>
          <p:spPr>
            <a:xfrm>
              <a:off x="7794128" y="6125302"/>
              <a:ext cx="1326704" cy="523220"/>
            </a:xfrm>
            <a:prstGeom prst="rect">
              <a:avLst/>
            </a:prstGeom>
          </p:spPr>
          <p:txBody>
            <a:bodyPr wrap="square">
              <a:spAutoFit/>
            </a:bodyPr>
            <a:lstStyle/>
            <a:p>
              <a:pPr>
                <a:spcBef>
                  <a:spcPts val="0"/>
                </a:spcBef>
                <a:spcAft>
                  <a:spcPts val="0"/>
                </a:spcAft>
              </a:pPr>
              <a:r>
                <a:rPr lang="en-US" altLang="zh-TW" sz="2800" b="1" dirty="0">
                  <a:latin typeface="Arial" panose="020B0604020202020204" pitchFamily="34" charset="0"/>
                </a:rPr>
                <a:t>list.js</a:t>
              </a:r>
              <a:endParaRPr lang="en-US" altLang="zh-TW" sz="2800" dirty="0"/>
            </a:p>
          </p:txBody>
        </p:sp>
      </p:grpSp>
    </p:spTree>
    <p:extLst>
      <p:ext uri="{BB962C8B-B14F-4D97-AF65-F5344CB8AC3E}">
        <p14:creationId xmlns:p14="http://schemas.microsoft.com/office/powerpoint/2010/main" val="3475496683"/>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E7FF8A-5B64-D740-98F8-A255A7258D43}"/>
              </a:ext>
            </a:extLst>
          </p:cNvPr>
          <p:cNvSpPr>
            <a:spLocks noGrp="1"/>
          </p:cNvSpPr>
          <p:nvPr>
            <p:ph type="title"/>
          </p:nvPr>
        </p:nvSpPr>
        <p:spPr/>
        <p:txBody>
          <a:bodyPr/>
          <a:lstStyle/>
          <a:p>
            <a:r>
              <a:rPr kumimoji="1" lang="en-US" altLang="zh-TW" dirty="0"/>
              <a:t>Problem</a:t>
            </a:r>
            <a:endParaRPr kumimoji="1" lang="zh-TW" altLang="en-US" dirty="0"/>
          </a:p>
        </p:txBody>
      </p:sp>
      <p:sp>
        <p:nvSpPr>
          <p:cNvPr id="3" name="內容版面配置區 2">
            <a:extLst>
              <a:ext uri="{FF2B5EF4-FFF2-40B4-BE49-F238E27FC236}">
                <a16:creationId xmlns:a16="http://schemas.microsoft.com/office/drawing/2014/main" id="{4AC9AD6D-4A34-784B-A8F7-61603EED66A1}"/>
              </a:ext>
            </a:extLst>
          </p:cNvPr>
          <p:cNvSpPr>
            <a:spLocks noGrp="1"/>
          </p:cNvSpPr>
          <p:nvPr>
            <p:ph idx="1"/>
          </p:nvPr>
        </p:nvSpPr>
        <p:spPr/>
        <p:txBody>
          <a:bodyPr/>
          <a:lstStyle/>
          <a:p>
            <a:r>
              <a:rPr kumimoji="1" lang="en-US" altLang="zh-TW" dirty="0"/>
              <a:t>If you want to run ‘</a:t>
            </a:r>
            <a:r>
              <a:rPr lang="en-US" altLang="zh-TW" dirty="0" err="1"/>
              <a:t>npm</a:t>
            </a:r>
            <a:r>
              <a:rPr lang="en-US" altLang="zh-TW" dirty="0"/>
              <a:t> run serve’ again but…</a:t>
            </a:r>
          </a:p>
          <a:p>
            <a:pPr marL="0" indent="0">
              <a:buNone/>
            </a:pPr>
            <a:r>
              <a:rPr kumimoji="1" lang="en-US" altLang="zh-TW" dirty="0"/>
              <a:t> </a:t>
            </a:r>
            <a:endParaRPr kumimoji="1" lang="zh-TW" altLang="en-US" dirty="0"/>
          </a:p>
        </p:txBody>
      </p:sp>
      <p:pic>
        <p:nvPicPr>
          <p:cNvPr id="5" name="圖片 4">
            <a:extLst>
              <a:ext uri="{FF2B5EF4-FFF2-40B4-BE49-F238E27FC236}">
                <a16:creationId xmlns:a16="http://schemas.microsoft.com/office/drawing/2014/main" id="{44047E73-5295-CF4B-BCB2-86C02A756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2852936"/>
            <a:ext cx="7899400" cy="2590800"/>
          </a:xfrm>
          <a:prstGeom prst="rect">
            <a:avLst/>
          </a:prstGeom>
        </p:spPr>
      </p:pic>
      <p:cxnSp>
        <p:nvCxnSpPr>
          <p:cNvPr id="7" name="直線接點 6">
            <a:extLst>
              <a:ext uri="{FF2B5EF4-FFF2-40B4-BE49-F238E27FC236}">
                <a16:creationId xmlns:a16="http://schemas.microsoft.com/office/drawing/2014/main" id="{445F321B-6A35-E74D-8C2C-63FB41F5BC9F}"/>
              </a:ext>
            </a:extLst>
          </p:cNvPr>
          <p:cNvCxnSpPr/>
          <p:nvPr/>
        </p:nvCxnSpPr>
        <p:spPr>
          <a:xfrm>
            <a:off x="1763688" y="3140968"/>
            <a:ext cx="64087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049446"/>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F196F6-D6F4-114D-BDF5-FB72EB9B21D6}"/>
              </a:ext>
            </a:extLst>
          </p:cNvPr>
          <p:cNvSpPr>
            <a:spLocks noGrp="1"/>
          </p:cNvSpPr>
          <p:nvPr>
            <p:ph type="title"/>
          </p:nvPr>
        </p:nvSpPr>
        <p:spPr/>
        <p:txBody>
          <a:bodyPr/>
          <a:lstStyle/>
          <a:p>
            <a:r>
              <a:rPr kumimoji="1" lang="en-US" altLang="zh-TW" dirty="0"/>
              <a:t>Solution</a:t>
            </a:r>
            <a:endParaRPr kumimoji="1" lang="zh-TW" altLang="en-US" dirty="0"/>
          </a:p>
        </p:txBody>
      </p:sp>
      <p:sp>
        <p:nvSpPr>
          <p:cNvPr id="3" name="內容版面配置區 2">
            <a:extLst>
              <a:ext uri="{FF2B5EF4-FFF2-40B4-BE49-F238E27FC236}">
                <a16:creationId xmlns:a16="http://schemas.microsoft.com/office/drawing/2014/main" id="{5F5482B1-6886-9C46-BCE9-D0B7D922B038}"/>
              </a:ext>
            </a:extLst>
          </p:cNvPr>
          <p:cNvSpPr>
            <a:spLocks noGrp="1"/>
          </p:cNvSpPr>
          <p:nvPr>
            <p:ph idx="1"/>
          </p:nvPr>
        </p:nvSpPr>
        <p:spPr/>
        <p:txBody>
          <a:bodyPr>
            <a:normAutofit/>
          </a:bodyPr>
          <a:lstStyle/>
          <a:p>
            <a:r>
              <a:rPr kumimoji="1" lang="en-US" altLang="zh-TW" dirty="0"/>
              <a:t>Windows:</a:t>
            </a:r>
          </a:p>
          <a:p>
            <a:endParaRPr kumimoji="1" lang="en-US" altLang="zh-TW" dirty="0"/>
          </a:p>
          <a:p>
            <a:pPr marL="0" indent="0">
              <a:buNone/>
            </a:pPr>
            <a:endParaRPr kumimoji="1" lang="en-US" altLang="zh-TW" dirty="0"/>
          </a:p>
          <a:p>
            <a:r>
              <a:rPr kumimoji="1" lang="en-US" altLang="zh-TW" dirty="0"/>
              <a:t>MacOS:</a:t>
            </a:r>
          </a:p>
          <a:p>
            <a:endParaRPr kumimoji="1" lang="en-US" altLang="zh-TW" sz="3800" dirty="0"/>
          </a:p>
          <a:p>
            <a:endParaRPr kumimoji="1" lang="en-US" altLang="zh-TW" sz="3800" dirty="0"/>
          </a:p>
          <a:p>
            <a:endParaRPr kumimoji="1" lang="en-US" altLang="zh-TW" sz="3800" dirty="0"/>
          </a:p>
          <a:p>
            <a:endParaRPr kumimoji="1" lang="zh-TW" altLang="en-US" dirty="0"/>
          </a:p>
        </p:txBody>
      </p:sp>
      <p:sp>
        <p:nvSpPr>
          <p:cNvPr id="4" name="文字方塊 3">
            <a:extLst>
              <a:ext uri="{FF2B5EF4-FFF2-40B4-BE49-F238E27FC236}">
                <a16:creationId xmlns:a16="http://schemas.microsoft.com/office/drawing/2014/main" id="{B040A377-AAC5-294E-9E08-2A386D69E219}"/>
              </a:ext>
            </a:extLst>
          </p:cNvPr>
          <p:cNvSpPr txBox="1"/>
          <p:nvPr/>
        </p:nvSpPr>
        <p:spPr>
          <a:xfrm>
            <a:off x="385192" y="2237321"/>
            <a:ext cx="8373616" cy="83163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b="1" dirty="0"/>
              <a:t>netstat -</a:t>
            </a:r>
            <a:r>
              <a:rPr lang="en-US" altLang="zh-TW" sz="2400" b="1" dirty="0" err="1"/>
              <a:t>aon|findstr</a:t>
            </a:r>
            <a:r>
              <a:rPr lang="en-US" altLang="zh-TW" sz="2400" b="1" dirty="0"/>
              <a:t> "8080" </a:t>
            </a:r>
          </a:p>
          <a:p>
            <a:r>
              <a:rPr lang="en-US" altLang="zh-TW" sz="2400" b="1" dirty="0" err="1"/>
              <a:t>taskkill</a:t>
            </a:r>
            <a:r>
              <a:rPr lang="en-US" altLang="zh-TW" sz="2400" b="1" dirty="0"/>
              <a:t> /t /f /</a:t>
            </a:r>
            <a:r>
              <a:rPr lang="en-US" altLang="zh-TW" sz="2400" b="1" dirty="0" err="1"/>
              <a:t>pid</a:t>
            </a:r>
            <a:r>
              <a:rPr lang="en-US" altLang="zh-TW" sz="2400" b="1" dirty="0"/>
              <a:t> [PID]</a:t>
            </a:r>
          </a:p>
        </p:txBody>
      </p:sp>
      <p:sp>
        <p:nvSpPr>
          <p:cNvPr id="5" name="文字方塊 4">
            <a:extLst>
              <a:ext uri="{FF2B5EF4-FFF2-40B4-BE49-F238E27FC236}">
                <a16:creationId xmlns:a16="http://schemas.microsoft.com/office/drawing/2014/main" id="{1F7DE61F-009D-7448-894A-E57684A13BD3}"/>
              </a:ext>
            </a:extLst>
          </p:cNvPr>
          <p:cNvSpPr txBox="1"/>
          <p:nvPr/>
        </p:nvSpPr>
        <p:spPr>
          <a:xfrm>
            <a:off x="425268" y="4077072"/>
            <a:ext cx="8373616" cy="83163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b="1" dirty="0" err="1"/>
              <a:t>sudo</a:t>
            </a:r>
            <a:r>
              <a:rPr lang="en-US" altLang="zh-TW" sz="2400" b="1" dirty="0"/>
              <a:t> </a:t>
            </a:r>
            <a:r>
              <a:rPr lang="en-US" altLang="zh-TW" sz="2400" b="1" dirty="0" err="1"/>
              <a:t>lsof</a:t>
            </a:r>
            <a:r>
              <a:rPr lang="en-US" altLang="zh-TW" sz="2400" b="1" dirty="0"/>
              <a:t> -</a:t>
            </a:r>
            <a:r>
              <a:rPr lang="en-US" altLang="zh-TW" sz="2400" b="1" dirty="0" err="1"/>
              <a:t>i</a:t>
            </a:r>
            <a:r>
              <a:rPr lang="en-US" altLang="zh-TW" sz="2400" b="1" dirty="0"/>
              <a:t>: 8080</a:t>
            </a:r>
          </a:p>
          <a:p>
            <a:r>
              <a:rPr lang="en-US" altLang="zh-TW" sz="2400" b="1" dirty="0" err="1"/>
              <a:t>sudo</a:t>
            </a:r>
            <a:r>
              <a:rPr lang="en-US" altLang="zh-TW" sz="2400" b="1" dirty="0"/>
              <a:t> kill -9 [PID]</a:t>
            </a:r>
          </a:p>
        </p:txBody>
      </p:sp>
    </p:spTree>
    <p:extLst>
      <p:ext uri="{BB962C8B-B14F-4D97-AF65-F5344CB8AC3E}">
        <p14:creationId xmlns:p14="http://schemas.microsoft.com/office/powerpoint/2010/main" val="4275306079"/>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Tutorial #2</a:t>
            </a:r>
            <a:br>
              <a:rPr lang="en-US" altLang="zh-TW" dirty="0"/>
            </a:br>
            <a:r>
              <a:rPr lang="en-US" altLang="zh-TW" dirty="0"/>
              <a:t>Random number generator</a:t>
            </a:r>
          </a:p>
        </p:txBody>
      </p:sp>
    </p:spTree>
    <p:extLst>
      <p:ext uri="{BB962C8B-B14F-4D97-AF65-F5344CB8AC3E}">
        <p14:creationId xmlns:p14="http://schemas.microsoft.com/office/powerpoint/2010/main" val="3851262165"/>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Random Number Generator</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sp>
        <p:nvSpPr>
          <p:cNvPr id="4" name="內容版面配置區 2"/>
          <p:cNvSpPr txBox="1">
            <a:spLocks/>
          </p:cNvSpPr>
          <p:nvPr/>
        </p:nvSpPr>
        <p:spPr>
          <a:xfrm>
            <a:off x="529208" y="1326009"/>
            <a:ext cx="8229600" cy="3975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Next, we are going to extend our project to a random number generator.</a:t>
            </a:r>
          </a:p>
          <a:p>
            <a:pPr marL="0" indent="0" fontAlgn="auto">
              <a:spcAft>
                <a:spcPts val="0"/>
              </a:spcAft>
              <a:buNone/>
            </a:pP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653" y="2708920"/>
            <a:ext cx="6582694" cy="3248478"/>
          </a:xfrm>
          <a:prstGeom prst="rect">
            <a:avLst/>
          </a:prstGeom>
          <a:ln>
            <a:solidFill>
              <a:schemeClr val="tx1"/>
            </a:solidFill>
          </a:ln>
        </p:spPr>
      </p:pic>
    </p:spTree>
    <p:extLst>
      <p:ext uri="{BB962C8B-B14F-4D97-AF65-F5344CB8AC3E}">
        <p14:creationId xmlns:p14="http://schemas.microsoft.com/office/powerpoint/2010/main" val="2372264814"/>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Input Control: Variables</a:t>
            </a:r>
          </a:p>
        </p:txBody>
      </p:sp>
      <p:sp>
        <p:nvSpPr>
          <p:cNvPr id="4" name="內容版面配置區 2"/>
          <p:cNvSpPr txBox="1">
            <a:spLocks/>
          </p:cNvSpPr>
          <p:nvPr/>
        </p:nvSpPr>
        <p:spPr>
          <a:xfrm>
            <a:off x="529208" y="1326010"/>
            <a:ext cx="8229600" cy="188696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Add a constructor() in </a:t>
            </a:r>
            <a:r>
              <a:rPr lang="en-US" altLang="zh-TW" b="1" dirty="0"/>
              <a:t>Example</a:t>
            </a:r>
            <a:r>
              <a:rPr lang="en-US" altLang="zh-TW" dirty="0"/>
              <a:t> class.</a:t>
            </a:r>
          </a:p>
          <a:p>
            <a:pPr fontAlgn="auto">
              <a:spcAft>
                <a:spcPts val="0"/>
              </a:spcAft>
            </a:pPr>
            <a:r>
              <a:rPr lang="en-US" altLang="zh-TW" dirty="0"/>
              <a:t>Use ‘</a:t>
            </a:r>
            <a:r>
              <a:rPr lang="en-US" altLang="zh-TW" dirty="0" err="1"/>
              <a:t>this.state</a:t>
            </a:r>
            <a:r>
              <a:rPr lang="en-US" altLang="zh-TW" dirty="0"/>
              <a:t>’ to initialize state variable.</a:t>
            </a:r>
          </a:p>
          <a:p>
            <a:pPr fontAlgn="auto">
              <a:spcAft>
                <a:spcPts val="0"/>
              </a:spcAft>
            </a:pPr>
            <a:r>
              <a:rPr lang="en-US" altLang="zh-TW" dirty="0"/>
              <a:t>Add a variable ‘</a:t>
            </a:r>
            <a:r>
              <a:rPr lang="en-US" altLang="zh-TW" dirty="0" err="1"/>
              <a:t>this.submit</a:t>
            </a:r>
            <a:r>
              <a:rPr lang="en-US" altLang="zh-TW" dirty="0"/>
              <a:t>’ to check whether the Submit button is clicked or not.</a:t>
            </a:r>
          </a:p>
        </p:txBody>
      </p:sp>
      <p:grpSp>
        <p:nvGrpSpPr>
          <p:cNvPr id="6" name="群組 5"/>
          <p:cNvGrpSpPr/>
          <p:nvPr/>
        </p:nvGrpSpPr>
        <p:grpSpPr>
          <a:xfrm>
            <a:off x="529208" y="3252398"/>
            <a:ext cx="8373616" cy="3416962"/>
            <a:chOff x="576144" y="3313608"/>
            <a:chExt cx="8373616" cy="3416962"/>
          </a:xfrm>
        </p:grpSpPr>
        <p:sp>
          <p:nvSpPr>
            <p:cNvPr id="7" name="文字方塊 6"/>
            <p:cNvSpPr txBox="1"/>
            <p:nvPr/>
          </p:nvSpPr>
          <p:spPr>
            <a:xfrm>
              <a:off x="576144" y="3313608"/>
              <a:ext cx="8373616" cy="3416962"/>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constructor(props) {</a:t>
              </a:r>
            </a:p>
            <a:p>
              <a:r>
                <a:rPr lang="en-US" altLang="zh-TW" sz="2400" dirty="0"/>
                <a:t>    super(props);</a:t>
              </a:r>
            </a:p>
            <a:p>
              <a:r>
                <a:rPr lang="en-US" altLang="zh-TW" sz="2400" dirty="0"/>
                <a:t>    </a:t>
              </a:r>
              <a:r>
                <a:rPr lang="en-US" altLang="zh-TW" sz="2400" dirty="0" err="1"/>
                <a:t>this.state</a:t>
              </a:r>
              <a:r>
                <a:rPr lang="en-US" altLang="zh-TW" sz="2400" dirty="0"/>
                <a:t> = {	  </a:t>
              </a:r>
              <a:r>
                <a:rPr lang="en-US" altLang="zh-TW" sz="2400" dirty="0">
                  <a:solidFill>
                    <a:srgbClr val="00B050"/>
                  </a:solidFill>
                </a:rPr>
                <a:t>// state variable</a:t>
              </a:r>
            </a:p>
            <a:p>
              <a:r>
                <a:rPr lang="en-US" altLang="zh-TW" sz="2400" dirty="0"/>
                <a:t>      min : 0,		  </a:t>
              </a:r>
              <a:r>
                <a:rPr lang="en-US" altLang="zh-TW" sz="2400" dirty="0">
                  <a:solidFill>
                    <a:srgbClr val="00B050"/>
                  </a:solidFill>
                </a:rPr>
                <a:t>// the range of value</a:t>
              </a:r>
            </a:p>
            <a:p>
              <a:r>
                <a:rPr lang="en-US" altLang="zh-TW" sz="2400" dirty="0"/>
                <a:t>      max : 0,</a:t>
              </a:r>
            </a:p>
            <a:p>
              <a:r>
                <a:rPr lang="en-US" altLang="zh-TW" sz="2400" dirty="0"/>
                <a:t>      number : 1	  </a:t>
              </a:r>
              <a:r>
                <a:rPr lang="en-US" altLang="zh-TW" sz="2400" dirty="0">
                  <a:solidFill>
                    <a:srgbClr val="00B050"/>
                  </a:solidFill>
                </a:rPr>
                <a:t>// how many numbers to generate</a:t>
              </a:r>
            </a:p>
            <a:p>
              <a:r>
                <a:rPr lang="en-US" altLang="zh-TW" sz="2400" dirty="0"/>
                <a:t>    } </a:t>
              </a:r>
            </a:p>
            <a:p>
              <a:r>
                <a:rPr lang="en-US" altLang="zh-TW" sz="2400" dirty="0"/>
                <a:t>    </a:t>
              </a:r>
              <a:r>
                <a:rPr lang="en-US" altLang="zh-TW" sz="2400" dirty="0" err="1"/>
                <a:t>this.submit</a:t>
              </a:r>
              <a:r>
                <a:rPr lang="en-US" altLang="zh-TW" sz="2400" dirty="0"/>
                <a:t> = false; </a:t>
              </a:r>
              <a:r>
                <a:rPr lang="en-US" altLang="zh-TW" sz="2400" dirty="0">
                  <a:solidFill>
                    <a:srgbClr val="00B050"/>
                  </a:solidFill>
                </a:rPr>
                <a:t>// check status of submit button</a:t>
              </a:r>
            </a:p>
            <a:p>
              <a:r>
                <a:rPr lang="en-US" altLang="zh-TW" sz="2400" dirty="0"/>
                <a:t>}</a:t>
              </a:r>
            </a:p>
          </p:txBody>
        </p:sp>
        <p:sp>
          <p:nvSpPr>
            <p:cNvPr id="8" name="矩形 7"/>
            <p:cNvSpPr/>
            <p:nvPr/>
          </p:nvSpPr>
          <p:spPr>
            <a:xfrm>
              <a:off x="5461616" y="6207350"/>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grpSp>
    </p:spTree>
    <p:extLst>
      <p:ext uri="{BB962C8B-B14F-4D97-AF65-F5344CB8AC3E}">
        <p14:creationId xmlns:p14="http://schemas.microsoft.com/office/powerpoint/2010/main" val="4169431378"/>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Input Control: Link with HTML</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grpSp>
        <p:nvGrpSpPr>
          <p:cNvPr id="4" name="群組 3"/>
          <p:cNvGrpSpPr/>
          <p:nvPr/>
        </p:nvGrpSpPr>
        <p:grpSpPr>
          <a:xfrm>
            <a:off x="454876" y="2492896"/>
            <a:ext cx="8373616" cy="4248472"/>
            <a:chOff x="576144" y="3313608"/>
            <a:chExt cx="8373616" cy="4105961"/>
          </a:xfrm>
        </p:grpSpPr>
        <p:sp>
          <p:nvSpPr>
            <p:cNvPr id="5" name="文字方塊 4"/>
            <p:cNvSpPr txBox="1"/>
            <p:nvPr/>
          </p:nvSpPr>
          <p:spPr>
            <a:xfrm>
              <a:off x="576144" y="3313608"/>
              <a:ext cx="8373616" cy="4105465"/>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dirty="0"/>
                <a:t>render() {</a:t>
              </a:r>
            </a:p>
            <a:p>
              <a:r>
                <a:rPr lang="en-US" altLang="zh-TW" dirty="0"/>
                <a:t>return (</a:t>
              </a:r>
            </a:p>
            <a:p>
              <a:r>
                <a:rPr lang="en-US" altLang="zh-TW" dirty="0"/>
                <a:t>&lt;div&gt;</a:t>
              </a:r>
            </a:p>
            <a:p>
              <a:r>
                <a:rPr lang="en-US" altLang="zh-TW" dirty="0"/>
                <a:t>  </a:t>
              </a:r>
              <a:r>
                <a:rPr lang="en-US" altLang="zh-TW" dirty="0">
                  <a:solidFill>
                    <a:srgbClr val="FF0000"/>
                  </a:solidFill>
                </a:rPr>
                <a:t>&lt;h2&gt;</a:t>
              </a:r>
            </a:p>
            <a:p>
              <a:r>
                <a:rPr lang="en-US" altLang="zh-TW" dirty="0">
                  <a:solidFill>
                    <a:srgbClr val="FF0000"/>
                  </a:solidFill>
                </a:rPr>
                <a:t>    From&lt;input type="text" </a:t>
              </a:r>
              <a:r>
                <a:rPr lang="en-US" altLang="zh-TW" dirty="0" err="1">
                  <a:solidFill>
                    <a:srgbClr val="FF0000"/>
                  </a:solidFill>
                </a:rPr>
                <a:t>onChange</a:t>
              </a:r>
              <a:r>
                <a:rPr lang="en-US" altLang="zh-TW" dirty="0">
                  <a:solidFill>
                    <a:srgbClr val="FF0000"/>
                  </a:solidFill>
                </a:rPr>
                <a:t>=</a:t>
              </a:r>
              <a:r>
                <a:rPr lang="en-US" altLang="zh-TW" b="1" dirty="0">
                  <a:solidFill>
                    <a:srgbClr val="FF0000"/>
                  </a:solidFill>
                </a:rPr>
                <a:t>{e =&gt; </a:t>
              </a:r>
              <a:r>
                <a:rPr lang="en-US" altLang="zh-TW" b="1" dirty="0" err="1">
                  <a:solidFill>
                    <a:srgbClr val="FF0000"/>
                  </a:solidFill>
                </a:rPr>
                <a:t>this.stateChange</a:t>
              </a:r>
              <a:r>
                <a:rPr lang="en-US" altLang="zh-TW" b="1" dirty="0">
                  <a:solidFill>
                    <a:srgbClr val="FF0000"/>
                  </a:solidFill>
                </a:rPr>
                <a:t>(0, e)} </a:t>
              </a:r>
              <a:r>
                <a:rPr lang="en-US" altLang="zh-TW" dirty="0">
                  <a:solidFill>
                    <a:srgbClr val="FF0000"/>
                  </a:solidFill>
                </a:rPr>
                <a:t>/&gt;</a:t>
              </a:r>
            </a:p>
            <a:p>
              <a:r>
                <a:rPr lang="en-US" altLang="zh-TW" dirty="0">
                  <a:solidFill>
                    <a:srgbClr val="FF0000"/>
                  </a:solidFill>
                </a:rPr>
                <a:t>    To&lt;input type="text" </a:t>
              </a:r>
              <a:r>
                <a:rPr lang="en-US" altLang="zh-TW" dirty="0" err="1">
                  <a:solidFill>
                    <a:srgbClr val="FF0000"/>
                  </a:solidFill>
                </a:rPr>
                <a:t>onChange</a:t>
              </a:r>
              <a:r>
                <a:rPr lang="en-US" altLang="zh-TW" dirty="0">
                  <a:solidFill>
                    <a:srgbClr val="FF0000"/>
                  </a:solidFill>
                </a:rPr>
                <a:t>=</a:t>
              </a:r>
              <a:r>
                <a:rPr lang="en-US" altLang="zh-TW" b="1" dirty="0">
                  <a:solidFill>
                    <a:srgbClr val="FF0000"/>
                  </a:solidFill>
                </a:rPr>
                <a:t>{e =&gt; </a:t>
              </a:r>
              <a:r>
                <a:rPr lang="en-US" altLang="zh-TW" b="1" dirty="0" err="1">
                  <a:solidFill>
                    <a:srgbClr val="FF0000"/>
                  </a:solidFill>
                </a:rPr>
                <a:t>this.stateChange</a:t>
              </a:r>
              <a:r>
                <a:rPr lang="en-US" altLang="zh-TW" b="1" dirty="0">
                  <a:solidFill>
                    <a:srgbClr val="FF0000"/>
                  </a:solidFill>
                </a:rPr>
                <a:t>(1, e)}</a:t>
              </a:r>
              <a:r>
                <a:rPr lang="en-US" altLang="zh-TW" dirty="0">
                  <a:solidFill>
                    <a:srgbClr val="FF0000"/>
                  </a:solidFill>
                </a:rPr>
                <a:t> /&gt;</a:t>
              </a:r>
            </a:p>
            <a:p>
              <a:r>
                <a:rPr lang="en-US" altLang="zh-TW" dirty="0">
                  <a:solidFill>
                    <a:srgbClr val="FF0000"/>
                  </a:solidFill>
                </a:rPr>
                <a:t>    Choose&lt;input type="text" </a:t>
              </a:r>
              <a:r>
                <a:rPr lang="en-US" altLang="zh-TW" dirty="0" err="1">
                  <a:solidFill>
                    <a:srgbClr val="FF0000"/>
                  </a:solidFill>
                </a:rPr>
                <a:t>onChange</a:t>
              </a:r>
              <a:r>
                <a:rPr lang="en-US" altLang="zh-TW" dirty="0">
                  <a:solidFill>
                    <a:srgbClr val="FF0000"/>
                  </a:solidFill>
                </a:rPr>
                <a:t>=</a:t>
              </a:r>
              <a:r>
                <a:rPr lang="en-US" altLang="zh-TW" b="1" dirty="0">
                  <a:solidFill>
                    <a:srgbClr val="FF0000"/>
                  </a:solidFill>
                </a:rPr>
                <a:t>{e =&gt; </a:t>
              </a:r>
              <a:r>
                <a:rPr lang="en-US" altLang="zh-TW" b="1" dirty="0" err="1">
                  <a:solidFill>
                    <a:srgbClr val="FF0000"/>
                  </a:solidFill>
                </a:rPr>
                <a:t>this.stateChange</a:t>
              </a:r>
              <a:r>
                <a:rPr lang="en-US" altLang="zh-TW" b="1" dirty="0">
                  <a:solidFill>
                    <a:srgbClr val="FF0000"/>
                  </a:solidFill>
                </a:rPr>
                <a:t>(2, e)}</a:t>
              </a:r>
              <a:r>
                <a:rPr lang="en-US" altLang="zh-TW" dirty="0">
                  <a:solidFill>
                    <a:srgbClr val="FF0000"/>
                  </a:solidFill>
                </a:rPr>
                <a:t> /&gt;</a:t>
              </a:r>
            </a:p>
            <a:p>
              <a:r>
                <a:rPr lang="en-US" altLang="zh-TW" dirty="0">
                  <a:solidFill>
                    <a:srgbClr val="FF0000"/>
                  </a:solidFill>
                </a:rPr>
                <a:t>  &lt;/h2&gt;</a:t>
              </a:r>
            </a:p>
            <a:p>
              <a:r>
                <a:rPr lang="en-US" altLang="zh-TW" dirty="0"/>
                <a:t>  </a:t>
              </a:r>
              <a:r>
                <a:rPr lang="en-US" altLang="zh-TW" dirty="0">
                  <a:solidFill>
                    <a:srgbClr val="92D050"/>
                  </a:solidFill>
                </a:rPr>
                <a:t>&lt;h2&gt;</a:t>
              </a:r>
            </a:p>
            <a:p>
              <a:r>
                <a:rPr lang="en-US" altLang="zh-TW" dirty="0">
                  <a:solidFill>
                    <a:srgbClr val="92D050"/>
                  </a:solidFill>
                </a:rPr>
                <a:t>    {"From " + </a:t>
              </a:r>
              <a:r>
                <a:rPr lang="en-US" altLang="zh-TW" b="1" dirty="0" err="1">
                  <a:solidFill>
                    <a:srgbClr val="92D050"/>
                  </a:solidFill>
                </a:rPr>
                <a:t>this.state.min</a:t>
              </a:r>
              <a:r>
                <a:rPr lang="en-US" altLang="zh-TW" dirty="0">
                  <a:solidFill>
                    <a:srgbClr val="92D050"/>
                  </a:solidFill>
                </a:rPr>
                <a:t> + " to " + </a:t>
              </a:r>
              <a:r>
                <a:rPr lang="en-US" altLang="zh-TW" b="1" dirty="0" err="1">
                  <a:solidFill>
                    <a:srgbClr val="92D050"/>
                  </a:solidFill>
                </a:rPr>
                <a:t>this.state.max</a:t>
              </a:r>
              <a:r>
                <a:rPr lang="en-US" altLang="zh-TW" dirty="0">
                  <a:solidFill>
                    <a:srgbClr val="92D050"/>
                  </a:solidFill>
                </a:rPr>
                <a:t> + " choose " +  </a:t>
              </a:r>
              <a:br>
                <a:rPr lang="en-US" altLang="zh-TW" dirty="0">
                  <a:solidFill>
                    <a:srgbClr val="92D050"/>
                  </a:solidFill>
                </a:rPr>
              </a:br>
              <a:r>
                <a:rPr lang="en-US" altLang="zh-TW" dirty="0">
                  <a:solidFill>
                    <a:srgbClr val="92D050"/>
                  </a:solidFill>
                </a:rPr>
                <a:t>       </a:t>
              </a:r>
              <a:r>
                <a:rPr lang="en-US" altLang="zh-TW" b="1" dirty="0" err="1">
                  <a:solidFill>
                    <a:srgbClr val="92D050"/>
                  </a:solidFill>
                </a:rPr>
                <a:t>this.state.number</a:t>
              </a:r>
              <a:r>
                <a:rPr lang="en-US" altLang="zh-TW" dirty="0">
                  <a:solidFill>
                    <a:srgbClr val="92D050"/>
                  </a:solidFill>
                </a:rPr>
                <a:t>}</a:t>
              </a:r>
            </a:p>
            <a:p>
              <a:r>
                <a:rPr lang="en-US" altLang="zh-TW" dirty="0">
                  <a:solidFill>
                    <a:srgbClr val="92D050"/>
                  </a:solidFill>
                </a:rPr>
                <a:t>  &lt;/h2&gt;</a:t>
              </a:r>
            </a:p>
            <a:p>
              <a:r>
                <a:rPr lang="en-US" altLang="zh-TW" dirty="0"/>
                <a:t>  </a:t>
              </a:r>
              <a:r>
                <a:rPr lang="en-US" altLang="zh-TW" dirty="0">
                  <a:solidFill>
                    <a:srgbClr val="00B0F0"/>
                  </a:solidFill>
                </a:rPr>
                <a:t>&lt;button </a:t>
              </a:r>
              <a:r>
                <a:rPr lang="en-US" altLang="zh-TW" dirty="0" err="1">
                  <a:solidFill>
                    <a:srgbClr val="00B0F0"/>
                  </a:solidFill>
                </a:rPr>
                <a:t>onClick</a:t>
              </a:r>
              <a:r>
                <a:rPr lang="en-US" altLang="zh-TW" dirty="0">
                  <a:solidFill>
                    <a:srgbClr val="00B0F0"/>
                  </a:solidFill>
                </a:rPr>
                <a:t>={() =&gt; </a:t>
              </a:r>
              <a:r>
                <a:rPr lang="en-US" altLang="zh-TW" b="1" dirty="0" err="1">
                  <a:solidFill>
                    <a:srgbClr val="00B0F0"/>
                  </a:solidFill>
                </a:rPr>
                <a:t>this.submitValue</a:t>
              </a:r>
              <a:r>
                <a:rPr lang="en-US" altLang="zh-TW" b="1" dirty="0">
                  <a:solidFill>
                    <a:srgbClr val="00B0F0"/>
                  </a:solidFill>
                </a:rPr>
                <a:t>()</a:t>
              </a:r>
              <a:r>
                <a:rPr lang="en-US" altLang="zh-TW" dirty="0">
                  <a:solidFill>
                    <a:srgbClr val="00B0F0"/>
                  </a:solidFill>
                </a:rPr>
                <a:t>}&gt;Submit&lt;/button&gt;</a:t>
              </a:r>
            </a:p>
            <a:p>
              <a:r>
                <a:rPr lang="en-US" altLang="zh-TW" dirty="0"/>
                <a:t>&lt;/div&gt;</a:t>
              </a:r>
            </a:p>
            <a:p>
              <a:r>
                <a:rPr lang="en-US" altLang="zh-TW" dirty="0"/>
                <a:t>); }</a:t>
              </a:r>
            </a:p>
          </p:txBody>
        </p:sp>
        <p:sp>
          <p:nvSpPr>
            <p:cNvPr id="6" name="矩形 5"/>
            <p:cNvSpPr/>
            <p:nvPr/>
          </p:nvSpPr>
          <p:spPr>
            <a:xfrm>
              <a:off x="5461616" y="6896349"/>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grpSp>
      <p:sp>
        <p:nvSpPr>
          <p:cNvPr id="8" name="內容版面配置區 2"/>
          <p:cNvSpPr txBox="1">
            <a:spLocks/>
          </p:cNvSpPr>
          <p:nvPr/>
        </p:nvSpPr>
        <p:spPr>
          <a:xfrm>
            <a:off x="529208" y="1326009"/>
            <a:ext cx="8229600" cy="17112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Use</a:t>
            </a:r>
            <a:r>
              <a:rPr lang="en-US" altLang="zh-TW" b="1" dirty="0"/>
              <a:t> {}</a:t>
            </a:r>
            <a:r>
              <a:rPr lang="en-US" altLang="zh-TW" dirty="0"/>
              <a:t> to link callback function, </a:t>
            </a:r>
            <a:r>
              <a:rPr lang="en-US" altLang="zh-TW" b="1" dirty="0" err="1"/>
              <a:t>onChange</a:t>
            </a:r>
            <a:r>
              <a:rPr lang="en-US" altLang="zh-TW" dirty="0"/>
              <a:t> and </a:t>
            </a:r>
            <a:r>
              <a:rPr lang="en-US" altLang="zh-TW" b="1" dirty="0" err="1"/>
              <a:t>onClick</a:t>
            </a:r>
            <a:r>
              <a:rPr lang="en-US" altLang="zh-TW" b="1" dirty="0"/>
              <a:t>,</a:t>
            </a:r>
            <a:r>
              <a:rPr lang="en-US" altLang="zh-TW" dirty="0"/>
              <a:t> with React component</a:t>
            </a:r>
          </a:p>
        </p:txBody>
      </p:sp>
    </p:spTree>
    <p:extLst>
      <p:ext uri="{BB962C8B-B14F-4D97-AF65-F5344CB8AC3E}">
        <p14:creationId xmlns:p14="http://schemas.microsoft.com/office/powerpoint/2010/main" val="4214552367"/>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6D773-5651-BF4D-A56A-63E900F04131}"/>
              </a:ext>
            </a:extLst>
          </p:cNvPr>
          <p:cNvSpPr>
            <a:spLocks noGrp="1"/>
          </p:cNvSpPr>
          <p:nvPr>
            <p:ph type="title"/>
          </p:nvPr>
        </p:nvSpPr>
        <p:spPr/>
        <p:txBody>
          <a:bodyPr/>
          <a:lstStyle/>
          <a:p>
            <a:r>
              <a:rPr lang="en-US" altLang="zh-TW" dirty="0"/>
              <a:t>Input Control: Link with HTML</a:t>
            </a:r>
            <a:endParaRPr kumimoji="1" lang="zh-TW" altLang="en-US" dirty="0"/>
          </a:p>
        </p:txBody>
      </p:sp>
      <p:pic>
        <p:nvPicPr>
          <p:cNvPr id="3" name="圖片 2">
            <a:extLst>
              <a:ext uri="{FF2B5EF4-FFF2-40B4-BE49-F238E27FC236}">
                <a16:creationId xmlns:a16="http://schemas.microsoft.com/office/drawing/2014/main" id="{D1CD18BC-F2B4-3342-9831-7F803BDBE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87" y="1844824"/>
            <a:ext cx="8398425" cy="4144519"/>
          </a:xfrm>
          <a:prstGeom prst="rect">
            <a:avLst/>
          </a:prstGeom>
          <a:ln>
            <a:solidFill>
              <a:schemeClr val="tx1"/>
            </a:solidFill>
          </a:ln>
        </p:spPr>
      </p:pic>
      <p:sp>
        <p:nvSpPr>
          <p:cNvPr id="4" name="矩形 3">
            <a:extLst>
              <a:ext uri="{FF2B5EF4-FFF2-40B4-BE49-F238E27FC236}">
                <a16:creationId xmlns:a16="http://schemas.microsoft.com/office/drawing/2014/main" id="{E1BB4CD3-68FA-EF40-AA0A-A928FBFA7505}"/>
              </a:ext>
            </a:extLst>
          </p:cNvPr>
          <p:cNvSpPr/>
          <p:nvPr/>
        </p:nvSpPr>
        <p:spPr>
          <a:xfrm>
            <a:off x="179512" y="1700808"/>
            <a:ext cx="878497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5" name="矩形 4">
            <a:extLst>
              <a:ext uri="{FF2B5EF4-FFF2-40B4-BE49-F238E27FC236}">
                <a16:creationId xmlns:a16="http://schemas.microsoft.com/office/drawing/2014/main" id="{229B3A5E-75E7-FA4E-B434-02117DC902FB}"/>
              </a:ext>
            </a:extLst>
          </p:cNvPr>
          <p:cNvSpPr/>
          <p:nvPr/>
        </p:nvSpPr>
        <p:spPr>
          <a:xfrm>
            <a:off x="179512" y="2481785"/>
            <a:ext cx="8784976" cy="44315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A6F6FCD1-9B7C-3448-BB6E-B5FE40913F5C}"/>
              </a:ext>
            </a:extLst>
          </p:cNvPr>
          <p:cNvSpPr/>
          <p:nvPr/>
        </p:nvSpPr>
        <p:spPr>
          <a:xfrm>
            <a:off x="179512" y="2977969"/>
            <a:ext cx="8784976" cy="4431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541611756"/>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Input Control: Callback Function</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grpSp>
        <p:nvGrpSpPr>
          <p:cNvPr id="4" name="群組 3"/>
          <p:cNvGrpSpPr/>
          <p:nvPr/>
        </p:nvGrpSpPr>
        <p:grpSpPr>
          <a:xfrm>
            <a:off x="457200" y="2739050"/>
            <a:ext cx="8373616" cy="3786294"/>
            <a:chOff x="565800" y="3005831"/>
            <a:chExt cx="8373616" cy="3786294"/>
          </a:xfrm>
        </p:grpSpPr>
        <p:sp>
          <p:nvSpPr>
            <p:cNvPr id="5" name="文字方塊 4"/>
            <p:cNvSpPr txBox="1"/>
            <p:nvPr/>
          </p:nvSpPr>
          <p:spPr>
            <a:xfrm>
              <a:off x="565800" y="3005831"/>
              <a:ext cx="8373616" cy="3786294"/>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000" b="1" dirty="0"/>
                <a:t>stateChange(index, e) </a:t>
              </a:r>
              <a:r>
                <a:rPr lang="en-US" altLang="zh-TW" sz="2000" dirty="0"/>
                <a:t>{	</a:t>
              </a:r>
              <a:r>
                <a:rPr lang="en-US" altLang="zh-TW" sz="2000" dirty="0">
                  <a:solidFill>
                    <a:srgbClr val="00B050"/>
                  </a:solidFill>
                </a:rPr>
                <a:t>// for text input blocks</a:t>
              </a:r>
            </a:p>
            <a:p>
              <a:r>
                <a:rPr lang="en-US" altLang="zh-TW" sz="2000" dirty="0"/>
                <a:t>  this.submit = false;</a:t>
              </a:r>
            </a:p>
            <a:p>
              <a:r>
                <a:rPr lang="en-US" altLang="zh-TW" sz="2000" dirty="0"/>
                <a:t>  if (e.target.value != undefined) {</a:t>
              </a:r>
            </a:p>
            <a:p>
              <a:r>
                <a:rPr lang="en-US" altLang="zh-TW" sz="2000" dirty="0"/>
                <a:t>    if (index == 0) {</a:t>
              </a:r>
            </a:p>
            <a:p>
              <a:r>
                <a:rPr lang="en-US" altLang="zh-TW" sz="2000" dirty="0"/>
                <a:t>      this.setState({ min: parseInt(e.target.value) });</a:t>
              </a:r>
            </a:p>
            <a:p>
              <a:r>
                <a:rPr lang="en-US" altLang="zh-TW" sz="2000" dirty="0"/>
                <a:t>    } else if (index == 1) {</a:t>
              </a:r>
            </a:p>
            <a:p>
              <a:r>
                <a:rPr lang="en-US" altLang="zh-TW" sz="2000" dirty="0"/>
                <a:t>      this.setState({ max: parseInt(e.target.value) });</a:t>
              </a:r>
            </a:p>
            <a:p>
              <a:r>
                <a:rPr lang="en-US" altLang="zh-TW" sz="2000" dirty="0"/>
                <a:t>    } else {</a:t>
              </a:r>
            </a:p>
            <a:p>
              <a:r>
                <a:rPr lang="en-US" altLang="zh-TW" sz="2000" dirty="0"/>
                <a:t>      this.setState({ number: parseInt(e.target.value) });</a:t>
              </a:r>
            </a:p>
            <a:p>
              <a:r>
                <a:rPr lang="en-US" altLang="zh-TW" sz="2000" dirty="0"/>
                <a:t>    }</a:t>
              </a:r>
            </a:p>
            <a:p>
              <a:r>
                <a:rPr lang="en-US" altLang="zh-TW" sz="2000" dirty="0"/>
                <a:t>  }</a:t>
              </a:r>
            </a:p>
            <a:p>
              <a:r>
                <a:rPr lang="en-US" altLang="zh-TW" sz="2000" dirty="0"/>
                <a:t>}</a:t>
              </a:r>
            </a:p>
          </p:txBody>
        </p:sp>
        <p:sp>
          <p:nvSpPr>
            <p:cNvPr id="6" name="矩形 5"/>
            <p:cNvSpPr/>
            <p:nvPr/>
          </p:nvSpPr>
          <p:spPr>
            <a:xfrm>
              <a:off x="5451272" y="6229783"/>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grpSp>
      <p:sp>
        <p:nvSpPr>
          <p:cNvPr id="8" name="內容版面配置區 2"/>
          <p:cNvSpPr txBox="1">
            <a:spLocks/>
          </p:cNvSpPr>
          <p:nvPr/>
        </p:nvSpPr>
        <p:spPr>
          <a:xfrm>
            <a:off x="529208" y="1326009"/>
            <a:ext cx="8229600" cy="1557057"/>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Add a </a:t>
            </a:r>
            <a:r>
              <a:rPr lang="en-US" altLang="zh-TW" b="1" dirty="0" err="1"/>
              <a:t>stateChange</a:t>
            </a:r>
            <a:r>
              <a:rPr lang="en-US" altLang="zh-TW" b="1" dirty="0"/>
              <a:t> </a:t>
            </a:r>
            <a:r>
              <a:rPr lang="en-US" altLang="zh-TW" dirty="0"/>
              <a:t>function</a:t>
            </a:r>
            <a:r>
              <a:rPr lang="en-US" altLang="zh-TW" b="1" dirty="0"/>
              <a:t> </a:t>
            </a:r>
            <a:r>
              <a:rPr lang="en-US" altLang="zh-TW" dirty="0"/>
              <a:t>in </a:t>
            </a:r>
            <a:r>
              <a:rPr lang="en-US" altLang="zh-TW" b="1" dirty="0"/>
              <a:t>Example</a:t>
            </a:r>
            <a:r>
              <a:rPr lang="en-US" altLang="zh-TW" dirty="0"/>
              <a:t> class.</a:t>
            </a:r>
          </a:p>
          <a:p>
            <a:pPr fontAlgn="auto">
              <a:spcAft>
                <a:spcPts val="0"/>
              </a:spcAft>
            </a:pPr>
            <a:r>
              <a:rPr lang="en-US" altLang="zh-TW" dirty="0"/>
              <a:t>In this function, we update different state variables by different input index.</a:t>
            </a:r>
          </a:p>
        </p:txBody>
      </p:sp>
    </p:spTree>
    <p:extLst>
      <p:ext uri="{BB962C8B-B14F-4D97-AF65-F5344CB8AC3E}">
        <p14:creationId xmlns:p14="http://schemas.microsoft.com/office/powerpoint/2010/main" val="2678929401"/>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Input Control: Callback Function</a:t>
            </a:r>
          </a:p>
        </p:txBody>
      </p:sp>
      <p:sp>
        <p:nvSpPr>
          <p:cNvPr id="14" name="內容版面配置區 2"/>
          <p:cNvSpPr txBox="1">
            <a:spLocks/>
          </p:cNvSpPr>
          <p:nvPr/>
        </p:nvSpPr>
        <p:spPr>
          <a:xfrm>
            <a:off x="457200" y="1311087"/>
            <a:ext cx="8229600" cy="32700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grpSp>
        <p:nvGrpSpPr>
          <p:cNvPr id="4" name="群組 3"/>
          <p:cNvGrpSpPr/>
          <p:nvPr/>
        </p:nvGrpSpPr>
        <p:grpSpPr>
          <a:xfrm>
            <a:off x="457200" y="3426645"/>
            <a:ext cx="8373616" cy="2308966"/>
            <a:chOff x="565800" y="6075426"/>
            <a:chExt cx="8373616" cy="2308966"/>
          </a:xfrm>
        </p:grpSpPr>
        <p:sp>
          <p:nvSpPr>
            <p:cNvPr id="5" name="文字方塊 4"/>
            <p:cNvSpPr txBox="1"/>
            <p:nvPr/>
          </p:nvSpPr>
          <p:spPr>
            <a:xfrm>
              <a:off x="565800" y="6075426"/>
              <a:ext cx="8373616" cy="2308966"/>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err="1"/>
                <a:t>submitValue</a:t>
              </a:r>
              <a:r>
                <a:rPr lang="en-US" altLang="zh-TW" sz="2400" dirty="0"/>
                <a:t>() {	</a:t>
              </a:r>
              <a:r>
                <a:rPr lang="en-US" altLang="zh-TW" sz="2400" dirty="0">
                  <a:solidFill>
                    <a:srgbClr val="00B050"/>
                  </a:solidFill>
                </a:rPr>
                <a:t>// for submit button</a:t>
              </a:r>
            </a:p>
            <a:p>
              <a:r>
                <a:rPr lang="en-US" altLang="zh-TW" sz="2400" dirty="0"/>
                <a:t>  if (</a:t>
              </a:r>
              <a:r>
                <a:rPr lang="en-US" altLang="zh-TW" sz="2400" dirty="0" err="1"/>
                <a:t>this.state.number</a:t>
              </a:r>
              <a:r>
                <a:rPr lang="en-US" altLang="zh-TW" sz="2400" dirty="0"/>
                <a:t> &gt; 0) {</a:t>
              </a:r>
            </a:p>
            <a:p>
              <a:r>
                <a:rPr lang="en-US" altLang="zh-TW" sz="2400" dirty="0"/>
                <a:t>    </a:t>
              </a:r>
              <a:r>
                <a:rPr lang="en-US" altLang="zh-TW" sz="2400" dirty="0" err="1"/>
                <a:t>this.submit</a:t>
              </a:r>
              <a:r>
                <a:rPr lang="en-US" altLang="zh-TW" sz="2400" dirty="0"/>
                <a:t> = true;</a:t>
              </a:r>
            </a:p>
            <a:p>
              <a:r>
                <a:rPr lang="en-US" altLang="zh-TW" sz="2400" dirty="0"/>
                <a:t>    </a:t>
              </a:r>
              <a:r>
                <a:rPr lang="en-US" altLang="zh-TW" sz="2400" dirty="0" err="1"/>
                <a:t>this.forceUpdate</a:t>
              </a:r>
              <a:r>
                <a:rPr lang="en-US" altLang="zh-TW" sz="2400" dirty="0"/>
                <a:t>();</a:t>
              </a:r>
            </a:p>
            <a:p>
              <a:r>
                <a:rPr lang="en-US" altLang="zh-TW" sz="2400" dirty="0"/>
                <a:t>  }</a:t>
              </a:r>
            </a:p>
            <a:p>
              <a:r>
                <a:rPr lang="en-US" altLang="zh-TW" sz="2400" dirty="0"/>
                <a:t>}</a:t>
              </a:r>
            </a:p>
          </p:txBody>
        </p:sp>
        <p:sp>
          <p:nvSpPr>
            <p:cNvPr id="6" name="矩形 5"/>
            <p:cNvSpPr/>
            <p:nvPr/>
          </p:nvSpPr>
          <p:spPr>
            <a:xfrm>
              <a:off x="5451272" y="7856462"/>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grpSp>
      <p:sp>
        <p:nvSpPr>
          <p:cNvPr id="7" name="內容版面配置區 2"/>
          <p:cNvSpPr txBox="1">
            <a:spLocks/>
          </p:cNvSpPr>
          <p:nvPr/>
        </p:nvSpPr>
        <p:spPr>
          <a:xfrm>
            <a:off x="529208" y="1326010"/>
            <a:ext cx="8229600" cy="29670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sp>
        <p:nvSpPr>
          <p:cNvPr id="9" name="內容版面配置區 2"/>
          <p:cNvSpPr txBox="1">
            <a:spLocks/>
          </p:cNvSpPr>
          <p:nvPr/>
        </p:nvSpPr>
        <p:spPr>
          <a:xfrm>
            <a:off x="529208" y="1326009"/>
            <a:ext cx="8229600" cy="27510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sz="2800" dirty="0"/>
              <a:t>Add a </a:t>
            </a:r>
            <a:r>
              <a:rPr lang="en-US" altLang="zh-TW" sz="2800" b="1" dirty="0" err="1"/>
              <a:t>submitValue</a:t>
            </a:r>
            <a:r>
              <a:rPr lang="en-US" altLang="zh-TW" sz="2800" b="1" dirty="0"/>
              <a:t> </a:t>
            </a:r>
            <a:r>
              <a:rPr lang="en-US" altLang="zh-TW" sz="2800" dirty="0"/>
              <a:t>function</a:t>
            </a:r>
            <a:r>
              <a:rPr lang="en-US" altLang="zh-TW" sz="2800" b="1" dirty="0"/>
              <a:t> </a:t>
            </a:r>
            <a:r>
              <a:rPr lang="en-US" altLang="zh-TW" sz="2800" dirty="0"/>
              <a:t>in </a:t>
            </a:r>
            <a:r>
              <a:rPr lang="en-US" altLang="zh-TW" sz="2800" b="1" dirty="0"/>
              <a:t>Example</a:t>
            </a:r>
            <a:r>
              <a:rPr lang="en-US" altLang="zh-TW" sz="2800" dirty="0"/>
              <a:t> class.</a:t>
            </a:r>
          </a:p>
          <a:p>
            <a:pPr fontAlgn="auto">
              <a:spcAft>
                <a:spcPts val="0"/>
              </a:spcAft>
            </a:pPr>
            <a:r>
              <a:rPr lang="en-US" altLang="zh-TW" sz="2800" dirty="0"/>
              <a:t>In this function, we update </a:t>
            </a:r>
            <a:r>
              <a:rPr lang="en-US" altLang="zh-TW" sz="2800" dirty="0" err="1"/>
              <a:t>this.submit</a:t>
            </a:r>
            <a:r>
              <a:rPr lang="en-US" altLang="zh-TW" sz="2800" dirty="0"/>
              <a:t>, and use </a:t>
            </a:r>
            <a:r>
              <a:rPr lang="en-US" altLang="zh-TW" sz="2800" dirty="0" err="1"/>
              <a:t>this.forceUpdate</a:t>
            </a:r>
            <a:r>
              <a:rPr lang="en-US" altLang="zh-TW" sz="2800" dirty="0"/>
              <a:t>() to trigger re-rendering so that we can show our list of random number.</a:t>
            </a:r>
          </a:p>
        </p:txBody>
      </p:sp>
    </p:spTree>
    <p:extLst>
      <p:ext uri="{BB962C8B-B14F-4D97-AF65-F5344CB8AC3E}">
        <p14:creationId xmlns:p14="http://schemas.microsoft.com/office/powerpoint/2010/main" val="3002639057"/>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Add a Component: List</a:t>
            </a:r>
          </a:p>
        </p:txBody>
      </p:sp>
      <p:sp>
        <p:nvSpPr>
          <p:cNvPr id="14" name="內容版面配置區 2"/>
          <p:cNvSpPr txBox="1">
            <a:spLocks/>
          </p:cNvSpPr>
          <p:nvPr/>
        </p:nvSpPr>
        <p:spPr>
          <a:xfrm>
            <a:off x="457200" y="1600200"/>
            <a:ext cx="8229600" cy="2980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zh-TW" dirty="0"/>
          </a:p>
        </p:txBody>
      </p:sp>
      <p:sp>
        <p:nvSpPr>
          <p:cNvPr id="5" name="內容版面配置區 2"/>
          <p:cNvSpPr txBox="1">
            <a:spLocks/>
          </p:cNvSpPr>
          <p:nvPr/>
        </p:nvSpPr>
        <p:spPr>
          <a:xfrm>
            <a:off x="529208" y="1326009"/>
            <a:ext cx="8229600" cy="433523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dirty="0"/>
              <a:t>Next, we want to create a child component to </a:t>
            </a:r>
          </a:p>
          <a:p>
            <a:pPr lvl="1" fontAlgn="auto">
              <a:spcAft>
                <a:spcPts val="0"/>
              </a:spcAft>
            </a:pPr>
            <a:r>
              <a:rPr lang="en-US" altLang="zh-TW" dirty="0"/>
              <a:t>generate random numbers; and </a:t>
            </a:r>
          </a:p>
          <a:p>
            <a:pPr lvl="1" fontAlgn="auto">
              <a:spcAft>
                <a:spcPts val="0"/>
              </a:spcAft>
            </a:pPr>
            <a:r>
              <a:rPr lang="en-US" altLang="zh-TW" dirty="0"/>
              <a:t>show the numbers in a list.</a:t>
            </a:r>
          </a:p>
          <a:p>
            <a:pPr fontAlgn="auto">
              <a:spcAft>
                <a:spcPts val="0"/>
              </a:spcAft>
            </a:pPr>
            <a:r>
              <a:rPr lang="en-US" altLang="zh-TW" dirty="0"/>
              <a:t>Create a new new </a:t>
            </a:r>
            <a:r>
              <a:rPr lang="en-US" altLang="zh-TW" b="1" dirty="0" err="1"/>
              <a:t>list.js</a:t>
            </a:r>
            <a:r>
              <a:rPr lang="en-US" altLang="zh-TW" dirty="0"/>
              <a:t> file in the ‘script’ folder.</a:t>
            </a:r>
          </a:p>
          <a:p>
            <a:pPr fontAlgn="auto">
              <a:spcAft>
                <a:spcPts val="0"/>
              </a:spcAft>
            </a:pPr>
            <a:r>
              <a:rPr lang="en-US" altLang="zh-TW" dirty="0"/>
              <a:t>Define a new </a:t>
            </a:r>
            <a:r>
              <a:rPr lang="en-US" altLang="zh-TW" b="1" dirty="0"/>
              <a:t>List</a:t>
            </a:r>
            <a:r>
              <a:rPr lang="en-US" altLang="zh-TW" dirty="0"/>
              <a:t> React component.</a:t>
            </a:r>
          </a:p>
          <a:p>
            <a:pPr fontAlgn="auto">
              <a:spcAft>
                <a:spcPts val="0"/>
              </a:spcAft>
            </a:pPr>
            <a:r>
              <a:rPr lang="en-US" altLang="zh-TW" dirty="0"/>
              <a:t>Import component </a:t>
            </a:r>
            <a:r>
              <a:rPr lang="en-US" altLang="zh-TW" b="1" dirty="0"/>
              <a:t>List</a:t>
            </a:r>
            <a:r>
              <a:rPr lang="en-US" altLang="zh-TW" dirty="0"/>
              <a:t> to </a:t>
            </a:r>
            <a:r>
              <a:rPr lang="en-US" altLang="zh-TW" dirty="0" err="1"/>
              <a:t>index.js</a:t>
            </a:r>
            <a:r>
              <a:rPr lang="en-US" altLang="zh-TW" dirty="0"/>
              <a:t>, so that it can be used in the component </a:t>
            </a:r>
            <a:r>
              <a:rPr lang="en-US" altLang="zh-TW" b="1" dirty="0"/>
              <a:t>Example</a:t>
            </a:r>
            <a:r>
              <a:rPr lang="en-US" altLang="zh-TW" dirty="0"/>
              <a:t>.</a:t>
            </a:r>
          </a:p>
        </p:txBody>
      </p:sp>
      <p:grpSp>
        <p:nvGrpSpPr>
          <p:cNvPr id="3" name="群組 2"/>
          <p:cNvGrpSpPr/>
          <p:nvPr/>
        </p:nvGrpSpPr>
        <p:grpSpPr>
          <a:xfrm>
            <a:off x="529208" y="5661248"/>
            <a:ext cx="8373616" cy="523220"/>
            <a:chOff x="611560" y="5753643"/>
            <a:chExt cx="8373616" cy="523220"/>
          </a:xfrm>
        </p:grpSpPr>
        <p:sp>
          <p:nvSpPr>
            <p:cNvPr id="4" name="文字方塊 3"/>
            <p:cNvSpPr txBox="1"/>
            <p:nvPr/>
          </p:nvSpPr>
          <p:spPr>
            <a:xfrm>
              <a:off x="611560" y="5784099"/>
              <a:ext cx="8373616" cy="462307"/>
            </a:xfrm>
            <a:prstGeom prst="rect">
              <a:avLst/>
            </a:prstGeom>
            <a:solidFill>
              <a:srgbClr val="C6D9F1"/>
            </a:solidFill>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defPPr>
                <a:defRPr lang="zh-TW"/>
              </a:defPPr>
              <a:lvl1pPr>
                <a:defRPr>
                  <a:solidFill>
                    <a:schemeClr val="dk1"/>
                  </a:solidFill>
                </a:defRPr>
              </a:lvl1pPr>
              <a:lvl2pPr lvl="1">
                <a:lnSpc>
                  <a:spcPct val="80000"/>
                </a:lnSpc>
                <a:defRPr sz="2200" b="1">
                  <a:solidFill>
                    <a:schemeClr val="dk1"/>
                  </a:solidFill>
                  <a:effectLst>
                    <a:outerShdw blurRad="38100" dist="38100" dir="2700000" algn="tl">
                      <a:srgbClr val="863D00"/>
                    </a:outerShdw>
                  </a:effectLst>
                  <a:latin typeface="Courier New" pitchFamily="49" charset="0"/>
                  <a:ea typeface="新細明體" pitchFamily="18" charset="-120"/>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TW" sz="2400" dirty="0"/>
                <a:t>import { List } from "./script/list";</a:t>
              </a:r>
            </a:p>
          </p:txBody>
        </p:sp>
        <p:sp>
          <p:nvSpPr>
            <p:cNvPr id="6" name="矩形 5"/>
            <p:cNvSpPr/>
            <p:nvPr/>
          </p:nvSpPr>
          <p:spPr>
            <a:xfrm>
              <a:off x="5497032" y="5753643"/>
              <a:ext cx="3488144" cy="523220"/>
            </a:xfrm>
            <a:prstGeom prst="rect">
              <a:avLst/>
            </a:prstGeom>
          </p:spPr>
          <p:txBody>
            <a:bodyPr wrap="square">
              <a:spAutoFit/>
            </a:bodyPr>
            <a:lstStyle/>
            <a:p>
              <a:pPr algn="r">
                <a:spcBef>
                  <a:spcPts val="0"/>
                </a:spcBef>
                <a:spcAft>
                  <a:spcPts val="0"/>
                </a:spcAft>
              </a:pPr>
              <a:r>
                <a:rPr lang="en-US" altLang="zh-TW" sz="2800" b="1" dirty="0">
                  <a:latin typeface="Arial" panose="020B0604020202020204" pitchFamily="34" charset="0"/>
                </a:rPr>
                <a:t>index.js</a:t>
              </a:r>
              <a:endParaRPr lang="en-US" altLang="zh-TW" sz="2800" dirty="0"/>
            </a:p>
          </p:txBody>
        </p:sp>
      </p:grpSp>
    </p:spTree>
    <p:extLst>
      <p:ext uri="{BB962C8B-B14F-4D97-AF65-F5344CB8AC3E}">
        <p14:creationId xmlns:p14="http://schemas.microsoft.com/office/powerpoint/2010/main" val="1785251102"/>
      </p:ext>
    </p:extLst>
  </p:cSld>
  <p:clrMapOvr>
    <a:masterClrMapping/>
  </p:clrMapOvr>
  <p:transition>
    <p:fade/>
  </p:transition>
</p:sld>
</file>

<file path=ppt/theme/theme1.xml><?xml version="1.0" encoding="utf-8"?>
<a:theme xmlns:a="http://schemas.openxmlformats.org/drawingml/2006/main" name="Course_PPTX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簡報5" id="{0BEFD3DD-8257-CC49-A72F-66F904296101}" vid="{352BCE09-1A75-9E41-8EDD-0FBD23D4AD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B293D44-CF12-42FB-A90A-456DFC87D2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Course_PPTX_Template</Template>
  <TotalTime>5489</TotalTime>
  <Words>6979</Words>
  <Application>Microsoft Office PowerPoint</Application>
  <PresentationFormat>如螢幕大小 (4:3)</PresentationFormat>
  <Paragraphs>901</Paragraphs>
  <Slides>114</Slides>
  <Notes>44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114</vt:i4>
      </vt:variant>
    </vt:vector>
  </HeadingPairs>
  <TitlesOfParts>
    <vt:vector size="120" baseType="lpstr">
      <vt:lpstr>Stencil Std</vt:lpstr>
      <vt:lpstr>微軟正黑體</vt:lpstr>
      <vt:lpstr>Arial</vt:lpstr>
      <vt:lpstr>Calibri</vt:lpstr>
      <vt:lpstr>Courier New</vt:lpstr>
      <vt:lpstr>Course_PPTX_Theme</vt:lpstr>
      <vt:lpstr>Web Application Framework</vt:lpstr>
      <vt:lpstr>What is Web Application Framework?</vt:lpstr>
      <vt:lpstr>User Interface Framework </vt:lpstr>
      <vt:lpstr>Outline</vt:lpstr>
      <vt:lpstr>PowerPoint 簡報</vt:lpstr>
      <vt:lpstr>Introduction</vt:lpstr>
      <vt:lpstr>Why we use React?</vt:lpstr>
      <vt:lpstr>Component-Based</vt:lpstr>
      <vt:lpstr>Example</vt:lpstr>
      <vt:lpstr>Example (Cont’d)</vt:lpstr>
      <vt:lpstr>Example (Cont’d)</vt:lpstr>
      <vt:lpstr>What is the Virtual DOM?</vt:lpstr>
      <vt:lpstr>Recap: DOM</vt:lpstr>
      <vt:lpstr>DOM Example (explained)</vt:lpstr>
      <vt:lpstr>More about DOM</vt:lpstr>
      <vt:lpstr>Virtual DOM: Concept</vt:lpstr>
      <vt:lpstr>React Component Lifecycle</vt:lpstr>
      <vt:lpstr>React Component Lifecycle</vt:lpstr>
      <vt:lpstr>Mounting State </vt:lpstr>
      <vt:lpstr>Mounting State Methods </vt:lpstr>
      <vt:lpstr>Updating State </vt:lpstr>
      <vt:lpstr>Updating State Methods </vt:lpstr>
      <vt:lpstr>Updating State </vt:lpstr>
      <vt:lpstr>Updating State </vt:lpstr>
      <vt:lpstr>React Component: props</vt:lpstr>
      <vt:lpstr>props: Example</vt:lpstr>
      <vt:lpstr>props: Example (Cont’d)</vt:lpstr>
      <vt:lpstr>props: Example (Cont’d)</vt:lpstr>
      <vt:lpstr>Updating State </vt:lpstr>
      <vt:lpstr>React Component: state</vt:lpstr>
      <vt:lpstr>state: Example</vt:lpstr>
      <vt:lpstr>Updating State </vt:lpstr>
      <vt:lpstr>React Component: forceUpdate()</vt:lpstr>
      <vt:lpstr>forceUpdate(): Example</vt:lpstr>
      <vt:lpstr>Unmounting State </vt:lpstr>
      <vt:lpstr>Unmounting State: Method </vt:lpstr>
      <vt:lpstr>Unmounting State: Example</vt:lpstr>
      <vt:lpstr>State Method: constructor()</vt:lpstr>
      <vt:lpstr>State Method: constructor()</vt:lpstr>
      <vt:lpstr>constructor(): Example</vt:lpstr>
      <vt:lpstr>State Method: render()</vt:lpstr>
      <vt:lpstr>State Method: render()</vt:lpstr>
      <vt:lpstr>render(): React elements</vt:lpstr>
      <vt:lpstr>render(): HTML structure </vt:lpstr>
      <vt:lpstr>render(): Single Node</vt:lpstr>
      <vt:lpstr>render(): Single Node</vt:lpstr>
      <vt:lpstr>componentDidMount()</vt:lpstr>
      <vt:lpstr>State Method: componentDidMount()</vt:lpstr>
      <vt:lpstr>Link JS to HTML elements</vt:lpstr>
      <vt:lpstr>Link JS to HTML elements: ref</vt:lpstr>
      <vt:lpstr>componentDidMount(): Example</vt:lpstr>
      <vt:lpstr>componentDidUpdate()</vt:lpstr>
      <vt:lpstr>State Method: componentDidUpdate()</vt:lpstr>
      <vt:lpstr>componentDidUpdate(): Example</vt:lpstr>
      <vt:lpstr>componentWillUnmount()</vt:lpstr>
      <vt:lpstr>State Method: componentWillUnmount()</vt:lpstr>
      <vt:lpstr>PowerPoint 簡報</vt:lpstr>
      <vt:lpstr>PowerPoint 簡報</vt:lpstr>
      <vt:lpstr>Introduction</vt:lpstr>
      <vt:lpstr>Webpack Concept</vt:lpstr>
      <vt:lpstr>Why we use Webpack?</vt:lpstr>
      <vt:lpstr>Hot Module Replacement</vt:lpstr>
      <vt:lpstr>Environment setting</vt:lpstr>
      <vt:lpstr>Project Initialization</vt:lpstr>
      <vt:lpstr>Packages Installation</vt:lpstr>
      <vt:lpstr>Packages Installation (Cont’d)</vt:lpstr>
      <vt:lpstr>Packages Installation (Cont’d)</vt:lpstr>
      <vt:lpstr>You Are Ready to GO!</vt:lpstr>
      <vt:lpstr>Tutorial #1 Hello world!</vt:lpstr>
      <vt:lpstr>Hello World!</vt:lpstr>
      <vt:lpstr>Create a React Component</vt:lpstr>
      <vt:lpstr>Create a HTML File</vt:lpstr>
      <vt:lpstr>Setup Webpack Config File</vt:lpstr>
      <vt:lpstr>Block Fields in module.exports</vt:lpstr>
      <vt:lpstr>Webpack Config: entry</vt:lpstr>
      <vt:lpstr>Webpack Config: output</vt:lpstr>
      <vt:lpstr>Webpack Config: resolve</vt:lpstr>
      <vt:lpstr>Webpack Config: module</vt:lpstr>
      <vt:lpstr>Webpack Config: module</vt:lpstr>
      <vt:lpstr>Webpack Config: plugins</vt:lpstr>
      <vt:lpstr>Webpack Config: plugins</vt:lpstr>
      <vt:lpstr>Webpack Config: mode</vt:lpstr>
      <vt:lpstr>Webpack Config: devServer</vt:lpstr>
      <vt:lpstr>Webpack Config: result</vt:lpstr>
      <vt:lpstr>Link HTML and Component</vt:lpstr>
      <vt:lpstr>Link HTML and Component</vt:lpstr>
      <vt:lpstr>Running Local Testing Server</vt:lpstr>
      <vt:lpstr>Running Local Testing Server</vt:lpstr>
      <vt:lpstr>Hello world!</vt:lpstr>
      <vt:lpstr>Problem</vt:lpstr>
      <vt:lpstr>Solution</vt:lpstr>
      <vt:lpstr>Tutorial #2 Random number generator</vt:lpstr>
      <vt:lpstr>Random Number Generator</vt:lpstr>
      <vt:lpstr>Input Control: Variables</vt:lpstr>
      <vt:lpstr>Input Control: Link with HTML</vt:lpstr>
      <vt:lpstr>Input Control: Link with HTML</vt:lpstr>
      <vt:lpstr>Input Control: Callback Function</vt:lpstr>
      <vt:lpstr>Input Control: Callback Function</vt:lpstr>
      <vt:lpstr>Add a Component: List</vt:lpstr>
      <vt:lpstr>Component Example: render</vt:lpstr>
      <vt:lpstr>Component List</vt:lpstr>
      <vt:lpstr>Component List: render()</vt:lpstr>
      <vt:lpstr>Result</vt:lpstr>
      <vt:lpstr>Advanced techniques</vt:lpstr>
      <vt:lpstr>Use CSS in Application</vt:lpstr>
      <vt:lpstr>Use CSS in Application</vt:lpstr>
      <vt:lpstr>Use CSS in application</vt:lpstr>
      <vt:lpstr>Use CSS in Application</vt:lpstr>
      <vt:lpstr>Bundle Files</vt:lpstr>
      <vt:lpstr>Bundle Files</vt:lpstr>
      <vt:lpstr>Deploy to Firebase</vt:lpstr>
      <vt:lpstr>Deploy to GitLab</vt:lpstr>
      <vt:lpstr>Reference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Windows 使用者</dc:creator>
  <cp:lastModifiedBy>政庭 黃</cp:lastModifiedBy>
  <cp:revision>507</cp:revision>
  <cp:lastPrinted>1601-01-01T00:00:00Z</cp:lastPrinted>
  <dcterms:created xsi:type="dcterms:W3CDTF">2018-01-25T06:12:58Z</dcterms:created>
  <dcterms:modified xsi:type="dcterms:W3CDTF">2022-03-24T05:57:30Z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TC062560581033</vt:lpwstr>
  </property>
</Properties>
</file>