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98"/>
  </p:notesMasterIdLst>
  <p:handoutMasterIdLst>
    <p:handoutMasterId r:id="rId99"/>
  </p:handoutMasterIdLst>
  <p:sldIdLst>
    <p:sldId id="342" r:id="rId3"/>
    <p:sldId id="392" r:id="rId4"/>
    <p:sldId id="371" r:id="rId5"/>
    <p:sldId id="372" r:id="rId6"/>
    <p:sldId id="373" r:id="rId7"/>
    <p:sldId id="374" r:id="rId8"/>
    <p:sldId id="356" r:id="rId9"/>
    <p:sldId id="430" r:id="rId10"/>
    <p:sldId id="432" r:id="rId11"/>
    <p:sldId id="433" r:id="rId12"/>
    <p:sldId id="509" r:id="rId13"/>
    <p:sldId id="434" r:id="rId14"/>
    <p:sldId id="486" r:id="rId15"/>
    <p:sldId id="437" r:id="rId16"/>
    <p:sldId id="438" r:id="rId17"/>
    <p:sldId id="448" r:id="rId18"/>
    <p:sldId id="510" r:id="rId19"/>
    <p:sldId id="512" r:id="rId20"/>
    <p:sldId id="513" r:id="rId21"/>
    <p:sldId id="439" r:id="rId22"/>
    <p:sldId id="515" r:id="rId23"/>
    <p:sldId id="441" r:id="rId24"/>
    <p:sldId id="489" r:id="rId25"/>
    <p:sldId id="440" r:id="rId26"/>
    <p:sldId id="435" r:id="rId27"/>
    <p:sldId id="487" r:id="rId28"/>
    <p:sldId id="436" r:id="rId29"/>
    <p:sldId id="523" r:id="rId30"/>
    <p:sldId id="442" r:id="rId31"/>
    <p:sldId id="496" r:id="rId32"/>
    <p:sldId id="443" r:id="rId33"/>
    <p:sldId id="444" r:id="rId34"/>
    <p:sldId id="446" r:id="rId35"/>
    <p:sldId id="514" r:id="rId36"/>
    <p:sldId id="485" r:id="rId37"/>
    <p:sldId id="450" r:id="rId38"/>
    <p:sldId id="447" r:id="rId39"/>
    <p:sldId id="517" r:id="rId40"/>
    <p:sldId id="451" r:id="rId41"/>
    <p:sldId id="452" r:id="rId42"/>
    <p:sldId id="453" r:id="rId43"/>
    <p:sldId id="454" r:id="rId44"/>
    <p:sldId id="460" r:id="rId45"/>
    <p:sldId id="455" r:id="rId46"/>
    <p:sldId id="456" r:id="rId47"/>
    <p:sldId id="458" r:id="rId48"/>
    <p:sldId id="459" r:id="rId49"/>
    <p:sldId id="457" r:id="rId50"/>
    <p:sldId id="461" r:id="rId51"/>
    <p:sldId id="462" r:id="rId52"/>
    <p:sldId id="463" r:id="rId53"/>
    <p:sldId id="464" r:id="rId54"/>
    <p:sldId id="465" r:id="rId55"/>
    <p:sldId id="518" r:id="rId56"/>
    <p:sldId id="516" r:id="rId57"/>
    <p:sldId id="466" r:id="rId58"/>
    <p:sldId id="467" r:id="rId59"/>
    <p:sldId id="468" r:id="rId60"/>
    <p:sldId id="471" r:id="rId61"/>
    <p:sldId id="520" r:id="rId62"/>
    <p:sldId id="470" r:id="rId63"/>
    <p:sldId id="472" r:id="rId64"/>
    <p:sldId id="524" r:id="rId65"/>
    <p:sldId id="474" r:id="rId66"/>
    <p:sldId id="475" r:id="rId67"/>
    <p:sldId id="476" r:id="rId68"/>
    <p:sldId id="477" r:id="rId69"/>
    <p:sldId id="478" r:id="rId70"/>
    <p:sldId id="522" r:id="rId71"/>
    <p:sldId id="502" r:id="rId72"/>
    <p:sldId id="473" r:id="rId73"/>
    <p:sldId id="488" r:id="rId74"/>
    <p:sldId id="479" r:id="rId75"/>
    <p:sldId id="480" r:id="rId76"/>
    <p:sldId id="503" r:id="rId77"/>
    <p:sldId id="482" r:id="rId78"/>
    <p:sldId id="481" r:id="rId79"/>
    <p:sldId id="504" r:id="rId80"/>
    <p:sldId id="483" r:id="rId81"/>
    <p:sldId id="484" r:id="rId82"/>
    <p:sldId id="508" r:id="rId83"/>
    <p:sldId id="494" r:id="rId84"/>
    <p:sldId id="505" r:id="rId85"/>
    <p:sldId id="492" r:id="rId86"/>
    <p:sldId id="493" r:id="rId87"/>
    <p:sldId id="495" r:id="rId88"/>
    <p:sldId id="497" r:id="rId89"/>
    <p:sldId id="499" r:id="rId90"/>
    <p:sldId id="500" r:id="rId91"/>
    <p:sldId id="507" r:id="rId92"/>
    <p:sldId id="498" r:id="rId93"/>
    <p:sldId id="506" r:id="rId94"/>
    <p:sldId id="501" r:id="rId95"/>
    <p:sldId id="445" r:id="rId96"/>
    <p:sldId id="344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A1017D-6DBA-420F-93CE-A8027E8E4739}">
          <p14:sldIdLst>
            <p14:sldId id="342"/>
            <p14:sldId id="392"/>
          </p14:sldIdLst>
        </p14:section>
        <p14:section name="server" id="{42BDACD5-A81E-42C0-AB7B-AC49DBDE3B84}">
          <p14:sldIdLst>
            <p14:sldId id="371"/>
            <p14:sldId id="372"/>
            <p14:sldId id="373"/>
            <p14:sldId id="374"/>
          </p14:sldIdLst>
        </p14:section>
        <p14:section name="firebase" id="{72B054B2-96F8-440F-80F8-AF2DBFFB3E76}">
          <p14:sldIdLst>
            <p14:sldId id="356"/>
            <p14:sldId id="430"/>
            <p14:sldId id="432"/>
            <p14:sldId id="433"/>
            <p14:sldId id="509"/>
            <p14:sldId id="434"/>
            <p14:sldId id="486"/>
            <p14:sldId id="437"/>
            <p14:sldId id="438"/>
            <p14:sldId id="448"/>
            <p14:sldId id="510"/>
            <p14:sldId id="512"/>
            <p14:sldId id="513"/>
            <p14:sldId id="439"/>
            <p14:sldId id="515"/>
            <p14:sldId id="441"/>
            <p14:sldId id="489"/>
            <p14:sldId id="440"/>
            <p14:sldId id="435"/>
            <p14:sldId id="487"/>
            <p14:sldId id="436"/>
            <p14:sldId id="523"/>
            <p14:sldId id="442"/>
            <p14:sldId id="496"/>
            <p14:sldId id="443"/>
            <p14:sldId id="444"/>
            <p14:sldId id="446"/>
            <p14:sldId id="514"/>
            <p14:sldId id="485"/>
            <p14:sldId id="450"/>
            <p14:sldId id="447"/>
            <p14:sldId id="517"/>
            <p14:sldId id="451"/>
            <p14:sldId id="452"/>
            <p14:sldId id="453"/>
            <p14:sldId id="454"/>
            <p14:sldId id="460"/>
            <p14:sldId id="455"/>
            <p14:sldId id="456"/>
            <p14:sldId id="458"/>
            <p14:sldId id="459"/>
            <p14:sldId id="457"/>
            <p14:sldId id="461"/>
            <p14:sldId id="462"/>
            <p14:sldId id="463"/>
            <p14:sldId id="464"/>
            <p14:sldId id="465"/>
            <p14:sldId id="518"/>
            <p14:sldId id="516"/>
            <p14:sldId id="466"/>
            <p14:sldId id="467"/>
            <p14:sldId id="468"/>
            <p14:sldId id="471"/>
            <p14:sldId id="520"/>
            <p14:sldId id="470"/>
            <p14:sldId id="472"/>
            <p14:sldId id="524"/>
            <p14:sldId id="474"/>
            <p14:sldId id="475"/>
            <p14:sldId id="476"/>
            <p14:sldId id="477"/>
            <p14:sldId id="478"/>
            <p14:sldId id="522"/>
            <p14:sldId id="502"/>
            <p14:sldId id="473"/>
            <p14:sldId id="488"/>
            <p14:sldId id="479"/>
            <p14:sldId id="480"/>
            <p14:sldId id="503"/>
            <p14:sldId id="482"/>
            <p14:sldId id="481"/>
            <p14:sldId id="504"/>
            <p14:sldId id="483"/>
            <p14:sldId id="484"/>
            <p14:sldId id="508"/>
            <p14:sldId id="494"/>
            <p14:sldId id="505"/>
            <p14:sldId id="492"/>
            <p14:sldId id="493"/>
            <p14:sldId id="495"/>
            <p14:sldId id="497"/>
            <p14:sldId id="499"/>
            <p14:sldId id="500"/>
            <p14:sldId id="507"/>
            <p14:sldId id="498"/>
            <p14:sldId id="506"/>
            <p14:sldId id="501"/>
            <p14:sldId id="445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82C35"/>
    <a:srgbClr val="7C5989"/>
    <a:srgbClr val="C6D9F1"/>
    <a:srgbClr val="000000"/>
    <a:srgbClr val="FFFFCC"/>
    <a:srgbClr val="A8EEFE"/>
    <a:srgbClr val="96EAFE"/>
    <a:srgbClr val="000066"/>
    <a:srgbClr val="4D6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1769" autoAdjust="0"/>
  </p:normalViewPr>
  <p:slideViewPr>
    <p:cSldViewPr>
      <p:cViewPr varScale="1">
        <p:scale>
          <a:sx n="74" d="100"/>
          <a:sy n="74" d="100"/>
        </p:scale>
        <p:origin x="17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6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測試者名單或開發者名單裡面</a:t>
            </a:r>
            <a:endParaRPr lang="en-US" altLang="zh-TW" dirty="0"/>
          </a:p>
          <a:p>
            <a:r>
              <a:rPr lang="zh-TW" altLang="en-US" dirty="0"/>
              <a:t>經由臉書認證</a:t>
            </a:r>
          </a:p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indexOn</a:t>
            </a:r>
            <a:r>
              <a:rPr lang="en-US" altLang="zh-TW" dirty="0"/>
              <a:t> </a:t>
            </a:r>
            <a:r>
              <a:rPr lang="zh-TW" altLang="en-US" dirty="0"/>
              <a:t>提供優化的</a:t>
            </a:r>
            <a:r>
              <a:rPr lang="en-US" altLang="zh-TW" dirty="0"/>
              <a:t>child</a:t>
            </a:r>
            <a:r>
              <a:rPr lang="zh-TW" altLang="en-US" dirty="0"/>
              <a:t>幫助排序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err="1"/>
              <a:t>uid</a:t>
            </a:r>
            <a:r>
              <a:rPr lang="zh-TW" altLang="en-US" dirty="0"/>
              <a:t>跟現今登入的</a:t>
            </a:r>
            <a:r>
              <a:rPr lang="en-US" altLang="zh-TW" dirty="0" err="1"/>
              <a:t>uid</a:t>
            </a:r>
            <a:r>
              <a:rPr lang="zh-TW" altLang="en-US" dirty="0"/>
              <a:t>相等時 可以進行寫的動作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js/v8/firebase.auth.Auth" TargetMode="External"/><Relationship Id="rId2" Type="http://schemas.openxmlformats.org/officeDocument/2006/relationships/hyperlink" Target="https://firebase.google.com/docs/auth/web/star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js/firebase.database.Reference#once" TargetMode="External"/><Relationship Id="rId2" Type="http://schemas.openxmlformats.org/officeDocument/2006/relationships/hyperlink" Target="https://firebase.google.com/docs/reference/js/firebase.database.Reference#on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reference/node/firebase.database.Reference#on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reference/node/firebase.database.DataSnapsho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security/securing-data#predefined_variab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web/start#web-version-8" TargetMode="External"/><Relationship Id="rId2" Type="http://schemas.openxmlformats.org/officeDocument/2006/relationships/hyperlink" Target="https://firebase.google.com/docs/reference/security/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docs/database/web/read-and-write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storage/security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zh-t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" TargetMode="External"/><Relationship Id="rId2" Type="http://schemas.openxmlformats.org/officeDocument/2006/relationships/hyperlink" Target="https://firebase.google.com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l-K7zZEsYLmnJ_FpMOZgyg6XcIGBu2OX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Server &amp; Firebase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96DF5-ECDA-47A5-A5E7-18E960A3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Will You Learn?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60964-B1A2-4EB7-BADE-790363FB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Firebase has a lot of features and we will teach you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95B1AB-3A08-4907-A693-21B20720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56" y="5094442"/>
            <a:ext cx="2419688" cy="695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CD958F-396C-41C9-A977-7F90AF5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7" y="3950556"/>
            <a:ext cx="1962424" cy="7240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984812-9716-4197-84A9-29A923814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312" y="3888295"/>
            <a:ext cx="2210108" cy="7240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AEB696-7B16-4EBF-BB2E-AC3714994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861048"/>
            <a:ext cx="2562583" cy="8383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CC06021-8E03-423F-B23D-6D2850895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372" y="3902925"/>
            <a:ext cx="262926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425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BF627-C6DF-421A-B842-D65D1062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by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F3B9E-73A7-4CA2-A332-D5D03CE2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Create a new Firebase Project</a:t>
            </a:r>
          </a:p>
          <a:p>
            <a:pPr marL="0" indent="0">
              <a:buNone/>
            </a:pPr>
            <a:r>
              <a:rPr lang="en-US" altLang="zh-TW" dirty="0"/>
              <a:t>2. Create a new Web App on Firebase Console</a:t>
            </a:r>
          </a:p>
          <a:p>
            <a:pPr marL="0" indent="0">
              <a:buNone/>
            </a:pPr>
            <a:r>
              <a:rPr lang="en-US" altLang="zh-TW" dirty="0"/>
              <a:t>3. Activate Firebase Features </a:t>
            </a:r>
          </a:p>
          <a:p>
            <a:pPr marL="0" indent="0">
              <a:buNone/>
            </a:pPr>
            <a:r>
              <a:rPr lang="en-US" altLang="zh-TW" dirty="0"/>
              <a:t>    (Authentication, Database, Hosting…)</a:t>
            </a:r>
          </a:p>
          <a:p>
            <a:pPr marL="0" indent="0">
              <a:buNone/>
            </a:pPr>
            <a:r>
              <a:rPr lang="en-US" altLang="zh-TW" dirty="0"/>
              <a:t>4. Install the Firebase CLI </a:t>
            </a:r>
          </a:p>
          <a:p>
            <a:pPr marL="0" indent="0">
              <a:buNone/>
            </a:pPr>
            <a:r>
              <a:rPr lang="en-US" altLang="zh-TW" dirty="0"/>
              <a:t>5. Import Firebase SDK</a:t>
            </a:r>
          </a:p>
          <a:p>
            <a:pPr marL="0" indent="0">
              <a:buNone/>
            </a:pPr>
            <a:r>
              <a:rPr lang="en-US" altLang="zh-TW" dirty="0"/>
              <a:t>6. Run Your Webpage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922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56" y="2852936"/>
            <a:ext cx="4218637" cy="36240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96BA217-94FC-4A70-9350-1916F160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1. Create a new Firebase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D07E5-821C-45AF-8223-6CB4FDB6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</a:t>
            </a:r>
            <a:r>
              <a:rPr lang="en-US" altLang="zh-TW" dirty="0">
                <a:hlinkClick r:id="rId3"/>
              </a:rPr>
              <a:t>Firebase Console</a:t>
            </a:r>
            <a:r>
              <a:rPr lang="en-US" altLang="zh-TW" dirty="0"/>
              <a:t> (need a Google account) and add a project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1403648" y="4725144"/>
            <a:ext cx="1296144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C3625-77DC-449A-B08A-560549CBF5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99792" y="4913105"/>
            <a:ext cx="2944986" cy="1077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1FAB51-85B1-4E80-ACED-FEE75FBF941E}"/>
              </a:ext>
            </a:extLst>
          </p:cNvPr>
          <p:cNvSpPr txBox="1"/>
          <p:nvPr/>
        </p:nvSpPr>
        <p:spPr>
          <a:xfrm>
            <a:off x="5644778" y="4651494"/>
            <a:ext cx="2690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This id will be used in database URL and webpage domain.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Please record it!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89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BA217-94FC-4A70-9350-1916F160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1. Create a new Firebase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D07E5-821C-45AF-8223-6CB4FDB6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Then finish remaining steps.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52738"/>
            <a:ext cx="3519986" cy="36176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43" y="2751067"/>
            <a:ext cx="3544251" cy="3617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3059832" y="5871514"/>
            <a:ext cx="1152128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6990409" y="5927365"/>
            <a:ext cx="1152128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ACBE4-492A-47D6-A91D-21258301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dirty="0"/>
              <a:t>2. Create a new Web App on Firebase Console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24C6E-3CA3-47BC-AEED-A7A2DF24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Firebase Console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B4401CC-952F-44A7-AD8D-F173B72A5F04}"/>
              </a:ext>
            </a:extLst>
          </p:cNvPr>
          <p:cNvGrpSpPr/>
          <p:nvPr/>
        </p:nvGrpSpPr>
        <p:grpSpPr>
          <a:xfrm>
            <a:off x="570384" y="1700808"/>
            <a:ext cx="8003232" cy="4682163"/>
            <a:chOff x="312556" y="1700808"/>
            <a:chExt cx="8003232" cy="4682163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89A72D7-B9E4-4B28-B786-37AEC066F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556" y="1700808"/>
              <a:ext cx="8003232" cy="4682163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DEE9C9-79B3-485E-8656-410CB50A8E94}"/>
                </a:ext>
              </a:extLst>
            </p:cNvPr>
            <p:cNvSpPr/>
            <p:nvPr/>
          </p:nvSpPr>
          <p:spPr>
            <a:xfrm>
              <a:off x="454433" y="2348880"/>
              <a:ext cx="1796558" cy="375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25F7FCAE-99F2-4374-B036-7B464D4048B5}"/>
                </a:ext>
              </a:extLst>
            </p:cNvPr>
            <p:cNvCxnSpPr/>
            <p:nvPr/>
          </p:nvCxnSpPr>
          <p:spPr>
            <a:xfrm>
              <a:off x="2267744" y="2708920"/>
              <a:ext cx="3096344" cy="2548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3B8721B-EC09-404A-BD5B-BA85DF5495A1}"/>
                </a:ext>
              </a:extLst>
            </p:cNvPr>
            <p:cNvSpPr/>
            <p:nvPr/>
          </p:nvSpPr>
          <p:spPr>
            <a:xfrm>
              <a:off x="5220072" y="5307227"/>
              <a:ext cx="648072" cy="62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3007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35D8E-4736-4533-B297-427F90A5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Configuration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5476321" cy="452596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1979712" y="3313048"/>
            <a:ext cx="3816424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C3625-77DC-449A-B08A-560549CBF52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96136" y="3501008"/>
            <a:ext cx="36004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1FAB51-85B1-4E80-ACED-FEE75FBF941E}"/>
              </a:ext>
            </a:extLst>
          </p:cNvPr>
          <p:cNvSpPr txBox="1"/>
          <p:nvPr/>
        </p:nvSpPr>
        <p:spPr>
          <a:xfrm>
            <a:off x="6156176" y="3347119"/>
            <a:ext cx="28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Pick a name for your application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915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02C2-DA68-4601-A042-F045C68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07904" y="5157192"/>
            <a:ext cx="144016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51920" y="5229200"/>
            <a:ext cx="144016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07904" y="5641677"/>
            <a:ext cx="1512168" cy="9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88AD66F-F3AE-41AD-A375-B1B1AA9B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86521"/>
            <a:ext cx="6344535" cy="30293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30E1E59-6AC9-4080-8B62-6B4F6856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30" y="1417638"/>
            <a:ext cx="5563379" cy="307787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B88AAFE-6755-4555-A2C2-9113D37028D9}"/>
              </a:ext>
            </a:extLst>
          </p:cNvPr>
          <p:cNvSpPr/>
          <p:nvPr/>
        </p:nvSpPr>
        <p:spPr>
          <a:xfrm>
            <a:off x="1331641" y="6165304"/>
            <a:ext cx="1368152" cy="6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95910C-E564-4275-B155-ACA9921E0410}"/>
              </a:ext>
            </a:extLst>
          </p:cNvPr>
          <p:cNvSpPr txBox="1"/>
          <p:nvPr/>
        </p:nvSpPr>
        <p:spPr>
          <a:xfrm>
            <a:off x="2866970" y="6313607"/>
            <a:ext cx="3217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We will import Firebase SDK later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91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8E5AF7A1-BC6A-4C38-B9E1-B86B2B68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Activate the firebase features you want to use one by one. (Authentication, Database, Hosting…)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C7B873-5E2A-4CBF-86B6-51D89647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Activate Firebase Features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375887-F630-4DDE-AA67-4A04AAADE28A}"/>
              </a:ext>
            </a:extLst>
          </p:cNvPr>
          <p:cNvGrpSpPr/>
          <p:nvPr/>
        </p:nvGrpSpPr>
        <p:grpSpPr>
          <a:xfrm>
            <a:off x="921915" y="3462552"/>
            <a:ext cx="7300169" cy="3162479"/>
            <a:chOff x="457200" y="1556792"/>
            <a:chExt cx="8144832" cy="352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F418B45-889E-41D9-BDDD-C9F3072B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56792"/>
              <a:ext cx="8144832" cy="3528392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4056FD-0CAB-47A6-AE80-28DCF96473C1}"/>
                </a:ext>
              </a:extLst>
            </p:cNvPr>
            <p:cNvSpPr/>
            <p:nvPr/>
          </p:nvSpPr>
          <p:spPr>
            <a:xfrm>
              <a:off x="562214" y="2636912"/>
              <a:ext cx="1849545" cy="22322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BA44F8-78F2-4B05-BEAA-B9E1A129991A}"/>
                </a:ext>
              </a:extLst>
            </p:cNvPr>
            <p:cNvSpPr/>
            <p:nvPr/>
          </p:nvSpPr>
          <p:spPr>
            <a:xfrm>
              <a:off x="4436368" y="3645024"/>
              <a:ext cx="1071736" cy="576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7F025E3-76D2-43AF-8DE6-0AB359627072}"/>
              </a:ext>
            </a:extLst>
          </p:cNvPr>
          <p:cNvCxnSpPr>
            <a:cxnSpLocks/>
          </p:cNvCxnSpPr>
          <p:nvPr/>
        </p:nvCxnSpPr>
        <p:spPr>
          <a:xfrm>
            <a:off x="2699792" y="5589240"/>
            <a:ext cx="16561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096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2CFB8-9914-42D1-A57B-67B65126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Activate Firebase Features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1F803-CECD-4005-8FE7-FB23C674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93363"/>
            <a:ext cx="4439270" cy="264832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B9A27E2D-3FC3-46D2-B3A0-DEC4253498F8}"/>
              </a:ext>
            </a:extLst>
          </p:cNvPr>
          <p:cNvGrpSpPr/>
          <p:nvPr/>
        </p:nvGrpSpPr>
        <p:grpSpPr>
          <a:xfrm>
            <a:off x="2947996" y="2996952"/>
            <a:ext cx="5853897" cy="3754686"/>
            <a:chOff x="1304925" y="1988840"/>
            <a:chExt cx="6534150" cy="4191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F1E09BA-81CC-43C3-9DA1-60E4F8A7D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925" y="1988840"/>
              <a:ext cx="6534150" cy="4191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C5ED2C-1C9A-41F5-A8CA-77E68E370944}"/>
                </a:ext>
              </a:extLst>
            </p:cNvPr>
            <p:cNvSpPr/>
            <p:nvPr/>
          </p:nvSpPr>
          <p:spPr>
            <a:xfrm>
              <a:off x="6876256" y="5517232"/>
              <a:ext cx="82686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FD769D-33F8-4E98-962A-67D3ABEB94BC}"/>
                </a:ext>
              </a:extLst>
            </p:cNvPr>
            <p:cNvSpPr/>
            <p:nvPr/>
          </p:nvSpPr>
          <p:spPr>
            <a:xfrm>
              <a:off x="1403648" y="3789040"/>
              <a:ext cx="2520280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肘形接點 3">
              <a:extLst>
                <a:ext uri="{FF2B5EF4-FFF2-40B4-BE49-F238E27FC236}">
                  <a16:creationId xmlns:a16="http://schemas.microsoft.com/office/drawing/2014/main" id="{83DB34E3-302C-4C45-996D-060ADDB695AD}"/>
                </a:ext>
              </a:extLst>
            </p:cNvPr>
            <p:cNvCxnSpPr>
              <a:stCxn id="10" idx="2"/>
              <a:endCxn id="9" idx="1"/>
            </p:cNvCxnSpPr>
            <p:nvPr/>
          </p:nvCxnSpPr>
          <p:spPr>
            <a:xfrm rot="16200000" flipH="1">
              <a:off x="4193958" y="3050958"/>
              <a:ext cx="1152128" cy="421246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0235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EE39F-49C1-42A2-B1F2-00D9126E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Activate Firebase Features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0D48EE-FFC1-4EE2-AB0D-52A36D5D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611583" cy="23186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16F075-3001-4B89-B1E3-4DAE25F6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59" y="3198402"/>
            <a:ext cx="6117573" cy="33849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C12C13-3A4D-47E7-8E90-7D9F54DFFDFA}"/>
              </a:ext>
            </a:extLst>
          </p:cNvPr>
          <p:cNvSpPr/>
          <p:nvPr/>
        </p:nvSpPr>
        <p:spPr>
          <a:xfrm>
            <a:off x="2771800" y="6021288"/>
            <a:ext cx="936104" cy="562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714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4141" y="3357312"/>
            <a:ext cx="8229600" cy="14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defRPr sz="2200" b="1">
                <a:solidFill>
                  <a:schemeClr val="dk1"/>
                </a:solidFill>
                <a:effectLst>
                  <a:outerShdw blurRad="38100" dist="38100" dir="2700000" algn="tl">
                    <a:srgbClr val="863D00"/>
                  </a:outerShdw>
                </a:effectLst>
                <a:latin typeface="Courier New" pitchFamily="49" charset="0"/>
                <a:ea typeface="新細明體" pitchFamily="18" charset="-120"/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endParaRPr lang="en-US" altLang="zh-TW" sz="2400" i="1" dirty="0"/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444141" y="1917312"/>
            <a:ext cx="8229600" cy="1440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defRPr sz="2200" b="1">
                <a:solidFill>
                  <a:schemeClr val="dk1"/>
                </a:solidFill>
                <a:effectLst>
                  <a:outerShdw blurRad="38100" dist="38100" dir="2700000" algn="tl">
                    <a:srgbClr val="863D00"/>
                  </a:outerShdw>
                </a:effectLst>
                <a:latin typeface="Courier New" pitchFamily="49" charset="0"/>
                <a:ea typeface="新細明體" pitchFamily="18" charset="-120"/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endParaRPr lang="en-US" altLang="zh-TW" sz="2400" i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Codeblock</a:t>
            </a:r>
            <a:r>
              <a:rPr lang="en-US" altLang="zh-TW" dirty="0"/>
              <a:t> Conventions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92B2BA-C66D-EA4B-AF31-3F6D5F72F956}"/>
              </a:ext>
            </a:extLst>
          </p:cNvPr>
          <p:cNvSpPr txBox="1"/>
          <p:nvPr/>
        </p:nvSpPr>
        <p:spPr>
          <a:xfrm>
            <a:off x="409261" y="2252591"/>
            <a:ext cx="8229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400" b="1" dirty="0"/>
              <a:t>HTML5 Program</a:t>
            </a:r>
            <a:endParaRPr kumimoji="1" lang="zh-TW" altLang="en-US" sz="4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546C07-AD85-4E6F-A5AB-DD1D436BDEA4}"/>
              </a:ext>
            </a:extLst>
          </p:cNvPr>
          <p:cNvSpPr txBox="1"/>
          <p:nvPr/>
        </p:nvSpPr>
        <p:spPr>
          <a:xfrm>
            <a:off x="444141" y="4797312"/>
            <a:ext cx="8229600" cy="14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810526-B8C6-DF49-B517-07E50C135BB5}"/>
              </a:ext>
            </a:extLst>
          </p:cNvPr>
          <p:cNvSpPr txBox="1"/>
          <p:nvPr/>
        </p:nvSpPr>
        <p:spPr>
          <a:xfrm>
            <a:off x="444141" y="3692591"/>
            <a:ext cx="8229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400" b="1" dirty="0"/>
              <a:t>JavaScript Program</a:t>
            </a:r>
            <a:endParaRPr kumimoji="1" lang="zh-TW" altLang="en-US" sz="4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9C8FE5-C382-4980-A25D-5D53F6789D00}"/>
              </a:ext>
            </a:extLst>
          </p:cNvPr>
          <p:cNvSpPr txBox="1"/>
          <p:nvPr/>
        </p:nvSpPr>
        <p:spPr>
          <a:xfrm>
            <a:off x="461348" y="5132591"/>
            <a:ext cx="8229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400" b="1" dirty="0"/>
              <a:t>JSON or Rule</a:t>
            </a:r>
            <a:endParaRPr kumimoji="1"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64361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F188D-11B3-48AA-B2A2-4AA7929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Install the Firebase CLI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7AE28-089D-44D6-B02A-2C6B0AEE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>
                <a:hlinkClick r:id="rId2"/>
              </a:rPr>
              <a:t>node.js</a:t>
            </a:r>
            <a:r>
              <a:rPr lang="en-US" altLang="zh-TW" dirty="0"/>
              <a:t>, 12.16.2 LTS</a:t>
            </a:r>
          </a:p>
          <a:p>
            <a:r>
              <a:rPr lang="en-US" altLang="zh-TW" dirty="0"/>
              <a:t>Run the command at your project directory and complete all settings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70C0"/>
                </a:solidFill>
              </a:rPr>
              <a:t>npm</a:t>
            </a:r>
            <a:r>
              <a:rPr lang="en-US" altLang="zh-TW" dirty="0">
                <a:solidFill>
                  <a:srgbClr val="0070C0"/>
                </a:solidFill>
              </a:rPr>
              <a:t> install -g firebase-tools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0C0"/>
                </a:solidFill>
              </a:rPr>
              <a:t>firebase 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0C0"/>
                </a:solidFill>
              </a:rPr>
              <a:t>firebase </a:t>
            </a:r>
            <a:r>
              <a:rPr lang="en-US" altLang="zh-TW" dirty="0" err="1">
                <a:solidFill>
                  <a:srgbClr val="0070C0"/>
                </a:solidFill>
              </a:rPr>
              <a:t>init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8293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91000-BD92-4135-8522-1DD16CE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30A465-F241-4FFA-92AE-2AB432DA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2" y="2899559"/>
            <a:ext cx="7306695" cy="278168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9D76EC6-01B8-436A-BAF0-C7476EE8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823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Press &lt;space&gt; to select Firebase features.</a:t>
            </a:r>
          </a:p>
        </p:txBody>
      </p:sp>
    </p:spTree>
    <p:extLst>
      <p:ext uri="{BB962C8B-B14F-4D97-AF65-F5344CB8AC3E}">
        <p14:creationId xmlns:p14="http://schemas.microsoft.com/office/powerpoint/2010/main" val="27747773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3FC8B-6F1C-43B3-A42E-ECBF91C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1515F-3B82-4C8B-8429-7D0E01D0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44" y="2780928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On default Firebase project selection, select your project</a:t>
            </a:r>
          </a:p>
          <a:p>
            <a:pPr lvl="1"/>
            <a:r>
              <a:rPr lang="en-US" altLang="zh-TW" dirty="0"/>
              <a:t>If you could not see the project you just create on firebase’s console, you can directly add after initialization, so just select [don't setup a default project]</a:t>
            </a:r>
          </a:p>
          <a:p>
            <a:pPr lvl="1"/>
            <a:r>
              <a:rPr lang="en-US" altLang="zh-TW" dirty="0"/>
              <a:t>Run “</a:t>
            </a:r>
            <a:r>
              <a:rPr lang="en-US" altLang="zh-TW" b="1" dirty="0"/>
              <a:t>firebase list</a:t>
            </a:r>
            <a:r>
              <a:rPr lang="en-US" altLang="zh-TW" dirty="0"/>
              <a:t>” and select one 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</a:p>
          <a:p>
            <a:pPr lvl="1"/>
            <a:r>
              <a:rPr lang="en-US" altLang="zh-TW" dirty="0"/>
              <a:t>Use “</a:t>
            </a:r>
            <a:r>
              <a:rPr lang="en-US" altLang="zh-TW" b="1" dirty="0"/>
              <a:t>firebase use [</a:t>
            </a:r>
            <a:r>
              <a:rPr lang="en-US" altLang="zh-TW" b="1" dirty="0">
                <a:solidFill>
                  <a:srgbClr val="FF0000"/>
                </a:solidFill>
              </a:rPr>
              <a:t>ID</a:t>
            </a:r>
            <a:r>
              <a:rPr lang="en-US" altLang="zh-TW" b="1" dirty="0"/>
              <a:t>]</a:t>
            </a:r>
            <a:r>
              <a:rPr lang="en-US" altLang="zh-TW" dirty="0"/>
              <a:t>”</a:t>
            </a:r>
            <a:r>
              <a:rPr lang="en-US" altLang="zh-TW" b="1" dirty="0"/>
              <a:t> </a:t>
            </a:r>
            <a:r>
              <a:rPr lang="en-US" altLang="zh-TW" dirty="0"/>
              <a:t>to link your project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12A0E5-9EA9-4BB5-8FA2-36E5EB7A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1492447"/>
            <a:ext cx="529663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27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3FC8B-6F1C-43B3-A42E-ECBF91C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1515F-3B82-4C8B-8429-7D0E01D0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Use default setting in other selections</a:t>
            </a:r>
          </a:p>
          <a:p>
            <a:r>
              <a:rPr lang="en-US" altLang="zh-TW" dirty="0"/>
              <a:t>Notice that if your application wants to use any firebase features, it need to be activated first. Otherwise, you can’t set it in </a:t>
            </a:r>
            <a:r>
              <a:rPr lang="en-US" altLang="zh-TW" b="1" i="1" dirty="0"/>
              <a:t>firebase </a:t>
            </a:r>
            <a:r>
              <a:rPr lang="en-US" altLang="zh-TW" b="1" i="1" dirty="0" err="1"/>
              <a:t>init</a:t>
            </a:r>
            <a:r>
              <a:rPr lang="en-US" altLang="zh-TW" dirty="0" err="1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9006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F2D83-A419-44E7-9FC3-DD0591CF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4CA063-6EDA-41BE-8233-B339ED19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212646"/>
            <a:ext cx="7668344" cy="54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98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10B8D-6721-4CA2-8B52-086472DB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 Import Firebase 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7B45A-5301-4F43-9FC8-C1367905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Firebase SDK to your .html</a:t>
            </a:r>
          </a:p>
          <a:p>
            <a:pPr lvl="1"/>
            <a:r>
              <a:rPr lang="en-US" altLang="zh-TW" sz="2400" dirty="0"/>
              <a:t>firebase: Firebase core</a:t>
            </a:r>
          </a:p>
          <a:p>
            <a:pPr lvl="1"/>
            <a:r>
              <a:rPr lang="en-US" altLang="zh-TW" sz="2400" dirty="0"/>
              <a:t>firebase-app: The core Firebase client</a:t>
            </a:r>
          </a:p>
          <a:p>
            <a:pPr lvl="1"/>
            <a:r>
              <a:rPr lang="en-US" altLang="zh-TW" sz="2400" dirty="0"/>
              <a:t>firebase-</a:t>
            </a:r>
            <a:r>
              <a:rPr lang="en-US" altLang="zh-TW" sz="2400" dirty="0" err="1"/>
              <a:t>auth</a:t>
            </a:r>
            <a:r>
              <a:rPr lang="en-US" altLang="zh-TW" sz="2400" dirty="0"/>
              <a:t>: Firebase Authentication</a:t>
            </a:r>
          </a:p>
          <a:p>
            <a:pPr lvl="1"/>
            <a:r>
              <a:rPr lang="en-US" altLang="zh-TW" sz="2400" dirty="0"/>
              <a:t>firebase-database: Firebase Realtime Database</a:t>
            </a:r>
          </a:p>
          <a:p>
            <a:pPr lvl="1"/>
            <a:r>
              <a:rPr lang="en-US" altLang="zh-TW" sz="2400" dirty="0"/>
              <a:t>firebase-storage: Cloud Storage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D9B564-3EC1-413B-988E-71C3EC2D8990}"/>
              </a:ext>
            </a:extLst>
          </p:cNvPr>
          <p:cNvSpPr txBox="1"/>
          <p:nvPr/>
        </p:nvSpPr>
        <p:spPr>
          <a:xfrm>
            <a:off x="623768" y="4580691"/>
            <a:ext cx="7896463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&lt;!-- Firebase App is always required and must be first --&gt;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="https://www.gstatic.com/firebasejs/7.8.2/firebase-app.js"&gt;&lt;/script&gt;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="https://www.gstatic.com/firebasejs/7.8.2/firebase-auth.js"&gt;&lt;/script&gt;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="https://www.gstatic.com/firebasejs/7.8.2/firebase-database.js"&gt;&lt;/script&gt;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="https://www.gstatic.com/firebasejs/7.8.2/firebase-firestore.js"&gt;&lt;/script&gt;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="https://www.gstatic.com/firebasejs/7.8.2/firebase-functions.js"&gt;&lt;/script&gt;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0942298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02C2-DA68-4601-A042-F045C68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 Import Firebase 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2031-5025-4094-9FA2-579AC9C4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Settings to get the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Roboto Mono"/>
              </a:rPr>
              <a:t>firebaseConfig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04517" y="3774751"/>
            <a:ext cx="4383507" cy="2196862"/>
            <a:chOff x="725346" y="3284984"/>
            <a:chExt cx="1895879" cy="95014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6" y="3284984"/>
              <a:ext cx="1895879" cy="95014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DAA092-11EA-4EE5-811A-09ACB0A6BE5A}"/>
                </a:ext>
              </a:extLst>
            </p:cNvPr>
            <p:cNvSpPr/>
            <p:nvPr/>
          </p:nvSpPr>
          <p:spPr>
            <a:xfrm>
              <a:off x="1593227" y="3512093"/>
              <a:ext cx="818533" cy="204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478064" y="4105511"/>
            <a:ext cx="1512168" cy="9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84168" y="6131399"/>
            <a:ext cx="1512168" cy="9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6236568" y="6222978"/>
            <a:ext cx="1512168" cy="6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8F4FAE7-5958-4562-9872-A2DCD369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83" y="3688180"/>
            <a:ext cx="3921094" cy="25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7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BA7A-45E6-4F92-A836-ECEAA8E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 Import Firebase 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2242E-6250-493A-9BEA-ABF4F240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417638"/>
            <a:ext cx="8229600" cy="4525963"/>
          </a:xfrm>
        </p:spPr>
        <p:txBody>
          <a:bodyPr/>
          <a:lstStyle/>
          <a:p>
            <a:r>
              <a:rPr lang="en-US" altLang="zh-TW" dirty="0"/>
              <a:t>Add Firebase Config to your config.js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Make sure there is </a:t>
            </a:r>
            <a:r>
              <a:rPr lang="en-US" altLang="zh-TW" b="1" dirty="0" err="1">
                <a:solidFill>
                  <a:srgbClr val="FF0000"/>
                </a:solidFill>
              </a:rPr>
              <a:t>databaseURL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AD640A-3245-4236-80FF-8061CB8B4686}"/>
              </a:ext>
            </a:extLst>
          </p:cNvPr>
          <p:cNvSpPr txBox="1"/>
          <p:nvPr/>
        </p:nvSpPr>
        <p:spPr>
          <a:xfrm>
            <a:off x="623767" y="3309546"/>
            <a:ext cx="7896463" cy="329320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// Initialize Firebase</a:t>
            </a:r>
          </a:p>
          <a:p>
            <a:r>
              <a:rPr lang="en-US" altLang="zh-TW" sz="1600" dirty="0"/>
              <a:t>// TODO: Replace with your project's customized code snippet</a:t>
            </a:r>
          </a:p>
          <a:p>
            <a:r>
              <a:rPr lang="en-US" altLang="zh-TW" sz="1600" b="0" i="0" dirty="0">
                <a:solidFill>
                  <a:srgbClr val="1A73E8"/>
                </a:solidFill>
                <a:effectLst/>
                <a:latin typeface="Roboto Mono"/>
              </a:rPr>
              <a:t>const </a:t>
            </a:r>
            <a:r>
              <a:rPr lang="en-US" altLang="zh-TW" sz="1600" dirty="0" err="1"/>
              <a:t>firebaseConfig</a:t>
            </a:r>
            <a:r>
              <a:rPr lang="en-US" altLang="zh-TW" sz="1600" dirty="0"/>
              <a:t> = {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apiKey</a:t>
            </a:r>
            <a:r>
              <a:rPr lang="en-US" altLang="zh-TW" sz="1600" dirty="0"/>
              <a:t>: "&lt;API_KEY&gt;",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authDomain</a:t>
            </a:r>
            <a:r>
              <a:rPr lang="en-US" altLang="zh-TW" sz="1600" dirty="0"/>
              <a:t>: "&lt;PROJECT_ID&gt;.firebaseapp.com",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databaseURL</a:t>
            </a:r>
            <a:r>
              <a:rPr lang="en-US" altLang="zh-TW" sz="1600" dirty="0"/>
              <a:t>: "https://&lt;DATABASE_NAME&gt;.firebaseio.com",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projectId</a:t>
            </a:r>
            <a:r>
              <a:rPr lang="en-US" altLang="zh-TW" sz="1600" dirty="0"/>
              <a:t>: "&lt;PROJECT_ID&gt;",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storageBucket</a:t>
            </a:r>
            <a:r>
              <a:rPr lang="en-US" altLang="zh-TW" sz="1600" dirty="0"/>
              <a:t>: "&lt; PROJECT_ID &gt;.appspot.com",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messagingSenderId</a:t>
            </a:r>
            <a:r>
              <a:rPr lang="en-US" altLang="zh-TW" sz="1600" dirty="0"/>
              <a:t>: "&lt;SENDER_ID&gt;",</a:t>
            </a:r>
            <a:br>
              <a:rPr lang="en-US" altLang="zh-TW" sz="1600" dirty="0"/>
            </a:br>
            <a:r>
              <a:rPr lang="en-US" altLang="zh-TW" sz="1600" dirty="0"/>
              <a:t>    </a:t>
            </a:r>
            <a:r>
              <a:rPr lang="en-US" altLang="zh-TW" sz="1600" dirty="0" err="1"/>
              <a:t>appId</a:t>
            </a:r>
            <a:r>
              <a:rPr lang="en-US" altLang="zh-TW" sz="1600" dirty="0"/>
              <a:t>: "&lt;APPLICATION_ID&gt;",</a:t>
            </a:r>
            <a:br>
              <a:rPr lang="en-US" altLang="zh-TW" sz="1600" dirty="0"/>
            </a:br>
            <a:r>
              <a:rPr lang="en-US" altLang="zh-TW" sz="1600" dirty="0"/>
              <a:t>    </a:t>
            </a:r>
            <a:r>
              <a:rPr lang="en-US" altLang="zh-TW" sz="1600" dirty="0" err="1"/>
              <a:t>measurementId</a:t>
            </a:r>
            <a:r>
              <a:rPr lang="en-US" altLang="zh-TW" sz="1600" dirty="0"/>
              <a:t>: “&lt;</a:t>
            </a:r>
            <a:r>
              <a:rPr lang="en-US" altLang="zh-TW" sz="1600" dirty="0" err="1"/>
              <a:t>AnalyticsSDK</a:t>
            </a:r>
            <a:r>
              <a:rPr lang="en-US" altLang="zh-TW" sz="1600" dirty="0"/>
              <a:t>&gt;"</a:t>
            </a:r>
          </a:p>
          <a:p>
            <a:r>
              <a:rPr lang="en-US" altLang="zh-TW" sz="1600" dirty="0"/>
              <a:t>};</a:t>
            </a:r>
          </a:p>
          <a:p>
            <a:r>
              <a:rPr lang="en-US" altLang="zh-TW" sz="1600" b="0" i="0" dirty="0">
                <a:solidFill>
                  <a:srgbClr val="1A73E8"/>
                </a:solidFill>
                <a:effectLst/>
                <a:latin typeface="Roboto Mono"/>
              </a:rPr>
              <a:t>const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Roboto Mono"/>
              </a:rPr>
              <a:t> app </a:t>
            </a:r>
            <a:r>
              <a:rPr lang="en-US" altLang="zh-TW" sz="1600" b="0" i="0" dirty="0">
                <a:solidFill>
                  <a:srgbClr val="666600"/>
                </a:solidFill>
                <a:effectLst/>
                <a:latin typeface="Roboto Mono"/>
              </a:rPr>
              <a:t>=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Roboto Mono"/>
              </a:rPr>
              <a:t>initializeApp</a:t>
            </a:r>
            <a:r>
              <a:rPr lang="en-US" altLang="zh-TW" sz="1600" b="0" i="0" dirty="0">
                <a:solidFill>
                  <a:srgbClr val="666600"/>
                </a:solidFill>
                <a:effectLst/>
                <a:latin typeface="Roboto Mono"/>
              </a:rPr>
              <a:t>(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Roboto Mono"/>
              </a:rPr>
              <a:t>firebaseConfig</a:t>
            </a:r>
            <a:r>
              <a:rPr lang="en-US" altLang="zh-TW" sz="1600" b="0" i="0" dirty="0">
                <a:solidFill>
                  <a:srgbClr val="666600"/>
                </a:solidFill>
                <a:effectLst/>
                <a:latin typeface="Roboto Mono"/>
              </a:rPr>
              <a:t>);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2C93BE-BC71-4A1D-91D7-E1C626827EBE}"/>
              </a:ext>
            </a:extLst>
          </p:cNvPr>
          <p:cNvSpPr txBox="1"/>
          <p:nvPr/>
        </p:nvSpPr>
        <p:spPr>
          <a:xfrm>
            <a:off x="623767" y="2708920"/>
            <a:ext cx="7896463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="config.js"&gt;&lt;/script&gt;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3976749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6BA7A-45E6-4F92-A836-ECEAA8E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 Import Firebase 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2242E-6250-493A-9BEA-ABF4F240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456"/>
            <a:ext cx="8229600" cy="4525963"/>
          </a:xfrm>
        </p:spPr>
        <p:txBody>
          <a:bodyPr/>
          <a:lstStyle/>
          <a:p>
            <a:r>
              <a:rPr lang="en-US" altLang="zh-TW" dirty="0"/>
              <a:t>If </a:t>
            </a:r>
            <a:r>
              <a:rPr lang="en-US" altLang="zh-TW" dirty="0" err="1"/>
              <a:t>databaseURL</a:t>
            </a:r>
            <a:r>
              <a:rPr lang="en-US" altLang="zh-TW" dirty="0"/>
              <a:t> is missing. You can find it in firebase console.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4D47B1-6F9C-4360-A2EA-2AD20FC5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0" y="2742329"/>
            <a:ext cx="7980800" cy="324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941F71-E70E-493D-8781-408425430870}"/>
              </a:ext>
            </a:extLst>
          </p:cNvPr>
          <p:cNvSpPr/>
          <p:nvPr/>
        </p:nvSpPr>
        <p:spPr>
          <a:xfrm>
            <a:off x="683568" y="5229200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B6F39-9B8A-4790-AF02-A5359685146C}"/>
              </a:ext>
            </a:extLst>
          </p:cNvPr>
          <p:cNvSpPr/>
          <p:nvPr/>
        </p:nvSpPr>
        <p:spPr>
          <a:xfrm>
            <a:off x="3707904" y="5445224"/>
            <a:ext cx="47525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0876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9CB0B-29CB-4F46-821E-94719A5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Run Your 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C5A2E-A510-4B85-AF2E-DE01C07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run a local server for testing</a:t>
            </a:r>
          </a:p>
          <a:p>
            <a:r>
              <a:rPr lang="en-US" altLang="zh-TW" dirty="0"/>
              <a:t>Put all your web files(.html, .</a:t>
            </a:r>
            <a:r>
              <a:rPr lang="en-US" altLang="zh-TW" dirty="0" err="1"/>
              <a:t>js</a:t>
            </a:r>
            <a:r>
              <a:rPr lang="en-US" altLang="zh-TW" dirty="0"/>
              <a:t>, images…etc.) under the public folder</a:t>
            </a:r>
          </a:p>
          <a:p>
            <a:r>
              <a:rPr lang="en-US" altLang="zh-TW" dirty="0"/>
              <a:t>Run the command at your project directory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firebase serve</a:t>
            </a:r>
          </a:p>
          <a:p>
            <a:r>
              <a:rPr lang="en-US" altLang="zh-TW" dirty="0"/>
              <a:t>Your webpage will run on </a:t>
            </a:r>
            <a:r>
              <a:rPr lang="en-US" altLang="zh-TW" dirty="0">
                <a:hlinkClick r:id="rId2"/>
              </a:rPr>
              <a:t>http://localhost:5000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37112"/>
            <a:ext cx="2894630" cy="20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4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1275F-5F07-4F33-83B0-49C3FC9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Web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61CA2-93DE-416D-A734-84553597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E0CD08F-EE6A-4DBB-9552-9189E8748F60}"/>
              </a:ext>
            </a:extLst>
          </p:cNvPr>
          <p:cNvGrpSpPr/>
          <p:nvPr/>
        </p:nvGrpSpPr>
        <p:grpSpPr>
          <a:xfrm>
            <a:off x="1025977" y="2308597"/>
            <a:ext cx="1943467" cy="2257249"/>
            <a:chOff x="881149" y="2918170"/>
            <a:chExt cx="1943467" cy="2257249"/>
          </a:xfrm>
        </p:grpSpPr>
        <p:pic>
          <p:nvPicPr>
            <p:cNvPr id="1026" name="Picture 2" descr="http://2.bp.blogspot.com/-JPa0Nzk_E8M/Vf-aIH2jsyI/AAAAAAAAyDc/2FG8dSNSk-k/s400/computer_girl.png">
              <a:extLst>
                <a:ext uri="{FF2B5EF4-FFF2-40B4-BE49-F238E27FC236}">
                  <a16:creationId xmlns:a16="http://schemas.microsoft.com/office/drawing/2014/main" id="{ABE50765-EDE7-48FB-8A2A-9D667C992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49" y="2918170"/>
              <a:ext cx="1943467" cy="189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F9B5695-DF4F-4296-84D2-9EFB75C6EBD5}"/>
                </a:ext>
              </a:extLst>
            </p:cNvPr>
            <p:cNvSpPr txBox="1"/>
            <p:nvPr/>
          </p:nvSpPr>
          <p:spPr>
            <a:xfrm>
              <a:off x="1241896" y="4806087"/>
              <a:ext cx="122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Client</a:t>
              </a:r>
              <a:endParaRPr lang="zh-TW" altLang="en-US"/>
            </a:p>
          </p:txBody>
        </p:sp>
      </p:grpSp>
      <p:pic>
        <p:nvPicPr>
          <p:cNvPr id="1030" name="Picture 6" descr="https://images.clipartlogo.com/files/istock/previews/1000/100070867-server-rack-icon.jpg">
            <a:extLst>
              <a:ext uri="{FF2B5EF4-FFF2-40B4-BE49-F238E27FC236}">
                <a16:creationId xmlns:a16="http://schemas.microsoft.com/office/drawing/2014/main" id="{A58E5CB6-8848-4393-A7E9-51E0A166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60" y="2466992"/>
            <a:ext cx="2068355" cy="16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55625A-4256-4260-B97E-0071C70E33D4}"/>
              </a:ext>
            </a:extLst>
          </p:cNvPr>
          <p:cNvSpPr txBox="1"/>
          <p:nvPr/>
        </p:nvSpPr>
        <p:spPr>
          <a:xfrm>
            <a:off x="6127130" y="398036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DNS</a:t>
            </a:r>
            <a:r>
              <a:rPr lang="zh-TW" altLang="en-US"/>
              <a:t> </a:t>
            </a:r>
            <a:r>
              <a:rPr lang="en-US" altLang="zh-TW"/>
              <a:t>Server</a:t>
            </a:r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434A24E-E5F7-435F-9107-1A60E82A4D7C}"/>
              </a:ext>
            </a:extLst>
          </p:cNvPr>
          <p:cNvGrpSpPr/>
          <p:nvPr/>
        </p:nvGrpSpPr>
        <p:grpSpPr>
          <a:xfrm>
            <a:off x="3313778" y="2967011"/>
            <a:ext cx="2187848" cy="885081"/>
            <a:chOff x="3132297" y="2682619"/>
            <a:chExt cx="2187848" cy="885081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634194B-9398-470A-B3C0-0D8354835B70}"/>
                </a:ext>
              </a:extLst>
            </p:cNvPr>
            <p:cNvGrpSpPr/>
            <p:nvPr/>
          </p:nvGrpSpPr>
          <p:grpSpPr>
            <a:xfrm>
              <a:off x="3132297" y="2990396"/>
              <a:ext cx="2187848" cy="269528"/>
              <a:chOff x="2990872" y="5831696"/>
              <a:chExt cx="2470590" cy="269528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EB75AD4A-5129-4DC2-976A-AE422D38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872" y="5831696"/>
                <a:ext cx="2470590" cy="1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A97A8FC7-6B74-4FA9-B18C-A3195DE49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872" y="6101224"/>
                <a:ext cx="2470590" cy="0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B81D3D-7FBB-4EA4-A89A-6329DC045C71}"/>
                </a:ext>
              </a:extLst>
            </p:cNvPr>
            <p:cNvSpPr txBox="1"/>
            <p:nvPr/>
          </p:nvSpPr>
          <p:spPr>
            <a:xfrm>
              <a:off x="3132297" y="3259923"/>
              <a:ext cx="218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/>
                <a:t>Response:</a:t>
              </a:r>
              <a:r>
                <a:rPr lang="zh-TW" altLang="en-US" sz="1400"/>
                <a:t> </a:t>
              </a:r>
              <a:r>
                <a:rPr lang="en-US" altLang="zh-TW" sz="1400"/>
                <a:t>IP address</a:t>
              </a:r>
              <a:endParaRPr lang="zh-TW" altLang="en-US" sz="14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68445F7E-975E-4969-88AF-09C34D2BA221}"/>
                </a:ext>
              </a:extLst>
            </p:cNvPr>
            <p:cNvSpPr txBox="1"/>
            <p:nvPr/>
          </p:nvSpPr>
          <p:spPr>
            <a:xfrm>
              <a:off x="3132297" y="2682619"/>
              <a:ext cx="218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/>
                <a:t>Request: Website</a:t>
              </a:r>
              <a:endParaRPr lang="zh-TW" altLang="en-US" sz="140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C8CAA7D-11D4-47F2-BEEA-2B105A51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87" y="4682866"/>
            <a:ext cx="1592926" cy="15929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9C2A6D-84D4-4C16-BE72-E8C3E6912567}"/>
              </a:ext>
            </a:extLst>
          </p:cNvPr>
          <p:cNvSpPr txBox="1"/>
          <p:nvPr/>
        </p:nvSpPr>
        <p:spPr>
          <a:xfrm>
            <a:off x="6127130" y="627579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Main Server</a:t>
            </a:r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6B443B-0C3E-497C-9C17-33276DBE5F13}"/>
              </a:ext>
            </a:extLst>
          </p:cNvPr>
          <p:cNvCxnSpPr>
            <a:cxnSpLocks/>
          </p:cNvCxnSpPr>
          <p:nvPr/>
        </p:nvCxnSpPr>
        <p:spPr>
          <a:xfrm>
            <a:off x="2111433" y="4682866"/>
            <a:ext cx="0" cy="83682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E674477-6465-4C87-9552-48FDC4DB3F86}"/>
              </a:ext>
            </a:extLst>
          </p:cNvPr>
          <p:cNvCxnSpPr>
            <a:cxnSpLocks/>
          </p:cNvCxnSpPr>
          <p:nvPr/>
        </p:nvCxnSpPr>
        <p:spPr>
          <a:xfrm flipV="1">
            <a:off x="2111433" y="5503344"/>
            <a:ext cx="3597403" cy="1635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8E7B0C8-9008-47CD-8698-421235E49164}"/>
              </a:ext>
            </a:extLst>
          </p:cNvPr>
          <p:cNvCxnSpPr>
            <a:cxnSpLocks/>
          </p:cNvCxnSpPr>
          <p:nvPr/>
        </p:nvCxnSpPr>
        <p:spPr>
          <a:xfrm flipV="1">
            <a:off x="1803860" y="4682866"/>
            <a:ext cx="0" cy="1169295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D4959D7-F372-402A-A381-54AF49710969}"/>
              </a:ext>
            </a:extLst>
          </p:cNvPr>
          <p:cNvCxnSpPr>
            <a:cxnSpLocks/>
          </p:cNvCxnSpPr>
          <p:nvPr/>
        </p:nvCxnSpPr>
        <p:spPr>
          <a:xfrm>
            <a:off x="1803860" y="5852161"/>
            <a:ext cx="3832168" cy="0"/>
          </a:xfrm>
          <a:prstGeom prst="line">
            <a:avLst/>
          </a:prstGeom>
          <a:ln w="76200" cap="flat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CFFE1E6-B6B0-4CF9-BA26-844989CFC0C7}"/>
              </a:ext>
            </a:extLst>
          </p:cNvPr>
          <p:cNvSpPr txBox="1"/>
          <p:nvPr/>
        </p:nvSpPr>
        <p:spPr>
          <a:xfrm>
            <a:off x="2753610" y="5210325"/>
            <a:ext cx="253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Request: IP address 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2B3A808-8B11-4459-A4ED-1D132926BCEC}"/>
              </a:ext>
            </a:extLst>
          </p:cNvPr>
          <p:cNvSpPr txBox="1"/>
          <p:nvPr/>
        </p:nvSpPr>
        <p:spPr>
          <a:xfrm>
            <a:off x="2753610" y="5849870"/>
            <a:ext cx="253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Response: Data </a:t>
            </a:r>
          </a:p>
        </p:txBody>
      </p:sp>
    </p:spTree>
    <p:extLst>
      <p:ext uri="{BB962C8B-B14F-4D97-AF65-F5344CB8AC3E}">
        <p14:creationId xmlns:p14="http://schemas.microsoft.com/office/powerpoint/2010/main" val="1628862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4266625" cy="4881397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>
            <a:off x="5238225" y="692696"/>
            <a:ext cx="3168352" cy="2088232"/>
          </a:xfrm>
          <a:prstGeom prst="wedgeEllipseCallout">
            <a:avLst>
              <a:gd name="adj1" fmla="val -66185"/>
              <a:gd name="adj2" fmla="val 36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Take a Break!</a:t>
            </a:r>
            <a:endParaRPr lang="zh-TW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294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ACBBB-2375-4E12-822E-0271FBF8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91C8B-C55C-4583-82AD-96E824CB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zh-TW" dirty="0"/>
              <a:t>Firebase Hosting has some key capabilities</a:t>
            </a:r>
          </a:p>
          <a:p>
            <a:pPr lvl="1"/>
            <a:r>
              <a:rPr lang="en-US" altLang="zh-TW" dirty="0"/>
              <a:t>Served over a secure connection</a:t>
            </a:r>
          </a:p>
          <a:p>
            <a:pPr lvl="1"/>
            <a:r>
              <a:rPr lang="en-US" altLang="zh-TW" dirty="0"/>
              <a:t>Fast content delivery</a:t>
            </a:r>
          </a:p>
          <a:p>
            <a:pPr lvl="1"/>
            <a:r>
              <a:rPr lang="en-US" altLang="zh-TW" dirty="0"/>
              <a:t>Rapid deployment</a:t>
            </a:r>
          </a:p>
          <a:p>
            <a:pPr lvl="1"/>
            <a:r>
              <a:rPr lang="en-US" altLang="zh-TW" dirty="0"/>
              <a:t>One-click rollbacks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018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ACBBB-2375-4E12-822E-0271FBF8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91C8B-C55C-4583-82AD-96E824CB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the command at your project directory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firebase deploy</a:t>
            </a:r>
          </a:p>
          <a:p>
            <a:r>
              <a:rPr lang="en-US" altLang="zh-TW" dirty="0"/>
              <a:t>Your app will be deployed to the domain</a:t>
            </a:r>
            <a:br>
              <a:rPr lang="en-US" altLang="zh-TW" dirty="0"/>
            </a:br>
            <a:r>
              <a:rPr lang="en-US" altLang="zh-TW" sz="2800" u="sng" dirty="0">
                <a:solidFill>
                  <a:srgbClr val="0000FF"/>
                </a:solidFill>
              </a:rPr>
              <a:t>&lt;YOUR-FIREBASE-APP&gt;.firebaseapp.com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07850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79026-5ECA-4761-B5BD-04221B7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Authentication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3B534-E973-463A-ABED-007FBFD7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Firebase Authentication to allow users to sign in your app using one or more sign-in methods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F792A6-246A-4F2E-9284-1FC4C1F7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9" y="3331729"/>
            <a:ext cx="8135888" cy="3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505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46A93-DCE8-4C5C-B6E8-88FA5963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Authentication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22C08-74B1-43B7-9680-A33DCC9E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514350" indent="-514350">
              <a:buAutoNum type="arabicPeriod"/>
            </a:pPr>
            <a:r>
              <a:rPr lang="en-US" altLang="zh-TW" sz="2800" dirty="0"/>
              <a:t>Add your web page domain to Authorized Domains. (You can skip this step if you are using firebase hosting.)</a:t>
            </a:r>
          </a:p>
          <a:p>
            <a:pPr marL="514350" indent="-514350">
              <a:buAutoNum type="arabicPeriod"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2. Enable the sign-in method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3. Implement authentication with firebase.auth()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5891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D6894-B264-4280-B191-2398967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Authorized Domains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96DEF-B2AC-4FF0-A130-FF9555B9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12" y="1563512"/>
            <a:ext cx="8229600" cy="4525963"/>
          </a:xfrm>
        </p:spPr>
        <p:txBody>
          <a:bodyPr/>
          <a:lstStyle/>
          <a:p>
            <a:r>
              <a:rPr lang="en-US" altLang="zh-TW" dirty="0"/>
              <a:t>Before adding Firebase Authorized to your web page, you need to add your web page domain in firebase console.</a:t>
            </a:r>
            <a:endParaRPr lang="en-US" altLang="zh-TW" b="1" dirty="0"/>
          </a:p>
          <a:p>
            <a:r>
              <a:rPr lang="en-US" altLang="zh-TW" dirty="0"/>
              <a:t>For example, your </a:t>
            </a:r>
            <a:r>
              <a:rPr lang="en-US" altLang="zh-TW" dirty="0" err="1"/>
              <a:t>gitlab</a:t>
            </a:r>
            <a:r>
              <a:rPr lang="en-US" altLang="zh-TW" dirty="0"/>
              <a:t> website </a:t>
            </a:r>
            <a:r>
              <a:rPr lang="en-US" altLang="zh-TW" dirty="0" err="1"/>
              <a:t>url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234C19-3CA5-438E-9D22-0668713B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54" y="4005064"/>
            <a:ext cx="5206694" cy="24071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1E1094-938E-4CCF-A1CE-7DE59B5DF104}"/>
              </a:ext>
            </a:extLst>
          </p:cNvPr>
          <p:cNvSpPr/>
          <p:nvPr/>
        </p:nvSpPr>
        <p:spPr>
          <a:xfrm>
            <a:off x="7832597" y="4437112"/>
            <a:ext cx="936104" cy="401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C2CF93E-ECAF-47E2-8DE0-DDACF014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5" y="3943216"/>
            <a:ext cx="3045065" cy="8884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E7551EE-BCAF-47C0-8B7A-E779DA4C29C9}"/>
              </a:ext>
            </a:extLst>
          </p:cNvPr>
          <p:cNvSpPr/>
          <p:nvPr/>
        </p:nvSpPr>
        <p:spPr>
          <a:xfrm>
            <a:off x="751268" y="4387422"/>
            <a:ext cx="936104" cy="401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E1A8CE9-E3F5-48C8-BCC6-7915289800B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87372" y="4437112"/>
            <a:ext cx="6145225" cy="200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9538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303245D-286B-432F-9347-417469D9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6506"/>
            <a:ext cx="5881841" cy="3214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6ED342-47BE-4DD3-B312-3905DC84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149080"/>
            <a:ext cx="6563641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665FC6-BF53-45D1-8D07-E190289C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Email/Password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AFECE-6C8D-46B1-B92E-F4BE648A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Enable the Email/password sign-in method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158628-3AB9-4956-BC3E-714BCDA25515}"/>
              </a:ext>
            </a:extLst>
          </p:cNvPr>
          <p:cNvSpPr/>
          <p:nvPr/>
        </p:nvSpPr>
        <p:spPr>
          <a:xfrm>
            <a:off x="7812359" y="4437112"/>
            <a:ext cx="10187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F3ED82-5AB6-4201-9788-65568F47A3EB}"/>
              </a:ext>
            </a:extLst>
          </p:cNvPr>
          <p:cNvSpPr/>
          <p:nvPr/>
        </p:nvSpPr>
        <p:spPr>
          <a:xfrm>
            <a:off x="1043608" y="2564904"/>
            <a:ext cx="10187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AFE130-1D73-4732-A3F2-28DD0C47202B}"/>
              </a:ext>
            </a:extLst>
          </p:cNvPr>
          <p:cNvSpPr/>
          <p:nvPr/>
        </p:nvSpPr>
        <p:spPr>
          <a:xfrm>
            <a:off x="5184209" y="3717032"/>
            <a:ext cx="10187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CD1EE09-B061-4F15-B407-588065BF76E4}"/>
              </a:ext>
            </a:extLst>
          </p:cNvPr>
          <p:cNvCxnSpPr/>
          <p:nvPr/>
        </p:nvCxnSpPr>
        <p:spPr>
          <a:xfrm>
            <a:off x="2062349" y="3068960"/>
            <a:ext cx="2869691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92061F2-6DA7-44B0-BE77-9F8219C0E1B4}"/>
              </a:ext>
            </a:extLst>
          </p:cNvPr>
          <p:cNvCxnSpPr>
            <a:cxnSpLocks/>
          </p:cNvCxnSpPr>
          <p:nvPr/>
        </p:nvCxnSpPr>
        <p:spPr>
          <a:xfrm>
            <a:off x="6202950" y="4221088"/>
            <a:ext cx="1393386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729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A7E5E-2BC2-492F-BD4D-B4071A2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Email/Password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C31DF-7075-4E85-B9F7-99DEABF8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up new users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Sign in existing users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BA5F07-94A3-4663-929A-02BF94170420}"/>
              </a:ext>
            </a:extLst>
          </p:cNvPr>
          <p:cNvSpPr txBox="1"/>
          <p:nvPr/>
        </p:nvSpPr>
        <p:spPr>
          <a:xfrm>
            <a:off x="401640" y="2293521"/>
            <a:ext cx="8340720" cy="2800767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firebase.auth().</a:t>
            </a:r>
            <a:r>
              <a:rPr lang="en-US" altLang="zh-TW" sz="1600" dirty="0" err="1"/>
              <a:t>createUserWithEmailAndPassword</a:t>
            </a:r>
            <a:r>
              <a:rPr lang="en-US" altLang="zh-TW" sz="1600" dirty="0"/>
              <a:t>(email, password)</a:t>
            </a:r>
          </a:p>
          <a:p>
            <a:r>
              <a:rPr lang="en-US" altLang="zh-TW" sz="1600" dirty="0"/>
              <a:t>  .then((</a:t>
            </a:r>
            <a:r>
              <a:rPr lang="en-US" altLang="zh-TW" sz="1600" dirty="0" err="1"/>
              <a:t>userCredential</a:t>
            </a:r>
            <a:r>
              <a:rPr lang="en-US" altLang="zh-TW" sz="1600" dirty="0"/>
              <a:t>) =&gt; {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50"/>
                </a:solidFill>
              </a:rPr>
              <a:t>// Signed in </a:t>
            </a:r>
          </a:p>
          <a:p>
            <a:r>
              <a:rPr lang="en-US" altLang="zh-TW" sz="1600" dirty="0"/>
              <a:t>    var user = </a:t>
            </a:r>
            <a:r>
              <a:rPr lang="en-US" altLang="zh-TW" sz="1600" dirty="0" err="1"/>
              <a:t>userCredential.user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50"/>
                </a:solidFill>
              </a:rPr>
              <a:t>// ...</a:t>
            </a:r>
          </a:p>
          <a:p>
            <a:r>
              <a:rPr lang="en-US" altLang="zh-TW" sz="1600" dirty="0"/>
              <a:t>  })</a:t>
            </a:r>
          </a:p>
          <a:p>
            <a:r>
              <a:rPr lang="en-US" altLang="zh-TW" sz="1600" dirty="0"/>
              <a:t>  .catch((error) =&gt; {</a:t>
            </a:r>
          </a:p>
          <a:p>
            <a:r>
              <a:rPr lang="en-US" altLang="zh-TW" sz="1600" dirty="0"/>
              <a:t>    var </a:t>
            </a:r>
            <a:r>
              <a:rPr lang="en-US" altLang="zh-TW" sz="1600" dirty="0" err="1"/>
              <a:t>errorCode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error.code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var </a:t>
            </a:r>
            <a:r>
              <a:rPr lang="en-US" altLang="zh-TW" sz="1600" dirty="0" err="1"/>
              <a:t>errorMessage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error.message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50"/>
                </a:solidFill>
              </a:rPr>
              <a:t>// …</a:t>
            </a:r>
          </a:p>
          <a:p>
            <a:r>
              <a:rPr lang="en-US" altLang="zh-TW" sz="1600" dirty="0"/>
              <a:t>  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135245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A7E5E-2BC2-492F-BD4D-B4071A2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Email/Password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C31DF-7075-4E85-B9F7-99DEABF8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existing users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C61A47-1192-4DB8-87FA-1AB452A8C20D}"/>
              </a:ext>
            </a:extLst>
          </p:cNvPr>
          <p:cNvSpPr txBox="1"/>
          <p:nvPr/>
        </p:nvSpPr>
        <p:spPr>
          <a:xfrm>
            <a:off x="401640" y="2276872"/>
            <a:ext cx="8340720" cy="2800767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firebase.auth().</a:t>
            </a:r>
            <a:r>
              <a:rPr lang="en-US" altLang="zh-TW" sz="1600" dirty="0" err="1"/>
              <a:t>signInWithEmailAndPassword</a:t>
            </a:r>
            <a:r>
              <a:rPr lang="en-US" altLang="zh-TW" sz="1600" dirty="0"/>
              <a:t>(email, password)</a:t>
            </a:r>
          </a:p>
          <a:p>
            <a:r>
              <a:rPr lang="en-US" altLang="zh-TW" sz="1600" dirty="0"/>
              <a:t>  .then((</a:t>
            </a:r>
            <a:r>
              <a:rPr lang="en-US" altLang="zh-TW" sz="1600" dirty="0" err="1"/>
              <a:t>userCredential</a:t>
            </a:r>
            <a:r>
              <a:rPr lang="en-US" altLang="zh-TW" sz="1600" dirty="0"/>
              <a:t>) =&gt;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Signed in</a:t>
            </a:r>
          </a:p>
          <a:p>
            <a:r>
              <a:rPr lang="en-US" altLang="zh-TW" sz="1600" dirty="0"/>
              <a:t>    var user = </a:t>
            </a:r>
            <a:r>
              <a:rPr lang="en-US" altLang="zh-TW" sz="1600" dirty="0" err="1"/>
              <a:t>userCredential.user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...</a:t>
            </a:r>
          </a:p>
          <a:p>
            <a:r>
              <a:rPr lang="en-US" altLang="zh-TW" sz="1600" dirty="0"/>
              <a:t>  })</a:t>
            </a:r>
          </a:p>
          <a:p>
            <a:r>
              <a:rPr lang="en-US" altLang="zh-TW" sz="1600" dirty="0"/>
              <a:t>  .catch((error) =&gt; {</a:t>
            </a:r>
          </a:p>
          <a:p>
            <a:r>
              <a:rPr lang="en-US" altLang="zh-TW" sz="1600" dirty="0"/>
              <a:t>    var </a:t>
            </a:r>
            <a:r>
              <a:rPr lang="en-US" altLang="zh-TW" sz="1600" dirty="0" err="1"/>
              <a:t>errorCode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error.code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var </a:t>
            </a:r>
            <a:r>
              <a:rPr lang="en-US" altLang="zh-TW" sz="1600" dirty="0" err="1"/>
              <a:t>errorMessage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error.message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...</a:t>
            </a:r>
            <a:endParaRPr lang="en-US" altLang="zh-TW" sz="1600" dirty="0"/>
          </a:p>
          <a:p>
            <a:r>
              <a:rPr lang="en-US" altLang="zh-TW" sz="1600" dirty="0"/>
              <a:t>  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686125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C5D41B5-0FE0-4F32-9548-A1B9801C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6506"/>
            <a:ext cx="5881841" cy="3214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A4E293-7872-4FF9-A2D1-EB26B060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05" y="4844642"/>
            <a:ext cx="6325483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4D7529-E256-4A37-9B10-673C3DD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4ED9DD-F33C-4BB5-9266-D0B842D1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Enable the Google sign-in method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34EF0-AB56-4D58-A1EE-DA2AC3DAE1AA}"/>
              </a:ext>
            </a:extLst>
          </p:cNvPr>
          <p:cNvSpPr/>
          <p:nvPr/>
        </p:nvSpPr>
        <p:spPr>
          <a:xfrm>
            <a:off x="7845900" y="5168817"/>
            <a:ext cx="1083627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DB2331-70C4-4ADB-9A3E-965ECBEE6F42}"/>
              </a:ext>
            </a:extLst>
          </p:cNvPr>
          <p:cNvSpPr/>
          <p:nvPr/>
        </p:nvSpPr>
        <p:spPr>
          <a:xfrm>
            <a:off x="1043608" y="2564904"/>
            <a:ext cx="10187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AD3703-D0B6-49E0-8E5D-A5B328D4142E}"/>
              </a:ext>
            </a:extLst>
          </p:cNvPr>
          <p:cNvSpPr/>
          <p:nvPr/>
        </p:nvSpPr>
        <p:spPr>
          <a:xfrm>
            <a:off x="5184209" y="3717032"/>
            <a:ext cx="10187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AAAF499-5EA6-4FBC-B5C9-90D0E50C72DE}"/>
              </a:ext>
            </a:extLst>
          </p:cNvPr>
          <p:cNvCxnSpPr/>
          <p:nvPr/>
        </p:nvCxnSpPr>
        <p:spPr>
          <a:xfrm>
            <a:off x="2062349" y="3068960"/>
            <a:ext cx="2869691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5ADFE0-B7BA-4C31-8C25-90CA1B7A51E6}"/>
              </a:ext>
            </a:extLst>
          </p:cNvPr>
          <p:cNvCxnSpPr>
            <a:cxnSpLocks/>
          </p:cNvCxnSpPr>
          <p:nvPr/>
        </p:nvCxnSpPr>
        <p:spPr>
          <a:xfrm>
            <a:off x="6202950" y="4221088"/>
            <a:ext cx="1465394" cy="1036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658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B701-A6D2-4F66-B42E-BED6952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Architecture</a:t>
            </a:r>
            <a:endParaRPr lang="zh-TW" altLang="en-US" dirty="0"/>
          </a:p>
        </p:txBody>
      </p:sp>
      <p:pic>
        <p:nvPicPr>
          <p:cNvPr id="5122" name="Picture 2" descr="デスクトップコンピュータのイラスト">
            <a:extLst>
              <a:ext uri="{FF2B5EF4-FFF2-40B4-BE49-F238E27FC236}">
                <a16:creationId xmlns:a16="http://schemas.microsoft.com/office/drawing/2014/main" id="{FF144CF9-9ABC-4340-9514-CFD50D56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6768"/>
            <a:ext cx="1526262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BBEFA1-62CD-41AC-A00C-9F2B1C7F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00939" y="3718358"/>
            <a:ext cx="1142122" cy="11421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CD9CAD-8814-4AC8-809D-466DDD403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141" y="3718358"/>
            <a:ext cx="1213658" cy="12136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F70F042-0D32-4208-B2CF-129020CDE978}"/>
              </a:ext>
            </a:extLst>
          </p:cNvPr>
          <p:cNvSpPr txBox="1"/>
          <p:nvPr/>
        </p:nvSpPr>
        <p:spPr>
          <a:xfrm>
            <a:off x="7818702" y="3770806"/>
            <a:ext cx="52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>
                <a:solidFill>
                  <a:schemeClr val="bg1"/>
                </a:solidFill>
              </a:rPr>
              <a:t>D</a:t>
            </a:r>
            <a:r>
              <a:rPr lang="zh-TW" altLang="en-US" sz="1400" b="1">
                <a:solidFill>
                  <a:schemeClr val="bg1"/>
                </a:solidFill>
              </a:rPr>
              <a:t> </a:t>
            </a:r>
            <a:r>
              <a:rPr lang="en-US" altLang="zh-TW" sz="1400" b="1">
                <a:solidFill>
                  <a:schemeClr val="bg1"/>
                </a:solidFill>
              </a:rPr>
              <a:t>B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D226301-F880-4003-9C07-AB2AB9BAE52F}"/>
              </a:ext>
            </a:extLst>
          </p:cNvPr>
          <p:cNvCxnSpPr>
            <a:cxnSpLocks/>
            <a:stCxn id="5122" idx="2"/>
          </p:cNvCxnSpPr>
          <p:nvPr/>
        </p:nvCxnSpPr>
        <p:spPr>
          <a:xfrm>
            <a:off x="1220331" y="4849769"/>
            <a:ext cx="0" cy="81464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87B9401-EF0C-4426-88C2-D332ECF81B23}"/>
              </a:ext>
            </a:extLst>
          </p:cNvPr>
          <p:cNvCxnSpPr>
            <a:cxnSpLocks/>
          </p:cNvCxnSpPr>
          <p:nvPr/>
        </p:nvCxnSpPr>
        <p:spPr>
          <a:xfrm>
            <a:off x="1220331" y="5664415"/>
            <a:ext cx="3251916" cy="0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2B22BF6-D12A-449B-A44F-4B14135475B4}"/>
              </a:ext>
            </a:extLst>
          </p:cNvPr>
          <p:cNvCxnSpPr/>
          <p:nvPr/>
        </p:nvCxnSpPr>
        <p:spPr>
          <a:xfrm flipV="1">
            <a:off x="4497185" y="4858516"/>
            <a:ext cx="0" cy="80589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2286B98-C27C-4600-88F4-34D02DF3B133}"/>
              </a:ext>
            </a:extLst>
          </p:cNvPr>
          <p:cNvCxnSpPr>
            <a:cxnSpLocks/>
          </p:cNvCxnSpPr>
          <p:nvPr/>
        </p:nvCxnSpPr>
        <p:spPr>
          <a:xfrm>
            <a:off x="4669674" y="4849774"/>
            <a:ext cx="0" cy="81464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44D38E9-C163-4EE4-81DA-2D5233BD5704}"/>
              </a:ext>
            </a:extLst>
          </p:cNvPr>
          <p:cNvCxnSpPr>
            <a:cxnSpLocks/>
          </p:cNvCxnSpPr>
          <p:nvPr/>
        </p:nvCxnSpPr>
        <p:spPr>
          <a:xfrm flipV="1">
            <a:off x="4669674" y="5664415"/>
            <a:ext cx="3410295" cy="6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AFF4E50-684B-451D-84EB-4425DBD26B4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079969" y="4932016"/>
            <a:ext cx="1" cy="73240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5370C1F-088B-43BE-A489-EA4F79B6BD21}"/>
              </a:ext>
            </a:extLst>
          </p:cNvPr>
          <p:cNvCxnSpPr>
            <a:cxnSpLocks/>
          </p:cNvCxnSpPr>
          <p:nvPr/>
        </p:nvCxnSpPr>
        <p:spPr>
          <a:xfrm rot="10800000">
            <a:off x="4497184" y="2903708"/>
            <a:ext cx="0" cy="81464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4E1016C-8660-401F-BD36-BC7E8FBEB2EB}"/>
              </a:ext>
            </a:extLst>
          </p:cNvPr>
          <p:cNvCxnSpPr>
            <a:cxnSpLocks/>
          </p:cNvCxnSpPr>
          <p:nvPr/>
        </p:nvCxnSpPr>
        <p:spPr>
          <a:xfrm rot="10800000">
            <a:off x="1245268" y="2903708"/>
            <a:ext cx="3251916" cy="0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5F77FD3-002E-4134-A74E-558A259BCBB3}"/>
              </a:ext>
            </a:extLst>
          </p:cNvPr>
          <p:cNvCxnSpPr>
            <a:cxnSpLocks/>
          </p:cNvCxnSpPr>
          <p:nvPr/>
        </p:nvCxnSpPr>
        <p:spPr>
          <a:xfrm>
            <a:off x="1220330" y="2903708"/>
            <a:ext cx="1" cy="86710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CAD1425-F8A4-4CF4-ABDF-85453537DC27}"/>
              </a:ext>
            </a:extLst>
          </p:cNvPr>
          <p:cNvCxnSpPr>
            <a:cxnSpLocks/>
          </p:cNvCxnSpPr>
          <p:nvPr/>
        </p:nvCxnSpPr>
        <p:spPr>
          <a:xfrm rot="10800000">
            <a:off x="8079969" y="2903710"/>
            <a:ext cx="0" cy="81464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A3B3708-0816-4101-B7EB-47E160B0C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9674" y="2903710"/>
            <a:ext cx="3410295" cy="6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2BE0E10-5259-4FD5-8C05-5CE7AADFBE32}"/>
              </a:ext>
            </a:extLst>
          </p:cNvPr>
          <p:cNvCxnSpPr>
            <a:cxnSpLocks/>
          </p:cNvCxnSpPr>
          <p:nvPr/>
        </p:nvCxnSpPr>
        <p:spPr>
          <a:xfrm flipH="1">
            <a:off x="4669674" y="2903717"/>
            <a:ext cx="1" cy="80305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D7EF95C-1B4E-4A3A-8FA3-D38F0786099F}"/>
              </a:ext>
            </a:extLst>
          </p:cNvPr>
          <p:cNvSpPr/>
          <p:nvPr/>
        </p:nvSpPr>
        <p:spPr>
          <a:xfrm>
            <a:off x="1492140" y="5376431"/>
            <a:ext cx="2701631" cy="792088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tx1"/>
                </a:solidFill>
              </a:rPr>
              <a:t>Client</a:t>
            </a:r>
            <a:r>
              <a:rPr lang="zh-TW" altLang="en-US" sz="2000">
                <a:solidFill>
                  <a:schemeClr val="tx1"/>
                </a:solidFill>
              </a:rPr>
              <a:t> </a:t>
            </a:r>
            <a:r>
              <a:rPr lang="en-US" altLang="zh-TW" sz="2000">
                <a:solidFill>
                  <a:schemeClr val="tx1"/>
                </a:solidFill>
              </a:rPr>
              <a:t>sends requests to </a:t>
            </a:r>
            <a:r>
              <a:rPr lang="en-US" altLang="zh-TW" sz="2000" b="1">
                <a:solidFill>
                  <a:schemeClr val="tx1"/>
                </a:solidFill>
              </a:rPr>
              <a:t>Server</a:t>
            </a:r>
            <a:endParaRPr lang="zh-TW" altLang="en-US" sz="2000" b="1">
              <a:solidFill>
                <a:schemeClr val="tx1"/>
              </a:solidFill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78B8EA77-7AAF-417F-AB2A-EEA9515D9F51}"/>
              </a:ext>
            </a:extLst>
          </p:cNvPr>
          <p:cNvSpPr/>
          <p:nvPr/>
        </p:nvSpPr>
        <p:spPr>
          <a:xfrm>
            <a:off x="5024006" y="5376436"/>
            <a:ext cx="2701631" cy="792000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tx1"/>
                </a:solidFill>
              </a:rPr>
              <a:t>Server</a:t>
            </a:r>
            <a:r>
              <a:rPr lang="en-US" altLang="zh-TW">
                <a:solidFill>
                  <a:schemeClr val="tx1"/>
                </a:solidFill>
              </a:rPr>
              <a:t> queries data from </a:t>
            </a:r>
            <a:r>
              <a:rPr lang="en-US" altLang="zh-TW" b="1">
                <a:solidFill>
                  <a:schemeClr val="tx1"/>
                </a:solidFill>
              </a:rPr>
              <a:t>Database</a:t>
            </a:r>
            <a:endParaRPr lang="zh-TW" altLang="en-US" b="1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E1819CD0-2E01-4262-9D58-4B351E7917E2}"/>
              </a:ext>
            </a:extLst>
          </p:cNvPr>
          <p:cNvSpPr/>
          <p:nvPr/>
        </p:nvSpPr>
        <p:spPr>
          <a:xfrm>
            <a:off x="5024005" y="2615729"/>
            <a:ext cx="2701631" cy="792000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tx1"/>
                </a:solidFill>
              </a:rPr>
              <a:t>Database</a:t>
            </a:r>
            <a:r>
              <a:rPr lang="en-US" altLang="zh-TW" sz="2000">
                <a:solidFill>
                  <a:schemeClr val="tx1"/>
                </a:solidFill>
              </a:rPr>
              <a:t> returns data to </a:t>
            </a:r>
            <a:r>
              <a:rPr lang="en-US" altLang="zh-TW" sz="2000" b="1">
                <a:solidFill>
                  <a:schemeClr val="tx1"/>
                </a:solidFill>
              </a:rPr>
              <a:t>Server</a:t>
            </a:r>
            <a:endParaRPr lang="zh-TW" altLang="en-US" sz="2000" b="1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39294E2-F6FB-4456-B3E4-6A7E4AEEB8D4}"/>
              </a:ext>
            </a:extLst>
          </p:cNvPr>
          <p:cNvSpPr/>
          <p:nvPr/>
        </p:nvSpPr>
        <p:spPr>
          <a:xfrm>
            <a:off x="1492139" y="2614848"/>
            <a:ext cx="2701631" cy="792088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>
                <a:solidFill>
                  <a:schemeClr val="tx1"/>
                </a:solidFill>
              </a:rPr>
              <a:t>Server</a:t>
            </a:r>
            <a:r>
              <a:rPr lang="en-US" altLang="zh-TW" sz="2000">
                <a:solidFill>
                  <a:schemeClr val="tx1"/>
                </a:solidFill>
              </a:rPr>
              <a:t> returns webpage to </a:t>
            </a:r>
            <a:r>
              <a:rPr lang="en-US" altLang="zh-TW" sz="2000" b="1">
                <a:solidFill>
                  <a:schemeClr val="tx1"/>
                </a:solidFill>
              </a:rPr>
              <a:t>Client</a:t>
            </a:r>
            <a:endParaRPr lang="zh-TW" altLang="en-US" sz="2000" b="1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5E0B5B-4A0A-0046-9734-BE6076CE2406}"/>
              </a:ext>
            </a:extLst>
          </p:cNvPr>
          <p:cNvSpPr txBox="1"/>
          <p:nvPr/>
        </p:nvSpPr>
        <p:spPr>
          <a:xfrm>
            <a:off x="387066" y="1844824"/>
            <a:ext cx="16665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/>
              <a:t>Client</a:t>
            </a:r>
            <a:endParaRPr kumimoji="1" lang="zh-TW" altLang="en-US" sz="240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B91AE3-22C0-564F-A4FE-EAD28CC3BF55}"/>
              </a:ext>
            </a:extLst>
          </p:cNvPr>
          <p:cNvSpPr txBox="1"/>
          <p:nvPr/>
        </p:nvSpPr>
        <p:spPr>
          <a:xfrm>
            <a:off x="3738736" y="1844825"/>
            <a:ext cx="16665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/>
              <a:t>Server</a:t>
            </a:r>
            <a:endParaRPr kumimoji="1" lang="zh-TW" altLang="en-US" sz="240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6470AE-1596-9F4E-90F4-5DD4449CBF30}"/>
              </a:ext>
            </a:extLst>
          </p:cNvPr>
          <p:cNvSpPr txBox="1"/>
          <p:nvPr/>
        </p:nvSpPr>
        <p:spPr>
          <a:xfrm>
            <a:off x="7246704" y="1844824"/>
            <a:ext cx="16665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/>
              <a:t>Database</a:t>
            </a:r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08875497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D2581-CCE3-42B5-95EF-7EBC1E8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FAE08-E38E-4148-9A12-E8D89AF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an instance of the Google provider object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BD0E00-E96F-4624-AD6E-B40022C36B25}"/>
              </a:ext>
            </a:extLst>
          </p:cNvPr>
          <p:cNvSpPr txBox="1"/>
          <p:nvPr/>
        </p:nvSpPr>
        <p:spPr>
          <a:xfrm>
            <a:off x="457200" y="3717032"/>
            <a:ext cx="8229600" cy="461665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var</a:t>
            </a:r>
            <a:r>
              <a:rPr lang="en-US" altLang="zh-TW" sz="2400" dirty="0"/>
              <a:t> provider = new </a:t>
            </a:r>
            <a:r>
              <a:rPr lang="en-US" altLang="zh-TW" sz="2400" dirty="0" err="1"/>
              <a:t>firebase.auth.GoogleAuthProvider</a:t>
            </a:r>
            <a:r>
              <a:rPr lang="en-US" altLang="zh-TW" sz="2400" dirty="0"/>
              <a:t>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23901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D2581-CCE3-42B5-95EF-7EBC1E8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FAE08-E38E-4148-9A12-E8D89AF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with a pop-up window</a:t>
            </a: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B8D553-CF9A-48F3-8D98-B3F19886E8E7}"/>
              </a:ext>
            </a:extLst>
          </p:cNvPr>
          <p:cNvSpPr txBox="1"/>
          <p:nvPr/>
        </p:nvSpPr>
        <p:spPr>
          <a:xfrm>
            <a:off x="457200" y="2348880"/>
            <a:ext cx="8229600" cy="3785652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firebase.auth</a:t>
            </a:r>
            <a:r>
              <a:rPr lang="en-US" altLang="zh-TW" sz="1600" dirty="0"/>
              <a:t>().</a:t>
            </a:r>
            <a:r>
              <a:rPr lang="en-US" altLang="zh-TW" sz="1600" dirty="0" err="1"/>
              <a:t>signInWithPopup</a:t>
            </a:r>
            <a:r>
              <a:rPr lang="en-US" altLang="zh-TW" sz="1600" dirty="0"/>
              <a:t>(provider).then(function(result)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This gives you a Google Access Token. You can use it to access the Google API.</a:t>
            </a:r>
          </a:p>
          <a:p>
            <a:r>
              <a:rPr lang="en-US" altLang="zh-TW" sz="1600" dirty="0"/>
              <a:t>  var token = </a:t>
            </a:r>
            <a:r>
              <a:rPr lang="en-US" altLang="zh-TW" sz="1600" dirty="0" err="1"/>
              <a:t>result.credential.accessToken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signed-in user info.</a:t>
            </a:r>
          </a:p>
          <a:p>
            <a:r>
              <a:rPr lang="en-US" altLang="zh-TW" sz="1600" dirty="0"/>
              <a:t>  var user = </a:t>
            </a:r>
            <a:r>
              <a:rPr lang="en-US" altLang="zh-TW" sz="1600" dirty="0" err="1"/>
              <a:t>result.user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00B050"/>
                </a:solidFill>
              </a:rPr>
              <a:t>// ...</a:t>
            </a:r>
          </a:p>
          <a:p>
            <a:r>
              <a:rPr lang="en-US" altLang="zh-TW" sz="1600" dirty="0"/>
              <a:t>}).catch(function(error)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Handle Errors here.</a:t>
            </a:r>
          </a:p>
          <a:p>
            <a:r>
              <a:rPr lang="en-US" altLang="zh-TW" sz="1600" dirty="0"/>
              <a:t>  var </a:t>
            </a:r>
            <a:r>
              <a:rPr lang="en-US" altLang="zh-TW" sz="1600" dirty="0" err="1"/>
              <a:t>errorCode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error.code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var </a:t>
            </a:r>
            <a:r>
              <a:rPr lang="en-US" altLang="zh-TW" sz="1600" dirty="0" err="1"/>
              <a:t>errorMessage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error.message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email of the user's account used.</a:t>
            </a:r>
          </a:p>
          <a:p>
            <a:r>
              <a:rPr lang="en-US" altLang="zh-TW" sz="1600" dirty="0"/>
              <a:t>  var email = </a:t>
            </a:r>
            <a:r>
              <a:rPr lang="en-US" altLang="zh-TW" sz="1600" dirty="0" err="1"/>
              <a:t>error.email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</a:t>
            </a:r>
            <a:r>
              <a:rPr lang="en-US" altLang="zh-TW" sz="1600" dirty="0" err="1">
                <a:solidFill>
                  <a:srgbClr val="00B050"/>
                </a:solidFill>
              </a:rPr>
              <a:t>firebase.auth.AuthCredential</a:t>
            </a:r>
            <a:r>
              <a:rPr lang="en-US" altLang="zh-TW" sz="1600" dirty="0">
                <a:solidFill>
                  <a:srgbClr val="00B050"/>
                </a:solidFill>
              </a:rPr>
              <a:t> type that was used.</a:t>
            </a:r>
          </a:p>
          <a:p>
            <a:r>
              <a:rPr lang="en-US" altLang="zh-TW" sz="1600" dirty="0"/>
              <a:t>  var credential = </a:t>
            </a:r>
            <a:r>
              <a:rPr lang="en-US" altLang="zh-TW" sz="1600" dirty="0" err="1"/>
              <a:t>error.credential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15853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D2581-CCE3-42B5-95EF-7EBC1E8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FAE08-E38E-4148-9A12-E8D89AF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by redirecting to the sign-in page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B8D553-CF9A-48F3-8D98-B3F19886E8E7}"/>
              </a:ext>
            </a:extLst>
          </p:cNvPr>
          <p:cNvSpPr txBox="1"/>
          <p:nvPr/>
        </p:nvSpPr>
        <p:spPr>
          <a:xfrm>
            <a:off x="457200" y="2276872"/>
            <a:ext cx="8229600" cy="4524315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firebase.auth</a:t>
            </a:r>
            <a:r>
              <a:rPr lang="en-US" altLang="zh-TW" sz="1600" dirty="0"/>
              <a:t>().</a:t>
            </a:r>
            <a:r>
              <a:rPr lang="en-US" altLang="zh-TW" sz="1600" dirty="0" err="1"/>
              <a:t>signInWithRedirect</a:t>
            </a:r>
            <a:r>
              <a:rPr lang="en-US" altLang="zh-TW" sz="1600" dirty="0"/>
              <a:t>(provider);</a:t>
            </a:r>
          </a:p>
          <a:p>
            <a:r>
              <a:rPr lang="en-US" altLang="zh-TW" sz="1600" dirty="0" err="1"/>
              <a:t>firebase.auth</a:t>
            </a:r>
            <a:r>
              <a:rPr lang="en-US" altLang="zh-TW" sz="1600" dirty="0"/>
              <a:t>().</a:t>
            </a:r>
            <a:r>
              <a:rPr lang="en-US" altLang="zh-TW" sz="1600" dirty="0" err="1"/>
              <a:t>getRedirectResult</a:t>
            </a:r>
            <a:r>
              <a:rPr lang="en-US" altLang="zh-TW" sz="1600" dirty="0"/>
              <a:t>().then(function(result) {</a:t>
            </a:r>
          </a:p>
          <a:p>
            <a:r>
              <a:rPr lang="en-US" altLang="zh-TW" sz="1600" dirty="0"/>
              <a:t>  if (</a:t>
            </a:r>
            <a:r>
              <a:rPr lang="en-US" altLang="zh-TW" sz="1600" dirty="0" err="1"/>
              <a:t>result.credential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This gives you a Google Access Token. You can use it to access the Google API.</a:t>
            </a:r>
          </a:p>
          <a:p>
            <a:r>
              <a:rPr lang="en-US" altLang="zh-TW" sz="1600" dirty="0"/>
              <a:t>    var token = </a:t>
            </a:r>
            <a:r>
              <a:rPr lang="en-US" altLang="zh-TW" sz="1600" dirty="0" err="1"/>
              <a:t>result.credential.accessToken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...</a:t>
            </a:r>
          </a:p>
          <a:p>
            <a:r>
              <a:rPr lang="en-US" altLang="zh-TW" sz="1600" dirty="0"/>
              <a:t>  }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signed-in user info.</a:t>
            </a:r>
          </a:p>
          <a:p>
            <a:r>
              <a:rPr lang="en-US" altLang="zh-TW" sz="1600" dirty="0"/>
              <a:t>  var user = </a:t>
            </a:r>
            <a:r>
              <a:rPr lang="en-US" altLang="zh-TW" sz="1600" dirty="0" err="1"/>
              <a:t>result.user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}).catch(function(error)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Handle Errors here.</a:t>
            </a:r>
          </a:p>
          <a:p>
            <a:r>
              <a:rPr lang="en-US" altLang="zh-TW" sz="1600" dirty="0"/>
              <a:t>  var </a:t>
            </a:r>
            <a:r>
              <a:rPr lang="en-US" altLang="zh-TW" sz="1600" dirty="0" err="1"/>
              <a:t>errorCode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error.code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var </a:t>
            </a:r>
            <a:r>
              <a:rPr lang="en-US" altLang="zh-TW" sz="1600" dirty="0" err="1"/>
              <a:t>errorMessage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error.message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email of the user's account used.</a:t>
            </a:r>
          </a:p>
          <a:p>
            <a:r>
              <a:rPr lang="en-US" altLang="zh-TW" sz="1600" dirty="0"/>
              <a:t>  var email = </a:t>
            </a:r>
            <a:r>
              <a:rPr lang="en-US" altLang="zh-TW" sz="1600" dirty="0" err="1"/>
              <a:t>error.email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// The </a:t>
            </a:r>
            <a:r>
              <a:rPr lang="en-US" altLang="zh-TW" sz="1600" dirty="0" err="1">
                <a:solidFill>
                  <a:srgbClr val="00B050"/>
                </a:solidFill>
              </a:rPr>
              <a:t>firebase.auth.AuthCredential</a:t>
            </a:r>
            <a:r>
              <a:rPr lang="en-US" altLang="zh-TW" sz="1600" dirty="0">
                <a:solidFill>
                  <a:srgbClr val="00B050"/>
                </a:solidFill>
              </a:rPr>
              <a:t> type that was used.</a:t>
            </a:r>
          </a:p>
          <a:p>
            <a:r>
              <a:rPr lang="en-US" altLang="zh-TW" sz="1600" dirty="0"/>
              <a:t>  var credential = </a:t>
            </a:r>
            <a:r>
              <a:rPr lang="en-US" altLang="zh-TW" sz="1600" dirty="0" err="1"/>
              <a:t>error.credential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53980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B46F-E86B-4E59-B4EC-20E83DE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95CB4-19B0-496F-BC38-2F84CA77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 the </a:t>
            </a:r>
            <a:r>
              <a:rPr lang="en-US" altLang="zh-TW" dirty="0">
                <a:hlinkClick r:id="rId2"/>
              </a:rPr>
              <a:t>Facebook for Developers</a:t>
            </a:r>
            <a:r>
              <a:rPr lang="en-US" altLang="zh-TW" dirty="0"/>
              <a:t> site, create a new App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899592" y="3039211"/>
            <a:ext cx="6966520" cy="2812206"/>
            <a:chOff x="899592" y="3039211"/>
            <a:chExt cx="6966520" cy="281220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039211"/>
              <a:ext cx="6966520" cy="281220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BA0BE2-13D3-433C-9D1A-C4142A014D24}"/>
                </a:ext>
              </a:extLst>
            </p:cNvPr>
            <p:cNvSpPr/>
            <p:nvPr/>
          </p:nvSpPr>
          <p:spPr>
            <a:xfrm>
              <a:off x="6804248" y="3894066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934124" y="3365810"/>
              <a:ext cx="64807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40362" y="3529099"/>
              <a:ext cx="64807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34124" y="3639574"/>
              <a:ext cx="64807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49026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B46F-E86B-4E59-B4EC-20E83DE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95CB4-19B0-496F-BC38-2F84CA77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the </a:t>
            </a:r>
            <a:r>
              <a:rPr lang="en-US" altLang="zh-TW" b="1" dirty="0"/>
              <a:t>App ID </a:t>
            </a:r>
            <a:r>
              <a:rPr lang="en-US" altLang="zh-TW" dirty="0"/>
              <a:t>and an </a:t>
            </a:r>
            <a:r>
              <a:rPr lang="en-US" altLang="zh-TW" b="1" dirty="0"/>
              <a:t>App Secret </a:t>
            </a:r>
            <a:r>
              <a:rPr lang="en-US" altLang="zh-TW" dirty="0"/>
              <a:t>for your app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13C9D9-FFE6-4CD0-A07A-8D5270A8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32" y="2636912"/>
            <a:ext cx="5634372" cy="3757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BA0BE2-13D3-433C-9D1A-C4142A014D24}"/>
              </a:ext>
            </a:extLst>
          </p:cNvPr>
          <p:cNvSpPr/>
          <p:nvPr/>
        </p:nvSpPr>
        <p:spPr>
          <a:xfrm>
            <a:off x="2843808" y="3501008"/>
            <a:ext cx="44644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73932" y="639472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(in Facebook for Developer)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1007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BF475-FE23-40D5-831B-B26C72EC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462A1-24C9-4F23-940F-9DAB7057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Enable the Facebook sign-in method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2059D7-FF3B-4304-8623-BCB7137E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2" y="2368474"/>
            <a:ext cx="7847856" cy="37509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5D84A8-AC69-4499-8AFD-A71026882EAD}"/>
              </a:ext>
            </a:extLst>
          </p:cNvPr>
          <p:cNvSpPr/>
          <p:nvPr/>
        </p:nvSpPr>
        <p:spPr>
          <a:xfrm>
            <a:off x="2627784" y="4869160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7163" y="61261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(in firebase page)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49291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753CB-81EC-4C0E-B7D2-30AC4BA5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C3B9C-AE0A-437D-9F11-7210AC24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OAuth redirect URL (find in firebase console) in </a:t>
            </a:r>
            <a:r>
              <a:rPr lang="en-US" altLang="zh-TW" b="1" dirty="0"/>
              <a:t>Product Settings &gt; Facebook Login </a:t>
            </a:r>
            <a:r>
              <a:rPr lang="en-US" altLang="zh-TW" dirty="0"/>
              <a:t>on the </a:t>
            </a:r>
            <a:r>
              <a:rPr lang="en-US" altLang="zh-TW" dirty="0">
                <a:hlinkClick r:id="rId3"/>
              </a:rPr>
              <a:t>Facebook for Developers</a:t>
            </a:r>
            <a:r>
              <a:rPr lang="en-US" altLang="zh-TW" dirty="0"/>
              <a:t> 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B9289B-1D10-423D-88A1-257742EB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285802"/>
            <a:ext cx="6152229" cy="30572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645FEA-0CA9-4E23-8EC3-0938C0E5FAD7}"/>
              </a:ext>
            </a:extLst>
          </p:cNvPr>
          <p:cNvSpPr/>
          <p:nvPr/>
        </p:nvSpPr>
        <p:spPr>
          <a:xfrm>
            <a:off x="2411760" y="5517232"/>
            <a:ext cx="2952328" cy="244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367835" y="63430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(in firebase page)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05495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AC53B-96D0-4AFE-A45A-A3A287A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E3B20-6343-4DEB-AACD-5D3665B4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E6ADAE-2C9C-4D3C-B2C7-741AE3AE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498749"/>
            <a:ext cx="6858508" cy="49253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14E84A-7961-403D-971E-672141ACDB93}"/>
              </a:ext>
            </a:extLst>
          </p:cNvPr>
          <p:cNvSpPr/>
          <p:nvPr/>
        </p:nvSpPr>
        <p:spPr>
          <a:xfrm>
            <a:off x="4211960" y="2132856"/>
            <a:ext cx="180020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860" y="642414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(in Facebook for Developer)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820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DDF80-5463-4B0F-94A2-89D92FC7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BB1264-769E-416A-BFA7-0DB547B7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200"/>
            <a:ext cx="8316759" cy="42671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14E84A-7961-403D-971E-672141ACDB93}"/>
              </a:ext>
            </a:extLst>
          </p:cNvPr>
          <p:cNvSpPr/>
          <p:nvPr/>
        </p:nvSpPr>
        <p:spPr>
          <a:xfrm>
            <a:off x="2195736" y="4951736"/>
            <a:ext cx="2520280" cy="205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218" y="586736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(in Facebook for Developer)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4394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754DF-0540-4E4D-85C2-8AD5761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BB25C-B267-4678-9850-E7F7F13C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an instance of the Facebook provider object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AED796-10BB-464E-A4F4-D7409D0B9FA1}"/>
              </a:ext>
            </a:extLst>
          </p:cNvPr>
          <p:cNvSpPr txBox="1"/>
          <p:nvPr/>
        </p:nvSpPr>
        <p:spPr>
          <a:xfrm>
            <a:off x="457200" y="3573016"/>
            <a:ext cx="8229600" cy="461665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var</a:t>
            </a:r>
            <a:r>
              <a:rPr lang="en-US" altLang="zh-TW" sz="2400" dirty="0"/>
              <a:t> provider = new </a:t>
            </a:r>
            <a:r>
              <a:rPr lang="en-US" altLang="zh-TW" sz="2400" dirty="0" err="1"/>
              <a:t>firebase.auth.FacebookAuthProvider</a:t>
            </a:r>
            <a:r>
              <a:rPr lang="en-US" altLang="zh-TW" sz="2400" dirty="0"/>
              <a:t>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9117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03423-EFCE-4C1C-BF53-4773E31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B1996-0A29-45DA-95B8-C65153CD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Client (Frontend)</a:t>
            </a:r>
          </a:p>
          <a:p>
            <a:pPr lvl="1"/>
            <a:r>
              <a:rPr lang="en-US" altLang="zh-TW" dirty="0"/>
              <a:t>Send requests to Server.</a:t>
            </a:r>
          </a:p>
          <a:p>
            <a:pPr lvl="1"/>
            <a:r>
              <a:rPr lang="en-US" altLang="zh-TW" dirty="0"/>
              <a:t>Process/Display data received from Server via Web Browser.</a:t>
            </a:r>
          </a:p>
          <a:p>
            <a:pPr lvl="1"/>
            <a:r>
              <a:rPr lang="en-US" altLang="zh-TW" dirty="0"/>
              <a:t>HTML + CSS + Javascript can build a good interactive website</a:t>
            </a:r>
          </a:p>
          <a:p>
            <a:pPr lvl="1"/>
            <a:r>
              <a:rPr lang="en-US" altLang="zh-TW" dirty="0"/>
              <a:t>We cannot keep any data</a:t>
            </a:r>
          </a:p>
          <a:p>
            <a:pPr lvl="1"/>
            <a:r>
              <a:rPr lang="en-US" altLang="zh-TW" dirty="0"/>
              <a:t>We cannot collect data</a:t>
            </a:r>
          </a:p>
        </p:txBody>
      </p:sp>
    </p:spTree>
    <p:extLst>
      <p:ext uri="{BB962C8B-B14F-4D97-AF65-F5344CB8AC3E}">
        <p14:creationId xmlns:p14="http://schemas.microsoft.com/office/powerpoint/2010/main" val="135399617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754DF-0540-4E4D-85C2-8AD5761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BB25C-B267-4678-9850-E7F7F13C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with popup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AED796-10BB-464E-A4F4-D7409D0B9FA1}"/>
              </a:ext>
            </a:extLst>
          </p:cNvPr>
          <p:cNvSpPr txBox="1"/>
          <p:nvPr/>
        </p:nvSpPr>
        <p:spPr>
          <a:xfrm>
            <a:off x="390364" y="2348880"/>
            <a:ext cx="8363272" cy="3539430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firebase.auth</a:t>
            </a:r>
            <a:r>
              <a:rPr lang="en-US" altLang="zh-TW" sz="1600" dirty="0"/>
              <a:t>().</a:t>
            </a:r>
            <a:r>
              <a:rPr lang="en-US" altLang="zh-TW" sz="1600" dirty="0" err="1"/>
              <a:t>signInWithPopup</a:t>
            </a:r>
            <a:r>
              <a:rPr lang="en-US" altLang="zh-TW" sz="1600" dirty="0"/>
              <a:t>(provider).then(function(result)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This gives you a Facebook Access Token. You can use it to access the Facebook API.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token = </a:t>
            </a:r>
            <a:r>
              <a:rPr lang="en-US" altLang="zh-TW" sz="1600" dirty="0" err="1"/>
              <a:t>result.credential.accessToken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The signed-in user info.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user = </a:t>
            </a:r>
            <a:r>
              <a:rPr lang="en-US" altLang="zh-TW" sz="1600" dirty="0" err="1"/>
              <a:t>result.user</a:t>
            </a:r>
            <a:r>
              <a:rPr lang="en-US" altLang="zh-TW" sz="1600" dirty="0"/>
              <a:t>;  </a:t>
            </a:r>
          </a:p>
          <a:p>
            <a:r>
              <a:rPr lang="en-US" altLang="zh-TW" sz="1600" dirty="0"/>
              <a:t>}).catch(function(error) {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Handle Errors here.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errorCode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error.code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errorMessage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error.message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The email of the user's account used.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email = </a:t>
            </a:r>
            <a:r>
              <a:rPr lang="en-US" altLang="zh-TW" sz="1600" dirty="0" err="1"/>
              <a:t>error.email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    // The </a:t>
            </a:r>
            <a:r>
              <a:rPr lang="en-US" altLang="zh-TW" sz="1600" dirty="0" err="1">
                <a:solidFill>
                  <a:srgbClr val="00B050"/>
                </a:solidFill>
              </a:rPr>
              <a:t>firebase.auth.AuthCredential</a:t>
            </a:r>
            <a:r>
              <a:rPr lang="en-US" altLang="zh-TW" sz="1600" dirty="0">
                <a:solidFill>
                  <a:srgbClr val="00B050"/>
                </a:solidFill>
              </a:rPr>
              <a:t> type that was used.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credential = </a:t>
            </a:r>
            <a:r>
              <a:rPr lang="en-US" altLang="zh-TW" sz="1600" dirty="0" err="1"/>
              <a:t>error.credential</a:t>
            </a:r>
            <a:r>
              <a:rPr lang="en-US" altLang="zh-TW" sz="1600" dirty="0"/>
              <a:t>;  </a:t>
            </a:r>
          </a:p>
          <a:p>
            <a:r>
              <a:rPr lang="en-US" altLang="zh-TW" sz="1600" dirty="0"/>
              <a:t>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66909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754DF-0540-4E4D-85C2-8AD5761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Sign-In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BB25C-B267-4678-9850-E7F7F13C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with redirect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b="1" dirty="0" err="1"/>
              <a:t>getRedirectResult</a:t>
            </a:r>
            <a:r>
              <a:rPr lang="en-US" altLang="zh-TW" b="1" dirty="0"/>
              <a:t>() </a:t>
            </a:r>
            <a:r>
              <a:rPr lang="en-US" altLang="zh-TW" dirty="0"/>
              <a:t>function is shared with google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AED796-10BB-464E-A4F4-D7409D0B9FA1}"/>
              </a:ext>
            </a:extLst>
          </p:cNvPr>
          <p:cNvSpPr txBox="1"/>
          <p:nvPr/>
        </p:nvSpPr>
        <p:spPr>
          <a:xfrm>
            <a:off x="390364" y="2276872"/>
            <a:ext cx="8363272" cy="338554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firebase.auth</a:t>
            </a:r>
            <a:r>
              <a:rPr lang="en-US" altLang="zh-TW" sz="1600" dirty="0"/>
              <a:t>().</a:t>
            </a:r>
            <a:r>
              <a:rPr lang="en-US" altLang="zh-TW" sz="1600" dirty="0" err="1"/>
              <a:t>signInWithRedirect</a:t>
            </a:r>
            <a:r>
              <a:rPr lang="en-US" altLang="zh-TW" sz="1600" dirty="0"/>
              <a:t>(provider);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701785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167A7-785F-4808-AB25-1E36888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 Users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72232-F9FE-4262-BDA8-4EB5539C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get the current user is by setting an observer on the </a:t>
            </a:r>
            <a:r>
              <a:rPr lang="en-US" altLang="zh-TW" dirty="0" err="1"/>
              <a:t>Auth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B616D1-FEF8-488A-BE66-758AEAC5A03F}"/>
              </a:ext>
            </a:extLst>
          </p:cNvPr>
          <p:cNvSpPr txBox="1"/>
          <p:nvPr/>
        </p:nvSpPr>
        <p:spPr>
          <a:xfrm>
            <a:off x="457200" y="3011031"/>
            <a:ext cx="8229600" cy="3046988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firebase.auth</a:t>
            </a:r>
            <a:r>
              <a:rPr lang="en-US" altLang="zh-TW" sz="2400" dirty="0"/>
              <a:t>().</a:t>
            </a:r>
            <a:r>
              <a:rPr lang="en-US" altLang="zh-TW" sz="2400" dirty="0" err="1"/>
              <a:t>onAuthStateChanged</a:t>
            </a:r>
            <a:r>
              <a:rPr lang="en-US" altLang="zh-TW" sz="2400" dirty="0"/>
              <a:t>(function(user) {</a:t>
            </a:r>
          </a:p>
          <a:p>
            <a:r>
              <a:rPr lang="en-US" altLang="zh-TW" sz="2400" dirty="0"/>
              <a:t>    if (user)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      // User is signed in.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      </a:t>
            </a:r>
            <a:r>
              <a:rPr lang="en-US" altLang="zh-TW" sz="2400" dirty="0"/>
              <a:t>var </a:t>
            </a:r>
            <a:r>
              <a:rPr lang="en-US" altLang="zh-TW" sz="2400" dirty="0" err="1"/>
              <a:t>uid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user.uid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    } else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      // No user is signed in.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});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86546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FDE97-CBFA-4580-A427-37922F54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 Users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E3335-1128-45D7-B1D4-82343DCA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get the currently signed-in user by using the </a:t>
            </a:r>
            <a:r>
              <a:rPr lang="en-US" altLang="zh-TW" dirty="0" err="1"/>
              <a:t>currentUser</a:t>
            </a:r>
            <a:r>
              <a:rPr lang="en-US" altLang="zh-TW" dirty="0"/>
              <a:t> property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B250ED-B4DD-4F25-9164-A5C6AFA265F7}"/>
              </a:ext>
            </a:extLst>
          </p:cNvPr>
          <p:cNvSpPr txBox="1"/>
          <p:nvPr/>
        </p:nvSpPr>
        <p:spPr>
          <a:xfrm>
            <a:off x="457200" y="2996952"/>
            <a:ext cx="8229600" cy="2677656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var</a:t>
            </a:r>
            <a:r>
              <a:rPr lang="en-US" altLang="zh-TW" sz="2400" dirty="0"/>
              <a:t> user = </a:t>
            </a:r>
            <a:r>
              <a:rPr lang="en-US" altLang="zh-TW" sz="2400" dirty="0" err="1"/>
              <a:t>firebase.auth</a:t>
            </a:r>
            <a:r>
              <a:rPr lang="en-US" altLang="zh-TW" sz="2400" dirty="0"/>
              <a:t>().</a:t>
            </a:r>
            <a:r>
              <a:rPr lang="en-US" altLang="zh-TW" sz="2400" dirty="0" err="1"/>
              <a:t>currentUser</a:t>
            </a:r>
            <a:r>
              <a:rPr lang="en-US" altLang="zh-TW" sz="2400" dirty="0"/>
              <a:t>;</a:t>
            </a:r>
          </a:p>
          <a:p>
            <a:endParaRPr lang="en-US" altLang="zh-TW" sz="2400" dirty="0"/>
          </a:p>
          <a:p>
            <a:r>
              <a:rPr lang="en-US" altLang="zh-TW" sz="2400" dirty="0"/>
              <a:t>if (user)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  // User is signed in.</a:t>
            </a:r>
          </a:p>
          <a:p>
            <a:r>
              <a:rPr lang="en-US" altLang="zh-TW" sz="2400" dirty="0"/>
              <a:t>} else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  // No user is signed in.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427793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FDE97-CBFA-4580-A427-37922F54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Sign-Out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E3335-1128-45D7-B1D4-82343DCA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sign-out a user, call </a:t>
            </a:r>
            <a:r>
              <a:rPr lang="en-US" altLang="zh-TW" dirty="0" err="1"/>
              <a:t>signOut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B250ED-B4DD-4F25-9164-A5C6AFA265F7}"/>
              </a:ext>
            </a:extLst>
          </p:cNvPr>
          <p:cNvSpPr txBox="1"/>
          <p:nvPr/>
        </p:nvSpPr>
        <p:spPr>
          <a:xfrm>
            <a:off x="457200" y="2996952"/>
            <a:ext cx="8229600" cy="1938992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firebase.auth</a:t>
            </a:r>
            <a:r>
              <a:rPr lang="en-US" altLang="zh-TW" sz="2400" dirty="0"/>
              <a:t>().</a:t>
            </a:r>
            <a:r>
              <a:rPr lang="en-US" altLang="zh-TW" sz="2400" dirty="0" err="1"/>
              <a:t>signOut</a:t>
            </a:r>
            <a:r>
              <a:rPr lang="en-US" altLang="zh-TW" sz="2400" dirty="0"/>
              <a:t>().then(() =&gt;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// Sign-out successful.</a:t>
            </a:r>
          </a:p>
          <a:p>
            <a:r>
              <a:rPr lang="en-US" altLang="zh-TW" sz="2400" dirty="0"/>
              <a:t>}).catch((error) =&gt; {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  // An error happened.</a:t>
            </a:r>
          </a:p>
          <a:p>
            <a:r>
              <a:rPr lang="en-US" altLang="zh-TW" sz="2400" dirty="0"/>
              <a:t>});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7772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4B7C-9068-4F66-B201-E1015EE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E330A-8182-45BA-94AE-F47681A7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https://firebase.google.com/docs/auth/web/start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hlinkClick r:id="rId3"/>
              </a:rPr>
              <a:t>https://firebase.google.com/docs/reference/js/v8/firebase.auth.Auth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21191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3C8CB-2C73-482C-8A95-CCFA8E18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Realtime Database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93FFB-149E-4E00-919D-25E9F7AA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Firebase Realtime Database data is stored as </a:t>
            </a:r>
            <a:r>
              <a:rPr lang="en-US" altLang="zh-TW" dirty="0">
                <a:hlinkClick r:id="rId2"/>
              </a:rPr>
              <a:t>JSON</a:t>
            </a:r>
            <a:r>
              <a:rPr lang="en-US" altLang="zh-TW" dirty="0"/>
              <a:t> objects</a:t>
            </a:r>
          </a:p>
          <a:p>
            <a:r>
              <a:rPr lang="en-US" altLang="zh-TW" dirty="0"/>
              <a:t>Unlike a SQL database, there are no tables or records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0DAF5A-DF9E-47E9-87E0-B0198EDCB3AF}"/>
              </a:ext>
            </a:extLst>
          </p:cNvPr>
          <p:cNvSpPr txBox="1"/>
          <p:nvPr/>
        </p:nvSpPr>
        <p:spPr>
          <a:xfrm>
            <a:off x="431082" y="3789040"/>
            <a:ext cx="82296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"users": {</a:t>
            </a:r>
          </a:p>
          <a:p>
            <a:r>
              <a:rPr lang="en-US" altLang="zh-TW" dirty="0"/>
              <a:t>        "</a:t>
            </a:r>
            <a:r>
              <a:rPr lang="en-US" altLang="zh-TW" dirty="0" err="1"/>
              <a:t>alovelace</a:t>
            </a:r>
            <a:r>
              <a:rPr lang="en-US" altLang="zh-TW" dirty="0"/>
              <a:t>": {</a:t>
            </a:r>
          </a:p>
          <a:p>
            <a:r>
              <a:rPr lang="en-US" altLang="zh-TW" dirty="0"/>
              <a:t>            "name": "Ada Lovelace",</a:t>
            </a:r>
          </a:p>
          <a:p>
            <a:r>
              <a:rPr lang="en-US" altLang="zh-TW" dirty="0"/>
              <a:t>            "contacts": { "</a:t>
            </a:r>
            <a:r>
              <a:rPr lang="en-US" altLang="zh-TW" dirty="0" err="1"/>
              <a:t>ghopper</a:t>
            </a:r>
            <a:r>
              <a:rPr lang="en-US" altLang="zh-TW" dirty="0"/>
              <a:t>": true },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ghopper</a:t>
            </a:r>
            <a:r>
              <a:rPr lang="en-US" altLang="zh-TW" dirty="0"/>
              <a:t>": { ... },</a:t>
            </a:r>
          </a:p>
          <a:p>
            <a:r>
              <a:rPr lang="en-US" altLang="zh-TW" dirty="0"/>
              <a:t>    "</a:t>
            </a:r>
            <a:r>
              <a:rPr lang="en-US" altLang="zh-TW" dirty="0" err="1"/>
              <a:t>eclarke</a:t>
            </a:r>
            <a:r>
              <a:rPr lang="en-US" altLang="zh-TW" dirty="0"/>
              <a:t>": { ...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80312" y="386318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database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421287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A21D2-C931-4086-8F88-42C180A7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and Write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5C211-E200-477F-8D4E-64D37EEF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a database reference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DCBFA1-0FC2-4167-8D12-F47698387E47}"/>
              </a:ext>
            </a:extLst>
          </p:cNvPr>
          <p:cNvSpPr txBox="1"/>
          <p:nvPr/>
        </p:nvSpPr>
        <p:spPr>
          <a:xfrm>
            <a:off x="457200" y="2577407"/>
            <a:ext cx="8229600" cy="830997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// Get a reference to the database service</a:t>
            </a:r>
          </a:p>
          <a:p>
            <a:r>
              <a:rPr lang="en-US" altLang="zh-TW" sz="2400" dirty="0" err="1"/>
              <a:t>var</a:t>
            </a:r>
            <a:r>
              <a:rPr lang="en-US" altLang="zh-TW" sz="2400" dirty="0"/>
              <a:t> database = </a:t>
            </a:r>
            <a:r>
              <a:rPr lang="en-US" altLang="zh-TW" sz="2400" dirty="0" err="1"/>
              <a:t>firebase.database</a:t>
            </a:r>
            <a:r>
              <a:rPr lang="en-US" altLang="zh-TW" sz="2400" dirty="0"/>
              <a:t>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785355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10A9D-86A6-4D81-B2BE-10064B4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11E89-53CF-413C-A59C-73ED45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There are 4 ways to write data to the database</a:t>
            </a:r>
          </a:p>
          <a:p>
            <a:pPr lvl="1"/>
            <a:r>
              <a:rPr lang="en-US" altLang="zh-TW" b="1" dirty="0"/>
              <a:t>set()</a:t>
            </a:r>
            <a:r>
              <a:rPr lang="en-US" altLang="zh-TW" dirty="0"/>
              <a:t>: Write or overwrite specify reference data</a:t>
            </a:r>
          </a:p>
          <a:p>
            <a:pPr lvl="1"/>
            <a:r>
              <a:rPr lang="en-US" altLang="zh-TW" b="1" dirty="0"/>
              <a:t>push()</a:t>
            </a:r>
            <a:r>
              <a:rPr lang="en-US" altLang="zh-TW" dirty="0"/>
              <a:t>: Adding list data, every call to push() will generate a unique ID</a:t>
            </a:r>
          </a:p>
          <a:p>
            <a:pPr lvl="1"/>
            <a:r>
              <a:rPr lang="en-US" altLang="zh-TW" b="1" dirty="0"/>
              <a:t>update()</a:t>
            </a:r>
            <a:r>
              <a:rPr lang="en-US" altLang="zh-TW" dirty="0"/>
              <a:t>: Give a key, and update the data of this key will not cover the entire data</a:t>
            </a:r>
          </a:p>
          <a:p>
            <a:pPr lvl="1"/>
            <a:r>
              <a:rPr lang="en-US" altLang="zh-TW" b="1" dirty="0"/>
              <a:t>transaction()</a:t>
            </a:r>
            <a:r>
              <a:rPr lang="en-US" altLang="zh-TW" dirty="0"/>
              <a:t>: Updating complex data while updating will cause errors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57526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33565-386C-4313-AD30-FB65335C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E0F6B-BA12-40CC-8871-026AE63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/>
              <a:t>ref() </a:t>
            </a:r>
            <a:r>
              <a:rPr lang="en-US" altLang="zh-TW" dirty="0"/>
              <a:t>to reference the specific path.</a:t>
            </a:r>
          </a:p>
          <a:p>
            <a:r>
              <a:rPr lang="en-US" altLang="zh-TW" dirty="0"/>
              <a:t>Use </a:t>
            </a:r>
            <a:r>
              <a:rPr lang="en-US" altLang="zh-TW" b="1" dirty="0"/>
              <a:t>set() </a:t>
            </a:r>
            <a:r>
              <a:rPr lang="en-US" altLang="zh-TW" dirty="0"/>
              <a:t>to write data and replace any existing data at that path.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BB0EF-7191-499B-B875-B64135C9C972}"/>
              </a:ext>
            </a:extLst>
          </p:cNvPr>
          <p:cNvSpPr txBox="1"/>
          <p:nvPr/>
        </p:nvSpPr>
        <p:spPr>
          <a:xfrm>
            <a:off x="441711" y="3415640"/>
            <a:ext cx="8229600" cy="2677656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</a:t>
            </a:r>
            <a:r>
              <a:rPr lang="en-US" altLang="zh-TW" sz="2400" dirty="0" err="1"/>
              <a:t>writeUserData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userId</a:t>
            </a:r>
            <a:r>
              <a:rPr lang="en-US" altLang="zh-TW" sz="2400" dirty="0"/>
              <a:t>, name, email, </a:t>
            </a:r>
            <a:r>
              <a:rPr lang="en-US" altLang="zh-TW" sz="2400" dirty="0" err="1"/>
              <a:t>imageUrl</a:t>
            </a:r>
            <a:r>
              <a:rPr lang="en-US" altLang="zh-TW" sz="2400" dirty="0"/>
              <a:t>) 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firebase.database</a:t>
            </a:r>
            <a:r>
              <a:rPr lang="en-US" altLang="zh-TW" sz="2400" dirty="0"/>
              <a:t>().</a:t>
            </a:r>
            <a:r>
              <a:rPr lang="en-US" altLang="zh-TW" sz="2400" b="1" dirty="0"/>
              <a:t>ref</a:t>
            </a:r>
            <a:r>
              <a:rPr lang="en-US" altLang="zh-TW" sz="2400" dirty="0"/>
              <a:t>('users/' + </a:t>
            </a:r>
            <a:r>
              <a:rPr lang="en-US" altLang="zh-TW" sz="2400" dirty="0" err="1"/>
              <a:t>userId</a:t>
            </a:r>
            <a:r>
              <a:rPr lang="en-US" altLang="zh-TW" sz="2400" dirty="0"/>
              <a:t>).</a:t>
            </a:r>
            <a:r>
              <a:rPr lang="en-US" altLang="zh-TW" sz="2400" b="1" dirty="0"/>
              <a:t>set</a:t>
            </a:r>
            <a:r>
              <a:rPr lang="en-US" altLang="zh-TW" sz="2400" dirty="0"/>
              <a:t>({</a:t>
            </a:r>
          </a:p>
          <a:p>
            <a:r>
              <a:rPr lang="en-US" altLang="zh-TW" sz="2400" dirty="0"/>
              <a:t>        username: name,</a:t>
            </a:r>
          </a:p>
          <a:p>
            <a:r>
              <a:rPr lang="en-US" altLang="zh-TW" sz="2400" dirty="0"/>
              <a:t>        email: email,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profile_picture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imageUrl</a:t>
            </a:r>
            <a:endParaRPr lang="en-US" altLang="zh-TW" sz="2400" dirty="0"/>
          </a:p>
          <a:p>
            <a:r>
              <a:rPr lang="en-US" altLang="zh-TW" sz="2400" dirty="0"/>
              <a:t>    });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9061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Server (backend)</a:t>
            </a:r>
          </a:p>
          <a:p>
            <a:pPr lvl="1"/>
            <a:r>
              <a:rPr lang="en-US" altLang="zh-TW" dirty="0"/>
              <a:t>save data in server</a:t>
            </a:r>
          </a:p>
          <a:p>
            <a:pPr lvl="1"/>
            <a:r>
              <a:rPr lang="en-US" altLang="zh-TW" dirty="0"/>
              <a:t>do some private function</a:t>
            </a:r>
          </a:p>
          <a:p>
            <a:pPr lvl="1"/>
            <a:r>
              <a:rPr lang="en-US" altLang="zh-TW" dirty="0"/>
              <a:t>collect data and display to client</a:t>
            </a:r>
          </a:p>
          <a:p>
            <a:r>
              <a:rPr lang="en-US" altLang="zh-TW" b="1" dirty="0"/>
              <a:t>Database</a:t>
            </a:r>
          </a:p>
          <a:p>
            <a:pPr lvl="1"/>
            <a:r>
              <a:rPr lang="en-US" altLang="zh-TW" dirty="0"/>
              <a:t>save some txt data</a:t>
            </a:r>
          </a:p>
          <a:p>
            <a:r>
              <a:rPr lang="en-US" altLang="zh-TW" b="1" dirty="0"/>
              <a:t>Storage</a:t>
            </a:r>
          </a:p>
          <a:p>
            <a:pPr lvl="1"/>
            <a:r>
              <a:rPr lang="en-US" altLang="zh-TW" dirty="0"/>
              <a:t>save some multi media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906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33565-386C-4313-AD30-FB65335C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E0F6B-BA12-40CC-8871-026AE631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/>
              <a:t>push() </a:t>
            </a:r>
            <a:r>
              <a:rPr lang="en-US" altLang="zh-TW" dirty="0"/>
              <a:t>to push data.</a:t>
            </a:r>
          </a:p>
          <a:p>
            <a:r>
              <a:rPr lang="en-US" altLang="zh-TW" dirty="0"/>
              <a:t>Every </a:t>
            </a:r>
            <a:r>
              <a:rPr lang="en-US" altLang="zh-TW" b="1" dirty="0"/>
              <a:t>push() </a:t>
            </a:r>
            <a:r>
              <a:rPr lang="en-US" altLang="zh-TW" dirty="0"/>
              <a:t>generate a unique key.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.key</a:t>
            </a:r>
            <a:r>
              <a:rPr lang="zh-TW" altLang="en-US" b="1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it.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BB0EF-7191-499B-B875-B64135C9C972}"/>
              </a:ext>
            </a:extLst>
          </p:cNvPr>
          <p:cNvSpPr txBox="1"/>
          <p:nvPr/>
        </p:nvSpPr>
        <p:spPr>
          <a:xfrm>
            <a:off x="457200" y="4581128"/>
            <a:ext cx="8229600" cy="1938992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</a:t>
            </a:r>
            <a:r>
              <a:rPr lang="en-US" altLang="zh-TW" sz="2400" dirty="0" err="1"/>
              <a:t>writeUserData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userId</a:t>
            </a:r>
            <a:r>
              <a:rPr lang="en-US" altLang="zh-TW" sz="2400" dirty="0"/>
              <a:t>, name, email, </a:t>
            </a:r>
            <a:r>
              <a:rPr lang="en-US" altLang="zh-TW" sz="2400" dirty="0" err="1"/>
              <a:t>imageUrl</a:t>
            </a:r>
            <a:r>
              <a:rPr lang="en-US" altLang="zh-TW" sz="2400" dirty="0"/>
              <a:t>) {</a:t>
            </a:r>
          </a:p>
          <a:p>
            <a:r>
              <a:rPr lang="en-US" altLang="zh-TW" sz="2400" dirty="0"/>
              <a:t>    var key = </a:t>
            </a:r>
            <a:r>
              <a:rPr lang="en-US" altLang="zh-TW" sz="2400" dirty="0" err="1"/>
              <a:t>firebase.database</a:t>
            </a:r>
            <a:r>
              <a:rPr lang="en-US" altLang="zh-TW" sz="2400" dirty="0"/>
              <a:t>().ref(‘</a:t>
            </a:r>
            <a:r>
              <a:rPr lang="en-US" altLang="zh-TW" sz="2400" dirty="0" err="1"/>
              <a:t>com_list</a:t>
            </a:r>
            <a:r>
              <a:rPr lang="en-US" altLang="zh-TW" sz="2400" dirty="0"/>
              <a:t>’)</a:t>
            </a:r>
          </a:p>
          <a:p>
            <a:r>
              <a:rPr lang="en-US" altLang="zh-TW" sz="2400" dirty="0"/>
              <a:t>	         .</a:t>
            </a:r>
            <a:r>
              <a:rPr lang="en-US" altLang="zh-TW" sz="2400" b="1" dirty="0"/>
              <a:t>push</a:t>
            </a:r>
            <a:r>
              <a:rPr lang="en-US" altLang="zh-TW" sz="2400" dirty="0"/>
              <a:t>({data: data, email: email})</a:t>
            </a:r>
          </a:p>
          <a:p>
            <a:r>
              <a:rPr lang="en-US" altLang="zh-TW" sz="2400" dirty="0"/>
              <a:t>	         </a:t>
            </a:r>
            <a:r>
              <a:rPr lang="en-US" altLang="zh-TW" sz="2400" b="1" dirty="0"/>
              <a:t>.key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AFE2E9-F52D-4C77-93AA-1AB33DAB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43" y="1844824"/>
            <a:ext cx="3287557" cy="2388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44746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10A9D-86A6-4D81-B2BE-10064B4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11E89-53CF-413C-A59C-73ED45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read data at a path and listen for changes, use the </a:t>
            </a:r>
            <a:r>
              <a:rPr lang="en-US" altLang="zh-TW" b="1" dirty="0"/>
              <a:t>on</a:t>
            </a:r>
            <a:r>
              <a:rPr lang="en-US" altLang="zh-TW" dirty="0"/>
              <a:t>() or </a:t>
            </a:r>
            <a:r>
              <a:rPr lang="en-US" altLang="zh-TW" b="1" dirty="0"/>
              <a:t>once</a:t>
            </a:r>
            <a:r>
              <a:rPr lang="en-US" altLang="zh-TW" dirty="0"/>
              <a:t>() methods of reference to observe events or use query</a:t>
            </a:r>
          </a:p>
          <a:p>
            <a:pPr lvl="1"/>
            <a:r>
              <a:rPr lang="en-US" altLang="zh-TW" dirty="0">
                <a:hlinkClick r:id="rId2"/>
              </a:rPr>
              <a:t>On</a:t>
            </a:r>
            <a:r>
              <a:rPr lang="en-US" altLang="zh-TW" dirty="0"/>
              <a:t>: listen for change</a:t>
            </a:r>
          </a:p>
          <a:p>
            <a:pPr lvl="1"/>
            <a:r>
              <a:rPr lang="en-US" altLang="zh-TW" dirty="0">
                <a:hlinkClick r:id="rId3"/>
              </a:rPr>
              <a:t>Once</a:t>
            </a:r>
            <a:r>
              <a:rPr lang="en-US" altLang="zh-TW" dirty="0"/>
              <a:t>: for retrive one time, not listen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7482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5E64C-163B-42FA-9F51-84F12658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CE7E-FFF3-4465-B06F-A5438156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89" y="1340768"/>
            <a:ext cx="8229600" cy="4525963"/>
          </a:xfrm>
        </p:spPr>
        <p:txBody>
          <a:bodyPr/>
          <a:lstStyle/>
          <a:p>
            <a:r>
              <a:rPr lang="en-US" altLang="zh-TW" dirty="0"/>
              <a:t>The first parameter of </a:t>
            </a:r>
            <a:r>
              <a:rPr lang="en-US" altLang="zh-TW" b="1" dirty="0"/>
              <a:t>on() </a:t>
            </a:r>
            <a:r>
              <a:rPr lang="en-US" altLang="zh-TW" dirty="0"/>
              <a:t>and </a:t>
            </a:r>
            <a:r>
              <a:rPr lang="en-US" altLang="zh-TW" b="1" dirty="0"/>
              <a:t>once() </a:t>
            </a:r>
            <a:r>
              <a:rPr lang="en-US" altLang="zh-TW" dirty="0"/>
              <a:t>is</a:t>
            </a:r>
            <a:r>
              <a:rPr lang="en-US" altLang="zh-TW" b="1" dirty="0"/>
              <a:t> </a:t>
            </a:r>
            <a:r>
              <a:rPr lang="en-US" altLang="zh-TW" dirty="0" err="1">
                <a:hlinkClick r:id="rId2"/>
              </a:rPr>
              <a:t>EventType</a:t>
            </a:r>
            <a:r>
              <a:rPr lang="en-US" altLang="zh-TW" dirty="0"/>
              <a:t>. There are 5 </a:t>
            </a:r>
            <a:r>
              <a:rPr lang="en-US" altLang="zh-TW" dirty="0" err="1"/>
              <a:t>EventTypes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Use ‘</a:t>
            </a:r>
            <a:r>
              <a:rPr lang="en-US" altLang="zh-TW" b="1" dirty="0"/>
              <a:t>value</a:t>
            </a:r>
            <a:r>
              <a:rPr lang="en-US" altLang="zh-TW" dirty="0"/>
              <a:t>’ to read the value of that path.</a:t>
            </a:r>
          </a:p>
          <a:p>
            <a:r>
              <a:rPr lang="en-US" altLang="zh-TW" dirty="0"/>
              <a:t>Use ‘</a:t>
            </a:r>
            <a:r>
              <a:rPr lang="en-US" altLang="zh-TW" b="1" dirty="0" err="1"/>
              <a:t>child_added</a:t>
            </a:r>
            <a:r>
              <a:rPr lang="en-US" altLang="zh-TW" dirty="0"/>
              <a:t>’ to read every added child.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68D9F2-948E-4FF2-9842-978605BCEADB}"/>
              </a:ext>
            </a:extLst>
          </p:cNvPr>
          <p:cNvSpPr txBox="1"/>
          <p:nvPr/>
        </p:nvSpPr>
        <p:spPr>
          <a:xfrm>
            <a:off x="413211" y="5440690"/>
            <a:ext cx="8402263" cy="120032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var </a:t>
            </a:r>
            <a:r>
              <a:rPr lang="en-US" altLang="zh-TW" dirty="0" err="1"/>
              <a:t>userId</a:t>
            </a:r>
            <a:r>
              <a:rPr lang="en-US" altLang="zh-TW" dirty="0"/>
              <a:t> = </a:t>
            </a:r>
            <a:r>
              <a:rPr lang="en-US" altLang="zh-TW" dirty="0" err="1"/>
              <a:t>firebase.auth</a:t>
            </a:r>
            <a:r>
              <a:rPr lang="en-US" altLang="zh-TW" dirty="0"/>
              <a:t>().</a:t>
            </a:r>
            <a:r>
              <a:rPr lang="en-US" altLang="zh-TW" dirty="0" err="1"/>
              <a:t>currentUser.uid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firebase.database</a:t>
            </a:r>
            <a:r>
              <a:rPr lang="en-US" altLang="zh-TW" dirty="0"/>
              <a:t>().ref('/users/' + </a:t>
            </a:r>
            <a:r>
              <a:rPr lang="en-US" altLang="zh-TW" dirty="0" err="1"/>
              <a:t>userId</a:t>
            </a:r>
            <a:r>
              <a:rPr lang="en-US" altLang="zh-TW" dirty="0"/>
              <a:t>).</a:t>
            </a:r>
            <a:r>
              <a:rPr lang="en-US" altLang="zh-TW" b="1" dirty="0"/>
              <a:t>once</a:t>
            </a:r>
            <a:r>
              <a:rPr lang="en-US" altLang="zh-TW" dirty="0"/>
              <a:t>('</a:t>
            </a:r>
            <a:r>
              <a:rPr lang="en-US" altLang="zh-TW" b="1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').then(function(snapshot){</a:t>
            </a:r>
          </a:p>
          <a:p>
            <a:r>
              <a:rPr lang="en-US" altLang="zh-TW" dirty="0"/>
              <a:t>    var username = (</a:t>
            </a:r>
            <a:r>
              <a:rPr lang="en-US" altLang="zh-TW" dirty="0" err="1"/>
              <a:t>snapshot.val</a:t>
            </a:r>
            <a:r>
              <a:rPr lang="en-US" altLang="zh-TW" dirty="0"/>
              <a:t>() &amp;&amp; </a:t>
            </a:r>
            <a:r>
              <a:rPr lang="en-US" altLang="zh-TW" dirty="0" err="1"/>
              <a:t>snapshot.val</a:t>
            </a:r>
            <a:r>
              <a:rPr lang="en-US" altLang="zh-TW" dirty="0"/>
              <a:t>().username) || 'Anonymous';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8D9F2-948E-4FF2-9842-978605BCEADB}"/>
              </a:ext>
            </a:extLst>
          </p:cNvPr>
          <p:cNvSpPr txBox="1"/>
          <p:nvPr/>
        </p:nvSpPr>
        <p:spPr>
          <a:xfrm>
            <a:off x="413211" y="4149080"/>
            <a:ext cx="8402263" cy="120032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var starCountRef = firebase.database().ref('posts/' + postId + '/starCount');</a:t>
            </a:r>
          </a:p>
          <a:p>
            <a:r>
              <a:rPr lang="en-US" altLang="zh-TW" dirty="0"/>
              <a:t>starCountRef.</a:t>
            </a:r>
            <a:r>
              <a:rPr lang="en-US" altLang="zh-TW" b="1" dirty="0"/>
              <a:t>on</a:t>
            </a:r>
            <a:r>
              <a:rPr lang="en-US" altLang="zh-TW" dirty="0"/>
              <a:t>('</a:t>
            </a:r>
            <a:r>
              <a:rPr lang="en-US" altLang="zh-TW" b="1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', function(snapshot) {</a:t>
            </a:r>
          </a:p>
          <a:p>
            <a:r>
              <a:rPr lang="en-US" altLang="zh-TW" dirty="0"/>
              <a:t>  updateStarCount(postElement, snapshot.val());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81697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5E64C-163B-42FA-9F51-84F12658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CE7E-FFF3-4465-B06F-A5438156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89" y="1340768"/>
            <a:ext cx="8229600" cy="4525963"/>
          </a:xfrm>
        </p:spPr>
        <p:txBody>
          <a:bodyPr/>
          <a:lstStyle/>
          <a:p>
            <a:r>
              <a:rPr lang="en-US" altLang="zh-TW" b="1" dirty="0"/>
              <a:t>on() </a:t>
            </a:r>
            <a:r>
              <a:rPr lang="en-US" altLang="zh-TW" dirty="0"/>
              <a:t>and </a:t>
            </a:r>
            <a:r>
              <a:rPr lang="en-US" altLang="zh-TW" b="1" dirty="0"/>
              <a:t>once() </a:t>
            </a:r>
            <a:r>
              <a:rPr lang="en-US" altLang="zh-TW" dirty="0"/>
              <a:t>receive data</a:t>
            </a:r>
            <a:r>
              <a:rPr lang="en-US" altLang="zh-TW" b="1" dirty="0"/>
              <a:t> </a:t>
            </a:r>
            <a:r>
              <a:rPr lang="en-US" altLang="zh-TW" dirty="0"/>
              <a:t>as a </a:t>
            </a:r>
            <a:r>
              <a:rPr lang="en-US" altLang="zh-TW" dirty="0" err="1">
                <a:hlinkClick r:id="rId2"/>
              </a:rPr>
              <a:t>DataSnapshot</a:t>
            </a:r>
            <a:r>
              <a:rPr lang="en-US" altLang="zh-TW" dirty="0"/>
              <a:t> object. </a:t>
            </a:r>
          </a:p>
          <a:p>
            <a:r>
              <a:rPr lang="en-US" altLang="zh-TW" dirty="0"/>
              <a:t>Use </a:t>
            </a:r>
            <a:r>
              <a:rPr lang="en-US" altLang="zh-TW" b="1" dirty="0" err="1">
                <a:solidFill>
                  <a:srgbClr val="FF0000"/>
                </a:solidFill>
              </a:rPr>
              <a:t>val</a:t>
            </a:r>
            <a:r>
              <a:rPr lang="en-US" altLang="zh-TW" b="1" dirty="0">
                <a:solidFill>
                  <a:srgbClr val="FF0000"/>
                </a:solidFill>
              </a:rPr>
              <a:t>() </a:t>
            </a:r>
            <a:r>
              <a:rPr lang="en-US" altLang="zh-TW" dirty="0"/>
              <a:t>to get the content of the snapshot after you received data.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68D9F2-948E-4FF2-9842-978605BCEADB}"/>
              </a:ext>
            </a:extLst>
          </p:cNvPr>
          <p:cNvSpPr txBox="1"/>
          <p:nvPr/>
        </p:nvSpPr>
        <p:spPr>
          <a:xfrm>
            <a:off x="413211" y="5440690"/>
            <a:ext cx="8402263" cy="120032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var </a:t>
            </a:r>
            <a:r>
              <a:rPr lang="en-US" altLang="zh-TW" dirty="0" err="1"/>
              <a:t>userId</a:t>
            </a:r>
            <a:r>
              <a:rPr lang="en-US" altLang="zh-TW" dirty="0"/>
              <a:t> = </a:t>
            </a:r>
            <a:r>
              <a:rPr lang="en-US" altLang="zh-TW" dirty="0" err="1"/>
              <a:t>firebase.auth</a:t>
            </a:r>
            <a:r>
              <a:rPr lang="en-US" altLang="zh-TW" dirty="0"/>
              <a:t>().</a:t>
            </a:r>
            <a:r>
              <a:rPr lang="en-US" altLang="zh-TW" dirty="0" err="1"/>
              <a:t>currentUser.uid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firebase.database</a:t>
            </a:r>
            <a:r>
              <a:rPr lang="en-US" altLang="zh-TW" dirty="0"/>
              <a:t>().ref('/users/' + </a:t>
            </a:r>
            <a:r>
              <a:rPr lang="en-US" altLang="zh-TW" dirty="0" err="1"/>
              <a:t>userId</a:t>
            </a:r>
            <a:r>
              <a:rPr lang="en-US" altLang="zh-TW" dirty="0"/>
              <a:t>).</a:t>
            </a:r>
            <a:r>
              <a:rPr lang="en-US" altLang="zh-TW" b="1" dirty="0"/>
              <a:t>once</a:t>
            </a:r>
            <a:r>
              <a:rPr lang="en-US" altLang="zh-TW" dirty="0"/>
              <a:t>('</a:t>
            </a:r>
            <a:r>
              <a:rPr lang="en-US" altLang="zh-TW" b="1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').then(function(snapshot){</a:t>
            </a:r>
          </a:p>
          <a:p>
            <a:r>
              <a:rPr lang="en-US" altLang="zh-TW" dirty="0"/>
              <a:t>    var username = (</a:t>
            </a:r>
            <a:r>
              <a:rPr lang="en-US" altLang="zh-TW" dirty="0" err="1"/>
              <a:t>snapshot.val</a:t>
            </a:r>
            <a:r>
              <a:rPr lang="en-US" altLang="zh-TW" dirty="0"/>
              <a:t>() &amp;&amp; </a:t>
            </a:r>
            <a:r>
              <a:rPr lang="en-US" altLang="zh-TW" dirty="0" err="1"/>
              <a:t>snapshot.val</a:t>
            </a:r>
            <a:r>
              <a:rPr lang="en-US" altLang="zh-TW" dirty="0"/>
              <a:t>().username) || 'Anonymous';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68D9F2-948E-4FF2-9842-978605BCEADB}"/>
              </a:ext>
            </a:extLst>
          </p:cNvPr>
          <p:cNvSpPr txBox="1"/>
          <p:nvPr/>
        </p:nvSpPr>
        <p:spPr>
          <a:xfrm>
            <a:off x="413211" y="4149080"/>
            <a:ext cx="8402263" cy="120032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var starCountRef = firebase.database().ref('posts/' + postId + '/starCount');</a:t>
            </a:r>
          </a:p>
          <a:p>
            <a:r>
              <a:rPr lang="en-US" altLang="zh-TW" dirty="0"/>
              <a:t>starCountRef.</a:t>
            </a:r>
            <a:r>
              <a:rPr lang="en-US" altLang="zh-TW" b="1" dirty="0"/>
              <a:t>on</a:t>
            </a:r>
            <a:r>
              <a:rPr lang="en-US" altLang="zh-TW" dirty="0"/>
              <a:t>('</a:t>
            </a:r>
            <a:r>
              <a:rPr lang="en-US" altLang="zh-TW" b="1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', function(snapshot) {</a:t>
            </a:r>
          </a:p>
          <a:p>
            <a:r>
              <a:rPr lang="en-US" altLang="zh-TW" dirty="0"/>
              <a:t>  updateStarCount(postElement, snapshot.val());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68052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C790A-8DBE-40F2-8E1E-0357BBF0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3699E-747C-43BE-9F8C-45A8CF9B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Firebase Realtime Database Rules determine who has read and write access to your database, how your data is structured, and what indexes exist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2EFF4C-A385-46B4-9768-6FF84A56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18" y="3645024"/>
            <a:ext cx="7362564" cy="30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4679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C790A-8DBE-40F2-8E1E-0357BBF0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3699E-747C-43BE-9F8C-45A8CF9B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 Types</a:t>
            </a:r>
          </a:p>
          <a:p>
            <a:pPr lvl="1"/>
            <a:r>
              <a:rPr lang="en-US" altLang="zh-TW" b="1" dirty="0"/>
              <a:t>.read</a:t>
            </a:r>
          </a:p>
          <a:p>
            <a:pPr lvl="1"/>
            <a:r>
              <a:rPr lang="en-US" altLang="zh-TW" b="1" dirty="0"/>
              <a:t>.write</a:t>
            </a:r>
          </a:p>
          <a:p>
            <a:pPr lvl="1"/>
            <a:r>
              <a:rPr lang="en-US" altLang="zh-TW" b="1" dirty="0"/>
              <a:t>.validate</a:t>
            </a:r>
            <a:r>
              <a:rPr lang="en-US" altLang="zh-TW" dirty="0"/>
              <a:t>: Defines what a correctly formatted value will look like, whether it has child attributes, and the data type</a:t>
            </a:r>
          </a:p>
          <a:p>
            <a:pPr lvl="1"/>
            <a:r>
              <a:rPr lang="en-US" altLang="zh-TW" b="1" dirty="0"/>
              <a:t>.</a:t>
            </a:r>
            <a:r>
              <a:rPr lang="en-US" altLang="zh-TW" b="1" dirty="0" err="1"/>
              <a:t>indexOn</a:t>
            </a:r>
            <a:r>
              <a:rPr lang="en-US" altLang="zh-TW" dirty="0"/>
              <a:t>: Specifies a child to index to support ordering and querying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47221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29C48-7C86-4410-9723-6FE43D37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BA77A-DE87-4C6D-8A56-8485E996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example, here's a set of security rules that allows anyone to read the path /foo/, but no one to write to it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B209FC-AD4D-4094-845F-95981D7EB981}"/>
              </a:ext>
            </a:extLst>
          </p:cNvPr>
          <p:cNvSpPr txBox="1"/>
          <p:nvPr/>
        </p:nvSpPr>
        <p:spPr>
          <a:xfrm>
            <a:off x="457200" y="3298004"/>
            <a:ext cx="82296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"rules": {</a:t>
            </a:r>
          </a:p>
          <a:p>
            <a:r>
              <a:rPr lang="en-US" altLang="zh-TW" dirty="0"/>
              <a:t>        "foo": {</a:t>
            </a:r>
          </a:p>
          <a:p>
            <a:r>
              <a:rPr lang="en-US" altLang="zh-TW" dirty="0"/>
              <a:t>            ".read": true,</a:t>
            </a:r>
          </a:p>
          <a:p>
            <a:r>
              <a:rPr lang="en-US" altLang="zh-TW" dirty="0"/>
              <a:t>            ".write": false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367648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29C48-7C86-4410-9723-6FE43D37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BA77A-DE87-4C6D-8A56-8485E996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Firebase Database Rules include </a:t>
            </a:r>
            <a:r>
              <a:rPr lang="en-US" altLang="zh-TW" dirty="0">
                <a:hlinkClick r:id="rId3"/>
              </a:rPr>
              <a:t>built-in variables </a:t>
            </a:r>
            <a:r>
              <a:rPr lang="en-US" altLang="zh-TW" dirty="0"/>
              <a:t>and functions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B209FC-AD4D-4094-845F-95981D7EB981}"/>
              </a:ext>
            </a:extLst>
          </p:cNvPr>
          <p:cNvSpPr txBox="1"/>
          <p:nvPr/>
        </p:nvSpPr>
        <p:spPr>
          <a:xfrm>
            <a:off x="457200" y="3294008"/>
            <a:ext cx="4114800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"rules": {</a:t>
            </a:r>
          </a:p>
          <a:p>
            <a:r>
              <a:rPr lang="en-US" altLang="zh-TW" dirty="0"/>
              <a:t>        "users": {</a:t>
            </a:r>
          </a:p>
          <a:p>
            <a:r>
              <a:rPr lang="en-US" altLang="zh-TW" dirty="0"/>
              <a:t>            "$</a:t>
            </a:r>
            <a:r>
              <a:rPr lang="en-US" altLang="zh-TW" dirty="0" err="1"/>
              <a:t>uid</a:t>
            </a:r>
            <a:r>
              <a:rPr lang="en-US" altLang="zh-TW" dirty="0"/>
              <a:t>": {</a:t>
            </a:r>
          </a:p>
          <a:p>
            <a:r>
              <a:rPr lang="en-US" altLang="zh-TW" dirty="0"/>
              <a:t>                ".write": "$</a:t>
            </a:r>
            <a:r>
              <a:rPr lang="en-US" altLang="zh-TW" dirty="0" err="1"/>
              <a:t>uid</a:t>
            </a:r>
            <a:r>
              <a:rPr lang="en-US" altLang="zh-TW" dirty="0"/>
              <a:t> === </a:t>
            </a:r>
            <a:r>
              <a:rPr lang="en-US" altLang="zh-TW" dirty="0" err="1"/>
              <a:t>auth.uid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B209FC-AD4D-4094-845F-95981D7EB981}"/>
              </a:ext>
            </a:extLst>
          </p:cNvPr>
          <p:cNvSpPr txBox="1"/>
          <p:nvPr/>
        </p:nvSpPr>
        <p:spPr>
          <a:xfrm>
            <a:off x="4716016" y="3298004"/>
            <a:ext cx="41148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"users": {</a:t>
            </a:r>
          </a:p>
          <a:p>
            <a:r>
              <a:rPr lang="en-US" altLang="zh-TW" dirty="0"/>
              <a:t>      “James": {	// id 1</a:t>
            </a:r>
          </a:p>
          <a:p>
            <a:r>
              <a:rPr lang="en-US" altLang="zh-TW" dirty="0"/>
              <a:t>         “name”:””,</a:t>
            </a:r>
          </a:p>
          <a:p>
            <a:r>
              <a:rPr lang="en-US" altLang="zh-TW" dirty="0"/>
              <a:t>         “”</a:t>
            </a:r>
          </a:p>
          <a:p>
            <a:r>
              <a:rPr lang="en-US" altLang="zh-TW" dirty="0"/>
              <a:t>      },</a:t>
            </a:r>
          </a:p>
          <a:p>
            <a:r>
              <a:rPr lang="en-US" altLang="zh-TW" dirty="0"/>
              <a:t>     “John”:{	// id 2</a:t>
            </a:r>
          </a:p>
          <a:p>
            <a:r>
              <a:rPr lang="en-US" altLang="zh-TW" dirty="0"/>
              <a:t>         “name”:””,</a:t>
            </a:r>
          </a:p>
          <a:p>
            <a:r>
              <a:rPr lang="en-US" altLang="zh-TW" dirty="0"/>
              <a:t>         “”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8813" y="33294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rule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81619" y="335459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Database data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07667335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C9487-5AAB-4810-9388-C125C71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DD554-A50B-481D-BDE5-8700288A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rules language includes a </a:t>
            </a:r>
            <a:r>
              <a:rPr lang="en-US" altLang="zh-TW" b="1" dirty="0"/>
              <a:t>.validate </a:t>
            </a:r>
            <a:r>
              <a:rPr lang="en-US" altLang="zh-TW" dirty="0"/>
              <a:t>rule which allows you to apply validation logic using the same expressions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219E62-77F9-42E9-A2B2-1D9F9D26F2CF}"/>
              </a:ext>
            </a:extLst>
          </p:cNvPr>
          <p:cNvSpPr txBox="1"/>
          <p:nvPr/>
        </p:nvSpPr>
        <p:spPr>
          <a:xfrm>
            <a:off x="457200" y="3429000"/>
            <a:ext cx="8229600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"rules": {</a:t>
            </a:r>
          </a:p>
          <a:p>
            <a:r>
              <a:rPr lang="en-US" altLang="zh-TW" dirty="0"/>
              <a:t>        "foo": {</a:t>
            </a:r>
          </a:p>
          <a:p>
            <a:r>
              <a:rPr lang="en-US" altLang="zh-TW" dirty="0"/>
              <a:t>            ".validate": "</a:t>
            </a:r>
            <a:r>
              <a:rPr lang="en-US" altLang="zh-TW" dirty="0" err="1"/>
              <a:t>newData.isString</a:t>
            </a:r>
            <a:r>
              <a:rPr lang="en-US" altLang="zh-TW" dirty="0"/>
              <a:t>() &amp;&amp; </a:t>
            </a:r>
            <a:r>
              <a:rPr lang="en-US" altLang="zh-TW" dirty="0" err="1"/>
              <a:t>newData.val</a:t>
            </a:r>
            <a:r>
              <a:rPr lang="en-US" altLang="zh-TW" dirty="0"/>
              <a:t>().length &lt; 100"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19631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C9487-5AAB-4810-9388-C125C71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DD554-A50B-481D-BDE5-8700288A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When you changed </a:t>
            </a:r>
            <a:r>
              <a:rPr lang="en-US" altLang="zh-TW" dirty="0" err="1"/>
              <a:t>database.rules.json</a:t>
            </a:r>
            <a:r>
              <a:rPr lang="en-US" altLang="zh-TW" dirty="0"/>
              <a:t> locally, you must use </a:t>
            </a:r>
            <a:r>
              <a:rPr lang="en-US" altLang="zh-TW" dirty="0">
                <a:solidFill>
                  <a:srgbClr val="FF0000"/>
                </a:solidFill>
              </a:rPr>
              <a:t>firebase deploy </a:t>
            </a:r>
            <a:r>
              <a:rPr lang="en-US" altLang="zh-TW" dirty="0"/>
              <a:t>to update the rule. Otherwise, your changes won't apply.</a:t>
            </a:r>
          </a:p>
          <a:p>
            <a:r>
              <a:rPr lang="en-US" altLang="zh-TW" dirty="0"/>
              <a:t>Or you can change the rules directly on firebase console.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04D652-7EEE-48E3-91B8-D247E731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76445"/>
            <a:ext cx="3677163" cy="4448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EE014-86B4-4835-B9A4-5F8E9F038254}"/>
              </a:ext>
            </a:extLst>
          </p:cNvPr>
          <p:cNvSpPr/>
          <p:nvPr/>
        </p:nvSpPr>
        <p:spPr>
          <a:xfrm>
            <a:off x="5868144" y="2348880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A266FE-A98C-442E-983B-845245C7B4E3}"/>
              </a:ext>
            </a:extLst>
          </p:cNvPr>
          <p:cNvSpPr/>
          <p:nvPr/>
        </p:nvSpPr>
        <p:spPr>
          <a:xfrm>
            <a:off x="6084168" y="4509120"/>
            <a:ext cx="230425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665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>
                <a:hlinkClick r:id="rId2"/>
              </a:rPr>
              <a:t>Firebase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Firebase is an application cloud development platform built by Google.</a:t>
            </a:r>
          </a:p>
          <a:p>
            <a:r>
              <a:rPr lang="en-US" altLang="zh-TW" dirty="0"/>
              <a:t>Help developers </a:t>
            </a:r>
            <a:r>
              <a:rPr lang="en-US" altLang="zh-TW" b="1" dirty="0"/>
              <a:t>quickly set up </a:t>
            </a:r>
            <a:r>
              <a:rPr lang="en-US" altLang="zh-TW" dirty="0"/>
              <a:t>backend services in the cloud which effectively shorten the application development time.</a:t>
            </a:r>
            <a:endParaRPr lang="zh-TW" altLang="en-US" dirty="0"/>
          </a:p>
        </p:txBody>
      </p:sp>
      <p:pic>
        <p:nvPicPr>
          <p:cNvPr id="4098" name="Picture 2" descr="「firebas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272523"/>
            <a:ext cx="5400600" cy="17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60207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C9487-5AAB-4810-9388-C125C71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DD554-A50B-481D-BDE5-8700288A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information and usage about database:</a:t>
            </a:r>
          </a:p>
          <a:p>
            <a:r>
              <a:rPr lang="en-US" altLang="zh-TW" dirty="0">
                <a:hlinkClick r:id="rId2"/>
              </a:rPr>
              <a:t>https://firebase.google.com/docs/reference/security/database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https://firebase.google.com/docs/database/web/start#web-version-8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hlinkClick r:id="rId4"/>
              </a:rPr>
              <a:t>https://firebase.google.com/docs/database/web/read-and-write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980612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22FE-F103-40B0-BCE9-9479927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272A7-E8A6-4142-BDBB-A69C4FCD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Cloud Storage for Firebase lets you upload and share user generated content, such as images and video, which allows you to build rich media content into your apps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03287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22FE-F103-40B0-BCE9-9479927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34" y="3510384"/>
            <a:ext cx="3966787" cy="2995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0" y="3510384"/>
            <a:ext cx="3960440" cy="3021105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0" y="1340768"/>
            <a:ext cx="5076428" cy="19960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BA0BE2-13D3-433C-9D1A-C4142A014D24}"/>
              </a:ext>
            </a:extLst>
          </p:cNvPr>
          <p:cNvSpPr/>
          <p:nvPr/>
        </p:nvSpPr>
        <p:spPr>
          <a:xfrm>
            <a:off x="667640" y="2564904"/>
            <a:ext cx="7360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A0BE2-13D3-433C-9D1A-C4142A014D24}"/>
              </a:ext>
            </a:extLst>
          </p:cNvPr>
          <p:cNvSpPr/>
          <p:nvPr/>
        </p:nvSpPr>
        <p:spPr>
          <a:xfrm>
            <a:off x="3878381" y="6093296"/>
            <a:ext cx="67779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A0BE2-13D3-433C-9D1A-C4142A014D24}"/>
              </a:ext>
            </a:extLst>
          </p:cNvPr>
          <p:cNvSpPr/>
          <p:nvPr/>
        </p:nvSpPr>
        <p:spPr>
          <a:xfrm>
            <a:off x="8058877" y="6075087"/>
            <a:ext cx="5455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405862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89151-D0E9-4FCD-9A89-F98C514E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Storage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C5CFC-650C-45D3-9FDD-4EE2F94F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to Database, Cloud Storage need a reference to upload/download files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8BCACB-A714-418B-B15E-2AF3BF3256F2}"/>
              </a:ext>
            </a:extLst>
          </p:cNvPr>
          <p:cNvSpPr txBox="1"/>
          <p:nvPr/>
        </p:nvSpPr>
        <p:spPr>
          <a:xfrm>
            <a:off x="457200" y="2708920"/>
            <a:ext cx="8229600" cy="3693319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// Get a reference to the storage service, which is used to create references in your storage bucket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storage = </a:t>
            </a:r>
            <a:r>
              <a:rPr lang="en-US" altLang="zh-TW" dirty="0" err="1"/>
              <a:t>firebase.storage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Create a storage reference from our storage service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storageRef</a:t>
            </a:r>
            <a:r>
              <a:rPr lang="en-US" altLang="zh-TW" dirty="0"/>
              <a:t> = </a:t>
            </a:r>
            <a:r>
              <a:rPr lang="en-US" altLang="zh-TW" dirty="0" err="1"/>
              <a:t>storage.ref</a:t>
            </a:r>
            <a:r>
              <a:rPr lang="en-US" altLang="zh-TW" dirty="0"/>
              <a:t>();</a:t>
            </a: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// Create a child reference, </a:t>
            </a:r>
            <a:r>
              <a:rPr lang="en-US" altLang="zh-TW" dirty="0" err="1">
                <a:solidFill>
                  <a:srgbClr val="00B050"/>
                </a:solidFill>
              </a:rPr>
              <a:t>imagesRef</a:t>
            </a:r>
            <a:r>
              <a:rPr lang="en-US" altLang="zh-TW" dirty="0">
                <a:solidFill>
                  <a:srgbClr val="00B050"/>
                </a:solidFill>
              </a:rPr>
              <a:t> now points to 'images'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imagesRef</a:t>
            </a:r>
            <a:r>
              <a:rPr lang="en-US" altLang="zh-TW" dirty="0"/>
              <a:t> = </a:t>
            </a:r>
            <a:r>
              <a:rPr lang="en-US" altLang="zh-TW" dirty="0" err="1"/>
              <a:t>storageRef.child</a:t>
            </a:r>
            <a:r>
              <a:rPr lang="en-US" altLang="zh-TW" dirty="0"/>
              <a:t>('images');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Child references can also take paths delimited by '/’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en-US" altLang="zh-TW" dirty="0" err="1">
                <a:solidFill>
                  <a:srgbClr val="00B050"/>
                </a:solidFill>
              </a:rPr>
              <a:t>spaceRef</a:t>
            </a:r>
            <a:r>
              <a:rPr lang="en-US" altLang="zh-TW" dirty="0">
                <a:solidFill>
                  <a:srgbClr val="00B050"/>
                </a:solidFill>
              </a:rPr>
              <a:t> now points to "images/</a:t>
            </a:r>
            <a:r>
              <a:rPr lang="en-US" altLang="zh-TW" dirty="0" err="1">
                <a:solidFill>
                  <a:srgbClr val="00B050"/>
                </a:solidFill>
              </a:rPr>
              <a:t>space.jpg</a:t>
            </a:r>
            <a:r>
              <a:rPr lang="en-US" altLang="zh-TW" dirty="0">
                <a:solidFill>
                  <a:srgbClr val="00B050"/>
                </a:solidFill>
              </a:rPr>
              <a:t>"</a:t>
            </a:r>
          </a:p>
          <a:p>
            <a:r>
              <a:rPr lang="en-US" altLang="zh-TW" dirty="0"/>
              <a:t>var </a:t>
            </a:r>
            <a:r>
              <a:rPr lang="en-US" altLang="zh-TW" dirty="0" err="1"/>
              <a:t>spaceRef</a:t>
            </a:r>
            <a:r>
              <a:rPr lang="en-US" altLang="zh-TW" dirty="0"/>
              <a:t> = </a:t>
            </a:r>
            <a:r>
              <a:rPr lang="en-US" altLang="zh-TW" dirty="0" err="1"/>
              <a:t>storageRef.child</a:t>
            </a:r>
            <a:r>
              <a:rPr lang="en-US" altLang="zh-TW" dirty="0"/>
              <a:t>('images/</a:t>
            </a:r>
            <a:r>
              <a:rPr lang="en-US" altLang="zh-TW" dirty="0" err="1"/>
              <a:t>space.jpg</a:t>
            </a:r>
            <a:r>
              <a:rPr lang="en-US" altLang="zh-TW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071533121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D4CF0-934B-441E-9149-E584765F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E546E-0C82-4A54-9828-C4220F64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Once you've created an appropriate reference, you then up call the put() method to up;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3284984"/>
            <a:ext cx="8229600" cy="3139321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// Create a root reference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storageRef</a:t>
            </a:r>
            <a:r>
              <a:rPr lang="en-US" altLang="zh-TW" dirty="0"/>
              <a:t> = </a:t>
            </a:r>
            <a:r>
              <a:rPr lang="en-US" altLang="zh-TW" dirty="0" err="1"/>
              <a:t>firebase.storage</a:t>
            </a:r>
            <a:r>
              <a:rPr lang="en-US" altLang="zh-TW" dirty="0"/>
              <a:t>().ref();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Create a reference to </a:t>
            </a:r>
            <a:r>
              <a:rPr lang="en-US" altLang="zh-TW" b="1" dirty="0">
                <a:solidFill>
                  <a:srgbClr val="00B050"/>
                </a:solidFill>
              </a:rPr>
              <a:t>'mountains.jpg'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mountainsRef</a:t>
            </a:r>
            <a:r>
              <a:rPr lang="en-US" altLang="zh-TW" dirty="0"/>
              <a:t> = </a:t>
            </a:r>
            <a:r>
              <a:rPr lang="en-US" altLang="zh-TW" dirty="0" err="1"/>
              <a:t>storageRef.child</a:t>
            </a:r>
            <a:r>
              <a:rPr lang="en-US" altLang="zh-TW" dirty="0"/>
              <a:t>(</a:t>
            </a:r>
            <a:r>
              <a:rPr lang="en-US" altLang="zh-TW" b="1" dirty="0"/>
              <a:t>'mountains.jpg'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file = ... </a:t>
            </a:r>
            <a:r>
              <a:rPr lang="en-US" altLang="zh-TW" dirty="0">
                <a:solidFill>
                  <a:srgbClr val="00B050"/>
                </a:solidFill>
              </a:rPr>
              <a:t>// use the Blob or File API to get the file</a:t>
            </a:r>
          </a:p>
          <a:p>
            <a:r>
              <a:rPr lang="en-US" altLang="zh-TW" dirty="0" err="1"/>
              <a:t>mountainsRef.put</a:t>
            </a:r>
            <a:r>
              <a:rPr lang="en-US" altLang="zh-TW" dirty="0"/>
              <a:t>(file).then(function(snapshot) {</a:t>
            </a:r>
          </a:p>
          <a:p>
            <a:r>
              <a:rPr lang="en-US" altLang="zh-TW" dirty="0"/>
              <a:t>    console.log('Uploaded a blob or file!');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//now the file’s reference in database is ‘/mountain.jpg’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6457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D4CF0-934B-441E-9149-E584765F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 (Cont’d)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1988840"/>
            <a:ext cx="8229600" cy="3139321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// Create a root reference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storageRef</a:t>
            </a:r>
            <a:r>
              <a:rPr lang="en-US" altLang="zh-TW" dirty="0"/>
              <a:t> = </a:t>
            </a:r>
            <a:r>
              <a:rPr lang="en-US" altLang="zh-TW" dirty="0" err="1"/>
              <a:t>firebase.storage</a:t>
            </a:r>
            <a:r>
              <a:rPr lang="en-US" altLang="zh-TW" dirty="0"/>
              <a:t>().ref();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// Create a reference to </a:t>
            </a:r>
            <a:r>
              <a:rPr lang="en-US" altLang="zh-TW" b="1" dirty="0">
                <a:solidFill>
                  <a:srgbClr val="00B050"/>
                </a:solidFill>
              </a:rPr>
              <a:t>'images/mountains.jpg'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mountainImagesRef</a:t>
            </a:r>
            <a:r>
              <a:rPr lang="en-US" altLang="zh-TW" dirty="0"/>
              <a:t> = </a:t>
            </a:r>
            <a:r>
              <a:rPr lang="en-US" altLang="zh-TW" dirty="0" err="1"/>
              <a:t>storageRef.child</a:t>
            </a:r>
            <a:r>
              <a:rPr lang="en-US" altLang="zh-TW" dirty="0"/>
              <a:t>(</a:t>
            </a:r>
            <a:r>
              <a:rPr lang="en-US" altLang="zh-TW" b="1" dirty="0"/>
              <a:t>'images/mountains.jpg'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file = ... </a:t>
            </a:r>
            <a:r>
              <a:rPr lang="en-US" altLang="zh-TW" dirty="0">
                <a:solidFill>
                  <a:srgbClr val="00B050"/>
                </a:solidFill>
              </a:rPr>
              <a:t>// use the Blob or File API to get the file</a:t>
            </a:r>
          </a:p>
          <a:p>
            <a:r>
              <a:rPr lang="en-US" altLang="zh-TW" dirty="0" err="1"/>
              <a:t>mountainImagesRef.put</a:t>
            </a:r>
            <a:r>
              <a:rPr lang="en-US" altLang="zh-TW" dirty="0"/>
              <a:t>(file).then(function(snapshot) {</a:t>
            </a:r>
          </a:p>
          <a:p>
            <a:r>
              <a:rPr lang="en-US" altLang="zh-TW" dirty="0"/>
              <a:t>    console.log('Uploaded a blob or file!');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//now the file’s reference is ‘/images/mountains.jpg’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95386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833B7-A9D9-45DA-BF49-5E5E41E1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765C1-4B76-4DD6-826C-984221C3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 err="1"/>
              <a:t>getDownloadURL</a:t>
            </a:r>
            <a:r>
              <a:rPr lang="en-US" altLang="zh-TW" b="1" dirty="0"/>
              <a:t>() </a:t>
            </a:r>
            <a:r>
              <a:rPr lang="en-US" altLang="zh-TW" dirty="0"/>
              <a:t>to get file URL, your can download file directly by this URL or inserted into a HTML element</a:t>
            </a:r>
          </a:p>
        </p:txBody>
      </p:sp>
    </p:spTree>
    <p:extLst>
      <p:ext uri="{BB962C8B-B14F-4D97-AF65-F5344CB8AC3E}">
        <p14:creationId xmlns:p14="http://schemas.microsoft.com/office/powerpoint/2010/main" val="3409347771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ED708-0A75-415A-94DA-71EA34D8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506E7-4367-4453-9F1A-93CE2D56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Directly download the file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BBD9AA-E3DE-4352-9D2A-E6CE4D7F0A70}"/>
              </a:ext>
            </a:extLst>
          </p:cNvPr>
          <p:cNvSpPr txBox="1"/>
          <p:nvPr/>
        </p:nvSpPr>
        <p:spPr>
          <a:xfrm>
            <a:off x="454190" y="2336045"/>
            <a:ext cx="8229600" cy="4247317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storageRef.child</a:t>
            </a:r>
            <a:r>
              <a:rPr lang="en-US" altLang="zh-TW" dirty="0"/>
              <a:t>('images/stars.jpg').</a:t>
            </a:r>
            <a:r>
              <a:rPr lang="en-US" altLang="zh-TW" dirty="0" err="1"/>
              <a:t>getDownloadURL</a:t>
            </a:r>
            <a:r>
              <a:rPr lang="en-US" altLang="zh-TW" dirty="0"/>
              <a:t>().then(function(</a:t>
            </a:r>
            <a:r>
              <a:rPr lang="en-US" altLang="zh-TW" dirty="0" err="1"/>
              <a:t>url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B050"/>
                </a:solidFill>
              </a:rPr>
              <a:t>// `</a:t>
            </a:r>
            <a:r>
              <a:rPr lang="en-US" altLang="zh-TW" dirty="0" err="1">
                <a:solidFill>
                  <a:srgbClr val="00B050"/>
                </a:solidFill>
              </a:rPr>
              <a:t>url</a:t>
            </a:r>
            <a:r>
              <a:rPr lang="en-US" altLang="zh-TW" dirty="0">
                <a:solidFill>
                  <a:srgbClr val="00B050"/>
                </a:solidFill>
              </a:rPr>
              <a:t>` is the download URL for 'images/stars.jpg'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B050"/>
                </a:solidFill>
              </a:rPr>
              <a:t>// Download the file directly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xhr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xhr.responseType</a:t>
            </a:r>
            <a:r>
              <a:rPr lang="en-US" altLang="zh-TW" dirty="0"/>
              <a:t> = 'blob';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xhr.onload</a:t>
            </a:r>
            <a:r>
              <a:rPr lang="en-US" altLang="zh-TW" dirty="0"/>
              <a:t> = function(event)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var</a:t>
            </a:r>
            <a:r>
              <a:rPr lang="en-US" altLang="zh-TW" dirty="0"/>
              <a:t> blob = </a:t>
            </a:r>
            <a:r>
              <a:rPr lang="en-US" altLang="zh-TW" dirty="0" err="1"/>
              <a:t>xhr.response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xhr.open</a:t>
            </a:r>
            <a:r>
              <a:rPr lang="en-US" altLang="zh-TW" dirty="0"/>
              <a:t>('GET', </a:t>
            </a:r>
            <a:r>
              <a:rPr lang="en-US" altLang="zh-TW" dirty="0" err="1"/>
              <a:t>url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xhr.send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}).catch(function(error)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B050"/>
                </a:solidFill>
              </a:rPr>
              <a:t>// Handle any errors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66073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ED708-0A75-415A-94DA-71EA34D8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File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506E7-4367-4453-9F1A-93CE2D56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file into html element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BBD9AA-E3DE-4352-9D2A-E6CE4D7F0A70}"/>
              </a:ext>
            </a:extLst>
          </p:cNvPr>
          <p:cNvSpPr txBox="1"/>
          <p:nvPr/>
        </p:nvSpPr>
        <p:spPr>
          <a:xfrm>
            <a:off x="457200" y="2420888"/>
            <a:ext cx="8229600" cy="2585323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storageRef.child</a:t>
            </a:r>
            <a:r>
              <a:rPr lang="en-US" altLang="zh-TW" dirty="0"/>
              <a:t>('images/stars.jpg').</a:t>
            </a:r>
            <a:r>
              <a:rPr lang="en-US" altLang="zh-TW" dirty="0" err="1"/>
              <a:t>getDownloadURL</a:t>
            </a:r>
            <a:r>
              <a:rPr lang="en-US" altLang="zh-TW" dirty="0"/>
              <a:t>().then(function(</a:t>
            </a:r>
            <a:r>
              <a:rPr lang="en-US" altLang="zh-TW" dirty="0" err="1"/>
              <a:t>url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B050"/>
                </a:solidFill>
              </a:rPr>
              <a:t>// `</a:t>
            </a:r>
            <a:r>
              <a:rPr lang="en-US" altLang="zh-TW" dirty="0" err="1">
                <a:solidFill>
                  <a:srgbClr val="00B050"/>
                </a:solidFill>
              </a:rPr>
              <a:t>url</a:t>
            </a:r>
            <a:r>
              <a:rPr lang="en-US" altLang="zh-TW" dirty="0">
                <a:solidFill>
                  <a:srgbClr val="00B050"/>
                </a:solidFill>
              </a:rPr>
              <a:t>` is the download URL for 'images/</a:t>
            </a:r>
            <a:r>
              <a:rPr lang="en-US" altLang="zh-TW" dirty="0" err="1">
                <a:solidFill>
                  <a:srgbClr val="00B050"/>
                </a:solidFill>
              </a:rPr>
              <a:t>stars.jpg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    // inserted into an &lt;</a:t>
            </a:r>
            <a:r>
              <a:rPr lang="en-US" altLang="zh-TW" dirty="0" err="1">
                <a:solidFill>
                  <a:srgbClr val="00B050"/>
                </a:solidFill>
              </a:rPr>
              <a:t>img</a:t>
            </a:r>
            <a:r>
              <a:rPr lang="en-US" altLang="zh-TW" dirty="0">
                <a:solidFill>
                  <a:srgbClr val="00B050"/>
                </a:solidFill>
              </a:rPr>
              <a:t>&gt; element: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('</a:t>
            </a:r>
            <a:r>
              <a:rPr lang="en-US" altLang="zh-TW" dirty="0" err="1"/>
              <a:t>myimg</a:t>
            </a:r>
            <a:r>
              <a:rPr lang="en-US" altLang="zh-TW" dirty="0"/>
              <a:t>');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img.src</a:t>
            </a:r>
            <a:r>
              <a:rPr lang="en-US" altLang="zh-TW" dirty="0"/>
              <a:t> = </a:t>
            </a:r>
            <a:r>
              <a:rPr lang="en-US" altLang="zh-TW" dirty="0" err="1"/>
              <a:t>url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}).catch(function(error)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B050"/>
                </a:solidFill>
              </a:rPr>
              <a:t>// Handle any errors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685156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B6E30-EAF5-441D-9EAB-B2A32A34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63524-A254-454A-B8A8-510B13DC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Storage Security Rules manage the complexity for you by allowing you to specify path-based permissions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D14C57-57D4-4DB0-9D50-9AE3FE5FB056}"/>
              </a:ext>
            </a:extLst>
          </p:cNvPr>
          <p:cNvSpPr txBox="1"/>
          <p:nvPr/>
        </p:nvSpPr>
        <p:spPr>
          <a:xfrm>
            <a:off x="457200" y="3230582"/>
            <a:ext cx="82296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// Rules can optionally specify a condition</a:t>
            </a:r>
          </a:p>
          <a:p>
            <a:r>
              <a:rPr lang="en-US" altLang="zh-TW" dirty="0"/>
              <a:t>allow write: if &lt;condition&gt;;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C737D2-1BAA-483C-9901-18409D7FE933}"/>
              </a:ext>
            </a:extLst>
          </p:cNvPr>
          <p:cNvSpPr txBox="1"/>
          <p:nvPr/>
        </p:nvSpPr>
        <p:spPr>
          <a:xfrm>
            <a:off x="440687" y="3951054"/>
            <a:ext cx="82296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TW" altLang="zh-TW" dirty="0">
                <a:latin typeface="+mn-lt"/>
                <a:ea typeface="Roboto Mono"/>
              </a:rPr>
              <a:t>service firebase.storage {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</a:t>
            </a:r>
            <a:r>
              <a:rPr lang="zh-TW" altLang="zh-TW" dirty="0">
                <a:solidFill>
                  <a:srgbClr val="00B050"/>
                </a:solidFill>
                <a:latin typeface="+mn-lt"/>
                <a:ea typeface="Roboto Mono"/>
              </a:rPr>
              <a:t>// The {bucket} wildcard indicates we match files in all Cloud Storage buckets</a:t>
            </a:r>
            <a:br>
              <a:rPr lang="zh-TW" altLang="zh-TW" dirty="0">
                <a:solidFill>
                  <a:srgbClr val="00B050"/>
                </a:solidFill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match /b/{bucket}/o {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  </a:t>
            </a:r>
            <a:r>
              <a:rPr lang="zh-TW" altLang="zh-TW" dirty="0">
                <a:solidFill>
                  <a:srgbClr val="00B050"/>
                </a:solidFill>
                <a:latin typeface="+mn-lt"/>
                <a:ea typeface="Roboto Mono"/>
              </a:rPr>
              <a:t>// Match filename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  match /filename {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    allow read: if &lt;condition&gt;;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    allow write: if &lt;condition&gt;;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  }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  }</a:t>
            </a:r>
            <a:br>
              <a:rPr lang="zh-TW" altLang="zh-TW" dirty="0">
                <a:latin typeface="+mn-lt"/>
                <a:ea typeface="Roboto Mono"/>
              </a:rPr>
            </a:br>
            <a:r>
              <a:rPr lang="zh-TW" altLang="zh-TW" dirty="0">
                <a:latin typeface="+mn-lt"/>
                <a:ea typeface="Roboto Mono"/>
              </a:rPr>
              <a:t>}</a:t>
            </a:r>
            <a:r>
              <a:rPr lang="zh-TW" altLang="zh-TW" sz="1400" dirty="0">
                <a:latin typeface="+mn-lt"/>
              </a:rPr>
              <a:t> </a:t>
            </a:r>
            <a:endParaRPr lang="zh-TW" altLang="zh-TW" sz="40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33914" y="326384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Storage Rules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33913" y="395865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Storage Rules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0760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Use Firebase?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powerful </a:t>
            </a:r>
            <a:r>
              <a:rPr lang="en-US" altLang="zh-TW" b="1" dirty="0"/>
              <a:t>real-time database </a:t>
            </a:r>
            <a:r>
              <a:rPr lang="en-US" altLang="zh-TW" dirty="0"/>
              <a:t>which makes it an excellent candidate to drive </a:t>
            </a:r>
            <a:r>
              <a:rPr lang="en-US" altLang="zh-TW" b="1" dirty="0"/>
              <a:t>multi-player games.</a:t>
            </a:r>
          </a:p>
          <a:p>
            <a:r>
              <a:rPr lang="en-US" altLang="zh-TW" dirty="0"/>
              <a:t>Full document storage, analytics, hosting, etc.</a:t>
            </a:r>
          </a:p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altLang="zh-TW" dirty="0"/>
              <a:t> API and provide user side high security.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697344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specify the file size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D9BB5E-69E9-4349-B8F4-D1B2A596E761}"/>
              </a:ext>
            </a:extLst>
          </p:cNvPr>
          <p:cNvSpPr txBox="1"/>
          <p:nvPr/>
        </p:nvSpPr>
        <p:spPr>
          <a:xfrm>
            <a:off x="451679" y="2432020"/>
            <a:ext cx="82296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// Rules can specify conditions that consider the request</a:t>
            </a:r>
          </a:p>
          <a:p>
            <a:pPr lvl="0"/>
            <a:r>
              <a:rPr lang="zh-TW" altLang="zh-TW" dirty="0">
                <a:ea typeface="Roboto Mono"/>
              </a:rPr>
              <a:t>service firebase.storage {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match /b/{bucket}/o {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  match /images/{imageId} {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   </a:t>
            </a:r>
            <a:r>
              <a:rPr lang="zh-TW" altLang="zh-TW" dirty="0">
                <a:solidFill>
                  <a:schemeClr val="accent5">
                    <a:lumMod val="75000"/>
                  </a:schemeClr>
                </a:solidFill>
                <a:ea typeface="Roboto Mono"/>
              </a:rPr>
              <a:t> </a:t>
            </a:r>
            <a:r>
              <a:rPr lang="zh-TW" altLang="zh-TW" dirty="0">
                <a:solidFill>
                  <a:srgbClr val="00B050"/>
                </a:solidFill>
                <a:ea typeface="Roboto Mono"/>
              </a:rPr>
              <a:t>// Only allow uploads of any image file that's less than 5MB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    allow write: if request.resource.size &lt; 5 * 1024 * 1024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                 &amp;&amp; request.resource.contentType.matches('image/.*');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  }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  }</a:t>
            </a:r>
            <a:br>
              <a:rPr lang="zh-TW" altLang="zh-TW" dirty="0">
                <a:ea typeface="Roboto Mono"/>
              </a:rPr>
            </a:br>
            <a:r>
              <a:rPr lang="zh-TW" altLang="zh-TW" dirty="0">
                <a:ea typeface="Roboto Mono"/>
              </a:rPr>
              <a:t>}</a:t>
            </a:r>
            <a:r>
              <a:rPr lang="zh-TW" altLang="zh-TW" sz="14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11115" y="243202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Storage Rules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41504445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information and usage about cloud storage rules:</a:t>
            </a:r>
          </a:p>
          <a:p>
            <a:r>
              <a:rPr lang="en-US" altLang="zh-TW" dirty="0">
                <a:hlinkClick r:id="rId2"/>
              </a:rPr>
              <a:t>https://firebase.google.com/docs/storage/security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9629459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Cloud Functions let you automatically run backend code in response to events triggered by Firebase features and HTTPS requests. </a:t>
            </a:r>
          </a:p>
          <a:p>
            <a:r>
              <a:rPr lang="en-US" altLang="zh-TW" dirty="0"/>
              <a:t>Your code is stored in Google's cloud and runs in a managed environment. There's no need to manage and scale your own servers.</a:t>
            </a:r>
          </a:p>
        </p:txBody>
      </p:sp>
    </p:spTree>
    <p:extLst>
      <p:ext uri="{BB962C8B-B14F-4D97-AF65-F5344CB8AC3E}">
        <p14:creationId xmlns:p14="http://schemas.microsoft.com/office/powerpoint/2010/main" val="213077381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B701-A6D2-4F66-B42E-BED6952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Function</a:t>
            </a:r>
            <a:endParaRPr lang="zh-TW" altLang="en-US" dirty="0"/>
          </a:p>
        </p:txBody>
      </p:sp>
      <p:pic>
        <p:nvPicPr>
          <p:cNvPr id="5122" name="Picture 2" descr="デスクトップコンピュータのイラスト">
            <a:extLst>
              <a:ext uri="{FF2B5EF4-FFF2-40B4-BE49-F238E27FC236}">
                <a16:creationId xmlns:a16="http://schemas.microsoft.com/office/drawing/2014/main" id="{FF144CF9-9ABC-4340-9514-CFD50D56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6768"/>
            <a:ext cx="1526262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BBEFA1-62CD-41AC-A00C-9F2B1C7F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00939" y="3718358"/>
            <a:ext cx="1142122" cy="11421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CD9CAD-8814-4AC8-809D-466DDD403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141" y="3718358"/>
            <a:ext cx="1213658" cy="12136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F70F042-0D32-4208-B2CF-129020CDE978}"/>
              </a:ext>
            </a:extLst>
          </p:cNvPr>
          <p:cNvSpPr txBox="1"/>
          <p:nvPr/>
        </p:nvSpPr>
        <p:spPr>
          <a:xfrm>
            <a:off x="7818702" y="3770806"/>
            <a:ext cx="52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D226301-F880-4003-9C07-AB2AB9BAE52F}"/>
              </a:ext>
            </a:extLst>
          </p:cNvPr>
          <p:cNvCxnSpPr>
            <a:cxnSpLocks/>
            <a:stCxn id="5122" idx="2"/>
          </p:cNvCxnSpPr>
          <p:nvPr/>
        </p:nvCxnSpPr>
        <p:spPr>
          <a:xfrm>
            <a:off x="1220331" y="4849769"/>
            <a:ext cx="0" cy="81464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87B9401-EF0C-4426-88C2-D332ECF81B23}"/>
              </a:ext>
            </a:extLst>
          </p:cNvPr>
          <p:cNvCxnSpPr>
            <a:cxnSpLocks/>
          </p:cNvCxnSpPr>
          <p:nvPr/>
        </p:nvCxnSpPr>
        <p:spPr>
          <a:xfrm>
            <a:off x="1220331" y="5664415"/>
            <a:ext cx="3251916" cy="0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2B22BF6-D12A-449B-A44F-4B14135475B4}"/>
              </a:ext>
            </a:extLst>
          </p:cNvPr>
          <p:cNvCxnSpPr/>
          <p:nvPr/>
        </p:nvCxnSpPr>
        <p:spPr>
          <a:xfrm flipV="1">
            <a:off x="4497185" y="4858516"/>
            <a:ext cx="0" cy="80589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2286B98-C27C-4600-88F4-34D02DF3B133}"/>
              </a:ext>
            </a:extLst>
          </p:cNvPr>
          <p:cNvCxnSpPr>
            <a:cxnSpLocks/>
          </p:cNvCxnSpPr>
          <p:nvPr/>
        </p:nvCxnSpPr>
        <p:spPr>
          <a:xfrm>
            <a:off x="4669674" y="4849774"/>
            <a:ext cx="0" cy="81464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44D38E9-C163-4EE4-81DA-2D5233BD5704}"/>
              </a:ext>
            </a:extLst>
          </p:cNvPr>
          <p:cNvCxnSpPr>
            <a:cxnSpLocks/>
          </p:cNvCxnSpPr>
          <p:nvPr/>
        </p:nvCxnSpPr>
        <p:spPr>
          <a:xfrm flipV="1">
            <a:off x="4669674" y="5664415"/>
            <a:ext cx="3410295" cy="6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AFF4E50-684B-451D-84EB-4425DBD26B4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079969" y="4932016"/>
            <a:ext cx="1" cy="73240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5370C1F-088B-43BE-A489-EA4F79B6BD21}"/>
              </a:ext>
            </a:extLst>
          </p:cNvPr>
          <p:cNvCxnSpPr>
            <a:cxnSpLocks/>
          </p:cNvCxnSpPr>
          <p:nvPr/>
        </p:nvCxnSpPr>
        <p:spPr>
          <a:xfrm rot="10800000">
            <a:off x="4497184" y="2903708"/>
            <a:ext cx="0" cy="814646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4E1016C-8660-401F-BD36-BC7E8FBEB2EB}"/>
              </a:ext>
            </a:extLst>
          </p:cNvPr>
          <p:cNvCxnSpPr>
            <a:cxnSpLocks/>
          </p:cNvCxnSpPr>
          <p:nvPr/>
        </p:nvCxnSpPr>
        <p:spPr>
          <a:xfrm rot="10800000">
            <a:off x="1245268" y="2903708"/>
            <a:ext cx="3251916" cy="0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5F77FD3-002E-4134-A74E-558A259BCBB3}"/>
              </a:ext>
            </a:extLst>
          </p:cNvPr>
          <p:cNvCxnSpPr>
            <a:cxnSpLocks/>
          </p:cNvCxnSpPr>
          <p:nvPr/>
        </p:nvCxnSpPr>
        <p:spPr>
          <a:xfrm>
            <a:off x="1220330" y="2903708"/>
            <a:ext cx="1" cy="86710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CAD1425-F8A4-4CF4-ABDF-85453537DC27}"/>
              </a:ext>
            </a:extLst>
          </p:cNvPr>
          <p:cNvCxnSpPr>
            <a:cxnSpLocks/>
          </p:cNvCxnSpPr>
          <p:nvPr/>
        </p:nvCxnSpPr>
        <p:spPr>
          <a:xfrm rot="10800000">
            <a:off x="8079969" y="2903710"/>
            <a:ext cx="0" cy="81464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A3B3708-0816-4101-B7EB-47E160B0C5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9674" y="2903710"/>
            <a:ext cx="3410295" cy="6"/>
          </a:xfrm>
          <a:prstGeom prst="line">
            <a:avLst/>
          </a:prstGeom>
          <a:ln w="76200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2BE0E10-5259-4FD5-8C05-5CE7AADFBE32}"/>
              </a:ext>
            </a:extLst>
          </p:cNvPr>
          <p:cNvCxnSpPr>
            <a:cxnSpLocks/>
          </p:cNvCxnSpPr>
          <p:nvPr/>
        </p:nvCxnSpPr>
        <p:spPr>
          <a:xfrm flipH="1">
            <a:off x="4669674" y="2903717"/>
            <a:ext cx="1" cy="80305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D7EF95C-1B4E-4A3A-8FA3-D38F0786099F}"/>
              </a:ext>
            </a:extLst>
          </p:cNvPr>
          <p:cNvSpPr/>
          <p:nvPr/>
        </p:nvSpPr>
        <p:spPr>
          <a:xfrm>
            <a:off x="1257522" y="5356624"/>
            <a:ext cx="3177533" cy="792088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Front End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sends HTTP requests to </a:t>
            </a:r>
            <a:r>
              <a:rPr lang="en-US" altLang="zh-TW" sz="2000" b="1" dirty="0">
                <a:solidFill>
                  <a:schemeClr val="tx1"/>
                </a:solidFill>
              </a:rPr>
              <a:t>Server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78B8EA77-7AAF-417F-AB2A-EEA9515D9F51}"/>
              </a:ext>
            </a:extLst>
          </p:cNvPr>
          <p:cNvSpPr/>
          <p:nvPr/>
        </p:nvSpPr>
        <p:spPr>
          <a:xfrm>
            <a:off x="5024006" y="5376436"/>
            <a:ext cx="2794696" cy="792000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Server</a:t>
            </a:r>
            <a:r>
              <a:rPr lang="en-US" altLang="zh-TW" dirty="0">
                <a:solidFill>
                  <a:schemeClr val="tx1"/>
                </a:solidFill>
              </a:rPr>
              <a:t> queries functions from </a:t>
            </a:r>
            <a:r>
              <a:rPr lang="en-US" altLang="zh-TW" b="1" dirty="0">
                <a:solidFill>
                  <a:schemeClr val="tx1"/>
                </a:solidFill>
              </a:rPr>
              <a:t>Database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E1819CD0-2E01-4262-9D58-4B351E7917E2}"/>
              </a:ext>
            </a:extLst>
          </p:cNvPr>
          <p:cNvSpPr/>
          <p:nvPr/>
        </p:nvSpPr>
        <p:spPr>
          <a:xfrm>
            <a:off x="5024005" y="2615729"/>
            <a:ext cx="2701631" cy="792000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Database</a:t>
            </a:r>
            <a:r>
              <a:rPr lang="en-US" altLang="zh-TW" sz="2000" dirty="0">
                <a:solidFill>
                  <a:schemeClr val="tx1"/>
                </a:solidFill>
              </a:rPr>
              <a:t> returns functions to </a:t>
            </a:r>
            <a:r>
              <a:rPr lang="en-US" altLang="zh-TW" sz="2000" b="1" dirty="0">
                <a:solidFill>
                  <a:schemeClr val="tx1"/>
                </a:solidFill>
              </a:rPr>
              <a:t>Server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39294E2-F6FB-4456-B3E4-6A7E4AEEB8D4}"/>
              </a:ext>
            </a:extLst>
          </p:cNvPr>
          <p:cNvSpPr/>
          <p:nvPr/>
        </p:nvSpPr>
        <p:spPr>
          <a:xfrm>
            <a:off x="1492139" y="2614848"/>
            <a:ext cx="2832556" cy="792088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Server</a:t>
            </a:r>
            <a:r>
              <a:rPr lang="en-US" altLang="zh-TW" sz="2000" dirty="0">
                <a:solidFill>
                  <a:schemeClr val="tx1"/>
                </a:solidFill>
              </a:rPr>
              <a:t> returns result to </a:t>
            </a:r>
            <a:r>
              <a:rPr lang="en-US" altLang="zh-TW" sz="2000" b="1" dirty="0">
                <a:solidFill>
                  <a:schemeClr val="tx1"/>
                </a:solidFill>
              </a:rPr>
              <a:t>Front End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5E0B5B-4A0A-0046-9734-BE6076CE2406}"/>
              </a:ext>
            </a:extLst>
          </p:cNvPr>
          <p:cNvSpPr txBox="1"/>
          <p:nvPr/>
        </p:nvSpPr>
        <p:spPr>
          <a:xfrm>
            <a:off x="387066" y="1844824"/>
            <a:ext cx="16665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 dirty="0"/>
              <a:t>Front End</a:t>
            </a:r>
            <a:endParaRPr kumimoji="1"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B91AE3-22C0-564F-A4FE-EAD28CC3BF55}"/>
              </a:ext>
            </a:extLst>
          </p:cNvPr>
          <p:cNvSpPr txBox="1"/>
          <p:nvPr/>
        </p:nvSpPr>
        <p:spPr>
          <a:xfrm>
            <a:off x="3543300" y="1844824"/>
            <a:ext cx="20574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 dirty="0"/>
              <a:t>GCP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Server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6470AE-1596-9F4E-90F4-5DD4449CBF30}"/>
              </a:ext>
            </a:extLst>
          </p:cNvPr>
          <p:cNvSpPr txBox="1"/>
          <p:nvPr/>
        </p:nvSpPr>
        <p:spPr>
          <a:xfrm>
            <a:off x="7246704" y="1844824"/>
            <a:ext cx="16665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 dirty="0"/>
              <a:t>Database</a:t>
            </a:r>
            <a:endParaRPr kumimoji="1" lang="zh-TW" altLang="en-US" sz="2400" dirty="0"/>
          </a:p>
        </p:txBody>
      </p:sp>
      <p:sp>
        <p:nvSpPr>
          <p:cNvPr id="28" name="矩形: 圓角 53">
            <a:extLst>
              <a:ext uri="{FF2B5EF4-FFF2-40B4-BE49-F238E27FC236}">
                <a16:creationId xmlns:a16="http://schemas.microsoft.com/office/drawing/2014/main" id="{78B8EA77-7AAF-417F-AB2A-EEA9515D9F51}"/>
              </a:ext>
            </a:extLst>
          </p:cNvPr>
          <p:cNvSpPr/>
          <p:nvPr/>
        </p:nvSpPr>
        <p:spPr>
          <a:xfrm>
            <a:off x="5143061" y="3923650"/>
            <a:ext cx="2097038" cy="792000"/>
          </a:xfrm>
          <a:prstGeom prst="roundRect">
            <a:avLst>
              <a:gd name="adj" fmla="val 12121"/>
            </a:avLst>
          </a:prstGeom>
          <a:solidFill>
            <a:srgbClr val="CC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Server </a:t>
            </a:r>
            <a:r>
              <a:rPr lang="en-US" altLang="zh-TW" sz="2000" dirty="0">
                <a:solidFill>
                  <a:schemeClr val="tx1"/>
                </a:solidFill>
              </a:rPr>
              <a:t>runs the functions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47852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enable cloud functions to your project.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Command : firebase </a:t>
            </a:r>
            <a:r>
              <a:rPr lang="en-US" altLang="zh-TW" dirty="0" err="1">
                <a:solidFill>
                  <a:srgbClr val="0070C0"/>
                </a:solidFill>
              </a:rPr>
              <a:t>init</a:t>
            </a:r>
            <a:r>
              <a:rPr lang="en-US" altLang="zh-TW" dirty="0">
                <a:solidFill>
                  <a:srgbClr val="0070C0"/>
                </a:solidFill>
              </a:rPr>
              <a:t> functions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1" y="3279802"/>
            <a:ext cx="4529757" cy="35225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1880" y="5085184"/>
            <a:ext cx="1008112" cy="144016"/>
          </a:xfrm>
          <a:prstGeom prst="rect">
            <a:avLst/>
          </a:prstGeom>
          <a:solidFill>
            <a:srgbClr val="28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221835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Then you will get the following folder in your project. </a:t>
            </a:r>
          </a:p>
          <a:p>
            <a:r>
              <a:rPr lang="en-US" altLang="zh-TW" dirty="0"/>
              <a:t>Now, we are going to edit </a:t>
            </a:r>
            <a:r>
              <a:rPr lang="en-US" altLang="zh-TW" b="1" dirty="0"/>
              <a:t>index.js</a:t>
            </a:r>
            <a:r>
              <a:rPr lang="en-US" altLang="zh-TW" dirty="0"/>
              <a:t> to create our cloud functions.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856467"/>
            <a:ext cx="4680520" cy="22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6295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Firebase admin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Just like what we did </a:t>
            </a:r>
            <a:r>
              <a:rPr lang="en-US" altLang="zh-TW" b="1" dirty="0" err="1"/>
              <a:t>firebase.initializeApp</a:t>
            </a:r>
            <a:r>
              <a:rPr lang="en-US" altLang="zh-TW" b="1" dirty="0"/>
              <a:t>(config)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/>
              <a:t>in our .</a:t>
            </a:r>
            <a:r>
              <a:rPr lang="en-US" altLang="zh-TW" dirty="0" err="1"/>
              <a:t>js</a:t>
            </a:r>
            <a:r>
              <a:rPr lang="en-US" altLang="zh-TW" dirty="0"/>
              <a:t> files. We initialize firebase again in index.js. </a:t>
            </a:r>
          </a:p>
          <a:p>
            <a:r>
              <a:rPr lang="en-US" altLang="zh-TW" dirty="0"/>
              <a:t>After that we can use the firebase functions, such as database or storage.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4509120"/>
            <a:ext cx="8229600" cy="646331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const</a:t>
            </a:r>
            <a:r>
              <a:rPr lang="en-US" altLang="zh-TW" dirty="0"/>
              <a:t> admin = require('firebase-admin');</a:t>
            </a:r>
          </a:p>
          <a:p>
            <a:r>
              <a:rPr lang="en-US" altLang="zh-TW" dirty="0" err="1"/>
              <a:t>admin.initializeApp</a:t>
            </a:r>
            <a:r>
              <a:rPr lang="en-US" altLang="zh-TW" dirty="0"/>
              <a:t>();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42924" y="450912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index.js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0658443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New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5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This function is an HTTP endpoint. Any request to the endpoint results in </a:t>
            </a:r>
            <a:r>
              <a:rPr lang="en-US" altLang="zh-TW" dirty="0" err="1"/>
              <a:t>ExpressJS</a:t>
            </a:r>
            <a:r>
              <a:rPr lang="en-US" altLang="zh-TW" dirty="0"/>
              <a:t>-style Request and Response objects passed to the </a:t>
            </a:r>
            <a:r>
              <a:rPr lang="en-US" altLang="zh-TW" dirty="0" err="1"/>
              <a:t>onRequest</a:t>
            </a:r>
            <a:r>
              <a:rPr lang="en-US" altLang="zh-TW" dirty="0"/>
              <a:t>() callback.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3347691"/>
            <a:ext cx="8229600" cy="2308324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exports.addMessage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functions.https.onRequest</a:t>
            </a:r>
            <a:r>
              <a:rPr lang="en-US" altLang="zh-TW" sz="1600" dirty="0"/>
              <a:t>(async(</a:t>
            </a:r>
            <a:r>
              <a:rPr lang="en-US" altLang="zh-TW" sz="1600" i="1" dirty="0"/>
              <a:t>req</a:t>
            </a:r>
            <a:r>
              <a:rPr lang="en-US" altLang="zh-TW" sz="1600" dirty="0"/>
              <a:t>, </a:t>
            </a:r>
            <a:r>
              <a:rPr lang="en-US" altLang="zh-TW" sz="1600" i="1" dirty="0"/>
              <a:t>res</a:t>
            </a:r>
            <a:r>
              <a:rPr lang="en-US" altLang="zh-TW" sz="1600" dirty="0"/>
              <a:t>) =&gt; {</a:t>
            </a:r>
          </a:p>
          <a:p>
            <a:r>
              <a:rPr lang="zh-TW" altLang="en-US" sz="1600" i="1" dirty="0">
                <a:solidFill>
                  <a:srgbClr val="00B050"/>
                </a:solidFill>
              </a:rPr>
              <a:t>  </a:t>
            </a:r>
            <a:r>
              <a:rPr lang="en-US" altLang="zh-TW" sz="1600" i="1" dirty="0">
                <a:solidFill>
                  <a:srgbClr val="00B050"/>
                </a:solidFill>
              </a:rPr>
              <a:t>// Grab the text parameter.</a:t>
            </a:r>
            <a:endParaRPr lang="en-US" altLang="zh-TW" sz="1600" dirty="0">
              <a:solidFill>
                <a:srgbClr val="00B050"/>
              </a:solidFill>
            </a:endParaRPr>
          </a:p>
          <a:p>
            <a:r>
              <a:rPr lang="en-US" altLang="zh-TW" sz="1600" dirty="0"/>
              <a:t>  const original = </a:t>
            </a:r>
            <a:r>
              <a:rPr lang="en-US" altLang="zh-TW" sz="1600" dirty="0" err="1"/>
              <a:t>req.query.text</a:t>
            </a:r>
            <a:r>
              <a:rPr lang="en-US" altLang="zh-TW" sz="1600" dirty="0"/>
              <a:t>;</a:t>
            </a:r>
          </a:p>
          <a:p>
            <a:r>
              <a:rPr lang="en-US" altLang="zh-TW" sz="1600" i="1" dirty="0">
                <a:solidFill>
                  <a:srgbClr val="00B050"/>
                </a:solidFill>
              </a:rPr>
              <a:t>  // Push the new message into the Realtime Database using the Firebase Admin SDK.</a:t>
            </a:r>
            <a:endParaRPr lang="en-US" altLang="zh-TW" sz="1600" dirty="0">
              <a:solidFill>
                <a:srgbClr val="00B050"/>
              </a:solidFill>
            </a:endParaRPr>
          </a:p>
          <a:p>
            <a:r>
              <a:rPr lang="en-US" altLang="zh-TW" sz="1600" dirty="0"/>
              <a:t>  const snapshot = await </a:t>
            </a:r>
            <a:r>
              <a:rPr lang="en-US" altLang="zh-TW" sz="1600" dirty="0" err="1"/>
              <a:t>admin.database</a:t>
            </a:r>
            <a:r>
              <a:rPr lang="en-US" altLang="zh-TW" sz="1600" dirty="0"/>
              <a:t>().ref('/messages').push({ original: original });</a:t>
            </a:r>
          </a:p>
          <a:p>
            <a:r>
              <a:rPr lang="en-US" altLang="zh-TW" sz="1600" i="1" dirty="0">
                <a:solidFill>
                  <a:srgbClr val="00B050"/>
                </a:solidFill>
              </a:rPr>
              <a:t>  // Redirect with 303 SEE OTHER to the URL of the pushed object in the Firebase console.</a:t>
            </a:r>
            <a:endParaRPr lang="en-US" altLang="zh-TW" sz="1600" dirty="0">
              <a:solidFill>
                <a:srgbClr val="00B050"/>
              </a:solidFill>
            </a:endParaRP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res.redirect</a:t>
            </a:r>
            <a:r>
              <a:rPr lang="en-US" altLang="zh-TW" sz="1600" dirty="0"/>
              <a:t>(303, </a:t>
            </a:r>
            <a:r>
              <a:rPr lang="en-US" altLang="zh-TW" sz="1600" dirty="0" err="1"/>
              <a:t>snapshot.ref.toString</a:t>
            </a:r>
            <a:r>
              <a:rPr lang="en-US" altLang="zh-TW" sz="1600" dirty="0"/>
              <a:t>());</a:t>
            </a:r>
          </a:p>
          <a:p>
            <a:r>
              <a:rPr lang="en-US" altLang="zh-TW" sz="1600" dirty="0"/>
              <a:t>});</a:t>
            </a:r>
          </a:p>
        </p:txBody>
      </p:sp>
      <p:sp>
        <p:nvSpPr>
          <p:cNvPr id="4" name="矩形 3"/>
          <p:cNvSpPr/>
          <p:nvPr/>
        </p:nvSpPr>
        <p:spPr>
          <a:xfrm>
            <a:off x="5653467" y="2874746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https://expressjs.com/zh-tw/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96564" y="33471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 Serve code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37768" y="5736158"/>
            <a:ext cx="8229600" cy="1077218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This client-end function is equivalent to the previous cloud function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addMessageLocal</a:t>
            </a:r>
            <a:r>
              <a:rPr lang="en-US" altLang="zh-TW" dirty="0"/>
              <a:t>(text){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/>
              <a:t>const snapchat = await </a:t>
            </a:r>
            <a:r>
              <a:rPr lang="en-US" altLang="zh-TW" dirty="0" err="1"/>
              <a:t>admin.database</a:t>
            </a:r>
            <a:r>
              <a:rPr lang="en-US" altLang="zh-TW" dirty="0"/>
              <a:t>().ref(‘/messages’).push(text);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69266" y="576104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Client code </a:t>
            </a:r>
            <a:endParaRPr lang="zh-TW" altLang="en-US" b="1" dirty="0"/>
          </a:p>
        </p:txBody>
      </p:sp>
      <p:sp>
        <p:nvSpPr>
          <p:cNvPr id="5" name="等於 4">
            <a:extLst>
              <a:ext uri="{FF2B5EF4-FFF2-40B4-BE49-F238E27FC236}">
                <a16:creationId xmlns:a16="http://schemas.microsoft.com/office/drawing/2014/main" id="{DA38F28B-AA3A-FA4F-A312-88AB0920B2F2}"/>
              </a:ext>
            </a:extLst>
          </p:cNvPr>
          <p:cNvSpPr/>
          <p:nvPr/>
        </p:nvSpPr>
        <p:spPr>
          <a:xfrm rot="5400000">
            <a:off x="4355976" y="5403987"/>
            <a:ext cx="432048" cy="50405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58573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4383088"/>
            <a:ext cx="8134350" cy="1162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Local Testing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63912"/>
          </a:xfrm>
        </p:spPr>
        <p:txBody>
          <a:bodyPr>
            <a:normAutofit/>
          </a:bodyPr>
          <a:lstStyle/>
          <a:p>
            <a:r>
              <a:rPr lang="en-US" altLang="zh-TW" dirty="0"/>
              <a:t>Once you finish editing your cloud functions, you can start up a local server to test the correctness of your functions. 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Command : firebase </a:t>
            </a:r>
            <a:r>
              <a:rPr lang="en-US" altLang="zh-TW" dirty="0" err="1">
                <a:solidFill>
                  <a:srgbClr val="0070C0"/>
                </a:solidFill>
              </a:rPr>
              <a:t>emulators:start</a:t>
            </a:r>
            <a:r>
              <a:rPr lang="en-US" altLang="zh-TW" dirty="0">
                <a:solidFill>
                  <a:srgbClr val="0070C0"/>
                </a:solidFill>
              </a:rPr>
              <a:t> --only functions</a:t>
            </a:r>
          </a:p>
        </p:txBody>
      </p:sp>
      <p:sp>
        <p:nvSpPr>
          <p:cNvPr id="5" name="矩形 4"/>
          <p:cNvSpPr/>
          <p:nvPr/>
        </p:nvSpPr>
        <p:spPr>
          <a:xfrm>
            <a:off x="2789487" y="4892105"/>
            <a:ext cx="1512168" cy="14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05426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Cloud Functions (local)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After initialize firebase in your </a:t>
            </a:r>
            <a:r>
              <a:rPr lang="en-US" altLang="zh-TW" dirty="0" err="1"/>
              <a:t>js</a:t>
            </a:r>
            <a:r>
              <a:rPr lang="en-US" altLang="zh-TW" dirty="0"/>
              <a:t> code, you can get the functions you created.</a:t>
            </a:r>
          </a:p>
          <a:p>
            <a:r>
              <a:rPr lang="en-US" altLang="zh-TW" dirty="0"/>
              <a:t>Remember that if you are using </a:t>
            </a:r>
            <a:r>
              <a:rPr lang="en-US" altLang="zh-TW" dirty="0">
                <a:solidFill>
                  <a:srgbClr val="FF0000"/>
                </a:solidFill>
              </a:rPr>
              <a:t>local server </a:t>
            </a:r>
            <a:r>
              <a:rPr lang="en-US" altLang="zh-TW" dirty="0"/>
              <a:t>to call cloud functions, you have to use </a:t>
            </a:r>
            <a:r>
              <a:rPr lang="en-US" altLang="zh-TW" sz="2400" b="1" dirty="0" err="1"/>
              <a:t>firebase.functions</a:t>
            </a:r>
            <a:r>
              <a:rPr lang="en-US" altLang="zh-TW" sz="2400" b="1" dirty="0"/>
              <a:t>().</a:t>
            </a:r>
            <a:r>
              <a:rPr lang="en-US" altLang="zh-TW" sz="2400" b="1" dirty="0" err="1"/>
              <a:t>useFunctionsEmulator</a:t>
            </a:r>
            <a:r>
              <a:rPr lang="en-US" altLang="zh-TW" sz="2400" b="1" dirty="0"/>
              <a:t>() </a:t>
            </a:r>
            <a:r>
              <a:rPr lang="en-US" altLang="zh-TW" dirty="0"/>
              <a:t>to redirect to localhost server.</a:t>
            </a:r>
            <a:endParaRPr lang="en-US" altLang="zh-TW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4552037"/>
            <a:ext cx="8229600" cy="2031325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altLang="zh-TW" sz="1800" dirty="0">
                <a:solidFill>
                  <a:srgbClr val="00B050"/>
                </a:solidFill>
              </a:rPr>
              <a:t>// connect to localhost server</a:t>
            </a:r>
          </a:p>
          <a:p>
            <a:r>
              <a:rPr lang="en-US" altLang="zh-TW" sz="1800" dirty="0" err="1"/>
              <a:t>firebase.functions</a:t>
            </a:r>
            <a:r>
              <a:rPr lang="en-US" altLang="zh-TW" sz="1800" dirty="0"/>
              <a:t>().</a:t>
            </a:r>
            <a:r>
              <a:rPr lang="en-US" altLang="zh-TW" sz="1800" dirty="0" err="1"/>
              <a:t>useFunctionsEmulator</a:t>
            </a:r>
            <a:r>
              <a:rPr lang="en-US" altLang="zh-TW" sz="1800" dirty="0"/>
              <a:t>('http://localhost:5001');	</a:t>
            </a:r>
          </a:p>
          <a:p>
            <a:r>
              <a:rPr lang="en-US" altLang="zh-TW" sz="1800" dirty="0">
                <a:solidFill>
                  <a:srgbClr val="00B050"/>
                </a:solidFill>
              </a:rPr>
              <a:t>//comment this line if you use formal cloud functions</a:t>
            </a:r>
          </a:p>
          <a:p>
            <a:endParaRPr lang="en-US" altLang="zh-TW" sz="1800" dirty="0"/>
          </a:p>
          <a:p>
            <a:r>
              <a:rPr lang="en-US" altLang="zh-TW" sz="1800" dirty="0">
                <a:solidFill>
                  <a:srgbClr val="00B050"/>
                </a:solidFill>
              </a:rPr>
              <a:t>// call function : </a:t>
            </a:r>
            <a:r>
              <a:rPr lang="en-US" altLang="zh-TW" sz="1800" dirty="0" err="1">
                <a:solidFill>
                  <a:srgbClr val="00B050"/>
                </a:solidFill>
              </a:rPr>
              <a:t>addMessage</a:t>
            </a:r>
            <a:endParaRPr lang="en-US" altLang="zh-TW" sz="1800" dirty="0">
              <a:solidFill>
                <a:srgbClr val="00B050"/>
              </a:solidFill>
            </a:endParaRPr>
          </a:p>
          <a:p>
            <a:r>
              <a:rPr lang="en-US" altLang="zh-TW" sz="1800" dirty="0"/>
              <a:t>var </a:t>
            </a:r>
            <a:r>
              <a:rPr lang="en-US" altLang="zh-TW" sz="1800" dirty="0" err="1"/>
              <a:t>addMessage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firebase.functions</a:t>
            </a:r>
            <a:r>
              <a:rPr lang="en-US" altLang="zh-TW" sz="1800" dirty="0"/>
              <a:t>().</a:t>
            </a:r>
            <a:r>
              <a:rPr lang="en-US" altLang="zh-TW" sz="1800" dirty="0" err="1"/>
              <a:t>httpsCallable</a:t>
            </a:r>
            <a:r>
              <a:rPr lang="en-US" altLang="zh-TW" sz="1800" dirty="0"/>
              <a:t>(‘</a:t>
            </a:r>
            <a:r>
              <a:rPr lang="en-US" altLang="zh-TW" sz="1800" dirty="0" err="1"/>
              <a:t>addMessage</a:t>
            </a:r>
            <a:r>
              <a:rPr lang="en-US" altLang="zh-TW" sz="1800" dirty="0"/>
              <a:t>');</a:t>
            </a:r>
          </a:p>
          <a:p>
            <a:r>
              <a:rPr lang="en-US" altLang="zh-TW" sz="1800" dirty="0" err="1"/>
              <a:t>addMessage</a:t>
            </a:r>
            <a:r>
              <a:rPr lang="en-US" altLang="zh-TW" sz="1800" dirty="0"/>
              <a:t>({</a:t>
            </a:r>
            <a:r>
              <a:rPr lang="en-US" altLang="zh-TW" sz="1800" dirty="0" err="1"/>
              <a:t>text:uppercasemetoo</a:t>
            </a:r>
            <a:r>
              <a:rPr lang="en-US" altLang="zh-TW" sz="1800" dirty="0"/>
              <a:t>}).then(()=&gt;{});</a:t>
            </a:r>
          </a:p>
        </p:txBody>
      </p:sp>
      <p:sp>
        <p:nvSpPr>
          <p:cNvPr id="8" name="矩形 7"/>
          <p:cNvSpPr/>
          <p:nvPr/>
        </p:nvSpPr>
        <p:spPr>
          <a:xfrm>
            <a:off x="4788024" y="4835699"/>
            <a:ext cx="2456008" cy="321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44033" y="455203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Client code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794142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4082B-C0B4-404B-AA4F-CA5E81D7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are Using Firebase?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493899B-C916-4372-8829-094E296D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7130"/>
            <a:ext cx="8229600" cy="33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4875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 Cloud Functions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812"/>
            <a:ext cx="6336704" cy="120461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22" y="3861048"/>
            <a:ext cx="3145736" cy="299695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74368" y="1438221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Deploy cloud function to server require upgrading firebase service to </a:t>
            </a:r>
            <a:r>
              <a:rPr lang="en-US" altLang="zh-TW" sz="3200" b="1" dirty="0"/>
              <a:t>Blaze</a:t>
            </a:r>
          </a:p>
          <a:p>
            <a:r>
              <a:rPr lang="en-US" altLang="zh-TW" sz="3200" dirty="0"/>
              <a:t>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8266384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Deploy Cloud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Deploy function to server make sure we don’t need to run server by ourselves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Command : firebase deploy --only functions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691680" y="3501008"/>
            <a:ext cx="5577855" cy="2401909"/>
            <a:chOff x="3108945" y="4221088"/>
            <a:chExt cx="5577855" cy="24019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945" y="4221088"/>
              <a:ext cx="5577855" cy="240190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572000" y="5877272"/>
              <a:ext cx="4114800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062928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Cloud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4540"/>
            <a:ext cx="8229600" cy="3052935"/>
          </a:xfrm>
        </p:spPr>
        <p:txBody>
          <a:bodyPr>
            <a:normAutofit/>
          </a:bodyPr>
          <a:lstStyle/>
          <a:p>
            <a:r>
              <a:rPr lang="en-US" altLang="zh-TW" dirty="0"/>
              <a:t>After deploy firebase cloud functions, you can use the functions you created.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451CB-EB6D-4ED7-824D-C1D3D99E80C0}"/>
              </a:ext>
            </a:extLst>
          </p:cNvPr>
          <p:cNvSpPr txBox="1"/>
          <p:nvPr/>
        </p:nvSpPr>
        <p:spPr>
          <a:xfrm>
            <a:off x="457200" y="3501008"/>
            <a:ext cx="8229600" cy="923330"/>
          </a:xfrm>
          <a:prstGeom prst="rect">
            <a:avLst/>
          </a:prstGeom>
          <a:solidFill>
            <a:srgbClr val="C6D9F1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// call function : </a:t>
            </a:r>
            <a:r>
              <a:rPr lang="en-US" altLang="zh-TW" dirty="0" err="1"/>
              <a:t>addMessage</a:t>
            </a:r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var </a:t>
            </a:r>
            <a:r>
              <a:rPr lang="en-US" altLang="zh-TW" dirty="0" err="1">
                <a:solidFill>
                  <a:schemeClr val="tx1"/>
                </a:solidFill>
              </a:rPr>
              <a:t>addMessage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firebase.functions</a:t>
            </a:r>
            <a:r>
              <a:rPr lang="en-US" altLang="zh-TW" dirty="0">
                <a:solidFill>
                  <a:schemeClr val="tx1"/>
                </a:solidFill>
              </a:rPr>
              <a:t>().</a:t>
            </a:r>
            <a:r>
              <a:rPr lang="en-US" altLang="zh-TW" dirty="0" err="1">
                <a:solidFill>
                  <a:schemeClr val="tx1"/>
                </a:solidFill>
              </a:rPr>
              <a:t>httpsCallable</a:t>
            </a:r>
            <a:r>
              <a:rPr lang="en-US" altLang="zh-TW" dirty="0">
                <a:solidFill>
                  <a:schemeClr val="tx1"/>
                </a:solidFill>
              </a:rPr>
              <a:t>(‘</a:t>
            </a:r>
            <a:r>
              <a:rPr lang="en-US" altLang="zh-TW" dirty="0" err="1">
                <a:solidFill>
                  <a:schemeClr val="tx1"/>
                </a:solidFill>
              </a:rPr>
              <a:t>addMessage</a:t>
            </a:r>
            <a:r>
              <a:rPr lang="en-US" altLang="zh-TW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addMessage</a:t>
            </a:r>
            <a:r>
              <a:rPr lang="en-US" altLang="zh-TW" dirty="0">
                <a:solidFill>
                  <a:schemeClr val="tx1"/>
                </a:solidFill>
              </a:rPr>
              <a:t>({</a:t>
            </a:r>
            <a:r>
              <a:rPr lang="en-US" altLang="zh-TW" dirty="0" err="1">
                <a:solidFill>
                  <a:schemeClr val="tx1"/>
                </a:solidFill>
              </a:rPr>
              <a:t>text:uppercasemetoo</a:t>
            </a:r>
            <a:r>
              <a:rPr lang="en-US" altLang="zh-TW" dirty="0">
                <a:solidFill>
                  <a:schemeClr val="tx1"/>
                </a:solidFill>
              </a:rPr>
              <a:t>}).then(()=&gt;{});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58204" y="35356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Client code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4870741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2D92A-F790-49CB-8698-8CCDE58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69DC1-22F8-4785-AC08-2C8E750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Enter the following </a:t>
            </a:r>
            <a:r>
              <a:rPr lang="en-US" altLang="zh-TW" dirty="0" err="1"/>
              <a:t>url</a:t>
            </a:r>
            <a:r>
              <a:rPr lang="en-US" altLang="zh-TW" dirty="0"/>
              <a:t> in your browser.</a:t>
            </a:r>
          </a:p>
          <a:p>
            <a:r>
              <a:rPr lang="en-US" altLang="zh-TW" i="1" dirty="0">
                <a:solidFill>
                  <a:srgbClr val="0000FF"/>
                </a:solidFill>
              </a:rPr>
              <a:t>https://us-central1-[MY_PROJECT].cloudfunctions.net/addMessage?text=uppercasemetoo</a:t>
            </a:r>
          </a:p>
          <a:p>
            <a:r>
              <a:rPr lang="en-US" altLang="zh-TW" dirty="0"/>
              <a:t>Then go to firebase console and check your real-time database. If cloud functions setup successfully, you will have following structure.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373216"/>
            <a:ext cx="3019425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6643616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5C823-8395-4C17-9003-DC088517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ECD2C-F40F-410D-B49F-E4B5CEB7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Firebase Documentation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Firebase Get Started – Web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Firebase on the Web - Tutorials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9438120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936"/>
            <a:ext cx="9144000" cy="3983064"/>
          </a:xfrm>
          <a:prstGeom prst="rect">
            <a:avLst/>
          </a:prstGeom>
        </p:spPr>
      </p:pic>
      <p:pic>
        <p:nvPicPr>
          <p:cNvPr id="6" name="Picture 5" descr="thank-you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0"/>
            <a:ext cx="4170733" cy="4325752"/>
          </a:xfrm>
          <a:prstGeom prst="rect">
            <a:avLst/>
          </a:prstGeom>
        </p:spPr>
      </p:pic>
      <p:grpSp>
        <p:nvGrpSpPr>
          <p:cNvPr id="7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0712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3071</TotalTime>
  <Words>4459</Words>
  <Application>Microsoft Office PowerPoint</Application>
  <PresentationFormat>如螢幕大小 (4:3)</PresentationFormat>
  <Paragraphs>594</Paragraphs>
  <Slides>95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1" baseType="lpstr">
      <vt:lpstr>Roboto Mono</vt:lpstr>
      <vt:lpstr>Stencil Std</vt:lpstr>
      <vt:lpstr>微軟正黑體</vt:lpstr>
      <vt:lpstr>Arial</vt:lpstr>
      <vt:lpstr>Calibri</vt:lpstr>
      <vt:lpstr>Course_PPTX_Theme</vt:lpstr>
      <vt:lpstr>Server &amp; Firebase</vt:lpstr>
      <vt:lpstr>Codeblock Conventions</vt:lpstr>
      <vt:lpstr>Basic Web Workflow</vt:lpstr>
      <vt:lpstr>Web Architecture</vt:lpstr>
      <vt:lpstr>Client</vt:lpstr>
      <vt:lpstr>Server</vt:lpstr>
      <vt:lpstr>What is Firebase?</vt:lpstr>
      <vt:lpstr>Why Use Firebase?</vt:lpstr>
      <vt:lpstr>Who are Using Firebase? </vt:lpstr>
      <vt:lpstr>What Will You Learn?</vt:lpstr>
      <vt:lpstr>Step by step</vt:lpstr>
      <vt:lpstr>1. Create a new Firebase Project</vt:lpstr>
      <vt:lpstr>1. Create a new Firebase Project</vt:lpstr>
      <vt:lpstr>2. Create a new Web App on Firebase Console</vt:lpstr>
      <vt:lpstr>Initialization Configuration</vt:lpstr>
      <vt:lpstr>Initialization Configuration</vt:lpstr>
      <vt:lpstr>3. Activate Firebase Features</vt:lpstr>
      <vt:lpstr>3. Activate Firebase Features</vt:lpstr>
      <vt:lpstr>3. Activate Firebase Features</vt:lpstr>
      <vt:lpstr>4. Install the Firebase CLI</vt:lpstr>
      <vt:lpstr>Firebase Initialization</vt:lpstr>
      <vt:lpstr>Firebase Initialization</vt:lpstr>
      <vt:lpstr>Firebase Initialization</vt:lpstr>
      <vt:lpstr>Firebase Initialization</vt:lpstr>
      <vt:lpstr>5. Import Firebase SDK</vt:lpstr>
      <vt:lpstr>5. Import Firebase SDK</vt:lpstr>
      <vt:lpstr>5. Import Firebase SDK</vt:lpstr>
      <vt:lpstr>5. Import Firebase SDK</vt:lpstr>
      <vt:lpstr>6. Run Your Webpage</vt:lpstr>
      <vt:lpstr>PowerPoint 簡報</vt:lpstr>
      <vt:lpstr>Hosting</vt:lpstr>
      <vt:lpstr>Hosting</vt:lpstr>
      <vt:lpstr>Authentication </vt:lpstr>
      <vt:lpstr>Authentication </vt:lpstr>
      <vt:lpstr>Authorized Domains</vt:lpstr>
      <vt:lpstr>Email/Password Sign-In</vt:lpstr>
      <vt:lpstr>Email/Password Sign-In</vt:lpstr>
      <vt:lpstr>Email/Password Sign-In</vt:lpstr>
      <vt:lpstr>Google Sign-In</vt:lpstr>
      <vt:lpstr>Google Sign-In</vt:lpstr>
      <vt:lpstr>Google Sign-In</vt:lpstr>
      <vt:lpstr>Google Sign-In</vt:lpstr>
      <vt:lpstr>Facebook Sign-In</vt:lpstr>
      <vt:lpstr>Facebook Sign-In</vt:lpstr>
      <vt:lpstr>Facebook Sign-In</vt:lpstr>
      <vt:lpstr>Facebook Sign-In</vt:lpstr>
      <vt:lpstr>Facebook Sign-In</vt:lpstr>
      <vt:lpstr>Facebook Sign-In</vt:lpstr>
      <vt:lpstr>Facebook Sign-In</vt:lpstr>
      <vt:lpstr>Facebook Sign-In</vt:lpstr>
      <vt:lpstr>Facebook Sign-In</vt:lpstr>
      <vt:lpstr>Manage Users</vt:lpstr>
      <vt:lpstr>Manage Users</vt:lpstr>
      <vt:lpstr>Sign-Out</vt:lpstr>
      <vt:lpstr>Reference</vt:lpstr>
      <vt:lpstr>Realtime Database</vt:lpstr>
      <vt:lpstr>Read and Write Data</vt:lpstr>
      <vt:lpstr>Write Data</vt:lpstr>
      <vt:lpstr>Write Data</vt:lpstr>
      <vt:lpstr>Write Data</vt:lpstr>
      <vt:lpstr>Read Data</vt:lpstr>
      <vt:lpstr>Read Data</vt:lpstr>
      <vt:lpstr>Read Data</vt:lpstr>
      <vt:lpstr>Database Rules</vt:lpstr>
      <vt:lpstr>Database Rules</vt:lpstr>
      <vt:lpstr>Database Rules</vt:lpstr>
      <vt:lpstr>Database Rules</vt:lpstr>
      <vt:lpstr>Database Rules</vt:lpstr>
      <vt:lpstr>Database Rules</vt:lpstr>
      <vt:lpstr>Database Rules</vt:lpstr>
      <vt:lpstr>Cloud Storage</vt:lpstr>
      <vt:lpstr>Initialization</vt:lpstr>
      <vt:lpstr>Storage Reference</vt:lpstr>
      <vt:lpstr>Upload File</vt:lpstr>
      <vt:lpstr>Upload File (Cont’d)</vt:lpstr>
      <vt:lpstr>Download File</vt:lpstr>
      <vt:lpstr>Download File</vt:lpstr>
      <vt:lpstr>Download File (Cont’d)</vt:lpstr>
      <vt:lpstr>Cloud Storage Rules</vt:lpstr>
      <vt:lpstr>Cloud Storage Rules</vt:lpstr>
      <vt:lpstr>Cloud Storage Rules</vt:lpstr>
      <vt:lpstr>Cloud Function</vt:lpstr>
      <vt:lpstr>Cloud Function</vt:lpstr>
      <vt:lpstr>Cloud Function</vt:lpstr>
      <vt:lpstr>Cloud Function</vt:lpstr>
      <vt:lpstr>Get Firebase admin</vt:lpstr>
      <vt:lpstr>Create a New Function</vt:lpstr>
      <vt:lpstr>Setup Local Testing Server</vt:lpstr>
      <vt:lpstr>Use Cloud Functions (local)</vt:lpstr>
      <vt:lpstr>Deploy Cloud Functions</vt:lpstr>
      <vt:lpstr>Deploy Cloud Functions</vt:lpstr>
      <vt:lpstr>Use Cloud Functions</vt:lpstr>
      <vt:lpstr>Demo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Phosphate Phyllon</cp:lastModifiedBy>
  <cp:revision>150</cp:revision>
  <cp:lastPrinted>1601-01-01T00:00:00Z</cp:lastPrinted>
  <dcterms:created xsi:type="dcterms:W3CDTF">2018-01-25T06:12:58Z</dcterms:created>
  <dcterms:modified xsi:type="dcterms:W3CDTF">2022-04-07T05:06:45Z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