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50"/>
  </p:notesMasterIdLst>
  <p:handoutMasterIdLst>
    <p:handoutMasterId r:id="rId51"/>
  </p:handoutMasterIdLst>
  <p:sldIdLst>
    <p:sldId id="342" r:id="rId3"/>
    <p:sldId id="393" r:id="rId4"/>
    <p:sldId id="392" r:id="rId5"/>
    <p:sldId id="395" r:id="rId6"/>
    <p:sldId id="394" r:id="rId7"/>
    <p:sldId id="396" r:id="rId8"/>
    <p:sldId id="397" r:id="rId9"/>
    <p:sldId id="424" r:id="rId10"/>
    <p:sldId id="399" r:id="rId11"/>
    <p:sldId id="436" r:id="rId12"/>
    <p:sldId id="415" r:id="rId13"/>
    <p:sldId id="412" r:id="rId14"/>
    <p:sldId id="409" r:id="rId15"/>
    <p:sldId id="414" r:id="rId16"/>
    <p:sldId id="413" r:id="rId17"/>
    <p:sldId id="419" r:id="rId18"/>
    <p:sldId id="417" r:id="rId19"/>
    <p:sldId id="416" r:id="rId20"/>
    <p:sldId id="429" r:id="rId21"/>
    <p:sldId id="418" r:id="rId22"/>
    <p:sldId id="420" r:id="rId23"/>
    <p:sldId id="438" r:id="rId24"/>
    <p:sldId id="430" r:id="rId25"/>
    <p:sldId id="422" r:id="rId26"/>
    <p:sldId id="433" r:id="rId27"/>
    <p:sldId id="423" r:id="rId28"/>
    <p:sldId id="427" r:id="rId29"/>
    <p:sldId id="425" r:id="rId30"/>
    <p:sldId id="426" r:id="rId31"/>
    <p:sldId id="432" r:id="rId32"/>
    <p:sldId id="444" r:id="rId33"/>
    <p:sldId id="442" r:id="rId34"/>
    <p:sldId id="443" r:id="rId35"/>
    <p:sldId id="439" r:id="rId36"/>
    <p:sldId id="440" r:id="rId37"/>
    <p:sldId id="441" r:id="rId38"/>
    <p:sldId id="445" r:id="rId39"/>
    <p:sldId id="446" r:id="rId40"/>
    <p:sldId id="448" r:id="rId41"/>
    <p:sldId id="452" r:id="rId42"/>
    <p:sldId id="453" r:id="rId43"/>
    <p:sldId id="447" r:id="rId44"/>
    <p:sldId id="449" r:id="rId45"/>
    <p:sldId id="450" r:id="rId46"/>
    <p:sldId id="451" r:id="rId47"/>
    <p:sldId id="431" r:id="rId48"/>
    <p:sldId id="434"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8C8D6FE5-FF99-4D51-A370-930E19FABE42}">
          <p14:sldIdLst>
            <p14:sldId id="342"/>
            <p14:sldId id="393"/>
          </p14:sldIdLst>
        </p14:section>
        <p14:section name="Type system" id="{6B4D86AD-4177-44F3-9B0B-D33E9FC536D8}">
          <p14:sldIdLst>
            <p14:sldId id="392"/>
            <p14:sldId id="395"/>
            <p14:sldId id="394"/>
            <p14:sldId id="396"/>
            <p14:sldId id="397"/>
          </p14:sldIdLst>
        </p14:section>
        <p14:section name="Hello TypeScript" id="{C7AFB2B1-2E0E-44F2-979B-6DA3272E7B72}">
          <p14:sldIdLst>
            <p14:sldId id="424"/>
            <p14:sldId id="399"/>
            <p14:sldId id="436"/>
            <p14:sldId id="415"/>
            <p14:sldId id="412"/>
          </p14:sldIdLst>
        </p14:section>
        <p14:section name="More about TypeScript" id="{0E2D1B2D-5AB1-4DC9-8747-C8901C4F04E8}">
          <p14:sldIdLst>
            <p14:sldId id="409"/>
            <p14:sldId id="414"/>
            <p14:sldId id="413"/>
            <p14:sldId id="419"/>
            <p14:sldId id="417"/>
            <p14:sldId id="416"/>
            <p14:sldId id="429"/>
            <p14:sldId id="418"/>
            <p14:sldId id="420"/>
            <p14:sldId id="438"/>
            <p14:sldId id="430"/>
            <p14:sldId id="422"/>
            <p14:sldId id="433"/>
            <p14:sldId id="423"/>
            <p14:sldId id="427"/>
            <p14:sldId id="425"/>
            <p14:sldId id="426"/>
            <p14:sldId id="432"/>
            <p14:sldId id="444"/>
            <p14:sldId id="442"/>
            <p14:sldId id="443"/>
            <p14:sldId id="439"/>
            <p14:sldId id="440"/>
            <p14:sldId id="441"/>
            <p14:sldId id="445"/>
            <p14:sldId id="446"/>
            <p14:sldId id="448"/>
            <p14:sldId id="452"/>
            <p14:sldId id="453"/>
            <p14:sldId id="447"/>
            <p14:sldId id="449"/>
            <p14:sldId id="450"/>
            <p14:sldId id="451"/>
            <p14:sldId id="431"/>
            <p14:sldId id="4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C8"/>
    <a:srgbClr val="CCECFF"/>
    <a:srgbClr val="3333FF"/>
    <a:srgbClr val="FF9933"/>
    <a:srgbClr val="009999"/>
    <a:srgbClr val="FF6699"/>
    <a:srgbClr val="FF0066"/>
    <a:srgbClr val="00CC99"/>
    <a:srgbClr val="CC0066"/>
    <a:srgbClr val="A8E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2" autoAdjust="0"/>
    <p:restoredTop sz="63483" autoAdjust="0"/>
  </p:normalViewPr>
  <p:slideViewPr>
    <p:cSldViewPr>
      <p:cViewPr varScale="1">
        <p:scale>
          <a:sx n="97" d="100"/>
          <a:sy n="97" d="100"/>
        </p:scale>
        <p:origin x="397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F722A8-24DB-4C62-9C50-1A7D665A0ACD}" type="datetimeFigureOut">
              <a:rPr lang="en-US" smtClean="0"/>
              <a:pPr/>
              <a:t>4/14/22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D3C1DA-78F3-4155-B782-B94BFBBE8FCE}" type="slidenum">
              <a:rPr lang="en-US" smtClean="0"/>
              <a:pPr/>
              <a:t>‹#›</a:t>
            </a:fld>
            <a:endParaRPr lang="en-US"/>
          </a:p>
        </p:txBody>
      </p:sp>
    </p:spTree>
    <p:extLst>
      <p:ext uri="{BB962C8B-B14F-4D97-AF65-F5344CB8AC3E}">
        <p14:creationId xmlns:p14="http://schemas.microsoft.com/office/powerpoint/2010/main" val="101604976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ECC41-AB40-4044-9FC1-CC47A5A6ED32}" type="datetimeFigureOut">
              <a:rPr lang="en-US" smtClean="0"/>
              <a:pPr/>
              <a:t>4/14/22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E57BD-46E0-4D0B-8236-08AC4EDCC3C0}" type="slidenum">
              <a:rPr lang="en-US" smtClean="0"/>
              <a:pPr/>
              <a:t>‹#›</a:t>
            </a:fld>
            <a:endParaRPr lang="en-US"/>
          </a:p>
        </p:txBody>
      </p:sp>
    </p:spTree>
    <p:extLst>
      <p:ext uri="{BB962C8B-B14F-4D97-AF65-F5344CB8AC3E}">
        <p14:creationId xmlns:p14="http://schemas.microsoft.com/office/powerpoint/2010/main" val="647236530"/>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TypeScript</a:t>
            </a:r>
            <a:r>
              <a:rPr lang="zh-TW" altLang="en-US" dirty="0"/>
              <a:t>是一個由</a:t>
            </a:r>
            <a:r>
              <a:rPr lang="en-US" altLang="zh-TW" dirty="0"/>
              <a:t>Microsoft</a:t>
            </a:r>
            <a:r>
              <a:rPr lang="zh-TW" altLang="en-US" dirty="0"/>
              <a:t>開發的程式語言</a:t>
            </a:r>
            <a:r>
              <a:rPr lang="en-US" altLang="zh-TW" dirty="0"/>
              <a:t>,</a:t>
            </a:r>
            <a:r>
              <a:rPr lang="en-US" altLang="zh-TW" baseline="0" dirty="0"/>
              <a:t> </a:t>
            </a:r>
            <a:r>
              <a:rPr lang="zh-TW" altLang="en-US" baseline="0" dirty="0"/>
              <a:t>是</a:t>
            </a:r>
            <a:r>
              <a:rPr lang="en-US" altLang="zh-TW" baseline="0" dirty="0"/>
              <a:t>JavaScript</a:t>
            </a:r>
            <a:r>
              <a:rPr lang="zh-TW" altLang="en-US" baseline="0" dirty="0"/>
              <a:t>的</a:t>
            </a:r>
            <a:r>
              <a:rPr lang="en-US" altLang="zh-TW" baseline="0" dirty="0"/>
              <a:t>Superset</a:t>
            </a:r>
          </a:p>
          <a:p>
            <a:r>
              <a:rPr lang="zh-TW" altLang="en-US" baseline="0" dirty="0"/>
              <a:t>並提供了</a:t>
            </a:r>
            <a:r>
              <a:rPr lang="zh-TW" altLang="en-US" b="1" baseline="0" dirty="0"/>
              <a:t>靜態型別</a:t>
            </a:r>
            <a:r>
              <a:rPr lang="en-US" altLang="zh-TW" b="1" baseline="0" dirty="0"/>
              <a:t>(Static typing)</a:t>
            </a:r>
            <a:r>
              <a:rPr lang="zh-TW" altLang="en-US" b="0" baseline="0" dirty="0"/>
              <a:t>的支持</a:t>
            </a:r>
            <a:r>
              <a:rPr lang="en-US" altLang="zh-TW" b="0" baseline="0" dirty="0"/>
              <a:t>.</a:t>
            </a:r>
          </a:p>
          <a:p>
            <a:endParaRPr lang="en-US" altLang="zh-TW" b="0" baseline="0" dirty="0"/>
          </a:p>
          <a:p>
            <a:r>
              <a:rPr lang="zh-TW" altLang="en-US" b="0" baseline="0" dirty="0"/>
              <a:t>所謂的靜態型別是指</a:t>
            </a:r>
            <a:r>
              <a:rPr lang="en-US" altLang="zh-TW" b="0" baseline="0" dirty="0"/>
              <a:t>:</a:t>
            </a:r>
          </a:p>
          <a:p>
            <a:r>
              <a:rPr lang="zh-TW" altLang="en-US" b="0" baseline="0" dirty="0"/>
              <a:t>變數宣告時便已經決定該變數的型別</a:t>
            </a:r>
            <a:r>
              <a:rPr lang="en-US" altLang="zh-TW" b="0" baseline="0" dirty="0"/>
              <a:t>, </a:t>
            </a:r>
            <a:r>
              <a:rPr lang="zh-TW" altLang="en-US" b="0" baseline="0" dirty="0"/>
              <a:t>而使用變數時會進行型別檢查</a:t>
            </a:r>
            <a:r>
              <a:rPr lang="en-US" altLang="zh-TW" b="0" baseline="0" dirty="0"/>
              <a:t>(Type checking)</a:t>
            </a:r>
          </a:p>
          <a:p>
            <a:r>
              <a:rPr lang="zh-TW" altLang="en-US" b="0" baseline="0" dirty="0"/>
              <a:t>如此可以將執行階段可能產生的錯誤在編譯成</a:t>
            </a:r>
            <a:r>
              <a:rPr lang="en-US" altLang="zh-TW" b="0" baseline="0" dirty="0"/>
              <a:t>JavaScript</a:t>
            </a:r>
            <a:r>
              <a:rPr lang="zh-TW" altLang="en-US" b="0" baseline="0" dirty="0"/>
              <a:t>前就解決</a:t>
            </a:r>
            <a:r>
              <a:rPr lang="en-US" altLang="zh-TW" b="0" baseline="0" dirty="0"/>
              <a:t>, </a:t>
            </a:r>
            <a:r>
              <a:rPr lang="zh-TW" altLang="en-US" b="0" baseline="0" dirty="0"/>
              <a:t>避免</a:t>
            </a:r>
            <a:r>
              <a:rPr lang="en-US" altLang="zh-TW" b="0" baseline="0" dirty="0"/>
              <a:t>Runtime error</a:t>
            </a:r>
            <a:r>
              <a:rPr lang="zh-TW" altLang="en-US" b="0" baseline="0" dirty="0"/>
              <a:t>並且讓程式更好維護</a:t>
            </a:r>
            <a:r>
              <a:rPr lang="en-US" altLang="zh-TW" b="0" baseline="0" dirty="0"/>
              <a:t>.</a:t>
            </a:r>
          </a:p>
          <a:p>
            <a:endParaRPr lang="en-US" altLang="zh-TW" b="0" baseline="0" dirty="0"/>
          </a:p>
          <a:p>
            <a:r>
              <a:rPr lang="zh-TW" altLang="en-US" b="0" baseline="0" dirty="0"/>
              <a:t>想像一個沒有</a:t>
            </a:r>
            <a:r>
              <a:rPr lang="en-US" altLang="zh-TW" b="0" baseline="0" dirty="0"/>
              <a:t>Runtime error</a:t>
            </a:r>
            <a:r>
              <a:rPr lang="zh-TW" altLang="en-US" b="0" baseline="0" dirty="0"/>
              <a:t>的世界</a:t>
            </a:r>
            <a:r>
              <a:rPr lang="en-US" altLang="zh-TW" b="0" baseline="0" dirty="0"/>
              <a:t>...</a:t>
            </a:r>
          </a:p>
          <a:p>
            <a:endParaRPr lang="en-US" altLang="zh-TW" b="0" baseline="0"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3193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3611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99356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25268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50294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76899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35722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7342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25432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Note: The “for… in…” syntax enumerates properties, while the “for… of…” syntax uses the object-specific iterator to enumerate values. In this case, using “for… in…” here will get you 0, 1, 2.</a:t>
            </a:r>
          </a:p>
          <a:p>
            <a:r>
              <a:rPr kumimoji="1" lang="en-US" altLang="zh-TW" dirty="0"/>
              <a:t>(for… of…) is ES6 syntax.</a:t>
            </a:r>
          </a:p>
          <a:p>
            <a:r>
              <a:rPr kumimoji="1" lang="en-US" altLang="zh-TW" dirty="0"/>
              <a:t>https://developer.mozilla.org/</a:t>
            </a:r>
            <a:r>
              <a:rPr kumimoji="1" lang="en-US" altLang="zh-TW" dirty="0" err="1"/>
              <a:t>en</a:t>
            </a:r>
            <a:r>
              <a:rPr kumimoji="1" lang="en-US" altLang="zh-TW" dirty="0"/>
              <a:t>-US/docs/Web/JavaScript/Reference/Statements/for...in</a:t>
            </a:r>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9842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6741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靜態型別的優缺點</a:t>
            </a:r>
            <a:r>
              <a:rPr lang="en-US" altLang="zh-TW" dirty="0"/>
              <a:t>:</a:t>
            </a:r>
            <a:br>
              <a:rPr lang="en-US" altLang="zh-TW" dirty="0"/>
            </a:br>
            <a:r>
              <a:rPr lang="en-US" altLang="zh-TW" dirty="0"/>
              <a:t>Pros: </a:t>
            </a:r>
          </a:p>
          <a:p>
            <a:r>
              <a:rPr lang="en-US" altLang="zh-TW" dirty="0"/>
              <a:t>Performance(</a:t>
            </a:r>
            <a:r>
              <a:rPr lang="zh-TW" altLang="en-US" dirty="0"/>
              <a:t>由於有形態上的限制</a:t>
            </a:r>
            <a:r>
              <a:rPr lang="en-US" altLang="zh-TW" dirty="0"/>
              <a:t>,</a:t>
            </a:r>
            <a:r>
              <a:rPr lang="zh-TW" altLang="en-US" dirty="0"/>
              <a:t> 編譯器便能進行程式的優化</a:t>
            </a:r>
            <a:r>
              <a:rPr lang="en-US" altLang="zh-TW" dirty="0"/>
              <a:t>)</a:t>
            </a:r>
            <a:br>
              <a:rPr lang="en-US" altLang="zh-TW" dirty="0"/>
            </a:br>
            <a:r>
              <a:rPr lang="en-US" altLang="zh-TW" dirty="0"/>
              <a:t>Easier to manage: </a:t>
            </a:r>
            <a:r>
              <a:rPr lang="zh-TW" altLang="en-US" dirty="0"/>
              <a:t>因為有明確的定義</a:t>
            </a:r>
            <a:r>
              <a:rPr lang="en-US" altLang="zh-TW" dirty="0"/>
              <a:t>, </a:t>
            </a:r>
            <a:r>
              <a:rPr lang="zh-TW" altLang="en-US" dirty="0"/>
              <a:t>因此維護上也比較方便</a:t>
            </a:r>
            <a:br>
              <a:rPr lang="en-US" altLang="zh-TW" dirty="0"/>
            </a:br>
            <a:r>
              <a:rPr lang="en-US" altLang="zh-TW" dirty="0"/>
              <a:t>Prevent runtime error: </a:t>
            </a:r>
            <a:r>
              <a:rPr lang="zh-TW" altLang="en-US" dirty="0"/>
              <a:t>將執行階段可能的錯誤在編譯階段找出來</a:t>
            </a:r>
            <a:r>
              <a:rPr lang="en-US" altLang="zh-TW" dirty="0"/>
              <a:t>, </a:t>
            </a:r>
            <a:r>
              <a:rPr lang="zh-TW" altLang="en-US" dirty="0"/>
              <a:t>避免可能的</a:t>
            </a:r>
            <a:r>
              <a:rPr lang="en-US" altLang="zh-TW" dirty="0"/>
              <a:t>runtime error.</a:t>
            </a:r>
          </a:p>
          <a:p>
            <a:r>
              <a:rPr lang="en-US" dirty="0"/>
              <a:t>Cons: </a:t>
            </a:r>
            <a:br>
              <a:rPr lang="en-US" dirty="0"/>
            </a:br>
            <a:r>
              <a:rPr lang="en-US" dirty="0"/>
              <a:t>Hard to write/learn: </a:t>
            </a:r>
            <a:r>
              <a:rPr lang="zh-TW" altLang="en-US" dirty="0"/>
              <a:t>像</a:t>
            </a:r>
            <a:r>
              <a:rPr lang="en-US" altLang="zh-TW" dirty="0"/>
              <a:t>C</a:t>
            </a:r>
            <a:r>
              <a:rPr lang="zh-TW" altLang="en-US" dirty="0"/>
              <a:t>之類的語言通常比</a:t>
            </a:r>
            <a:r>
              <a:rPr lang="en-US" altLang="zh-TW" dirty="0"/>
              <a:t>JavaScript</a:t>
            </a:r>
            <a:r>
              <a:rPr lang="zh-TW" altLang="en-US" dirty="0"/>
              <a:t>難學</a:t>
            </a:r>
            <a:r>
              <a:rPr lang="en-US" altLang="zh-TW" dirty="0"/>
              <a:t>(</a:t>
            </a:r>
            <a:r>
              <a:rPr lang="zh-TW" altLang="en-US" dirty="0"/>
              <a:t>限制多</a:t>
            </a:r>
            <a:r>
              <a:rPr lang="en-US" altLang="zh-TW" dirty="0"/>
              <a:t>)</a:t>
            </a:r>
          </a:p>
          <a:p>
            <a:r>
              <a:rPr lang="en-US" dirty="0"/>
              <a:t>Need to compile: </a:t>
            </a:r>
            <a:r>
              <a:rPr lang="zh-TW" altLang="en-US" dirty="0"/>
              <a:t>每次</a:t>
            </a:r>
            <a:r>
              <a:rPr lang="en-US" altLang="zh-TW" dirty="0"/>
              <a:t>Debug</a:t>
            </a:r>
            <a:r>
              <a:rPr lang="zh-TW" altLang="en-US" dirty="0"/>
              <a:t>時必須要</a:t>
            </a:r>
            <a:r>
              <a:rPr lang="en-US" altLang="zh-TW" dirty="0"/>
              <a:t>Compile, </a:t>
            </a:r>
            <a:r>
              <a:rPr lang="zh-TW" altLang="en-US" dirty="0"/>
              <a:t>比較麻煩</a:t>
            </a:r>
            <a:r>
              <a:rPr lang="en-US" altLang="zh-TW" dirty="0"/>
              <a:t>.</a:t>
            </a:r>
            <a:endParaRPr 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65758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01221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20618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5800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59871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75854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Note: Similar to “Abstract Base Classes” in C++ (purely “virtual” classes).</a:t>
            </a:r>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3089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897442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This works because the TypeScript compiler will only check if Point3D matches the structure of Point2D when it sees the last line here.</a:t>
            </a:r>
            <a:endParaRPr lang="zh-TW" altLang="en-US"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269856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註：嚴格來說，一個</a:t>
            </a:r>
            <a:r>
              <a:rPr lang="en-US" altLang="zh-TW" dirty="0"/>
              <a:t>.</a:t>
            </a:r>
            <a:r>
              <a:rPr lang="en-US" altLang="zh-TW" dirty="0" err="1"/>
              <a:t>ts</a:t>
            </a:r>
            <a:r>
              <a:rPr lang="zh-TW" altLang="en-US" dirty="0"/>
              <a:t>檔必須含有</a:t>
            </a:r>
            <a:r>
              <a:rPr lang="en-US" altLang="zh-TW" dirty="0"/>
              <a:t>import/export</a:t>
            </a:r>
            <a:r>
              <a:rPr lang="zh-TW" altLang="en-US" dirty="0"/>
              <a:t>至少一個</a:t>
            </a:r>
            <a:r>
              <a:rPr lang="en-US" altLang="zh-TW" dirty="0"/>
              <a:t>keyword</a:t>
            </a:r>
            <a:r>
              <a:rPr lang="zh-TW" altLang="en-US" dirty="0"/>
              <a:t>才能算是一個</a:t>
            </a:r>
            <a:r>
              <a:rPr lang="en-US" altLang="zh-TW" dirty="0"/>
              <a:t>module</a:t>
            </a:r>
            <a:r>
              <a:rPr lang="zh-TW" altLang="en-US" dirty="0"/>
              <a:t>，但是實際使用上先預設每個</a:t>
            </a:r>
            <a:r>
              <a:rPr lang="en-US" altLang="zh-TW" dirty="0"/>
              <a:t>.</a:t>
            </a:r>
            <a:r>
              <a:rPr lang="en-US" altLang="zh-TW" dirty="0" err="1"/>
              <a:t>ts</a:t>
            </a:r>
            <a:r>
              <a:rPr lang="zh-TW" altLang="en-US" dirty="0"/>
              <a:t>檔都可以是</a:t>
            </a:r>
            <a:r>
              <a:rPr lang="en-US" altLang="zh-TW" dirty="0"/>
              <a:t>module</a:t>
            </a:r>
            <a:r>
              <a:rPr lang="zh-TW" altLang="en-US" dirty="0"/>
              <a:t>對於理解會比較方便。</a:t>
            </a:r>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681049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註：為什麼要用</a:t>
            </a:r>
            <a:r>
              <a:rPr lang="en-US" altLang="zh-TW" dirty="0"/>
              <a:t>default</a:t>
            </a:r>
            <a:r>
              <a:rPr lang="zh-TW" altLang="en-US" dirty="0"/>
              <a:t> </a:t>
            </a:r>
            <a:r>
              <a:rPr lang="en-US" altLang="zh-TW" dirty="0"/>
              <a:t>export</a:t>
            </a:r>
            <a:r>
              <a:rPr lang="zh-TW" altLang="en-US" dirty="0"/>
              <a:t>呢？因為工程師常常把一個檔案跟一個</a:t>
            </a:r>
            <a:r>
              <a:rPr lang="en-US" altLang="zh-TW" dirty="0"/>
              <a:t>class</a:t>
            </a:r>
            <a:r>
              <a:rPr lang="zh-TW" altLang="en-US" dirty="0"/>
              <a:t>做結合，甚至是以那個</a:t>
            </a:r>
            <a:r>
              <a:rPr lang="en-US" altLang="zh-TW" dirty="0"/>
              <a:t>class</a:t>
            </a:r>
            <a:r>
              <a:rPr lang="zh-TW" altLang="en-US" dirty="0"/>
              <a:t>來命名該檔案。以</a:t>
            </a:r>
            <a:r>
              <a:rPr lang="en-US" altLang="zh-TW" dirty="0"/>
              <a:t>React</a:t>
            </a:r>
            <a:r>
              <a:rPr lang="zh-TW" altLang="en-US" dirty="0"/>
              <a:t>來講，每個檔案主要就是負責一個</a:t>
            </a:r>
            <a:r>
              <a:rPr lang="en-US" altLang="zh-TW" dirty="0"/>
              <a:t>Component</a:t>
            </a:r>
            <a:r>
              <a:rPr lang="zh-TW" altLang="en-US" dirty="0"/>
              <a:t>，所以那個</a:t>
            </a:r>
            <a:r>
              <a:rPr lang="en-US" altLang="zh-TW" dirty="0"/>
              <a:t>Component</a:t>
            </a:r>
            <a:r>
              <a:rPr lang="zh-TW" altLang="en-US" dirty="0"/>
              <a:t>可能就會被當作</a:t>
            </a:r>
            <a:r>
              <a:rPr lang="en-US" altLang="zh-TW" dirty="0"/>
              <a:t>default export</a:t>
            </a:r>
            <a:r>
              <a:rPr lang="zh-TW" altLang="en-US" dirty="0"/>
              <a:t>。</a:t>
            </a:r>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68297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動態型別的優缺點</a:t>
            </a:r>
            <a:r>
              <a:rPr lang="en-US" altLang="zh-TW" dirty="0"/>
              <a:t>:</a:t>
            </a:r>
            <a:br>
              <a:rPr lang="en-US" altLang="zh-TW" dirty="0"/>
            </a:br>
            <a:r>
              <a:rPr lang="en-US" altLang="zh-TW" dirty="0"/>
              <a:t>Pros: </a:t>
            </a:r>
          </a:p>
          <a:p>
            <a:r>
              <a:rPr lang="zh-TW" altLang="en-US" dirty="0"/>
              <a:t>好寫</a:t>
            </a:r>
            <a:r>
              <a:rPr lang="en-US" altLang="zh-TW" dirty="0"/>
              <a:t>, Coding</a:t>
            </a:r>
            <a:r>
              <a:rPr lang="zh-TW" altLang="en-US" dirty="0"/>
              <a:t>快速</a:t>
            </a:r>
            <a:br>
              <a:rPr lang="en-US" altLang="zh-TW" dirty="0"/>
            </a:br>
            <a:r>
              <a:rPr lang="zh-TW" altLang="en-US" dirty="0"/>
              <a:t>不用特別的宣告就能定義變數</a:t>
            </a:r>
            <a:endParaRPr lang="en-US" altLang="zh-TW" dirty="0"/>
          </a:p>
          <a:p>
            <a:r>
              <a:rPr lang="zh-TW" altLang="en-US" dirty="0"/>
              <a:t>不用</a:t>
            </a:r>
            <a:r>
              <a:rPr lang="en-US" altLang="zh-TW" dirty="0"/>
              <a:t>Compile</a:t>
            </a:r>
            <a:r>
              <a:rPr lang="zh-TW" altLang="en-US" dirty="0"/>
              <a:t>就能看執行結果</a:t>
            </a:r>
            <a:endParaRPr lang="en-US" altLang="zh-TW" dirty="0"/>
          </a:p>
          <a:p>
            <a:r>
              <a:rPr lang="en-US" dirty="0"/>
              <a:t>Cons: </a:t>
            </a:r>
            <a:br>
              <a:rPr lang="en-US" dirty="0"/>
            </a:br>
            <a:r>
              <a:rPr lang="zh-TW" altLang="en-US" dirty="0"/>
              <a:t>型態錯誤會導致</a:t>
            </a:r>
            <a:r>
              <a:rPr lang="en-US" altLang="zh-TW" dirty="0"/>
              <a:t>runtime error.</a:t>
            </a:r>
          </a:p>
          <a:p>
            <a:r>
              <a:rPr lang="zh-TW" altLang="en-US" dirty="0"/>
              <a:t>當專案很大時可能難以維護</a:t>
            </a:r>
            <a:r>
              <a:rPr lang="en-US" altLang="zh-TW" dirty="0"/>
              <a:t>.</a:t>
            </a:r>
            <a:endParaRPr 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06301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詳細說明：</a:t>
            </a:r>
            <a:r>
              <a:rPr lang="en-US" altLang="zh-TW" dirty="0"/>
              <a:t>Namespace</a:t>
            </a:r>
            <a:r>
              <a:rPr lang="zh-TW" altLang="en-US" dirty="0"/>
              <a:t>本意是要避免命名衝突，但是既然有了</a:t>
            </a:r>
            <a:r>
              <a:rPr lang="en-US" altLang="zh-TW" dirty="0"/>
              <a:t>module</a:t>
            </a:r>
            <a:r>
              <a:rPr lang="zh-TW" altLang="en-US" dirty="0"/>
              <a:t>，我們就可以直接指定是用哪個檔案的宣告，甚至可以多做</a:t>
            </a:r>
            <a:r>
              <a:rPr lang="en-US" altLang="zh-TW" dirty="0"/>
              <a:t>aliasing (import… as…)</a:t>
            </a:r>
            <a:r>
              <a:rPr lang="zh-TW" altLang="en-US" dirty="0"/>
              <a:t>，不會有誤會的問題。這時候用</a:t>
            </a:r>
            <a:r>
              <a:rPr lang="en-US" altLang="zh-TW" dirty="0"/>
              <a:t>Namespace</a:t>
            </a:r>
            <a:r>
              <a:rPr lang="zh-TW" altLang="en-US" dirty="0"/>
              <a:t>包裝反而是累贅。所以目前</a:t>
            </a:r>
            <a:r>
              <a:rPr lang="en-US" altLang="zh-TW" dirty="0"/>
              <a:t>TypeScript</a:t>
            </a:r>
            <a:r>
              <a:rPr lang="zh-TW" altLang="en-US" dirty="0"/>
              <a:t>官方也是推薦使用</a:t>
            </a:r>
            <a:r>
              <a:rPr lang="en-US" altLang="zh-TW" dirty="0"/>
              <a:t>module</a:t>
            </a:r>
            <a:r>
              <a:rPr lang="zh-TW" altLang="en-US" dirty="0"/>
              <a:t>。</a:t>
            </a:r>
            <a:endParaRPr lang="en-US" altLang="zh-TW" dirty="0"/>
          </a:p>
          <a:p>
            <a:r>
              <a:rPr lang="zh-TW" altLang="en-US" dirty="0"/>
              <a:t>連結內容</a:t>
            </a:r>
            <a:r>
              <a:rPr lang="en-US" altLang="zh-TW" dirty="0"/>
              <a:t>(typescriptlang.org)</a:t>
            </a:r>
            <a:r>
              <a:rPr lang="zh-TW" altLang="en-US" dirty="0"/>
              <a:t>有解釋不同情況下為什麼其實根本不需要</a:t>
            </a:r>
            <a:r>
              <a:rPr lang="en-US" altLang="zh-TW" dirty="0"/>
              <a:t>namespace</a:t>
            </a:r>
            <a:r>
              <a:rPr lang="zh-TW" altLang="en-US" dirty="0"/>
              <a:t>。</a:t>
            </a:r>
            <a:endParaRPr lang="en-US" altLang="zh-TW" dirty="0"/>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494687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註：這裡的</a:t>
            </a:r>
            <a:r>
              <a:rPr lang="en-US" altLang="zh-TW" dirty="0"/>
              <a:t>namespace</a:t>
            </a:r>
            <a:r>
              <a:rPr lang="zh-TW" altLang="en-US" dirty="0"/>
              <a:t>用法其實完全可以被</a:t>
            </a:r>
            <a:r>
              <a:rPr lang="en-US" altLang="zh-TW" dirty="0" err="1"/>
              <a:t>enum</a:t>
            </a:r>
            <a:r>
              <a:rPr lang="zh-TW" altLang="en-US" dirty="0"/>
              <a:t>取代。主要是讓大家看一下大概</a:t>
            </a:r>
            <a:r>
              <a:rPr lang="en-US" altLang="zh-TW" dirty="0"/>
              <a:t>namespace</a:t>
            </a:r>
            <a:r>
              <a:rPr lang="zh-TW" altLang="en-US" dirty="0"/>
              <a:t>長怎樣。</a:t>
            </a:r>
            <a:endParaRPr lang="en-US" altLang="zh-TW" dirty="0"/>
          </a:p>
          <a:p>
            <a:r>
              <a:rPr lang="zh-TW" altLang="en-US" dirty="0"/>
              <a:t>順便一提，這裡也可以用</a:t>
            </a:r>
            <a:r>
              <a:rPr lang="en-US" altLang="zh-TW" dirty="0"/>
              <a:t>export * as Constants</a:t>
            </a:r>
            <a:r>
              <a:rPr lang="zh-TW" altLang="en-US" dirty="0"/>
              <a:t>，</a:t>
            </a:r>
            <a:r>
              <a:rPr lang="en-US" altLang="zh-TW" dirty="0"/>
              <a:t>import { Constants } from “./</a:t>
            </a:r>
            <a:r>
              <a:rPr lang="en-US" altLang="zh-TW" dirty="0" err="1"/>
              <a:t>Constants.ts</a:t>
            </a:r>
            <a:r>
              <a:rPr lang="en-US" altLang="zh-TW" dirty="0"/>
              <a:t>” </a:t>
            </a:r>
            <a:r>
              <a:rPr lang="zh-TW" altLang="en-US" dirty="0"/>
              <a:t>來取代</a:t>
            </a:r>
            <a:r>
              <a:rPr lang="en-US" altLang="zh-TW" dirty="0"/>
              <a:t>namespace</a:t>
            </a:r>
            <a:r>
              <a:rPr lang="zh-TW" altLang="en-US" dirty="0"/>
              <a:t>。</a:t>
            </a:r>
          </a:p>
        </p:txBody>
      </p:sp>
      <p:sp>
        <p:nvSpPr>
          <p:cNvPr id="4" name="頁首版面配置區 3"/>
          <p:cNvSpPr>
            <a:spLocks noGrp="1"/>
          </p:cNvSpPr>
          <p:nvPr>
            <p:ph type="hdr" sz="quarter"/>
          </p:nvPr>
        </p:nvSpPr>
        <p:spPr/>
        <p:txBody>
          <a:bodyPr/>
          <a:lstStyle/>
          <a:p>
            <a:endParaRPr lang="en-US"/>
          </a:p>
        </p:txBody>
      </p:sp>
      <p:sp>
        <p:nvSpPr>
          <p:cNvPr id="5" name="頁尾版面配置區 4"/>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501995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6385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0048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註：其實大家用</a:t>
            </a:r>
            <a:r>
              <a:rPr kumimoji="1" lang="en-US" altLang="zh-TW" dirty="0" err="1"/>
              <a:t>VSCode</a:t>
            </a:r>
            <a:r>
              <a:rPr kumimoji="1" lang="zh-TW" altLang="en-US" dirty="0"/>
              <a:t>寫</a:t>
            </a:r>
            <a:r>
              <a:rPr kumimoji="1" lang="en-US" altLang="zh-TW" dirty="0"/>
              <a:t>JavaScript</a:t>
            </a:r>
            <a:r>
              <a:rPr kumimoji="1" lang="zh-TW" altLang="en-US" dirty="0"/>
              <a:t>的時候，</a:t>
            </a:r>
            <a:r>
              <a:rPr kumimoji="1" lang="en-US" altLang="zh-TW" dirty="0" err="1"/>
              <a:t>VSCode</a:t>
            </a:r>
            <a:r>
              <a:rPr kumimoji="1" lang="zh-TW" altLang="en-US" dirty="0"/>
              <a:t>的</a:t>
            </a:r>
            <a:r>
              <a:rPr kumimoji="1" lang="en-US" altLang="zh-TW" dirty="0"/>
              <a:t>IntelliSense</a:t>
            </a:r>
            <a:r>
              <a:rPr kumimoji="1" lang="zh-TW" altLang="en-US" dirty="0"/>
              <a:t>就有在偷偷用</a:t>
            </a:r>
            <a:r>
              <a:rPr kumimoji="1" lang="en-US" altLang="zh-TW" dirty="0"/>
              <a:t>TypeScript</a:t>
            </a:r>
            <a:r>
              <a:rPr kumimoji="1" lang="zh-TW" altLang="en-US" dirty="0"/>
              <a:t>幫忙推測每個變數的型別了。</a:t>
            </a:r>
            <a:r>
              <a:rPr kumimoji="1" lang="en-US" altLang="zh-TW" dirty="0"/>
              <a:t>https://www.typescriptlang.org/docs/handbook/intro-to-js-ts.html</a:t>
            </a:r>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3250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35764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let/var/const</a:t>
            </a:r>
            <a:r>
              <a:rPr kumimoji="1" lang="zh-TW" altLang="en-US" dirty="0"/>
              <a:t>都可以，和</a:t>
            </a:r>
            <a:r>
              <a:rPr kumimoji="1" lang="en-US" altLang="zh-TW" dirty="0" err="1"/>
              <a:t>js</a:t>
            </a:r>
            <a:r>
              <a:rPr kumimoji="1" lang="zh-TW" altLang="en-US" dirty="0"/>
              <a:t>一樣</a:t>
            </a:r>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9136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Using “any” carelessly would make your code less type-safe and more susceptible to runtime errors, defeating the whole point of using TypeScript in the first place. It’s usually only good for interacting with JavaScript API that are designed to handle literally </a:t>
            </a:r>
            <a:r>
              <a:rPr kumimoji="1" lang="en-US" altLang="zh-TW" i="1" dirty="0"/>
              <a:t>anything</a:t>
            </a:r>
            <a:r>
              <a:rPr kumimoji="1" lang="en-US" altLang="zh-TW" i="0" dirty="0"/>
              <a:t>, such as “console.log” shown here. Even with JavaScript API that returns objects of “any” type (e.g., Firebase’s real-time database snapshots), you can usually figure out its JSON schema and define a class for it instead.</a:t>
            </a:r>
          </a:p>
          <a:p>
            <a:endParaRPr kumimoji="1" lang="en-US" altLang="zh-TW" i="0" dirty="0"/>
          </a:p>
          <a:p>
            <a:r>
              <a:rPr kumimoji="1" lang="en-US" altLang="zh-TW" i="0" dirty="0"/>
              <a:t>See: TypeScript </a:t>
            </a:r>
            <a:r>
              <a:rPr kumimoji="1" lang="en-US" altLang="zh-TW" i="0" dirty="0" err="1"/>
              <a:t>ESLint</a:t>
            </a:r>
            <a:r>
              <a:rPr kumimoji="1" lang="en-US" altLang="zh-TW" i="0" dirty="0"/>
              <a:t> linter, which supports an option that catches explicit use of “any”.</a:t>
            </a:r>
          </a:p>
          <a:p>
            <a:r>
              <a:rPr kumimoji="1" lang="en-US" altLang="zh-TW" i="0" dirty="0"/>
              <a:t>https://github.com/typescript-eslint/typescript-eslint/blob/main/packages/eslint-plugin/docs/rules/no-explicit-any.md</a:t>
            </a:r>
            <a:endParaRPr kumimoji="1" lang="zh-TW" altLang="en-US" dirty="0"/>
          </a:p>
        </p:txBody>
      </p:sp>
      <p:sp>
        <p:nvSpPr>
          <p:cNvPr id="4" name="頁首版面配置區 3"/>
          <p:cNvSpPr>
            <a:spLocks noGrp="1"/>
          </p:cNvSpPr>
          <p:nvPr>
            <p:ph type="hdr" sz="quarter"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5598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lvl1pPr>
              <a:defRPr b="1"/>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8038506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9430175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13462079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a:xfrm>
            <a:off x="6732240" y="6308725"/>
            <a:ext cx="2133600" cy="365125"/>
          </a:xfrm>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8421474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198449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3336794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endParaRPr lang="en-US"/>
          </a:p>
        </p:txBody>
      </p:sp>
      <p:sp>
        <p:nvSpPr>
          <p:cNvPr id="8" name="頁尾版面配置區 7"/>
          <p:cNvSpPr>
            <a:spLocks noGrp="1"/>
          </p:cNvSpPr>
          <p:nvPr>
            <p:ph type="ftr" sz="quarter" idx="11"/>
          </p:nvPr>
        </p:nvSpPr>
        <p:spPr/>
        <p:txBody>
          <a:bodyPr/>
          <a:lstStyle/>
          <a:p>
            <a:endParaRPr lang="en-US" dirty="0"/>
          </a:p>
        </p:txBody>
      </p:sp>
      <p:sp>
        <p:nvSpPr>
          <p:cNvPr id="9" name="投影片編號版面配置區 8"/>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39501212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vl1pPr>
          </a:lstStyle>
          <a:p>
            <a:r>
              <a:rPr lang="zh-TW" altLang="en-US"/>
              <a:t>按一下以編輯母片標題樣式</a:t>
            </a:r>
            <a:endParaRPr lang="zh-TW" altLang="en-US" dirty="0"/>
          </a:p>
        </p:txBody>
      </p:sp>
      <p:sp>
        <p:nvSpPr>
          <p:cNvPr id="3" name="日期版面配置區 2"/>
          <p:cNvSpPr>
            <a:spLocks noGrp="1"/>
          </p:cNvSpPr>
          <p:nvPr>
            <p:ph type="dt" sz="half" idx="10"/>
          </p:nvPr>
        </p:nvSpPr>
        <p:spPr/>
        <p:txBody>
          <a:bodyPr/>
          <a:lstStyle/>
          <a:p>
            <a:endParaRPr lang="en-US"/>
          </a:p>
        </p:txBody>
      </p:sp>
      <p:sp>
        <p:nvSpPr>
          <p:cNvPr id="4" name="頁尾版面配置區 3"/>
          <p:cNvSpPr>
            <a:spLocks noGrp="1"/>
          </p:cNvSpPr>
          <p:nvPr>
            <p:ph type="ftr" sz="quarter" idx="11"/>
          </p:nvPr>
        </p:nvSpPr>
        <p:spPr/>
        <p:txBody>
          <a:bodyPr/>
          <a:lstStyle/>
          <a:p>
            <a:endParaRPr lang="en-US" dirty="0"/>
          </a:p>
        </p:txBody>
      </p:sp>
      <p:sp>
        <p:nvSpPr>
          <p:cNvPr id="5" name="投影片編號版面配置區 4"/>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22117391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en-US"/>
          </a:p>
        </p:txBody>
      </p:sp>
      <p:sp>
        <p:nvSpPr>
          <p:cNvPr id="3" name="頁尾版面配置區 2"/>
          <p:cNvSpPr>
            <a:spLocks noGrp="1"/>
          </p:cNvSpPr>
          <p:nvPr>
            <p:ph type="ftr" sz="quarter" idx="11"/>
          </p:nvPr>
        </p:nvSpPr>
        <p:spPr/>
        <p:txBody>
          <a:bodyPr/>
          <a:lstStyle/>
          <a:p>
            <a:endParaRPr lang="en-US" dirty="0"/>
          </a:p>
        </p:txBody>
      </p:sp>
      <p:sp>
        <p:nvSpPr>
          <p:cNvPr id="4" name="投影片編號版面配置區 3"/>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6434590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2731905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824896F-7755-466F-8C35-EAFD8CA4351D}" type="slidenum">
              <a:rPr lang="en-US" smtClean="0"/>
              <a:pPr/>
              <a:t>‹#›</a:t>
            </a:fld>
            <a:endParaRPr lang="en-US"/>
          </a:p>
        </p:txBody>
      </p:sp>
    </p:spTree>
    <p:extLst>
      <p:ext uri="{BB962C8B-B14F-4D97-AF65-F5344CB8AC3E}">
        <p14:creationId xmlns:p14="http://schemas.microsoft.com/office/powerpoint/2010/main" val="33394382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群組 14"/>
          <p:cNvGrpSpPr/>
          <p:nvPr/>
        </p:nvGrpSpPr>
        <p:grpSpPr>
          <a:xfrm>
            <a:off x="7668344" y="5877272"/>
            <a:ext cx="1391012" cy="926572"/>
            <a:chOff x="3563888" y="4221088"/>
            <a:chExt cx="1391012" cy="926572"/>
          </a:xfrm>
        </p:grpSpPr>
        <p:pic>
          <p:nvPicPr>
            <p:cNvPr id="1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3563888" y="4221088"/>
              <a:ext cx="936104" cy="92657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James\Downloads\GIF\清大LOGO(鳥).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54799" y="4511434"/>
              <a:ext cx="900101" cy="44883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4896F-7755-466F-8C35-EAFD8CA4351D}" type="slidenum">
              <a:rPr lang="en-US" smtClean="0"/>
              <a:pPr/>
              <a:t>‹#›</a:t>
            </a:fld>
            <a:endParaRPr lang="en-US"/>
          </a:p>
        </p:txBody>
      </p:sp>
      <p:pic>
        <p:nvPicPr>
          <p:cNvPr id="19" name="圖片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727" y="0"/>
            <a:ext cx="9253727" cy="6858000"/>
          </a:xfrm>
          <a:prstGeom prst="rect">
            <a:avLst/>
          </a:prstGeom>
        </p:spPr>
      </p:pic>
      <p:sp>
        <p:nvSpPr>
          <p:cNvPr id="9" name="標題版面配置區 8"/>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TW" altLang="en-US"/>
              <a:t>按一下以編輯母片標題樣式</a:t>
            </a:r>
          </a:p>
        </p:txBody>
      </p:sp>
    </p:spTree>
    <p:extLst>
      <p:ext uri="{BB962C8B-B14F-4D97-AF65-F5344CB8AC3E}">
        <p14:creationId xmlns:p14="http://schemas.microsoft.com/office/powerpoint/2010/main" val="4057672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ypescriptlang.org/docs/handbook/typescript-tooling-in-5-minute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typescriptlang.org/play?&amp;q=241#code/PTAEEEDsE9QSwM6gC4AsCmoAq0AO6BlAYwCc5dlR0EiBDfUIgG1oFcF0A6UATQHtWjWpFDtMw2Mj4BYAFAgqcNOhKgAJuma0S40ByLI4fEXwBmoaANVE+GlH1AAjTGuiRaAWzhFQwtXIUAKVoAN1piMgpQJjgAa3QAGlA+VSlQAHcU2N8SAUg1aLgvZFpDYyQ4EWUAsGQ8TARoBGR0D045GohQAHM+WyEOUFMU3xh4JECCAHkAOVBcbQRK7oAuDtkbSGbQD2gpxwArTUoAXlBJ2c4Fkg4ACgAiAG8AX3uASgBudYUoWA0tHRINI4fARciUNLIEjsSiWVjWWziJDOZadBC0UyYZx0MQWASgWKQPjpHYpcSOASUJTcACiIXQIjg5jQpXGnSJlGaZAMTEk0K4oAAYiN0AAPTy4JiJFCoRCMREZARMAqkWgIVBrWRyXb7I4GTiizjQTgALy+WvkYAAqktIN1RqNYN04PSkHCZeS4DE6vYMmQWvK7Mw+BxUjJLckyM73ExzqFwqRwRklKgPSgSLQNABaMzmMwoep6DHoOrtC0KCTjHasIipmLxXygADkdQY6S9ajoJDUTYystreMEdBEOkltCI6E67bQjoLDFuYonUUg6HpJDevo8tAbxkwraRS267kcUs6kIwyWUJDLcn+LB0Q1YkAMRhEGkcrG6tzCTFY6BWjpvABIR8HAajmre6Afl+9y0HoULLO85rvp+twAEwAMyfJB0G3I88pMCkAH3Cef73KAzzYeWYA0uOqZ0EwsZpCh9pyrQjHEugBTYmwgzujYrDKqAo4sBOHqdJW06psoc6YPmMnaN0rAeAyEIOFuyC1jeEYgoQiZRO2jEoNumCVGk44CZAEIXrgIZKK+yTMhgEkwBUb5MpiOhWUMKQeAgSTDKoYoSlKyYzsogzIKwkrUJ0gVpqYT4vsYORKSpVnaXe2iYIlz5lCICDpPQtyigBADakDKc4JBJFyywALpAaAZV1XaSSVR41X1RBshZQ+mzbAscAkOVEhJBI3VyIVxVDeuPUKFgF4MUxDjTbgVbsYR6RcU4mi8XuF6KcpqlCCIzidBptY7Y4sAieOywJcN2yVpU8y0MNYWph11UuQUMn6MYBQAAYSEDn3wWQdraQoACSzLRVKSDZaAK4kmkcK1eg-5UOKHgxSsUUxQg3zWpAhLEoySN6HAJ4PfuvpjfA5gvUjFKsJytDQKiEb3DDBJEiS6SoKUTbItQyD3EkygiE+5PpJTjZFZIq2c6AvNNh47J8Jy8KYELrJys4zS1Q47orjtkLoEZWAEGm+73J0wV41KKyywLkBZn4WYrmuchAA"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typescriptlang.org/docs/handbook/typescript-in-5-minutes.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edium.com/enjoy-life-enjoy-coding/typescript-%E5%BE%9E-ts-%E9%96%8B%E5%A7%8B%E5%AD%B8%E7%BF%92%E7%89%A9%E4%BB%B6%E5%B0%8E%E5%90%91-interface-%E7%94%A8%E6%B3%95-77fd0959769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typescriptlang.org/docs/handbook/modules.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typescriptlang.org/docs/handbook/namespaces-and-modules.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typescriptlang.org/docs/handbook/typescript-in-5-minutes.html" TargetMode="External"/><Relationship Id="rId2" Type="http://schemas.openxmlformats.org/officeDocument/2006/relationships/hyperlink" Target="https://www.typescriptlang.org/" TargetMode="External"/><Relationship Id="rId1" Type="http://schemas.openxmlformats.org/officeDocument/2006/relationships/slideLayout" Target="../slideLayouts/slideLayout2.xml"/><Relationship Id="rId6" Type="http://schemas.openxmlformats.org/officeDocument/2006/relationships/hyperlink" Target="https://ithelp.ithome.com.tw/users/20120053/ironman/2273" TargetMode="External"/><Relationship Id="rId5" Type="http://schemas.openxmlformats.org/officeDocument/2006/relationships/hyperlink" Target="https://ithelp.ithome.com.tw/users/20120614/ironman/2685" TargetMode="External"/><Relationship Id="rId4" Type="http://schemas.openxmlformats.org/officeDocument/2006/relationships/hyperlink" Target="https://github.com/microsoft/TypeScrip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2001" y="2247564"/>
            <a:ext cx="7772400" cy="1470025"/>
          </a:xfrm>
        </p:spPr>
        <p:txBody>
          <a:bodyPr>
            <a:normAutofit/>
          </a:bodyPr>
          <a:lstStyle/>
          <a:p>
            <a:r>
              <a:rPr kumimoji="1" lang="en-US" altLang="ja-JP" sz="4800" dirty="0"/>
              <a:t>TypeScript</a:t>
            </a:r>
            <a:endParaRPr kumimoji="1" lang="zh-TW" altLang="en-US" sz="4800" dirty="0"/>
          </a:p>
        </p:txBody>
      </p:sp>
      <p:sp>
        <p:nvSpPr>
          <p:cNvPr id="3" name="副標題 2"/>
          <p:cNvSpPr>
            <a:spLocks noGrp="1"/>
          </p:cNvSpPr>
          <p:nvPr>
            <p:ph type="subTitle" idx="1"/>
          </p:nvPr>
        </p:nvSpPr>
        <p:spPr>
          <a:xfrm>
            <a:off x="1371600" y="4077072"/>
            <a:ext cx="6400800" cy="1752600"/>
          </a:xfrm>
        </p:spPr>
        <p:txBody>
          <a:bodyPr>
            <a:normAutofit/>
          </a:bodyPr>
          <a:lstStyle/>
          <a:p>
            <a:r>
              <a:rPr kumimoji="1" lang="en-US" altLang="zh-TW" sz="2800" b="1" dirty="0"/>
              <a:t>Hung-</a:t>
            </a:r>
            <a:r>
              <a:rPr kumimoji="1" lang="en-US" altLang="zh-TW" sz="2800" b="1" dirty="0" err="1"/>
              <a:t>Kuo</a:t>
            </a:r>
            <a:r>
              <a:rPr kumimoji="1" lang="en-US" altLang="zh-TW" sz="2800" b="1" dirty="0"/>
              <a:t> Chu</a:t>
            </a:r>
          </a:p>
          <a:p>
            <a:r>
              <a:rPr kumimoji="1" lang="en-US" altLang="zh-TW" sz="2800" dirty="0"/>
              <a:t>Department of Computer Science</a:t>
            </a:r>
          </a:p>
          <a:p>
            <a:r>
              <a:rPr kumimoji="1" lang="en-US" altLang="zh-TW" sz="2800" dirty="0"/>
              <a:t>National Tsing Hua University</a:t>
            </a:r>
          </a:p>
          <a:p>
            <a:endParaRPr kumimoji="1" lang="zh-TW" altLang="en-US" sz="2800" dirty="0"/>
          </a:p>
        </p:txBody>
      </p:sp>
      <p:sp>
        <p:nvSpPr>
          <p:cNvPr id="4" name="文字方塊 3"/>
          <p:cNvSpPr txBox="1"/>
          <p:nvPr/>
        </p:nvSpPr>
        <p:spPr>
          <a:xfrm>
            <a:off x="4083132" y="6206642"/>
            <a:ext cx="970137" cy="523220"/>
          </a:xfrm>
          <a:prstGeom prst="rect">
            <a:avLst/>
          </a:prstGeom>
          <a:noFill/>
          <a:effectLst/>
        </p:spPr>
        <p:txBody>
          <a:bodyPr wrap="none" rtlCol="0">
            <a:spAutoFit/>
          </a:bodyPr>
          <a:lstStyle/>
          <a:p>
            <a:r>
              <a:rPr lang="en-US" altLang="zh-TW" sz="2800" dirty="0">
                <a:solidFill>
                  <a:schemeClr val="tx1">
                    <a:lumMod val="75000"/>
                    <a:lumOff val="25000"/>
                  </a:schemeClr>
                </a:solidFill>
                <a:effectLst>
                  <a:reflection blurRad="6350" stA="55000" endA="300" endPos="45500" dir="5400000" sy="-100000" algn="bl" rotWithShape="0"/>
                </a:effectLst>
                <a:latin typeface="Stencil Std" pitchFamily="82" charset="0"/>
              </a:rPr>
              <a:t>CS2410</a:t>
            </a:r>
          </a:p>
        </p:txBody>
      </p:sp>
      <p:sp>
        <p:nvSpPr>
          <p:cNvPr id="5" name="標題 1"/>
          <p:cNvSpPr txBox="1">
            <a:spLocks/>
          </p:cNvSpPr>
          <p:nvPr/>
        </p:nvSpPr>
        <p:spPr>
          <a:xfrm>
            <a:off x="685800" y="47667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pPr fontAlgn="auto">
              <a:spcAft>
                <a:spcPts val="0"/>
              </a:spcAft>
            </a:pPr>
            <a:r>
              <a:rPr lang="en-US" altLang="zh-TW" b="0" dirty="0">
                <a:solidFill>
                  <a:srgbClr val="00B050"/>
                </a:solidFill>
              </a:rPr>
              <a:t>Software Studio</a:t>
            </a:r>
            <a:br>
              <a:rPr lang="en-US" altLang="zh-TW" b="0" dirty="0">
                <a:solidFill>
                  <a:srgbClr val="00B050"/>
                </a:solidFill>
              </a:rPr>
            </a:br>
            <a:r>
              <a:rPr lang="zh-TW" altLang="en-US" b="0" dirty="0"/>
              <a:t> </a:t>
            </a:r>
            <a:r>
              <a:rPr lang="zh-TW" altLang="en-US" b="0" dirty="0">
                <a:solidFill>
                  <a:schemeClr val="tx2">
                    <a:lumMod val="60000"/>
                    <a:lumOff val="40000"/>
                  </a:schemeClr>
                </a:solidFill>
                <a:latin typeface="+mj-ea"/>
              </a:rPr>
              <a:t>軟體設計與實驗</a:t>
            </a:r>
            <a:endParaRPr kumimoji="1" lang="zh-TW" altLang="en-US" dirty="0"/>
          </a:p>
        </p:txBody>
      </p:sp>
    </p:spTree>
    <p:extLst>
      <p:ext uri="{BB962C8B-B14F-4D97-AF65-F5344CB8AC3E}">
        <p14:creationId xmlns:p14="http://schemas.microsoft.com/office/powerpoint/2010/main" val="11811413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TypeScript Examples</a:t>
            </a:r>
            <a:endParaRPr kumimoji="1" lang="zh-TW" altLang="en-US" sz="4000" dirty="0"/>
          </a:p>
        </p:txBody>
      </p:sp>
      <p:sp>
        <p:nvSpPr>
          <p:cNvPr id="6" name="Rectangle 5">
            <a:extLst>
              <a:ext uri="{FF2B5EF4-FFF2-40B4-BE49-F238E27FC236}">
                <a16:creationId xmlns:a16="http://schemas.microsoft.com/office/drawing/2014/main" id="{6C49083C-37A1-4143-B93C-E6AA672C621A}"/>
              </a:ext>
            </a:extLst>
          </p:cNvPr>
          <p:cNvSpPr/>
          <p:nvPr/>
        </p:nvSpPr>
        <p:spPr>
          <a:xfrm>
            <a:off x="805492" y="1383766"/>
            <a:ext cx="7582932" cy="4997562"/>
          </a:xfrm>
          <a:prstGeom prst="rect">
            <a:avLst/>
          </a:prstGeom>
          <a:solidFill>
            <a:srgbClr val="FAFA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a:solidFill>
                  <a:srgbClr val="00B050"/>
                </a:solidFill>
              </a:rPr>
              <a:t>//Define an interface named Person</a:t>
            </a:r>
            <a:endParaRPr lang="en-US" dirty="0">
              <a:solidFill>
                <a:schemeClr val="tx1"/>
              </a:solidFill>
            </a:endParaRPr>
          </a:p>
          <a:p>
            <a:r>
              <a:rPr lang="en-US" sz="2400" dirty="0">
                <a:solidFill>
                  <a:schemeClr val="tx1"/>
                </a:solidFill>
              </a:rPr>
              <a:t>interface Person {</a:t>
            </a:r>
          </a:p>
          <a:p>
            <a:r>
              <a:rPr lang="zh-TW" altLang="en-US" sz="2400" dirty="0">
                <a:solidFill>
                  <a:schemeClr val="tx1"/>
                </a:solidFill>
              </a:rPr>
              <a:t>    </a:t>
            </a:r>
            <a:r>
              <a:rPr lang="en-US" sz="2400" dirty="0">
                <a:solidFill>
                  <a:schemeClr val="tx1"/>
                </a:solidFill>
              </a:rPr>
              <a:t>name: string;</a:t>
            </a:r>
          </a:p>
          <a:p>
            <a:r>
              <a:rPr lang="en-US" sz="2400" dirty="0">
                <a:solidFill>
                  <a:schemeClr val="tx1"/>
                </a:solidFill>
              </a:rPr>
              <a:t>}</a:t>
            </a:r>
          </a:p>
          <a:p>
            <a:endParaRPr lang="en-US" sz="2400" dirty="0">
              <a:solidFill>
                <a:schemeClr val="tx1"/>
              </a:solidFill>
            </a:endParaRPr>
          </a:p>
          <a:p>
            <a:r>
              <a:rPr lang="en-US" altLang="zh-TW" dirty="0">
                <a:solidFill>
                  <a:srgbClr val="00B050"/>
                </a:solidFill>
              </a:rPr>
              <a:t>//Define a function named greeter, with a parameter ‘Person’</a:t>
            </a:r>
            <a:br>
              <a:rPr lang="en-US" dirty="0">
                <a:solidFill>
                  <a:schemeClr val="tx1"/>
                </a:solidFill>
              </a:rPr>
            </a:br>
            <a:r>
              <a:rPr lang="en-US" sz="2400" dirty="0">
                <a:solidFill>
                  <a:schemeClr val="tx1"/>
                </a:solidFill>
              </a:rPr>
              <a:t>function greeter(person: Person) {</a:t>
            </a:r>
          </a:p>
          <a:p>
            <a:r>
              <a:rPr lang="zh-TW" altLang="en-US" sz="2400" dirty="0">
                <a:solidFill>
                  <a:schemeClr val="tx1"/>
                </a:solidFill>
              </a:rPr>
              <a:t>    </a:t>
            </a:r>
            <a:r>
              <a:rPr lang="en-US" sz="2400" dirty="0">
                <a:solidFill>
                  <a:schemeClr val="tx1"/>
                </a:solidFill>
              </a:rPr>
              <a:t>return "Hello, " + person.name + " !!";</a:t>
            </a:r>
          </a:p>
          <a:p>
            <a:r>
              <a:rPr lang="en-US" sz="2400" dirty="0">
                <a:solidFill>
                  <a:schemeClr val="tx1"/>
                </a:solidFill>
              </a:rPr>
              <a:t>}</a:t>
            </a:r>
          </a:p>
          <a:p>
            <a:endParaRPr lang="en-US" sz="2400" dirty="0">
              <a:solidFill>
                <a:schemeClr val="tx1"/>
              </a:solidFill>
            </a:endParaRPr>
          </a:p>
          <a:p>
            <a:r>
              <a:rPr lang="en-US" altLang="zh-TW" dirty="0">
                <a:solidFill>
                  <a:srgbClr val="00B050"/>
                </a:solidFill>
              </a:rPr>
              <a:t>//Define a variable user with Person type </a:t>
            </a:r>
          </a:p>
          <a:p>
            <a:r>
              <a:rPr lang="en-US" sz="2400" dirty="0">
                <a:solidFill>
                  <a:schemeClr val="tx1"/>
                </a:solidFill>
              </a:rPr>
              <a:t>let user: Person = { name: "James"};</a:t>
            </a:r>
          </a:p>
          <a:p>
            <a:endParaRPr lang="en-US" sz="2400" dirty="0">
              <a:solidFill>
                <a:schemeClr val="tx1"/>
              </a:solidFill>
            </a:endParaRPr>
          </a:p>
          <a:p>
            <a:r>
              <a:rPr lang="en-US" sz="2400" dirty="0" err="1">
                <a:solidFill>
                  <a:schemeClr val="tx1"/>
                </a:solidFill>
              </a:rPr>
              <a:t>document.body.innerHTML</a:t>
            </a:r>
            <a:r>
              <a:rPr lang="en-US" sz="2400" dirty="0">
                <a:solidFill>
                  <a:schemeClr val="tx1"/>
                </a:solidFill>
              </a:rPr>
              <a:t> = greeter(user);</a:t>
            </a:r>
            <a:r>
              <a:rPr lang="zh-TW" altLang="en-US" sz="2400" dirty="0">
                <a:solidFill>
                  <a:schemeClr val="tx1"/>
                </a:solidFill>
              </a:rPr>
              <a:t> </a:t>
            </a:r>
            <a:endParaRPr lang="en-US" sz="2400" dirty="0">
              <a:solidFill>
                <a:schemeClr val="tx1"/>
              </a:solidFill>
            </a:endParaRPr>
          </a:p>
        </p:txBody>
      </p:sp>
    </p:spTree>
    <p:extLst>
      <p:ext uri="{BB962C8B-B14F-4D97-AF65-F5344CB8AC3E}">
        <p14:creationId xmlns:p14="http://schemas.microsoft.com/office/powerpoint/2010/main" val="41670527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TypeScript with </a:t>
            </a:r>
            <a:r>
              <a:rPr kumimoji="1" lang="en-US" altLang="zh-TW" sz="4000" dirty="0" err="1"/>
              <a:t>VSCode</a:t>
            </a:r>
            <a:endParaRPr kumimoji="1" lang="zh-TW" altLang="en-US" sz="4000" dirty="0"/>
          </a:p>
        </p:txBody>
      </p:sp>
      <p:pic>
        <p:nvPicPr>
          <p:cNvPr id="3" name="Picture 2">
            <a:extLst>
              <a:ext uri="{FF2B5EF4-FFF2-40B4-BE49-F238E27FC236}">
                <a16:creationId xmlns:a16="http://schemas.microsoft.com/office/drawing/2014/main" id="{389ED924-D028-47B3-A948-FB73AFAA3DF9}"/>
              </a:ext>
            </a:extLst>
          </p:cNvPr>
          <p:cNvPicPr>
            <a:picLocks noChangeAspect="1"/>
          </p:cNvPicPr>
          <p:nvPr/>
        </p:nvPicPr>
        <p:blipFill>
          <a:blip r:embed="rId3"/>
          <a:stretch>
            <a:fillRect/>
          </a:stretch>
        </p:blipFill>
        <p:spPr>
          <a:xfrm>
            <a:off x="899592" y="2658963"/>
            <a:ext cx="7639050" cy="3362325"/>
          </a:xfrm>
          <a:prstGeom prst="rect">
            <a:avLst/>
          </a:prstGeom>
        </p:spPr>
      </p:pic>
      <p:sp>
        <p:nvSpPr>
          <p:cNvPr id="10" name="TextBox 9">
            <a:extLst>
              <a:ext uri="{FF2B5EF4-FFF2-40B4-BE49-F238E27FC236}">
                <a16:creationId xmlns:a16="http://schemas.microsoft.com/office/drawing/2014/main" id="{E65CF069-2D09-4446-AE9F-DE4D7C223327}"/>
              </a:ext>
            </a:extLst>
          </p:cNvPr>
          <p:cNvSpPr txBox="1"/>
          <p:nvPr/>
        </p:nvSpPr>
        <p:spPr>
          <a:xfrm>
            <a:off x="1040897" y="1556792"/>
            <a:ext cx="7356437" cy="954107"/>
          </a:xfrm>
          <a:prstGeom prst="rect">
            <a:avLst/>
          </a:prstGeom>
          <a:noFill/>
        </p:spPr>
        <p:txBody>
          <a:bodyPr wrap="none" rtlCol="0">
            <a:spAutoFit/>
          </a:bodyPr>
          <a:lstStyle/>
          <a:p>
            <a:pPr algn="ctr"/>
            <a:r>
              <a:rPr lang="en-US" altLang="zh-TW" sz="2800" dirty="0" err="1"/>
              <a:t>VSCode</a:t>
            </a:r>
            <a:r>
              <a:rPr lang="en-US" altLang="zh-TW" sz="2800" dirty="0"/>
              <a:t> supports TypeScript.</a:t>
            </a:r>
          </a:p>
          <a:p>
            <a:pPr algn="ctr"/>
            <a:r>
              <a:rPr lang="en-US" sz="2800" dirty="0"/>
              <a:t>We can see syntax highlighting when editing.</a:t>
            </a:r>
          </a:p>
        </p:txBody>
      </p:sp>
    </p:spTree>
    <p:extLst>
      <p:ext uri="{BB962C8B-B14F-4D97-AF65-F5344CB8AC3E}">
        <p14:creationId xmlns:p14="http://schemas.microsoft.com/office/powerpoint/2010/main" val="16342648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Using TypeScript</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normAutofit fontScale="92500"/>
          </a:bodyPr>
          <a:lstStyle/>
          <a:p>
            <a:r>
              <a:rPr kumimoji="1" lang="en-US" altLang="zh-TW" dirty="0"/>
              <a:t>TypeScript is great, but it can’t be directly used in HTML documents. </a:t>
            </a:r>
          </a:p>
          <a:p>
            <a:r>
              <a:rPr kumimoji="1" lang="en-US" altLang="zh-TW" dirty="0"/>
              <a:t>We will need a TypeScript </a:t>
            </a:r>
            <a:r>
              <a:rPr kumimoji="1" lang="en-US" altLang="zh-TW" b="1" dirty="0"/>
              <a:t>compiler</a:t>
            </a:r>
            <a:r>
              <a:rPr kumimoji="1" lang="en-US" altLang="zh-TW" dirty="0"/>
              <a:t> to translate TypeScript to JavaScript.</a:t>
            </a:r>
          </a:p>
          <a:p>
            <a:r>
              <a:rPr kumimoji="1" lang="en-US" altLang="zh-TW" dirty="0"/>
              <a:t>Nowadays it is usually embedded inside the project’s build pipeline, used automatically.</a:t>
            </a:r>
          </a:p>
          <a:p>
            <a:r>
              <a:rPr kumimoji="1" lang="en-US" altLang="zh-TW" dirty="0"/>
              <a:t>Refer to </a:t>
            </a:r>
            <a:r>
              <a:rPr kumimoji="1" lang="en-US" altLang="zh-TW" b="1" dirty="0"/>
              <a:t>Appendix-Create React App with TypeScript</a:t>
            </a:r>
            <a:r>
              <a:rPr kumimoji="1" lang="en-US" altLang="zh-TW" dirty="0"/>
              <a:t> to see how it is used inside a framework like React.</a:t>
            </a:r>
          </a:p>
        </p:txBody>
      </p:sp>
      <p:sp>
        <p:nvSpPr>
          <p:cNvPr id="4" name="文字方塊 3">
            <a:extLst>
              <a:ext uri="{FF2B5EF4-FFF2-40B4-BE49-F238E27FC236}">
                <a16:creationId xmlns:a16="http://schemas.microsoft.com/office/drawing/2014/main" id="{DC54C40B-6E1D-4AF0-BD54-A3866390F68A}"/>
              </a:ext>
            </a:extLst>
          </p:cNvPr>
          <p:cNvSpPr txBox="1"/>
          <p:nvPr/>
        </p:nvSpPr>
        <p:spPr>
          <a:xfrm>
            <a:off x="92939" y="6398696"/>
            <a:ext cx="4769704" cy="400110"/>
          </a:xfrm>
          <a:prstGeom prst="rect">
            <a:avLst/>
          </a:prstGeom>
          <a:noFill/>
        </p:spPr>
        <p:txBody>
          <a:bodyPr wrap="none" rtlCol="0">
            <a:spAutoFit/>
          </a:bodyPr>
          <a:lstStyle/>
          <a:p>
            <a:r>
              <a:rPr kumimoji="1" lang="en-US" altLang="zh-TW" sz="2000" dirty="0">
                <a:hlinkClick r:id="rId3"/>
              </a:rPr>
              <a:t>Installing TypeScript compiler separately</a:t>
            </a:r>
            <a:endParaRPr kumimoji="1" lang="zh-TW" altLang="en-US" sz="2000" dirty="0"/>
          </a:p>
        </p:txBody>
      </p:sp>
    </p:spTree>
    <p:extLst>
      <p:ext uri="{BB962C8B-B14F-4D97-AF65-F5344CB8AC3E}">
        <p14:creationId xmlns:p14="http://schemas.microsoft.com/office/powerpoint/2010/main" val="931035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TypeScript: Basic Types</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In TypeScript, we can use ‘let’</a:t>
            </a:r>
            <a:r>
              <a:rPr kumimoji="1" lang="zh-TW" altLang="en-US" dirty="0"/>
              <a:t> </a:t>
            </a:r>
            <a:r>
              <a:rPr kumimoji="1" lang="en-US" altLang="zh-TW" dirty="0"/>
              <a:t>to declare a variable with type.</a:t>
            </a:r>
            <a:endParaRPr kumimoji="1" lang="zh-TW" altLang="en-US" dirty="0"/>
          </a:p>
        </p:txBody>
      </p:sp>
      <p:sp>
        <p:nvSpPr>
          <p:cNvPr id="4" name="Rectangle 3">
            <a:extLst>
              <a:ext uri="{FF2B5EF4-FFF2-40B4-BE49-F238E27FC236}">
                <a16:creationId xmlns:a16="http://schemas.microsoft.com/office/drawing/2014/main" id="{6D7353D4-C949-418A-9383-5B987D54FA9B}"/>
              </a:ext>
            </a:extLst>
          </p:cNvPr>
          <p:cNvSpPr/>
          <p:nvPr/>
        </p:nvSpPr>
        <p:spPr>
          <a:xfrm>
            <a:off x="809582" y="3090663"/>
            <a:ext cx="7524836" cy="1418457"/>
          </a:xfrm>
          <a:prstGeom prst="rect">
            <a:avLst/>
          </a:prstGeom>
          <a:solidFill>
            <a:srgbClr val="FAFA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let pi: number = 3.14;</a:t>
            </a:r>
          </a:p>
          <a:p>
            <a:r>
              <a:rPr lang="en-US" sz="2800" dirty="0">
                <a:solidFill>
                  <a:schemeClr val="tx1"/>
                </a:solidFill>
              </a:rPr>
              <a:t>let person: string = “James";</a:t>
            </a:r>
          </a:p>
          <a:p>
            <a:r>
              <a:rPr lang="en-US" sz="2800" dirty="0">
                <a:solidFill>
                  <a:schemeClr val="tx1"/>
                </a:solidFill>
              </a:rPr>
              <a:t>let </a:t>
            </a:r>
            <a:r>
              <a:rPr lang="en-US" sz="2800" dirty="0" err="1">
                <a:solidFill>
                  <a:schemeClr val="tx1"/>
                </a:solidFill>
              </a:rPr>
              <a:t>sunnyDay</a:t>
            </a:r>
            <a:r>
              <a:rPr lang="en-US" sz="2800" dirty="0">
                <a:solidFill>
                  <a:schemeClr val="tx1"/>
                </a:solidFill>
              </a:rPr>
              <a:t>: Boolean = false;</a:t>
            </a:r>
          </a:p>
        </p:txBody>
      </p:sp>
    </p:spTree>
    <p:extLst>
      <p:ext uri="{BB962C8B-B14F-4D97-AF65-F5344CB8AC3E}">
        <p14:creationId xmlns:p14="http://schemas.microsoft.com/office/powerpoint/2010/main" val="28142713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 ‘any’</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If we don’t want to bind variable with a type, we can give it ’any’ type.</a:t>
            </a:r>
            <a:endParaRPr kumimoji="1" lang="zh-TW" altLang="en-US" dirty="0"/>
          </a:p>
        </p:txBody>
      </p:sp>
      <p:sp>
        <p:nvSpPr>
          <p:cNvPr id="4" name="Rectangle 3">
            <a:extLst>
              <a:ext uri="{FF2B5EF4-FFF2-40B4-BE49-F238E27FC236}">
                <a16:creationId xmlns:a16="http://schemas.microsoft.com/office/drawing/2014/main" id="{DFFA5ADF-2216-46F3-983A-9EDD283BFA6E}"/>
              </a:ext>
            </a:extLst>
          </p:cNvPr>
          <p:cNvSpPr/>
          <p:nvPr/>
        </p:nvSpPr>
        <p:spPr>
          <a:xfrm>
            <a:off x="809582" y="2906553"/>
            <a:ext cx="7524836" cy="2716149"/>
          </a:xfrm>
          <a:prstGeom prst="rect">
            <a:avLst/>
          </a:prstGeom>
          <a:solidFill>
            <a:srgbClr val="FAFA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n-NO" sz="2400" dirty="0">
                <a:solidFill>
                  <a:schemeClr val="tx1"/>
                </a:solidFill>
              </a:rPr>
              <a:t>let i : any;</a:t>
            </a:r>
          </a:p>
          <a:p>
            <a:br>
              <a:rPr lang="nn-NO" sz="2400" dirty="0">
                <a:solidFill>
                  <a:schemeClr val="tx1"/>
                </a:solidFill>
              </a:rPr>
            </a:br>
            <a:r>
              <a:rPr lang="nn-NO" sz="2400" dirty="0">
                <a:solidFill>
                  <a:schemeClr val="tx1"/>
                </a:solidFill>
              </a:rPr>
              <a:t>i = "A String!"</a:t>
            </a:r>
          </a:p>
          <a:p>
            <a:r>
              <a:rPr lang="nn-NO" sz="2400" dirty="0">
                <a:solidFill>
                  <a:schemeClr val="tx1"/>
                </a:solidFill>
              </a:rPr>
              <a:t>console.log(typeof i);</a:t>
            </a:r>
          </a:p>
          <a:p>
            <a:br>
              <a:rPr lang="nn-NO" sz="2400" dirty="0">
                <a:solidFill>
                  <a:schemeClr val="tx1"/>
                </a:solidFill>
              </a:rPr>
            </a:br>
            <a:r>
              <a:rPr lang="nn-NO" sz="2400" dirty="0">
                <a:solidFill>
                  <a:schemeClr val="tx1"/>
                </a:solidFill>
              </a:rPr>
              <a:t>i = 12345;</a:t>
            </a:r>
          </a:p>
          <a:p>
            <a:r>
              <a:rPr lang="nn-NO" sz="2400" dirty="0">
                <a:solidFill>
                  <a:schemeClr val="tx1"/>
                </a:solidFill>
              </a:rPr>
              <a:t>console.log(typeof i);</a:t>
            </a:r>
          </a:p>
        </p:txBody>
      </p:sp>
      <p:pic>
        <p:nvPicPr>
          <p:cNvPr id="12" name="圖片 11">
            <a:extLst>
              <a:ext uri="{FF2B5EF4-FFF2-40B4-BE49-F238E27FC236}">
                <a16:creationId xmlns:a16="http://schemas.microsoft.com/office/drawing/2014/main" id="{2E52A430-EB0B-9C44-A010-30C92C81A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82" y="5733256"/>
            <a:ext cx="7524836" cy="578834"/>
          </a:xfrm>
          <a:prstGeom prst="rect">
            <a:avLst/>
          </a:prstGeom>
          <a:ln>
            <a:solidFill>
              <a:schemeClr val="tx1"/>
            </a:solidFill>
          </a:ln>
        </p:spPr>
      </p:pic>
      <p:sp>
        <p:nvSpPr>
          <p:cNvPr id="6" name="文字方塊 5">
            <a:extLst>
              <a:ext uri="{FF2B5EF4-FFF2-40B4-BE49-F238E27FC236}">
                <a16:creationId xmlns:a16="http://schemas.microsoft.com/office/drawing/2014/main" id="{3F5E6E6F-ACD7-4F8E-80C9-19167A5F6B07}"/>
              </a:ext>
            </a:extLst>
          </p:cNvPr>
          <p:cNvSpPr txBox="1"/>
          <p:nvPr/>
        </p:nvSpPr>
        <p:spPr>
          <a:xfrm>
            <a:off x="92939" y="6398696"/>
            <a:ext cx="3922869" cy="400110"/>
          </a:xfrm>
          <a:prstGeom prst="rect">
            <a:avLst/>
          </a:prstGeom>
          <a:noFill/>
        </p:spPr>
        <p:txBody>
          <a:bodyPr wrap="none" rtlCol="0">
            <a:spAutoFit/>
          </a:bodyPr>
          <a:lstStyle/>
          <a:p>
            <a:r>
              <a:rPr kumimoji="1" lang="en-US" altLang="zh-TW" sz="2000" dirty="0">
                <a:hlinkClick r:id="rId4"/>
              </a:rPr>
              <a:t>Practical example of using “any”</a:t>
            </a:r>
            <a:endParaRPr kumimoji="1" lang="zh-TW" altLang="en-US" sz="2000" dirty="0"/>
          </a:p>
        </p:txBody>
      </p:sp>
    </p:spTree>
    <p:extLst>
      <p:ext uri="{BB962C8B-B14F-4D97-AF65-F5344CB8AC3E}">
        <p14:creationId xmlns:p14="http://schemas.microsoft.com/office/powerpoint/2010/main" val="7286133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Syntax ‘</a:t>
            </a:r>
            <a:r>
              <a:rPr kumimoji="1" lang="en-US" altLang="zh-TW" sz="4000" dirty="0" err="1"/>
              <a:t>typeof</a:t>
            </a:r>
            <a:r>
              <a:rPr kumimoji="1" lang="en-US" altLang="zh-TW" sz="4000" dirty="0"/>
              <a:t>’</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If we want to know what type a variable is, we can use keyword ‘</a:t>
            </a:r>
            <a:r>
              <a:rPr kumimoji="1" lang="en-US" altLang="zh-TW" dirty="0" err="1"/>
              <a:t>typeof</a:t>
            </a:r>
            <a:r>
              <a:rPr kumimoji="1" lang="en-US" altLang="zh-TW" dirty="0"/>
              <a:t>’.</a:t>
            </a:r>
            <a:endParaRPr kumimoji="1" lang="zh-TW" altLang="en-US" dirty="0"/>
          </a:p>
        </p:txBody>
      </p:sp>
      <p:sp>
        <p:nvSpPr>
          <p:cNvPr id="4" name="Rectangle 3">
            <a:extLst>
              <a:ext uri="{FF2B5EF4-FFF2-40B4-BE49-F238E27FC236}">
                <a16:creationId xmlns:a16="http://schemas.microsoft.com/office/drawing/2014/main" id="{04D42AB7-8C15-48E9-A7F1-1C9CF61BAC38}"/>
              </a:ext>
            </a:extLst>
          </p:cNvPr>
          <p:cNvSpPr/>
          <p:nvPr/>
        </p:nvSpPr>
        <p:spPr>
          <a:xfrm>
            <a:off x="809582" y="2924944"/>
            <a:ext cx="7524836" cy="2326238"/>
          </a:xfrm>
          <a:prstGeom prst="rect">
            <a:avLst/>
          </a:prstGeom>
          <a:solidFill>
            <a:srgbClr val="FAFA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let </a:t>
            </a:r>
            <a:r>
              <a:rPr lang="en-US" sz="2400" dirty="0" err="1">
                <a:solidFill>
                  <a:schemeClr val="tx1"/>
                </a:solidFill>
              </a:rPr>
              <a:t>i</a:t>
            </a:r>
            <a:r>
              <a:rPr lang="en-US" sz="2400" dirty="0">
                <a:solidFill>
                  <a:schemeClr val="tx1"/>
                </a:solidFill>
              </a:rPr>
              <a:t> : string = "A string";</a:t>
            </a:r>
          </a:p>
          <a:p>
            <a:r>
              <a:rPr lang="en-US" sz="2400" dirty="0">
                <a:solidFill>
                  <a:schemeClr val="tx1"/>
                </a:solidFill>
              </a:rPr>
              <a:t>let j : number = 3.14159;</a:t>
            </a:r>
          </a:p>
          <a:p>
            <a:br>
              <a:rPr lang="en-US" sz="2400" dirty="0">
                <a:solidFill>
                  <a:schemeClr val="tx1"/>
                </a:solidFill>
              </a:rPr>
            </a:br>
            <a:r>
              <a:rPr lang="en-US" sz="2400" dirty="0">
                <a:solidFill>
                  <a:schemeClr val="tx1"/>
                </a:solidFill>
              </a:rPr>
              <a:t>console.log(</a:t>
            </a:r>
            <a:r>
              <a:rPr lang="en-US" sz="2400" dirty="0" err="1">
                <a:solidFill>
                  <a:schemeClr val="tx1"/>
                </a:solidFill>
              </a:rPr>
              <a:t>typeof</a:t>
            </a:r>
            <a:r>
              <a:rPr lang="en-US" sz="2400" dirty="0">
                <a:solidFill>
                  <a:schemeClr val="tx1"/>
                </a:solidFill>
              </a:rPr>
              <a:t> </a:t>
            </a:r>
            <a:r>
              <a:rPr lang="en-US" sz="2400" dirty="0" err="1">
                <a:solidFill>
                  <a:schemeClr val="tx1"/>
                </a:solidFill>
              </a:rPr>
              <a:t>i</a:t>
            </a:r>
            <a:r>
              <a:rPr lang="en-US" sz="2400" dirty="0">
                <a:solidFill>
                  <a:schemeClr val="tx1"/>
                </a:solidFill>
              </a:rPr>
              <a:t>);</a:t>
            </a:r>
          </a:p>
          <a:p>
            <a:r>
              <a:rPr lang="en-US" sz="2400" dirty="0">
                <a:solidFill>
                  <a:schemeClr val="tx1"/>
                </a:solidFill>
              </a:rPr>
              <a:t>console.log(</a:t>
            </a:r>
            <a:r>
              <a:rPr lang="en-US" sz="2400" dirty="0" err="1">
                <a:solidFill>
                  <a:schemeClr val="tx1"/>
                </a:solidFill>
              </a:rPr>
              <a:t>typeof</a:t>
            </a:r>
            <a:r>
              <a:rPr lang="en-US" sz="2400" dirty="0">
                <a:solidFill>
                  <a:schemeClr val="tx1"/>
                </a:solidFill>
              </a:rPr>
              <a:t> j);</a:t>
            </a:r>
          </a:p>
          <a:p>
            <a:r>
              <a:rPr lang="en-US" sz="2400" dirty="0">
                <a:solidFill>
                  <a:schemeClr val="tx1"/>
                </a:solidFill>
              </a:rPr>
              <a:t>console.log(</a:t>
            </a:r>
            <a:r>
              <a:rPr lang="en-US" sz="2400" dirty="0" err="1">
                <a:solidFill>
                  <a:schemeClr val="tx1"/>
                </a:solidFill>
              </a:rPr>
              <a:t>typeof</a:t>
            </a:r>
            <a:r>
              <a:rPr lang="en-US" sz="2400" dirty="0">
                <a:solidFill>
                  <a:schemeClr val="tx1"/>
                </a:solidFill>
              </a:rPr>
              <a:t> </a:t>
            </a:r>
            <a:r>
              <a:rPr lang="en-US" sz="2400" dirty="0" err="1">
                <a:solidFill>
                  <a:schemeClr val="tx1"/>
                </a:solidFill>
              </a:rPr>
              <a:t>i</a:t>
            </a:r>
            <a:r>
              <a:rPr lang="en-US" sz="2400" dirty="0">
                <a:solidFill>
                  <a:schemeClr val="tx1"/>
                </a:solidFill>
              </a:rPr>
              <a:t> === "string");</a:t>
            </a:r>
          </a:p>
        </p:txBody>
      </p:sp>
      <p:pic>
        <p:nvPicPr>
          <p:cNvPr id="14" name="圖片 13">
            <a:extLst>
              <a:ext uri="{FF2B5EF4-FFF2-40B4-BE49-F238E27FC236}">
                <a16:creationId xmlns:a16="http://schemas.microsoft.com/office/drawing/2014/main" id="{E38645B4-A035-AD41-A847-8C4DCA9DB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81" y="5445224"/>
            <a:ext cx="7504009" cy="872559"/>
          </a:xfrm>
          <a:prstGeom prst="rect">
            <a:avLst/>
          </a:prstGeom>
          <a:ln>
            <a:solidFill>
              <a:schemeClr val="tx1"/>
            </a:solidFill>
          </a:ln>
        </p:spPr>
      </p:pic>
    </p:spTree>
    <p:extLst>
      <p:ext uri="{BB962C8B-B14F-4D97-AF65-F5344CB8AC3E}">
        <p14:creationId xmlns:p14="http://schemas.microsoft.com/office/powerpoint/2010/main" val="16752526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 Aliases</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We can use keyword </a:t>
            </a:r>
            <a:r>
              <a:rPr kumimoji="1" lang="en-US" altLang="zh-TW" b="1" dirty="0"/>
              <a:t>‘type’ </a:t>
            </a:r>
            <a:r>
              <a:rPr kumimoji="1" lang="en-US" altLang="zh-TW" dirty="0"/>
              <a:t>to define an alias of another type, like </a:t>
            </a:r>
            <a:r>
              <a:rPr kumimoji="1" lang="en-US" altLang="zh-TW" b="1" dirty="0"/>
              <a:t>typedef</a:t>
            </a:r>
            <a:r>
              <a:rPr kumimoji="1" lang="en-US" altLang="zh-TW" dirty="0"/>
              <a:t> in C.</a:t>
            </a:r>
            <a:br>
              <a:rPr kumimoji="1" lang="en-US" altLang="zh-TW" dirty="0"/>
            </a:br>
            <a:r>
              <a:rPr kumimoji="1" lang="en-US" altLang="zh-TW" dirty="0"/>
              <a:t>Note that ‘type’ will not create new type!</a:t>
            </a:r>
            <a:endParaRPr kumimoji="1" lang="zh-TW" altLang="en-US" dirty="0"/>
          </a:p>
        </p:txBody>
      </p:sp>
      <p:sp>
        <p:nvSpPr>
          <p:cNvPr id="4" name="Rectangle 3">
            <a:extLst>
              <a:ext uri="{FF2B5EF4-FFF2-40B4-BE49-F238E27FC236}">
                <a16:creationId xmlns:a16="http://schemas.microsoft.com/office/drawing/2014/main" id="{DFFA5ADF-2216-46F3-983A-9EDD283BFA6E}"/>
              </a:ext>
            </a:extLst>
          </p:cNvPr>
          <p:cNvSpPr/>
          <p:nvPr/>
        </p:nvSpPr>
        <p:spPr>
          <a:xfrm>
            <a:off x="809582" y="3324125"/>
            <a:ext cx="7524836" cy="2697163"/>
          </a:xfrm>
          <a:prstGeom prst="rect">
            <a:avLst/>
          </a:prstGeom>
          <a:solidFill>
            <a:srgbClr val="FAFA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rgbClr val="FF0000"/>
                </a:solidFill>
              </a:rPr>
              <a:t>type</a:t>
            </a:r>
            <a:r>
              <a:rPr lang="en-US" sz="2400" dirty="0">
                <a:solidFill>
                  <a:schemeClr val="tx1"/>
                </a:solidFill>
              </a:rPr>
              <a:t> Name = string;</a:t>
            </a:r>
          </a:p>
          <a:p>
            <a:br>
              <a:rPr lang="en-US" sz="2400" dirty="0">
                <a:solidFill>
                  <a:schemeClr val="tx1"/>
                </a:solidFill>
              </a:rPr>
            </a:br>
            <a:r>
              <a:rPr lang="en-US" sz="2400" dirty="0">
                <a:solidFill>
                  <a:schemeClr val="tx1"/>
                </a:solidFill>
              </a:rPr>
              <a:t>let person1: string = "James";</a:t>
            </a:r>
          </a:p>
          <a:p>
            <a:r>
              <a:rPr lang="en-US" sz="2400" dirty="0">
                <a:solidFill>
                  <a:schemeClr val="tx1"/>
                </a:solidFill>
              </a:rPr>
              <a:t>let person2: Name = "Eric";</a:t>
            </a:r>
          </a:p>
          <a:p>
            <a:br>
              <a:rPr lang="en-US" sz="2400" dirty="0">
                <a:solidFill>
                  <a:schemeClr val="tx1"/>
                </a:solidFill>
              </a:rPr>
            </a:br>
            <a:r>
              <a:rPr lang="en-US" sz="2400" dirty="0">
                <a:solidFill>
                  <a:schemeClr val="tx1"/>
                </a:solidFill>
              </a:rPr>
              <a:t>console.log(</a:t>
            </a:r>
            <a:r>
              <a:rPr lang="en-US" sz="2400" dirty="0" err="1">
                <a:solidFill>
                  <a:schemeClr val="tx1"/>
                </a:solidFill>
              </a:rPr>
              <a:t>typeof</a:t>
            </a:r>
            <a:r>
              <a:rPr lang="en-US" sz="2400" dirty="0">
                <a:solidFill>
                  <a:schemeClr val="tx1"/>
                </a:solidFill>
              </a:rPr>
              <a:t> person1);</a:t>
            </a:r>
          </a:p>
          <a:p>
            <a:r>
              <a:rPr lang="en-US" sz="2400" dirty="0">
                <a:solidFill>
                  <a:schemeClr val="tx1"/>
                </a:solidFill>
              </a:rPr>
              <a:t>console.log(</a:t>
            </a:r>
            <a:r>
              <a:rPr lang="en-US" sz="2400" dirty="0" err="1">
                <a:solidFill>
                  <a:schemeClr val="tx1"/>
                </a:solidFill>
              </a:rPr>
              <a:t>typeof</a:t>
            </a:r>
            <a:r>
              <a:rPr lang="en-US" sz="2400" dirty="0">
                <a:solidFill>
                  <a:schemeClr val="tx1"/>
                </a:solidFill>
              </a:rPr>
              <a:t> person2);</a:t>
            </a:r>
          </a:p>
        </p:txBody>
      </p:sp>
      <p:sp>
        <p:nvSpPr>
          <p:cNvPr id="5" name="TextBox 4">
            <a:extLst>
              <a:ext uri="{FF2B5EF4-FFF2-40B4-BE49-F238E27FC236}">
                <a16:creationId xmlns:a16="http://schemas.microsoft.com/office/drawing/2014/main" id="{0197D8B0-2CAF-4E0E-84D9-FDC8CF21F398}"/>
              </a:ext>
            </a:extLst>
          </p:cNvPr>
          <p:cNvSpPr txBox="1"/>
          <p:nvPr/>
        </p:nvSpPr>
        <p:spPr>
          <a:xfrm>
            <a:off x="5652120" y="4828452"/>
            <a:ext cx="1143262" cy="461665"/>
          </a:xfrm>
          <a:prstGeom prst="rect">
            <a:avLst/>
          </a:prstGeom>
          <a:noFill/>
        </p:spPr>
        <p:txBody>
          <a:bodyPr wrap="square" rtlCol="0">
            <a:spAutoFit/>
          </a:bodyPr>
          <a:lstStyle/>
          <a:p>
            <a:r>
              <a:rPr lang="en-US" altLang="zh-TW" sz="2400" dirty="0">
                <a:solidFill>
                  <a:srgbClr val="FF0000"/>
                </a:solidFill>
              </a:rPr>
              <a:t>“string”</a:t>
            </a:r>
            <a:endParaRPr lang="en-US" sz="2400" dirty="0">
              <a:solidFill>
                <a:srgbClr val="FF0000"/>
              </a:solidFill>
            </a:endParaRPr>
          </a:p>
        </p:txBody>
      </p:sp>
      <p:sp>
        <p:nvSpPr>
          <p:cNvPr id="6" name="TextBox 5">
            <a:extLst>
              <a:ext uri="{FF2B5EF4-FFF2-40B4-BE49-F238E27FC236}">
                <a16:creationId xmlns:a16="http://schemas.microsoft.com/office/drawing/2014/main" id="{55585617-58F2-4ACF-BEFB-15CF26267591}"/>
              </a:ext>
            </a:extLst>
          </p:cNvPr>
          <p:cNvSpPr txBox="1"/>
          <p:nvPr/>
        </p:nvSpPr>
        <p:spPr>
          <a:xfrm>
            <a:off x="5652120" y="5364856"/>
            <a:ext cx="1435008" cy="461665"/>
          </a:xfrm>
          <a:prstGeom prst="rect">
            <a:avLst/>
          </a:prstGeom>
          <a:noFill/>
        </p:spPr>
        <p:txBody>
          <a:bodyPr wrap="square" rtlCol="0">
            <a:spAutoFit/>
          </a:bodyPr>
          <a:lstStyle/>
          <a:p>
            <a:r>
              <a:rPr lang="en-US" altLang="zh-TW" sz="2400" dirty="0">
                <a:solidFill>
                  <a:srgbClr val="FF0000"/>
                </a:solidFill>
              </a:rPr>
              <a:t>“string”</a:t>
            </a:r>
            <a:endParaRPr lang="en-US" sz="2400" dirty="0">
              <a:solidFill>
                <a:srgbClr val="FF0000"/>
              </a:solidFill>
            </a:endParaRPr>
          </a:p>
        </p:txBody>
      </p:sp>
      <p:cxnSp>
        <p:nvCxnSpPr>
          <p:cNvPr id="7" name="Straight Arrow Connector 6">
            <a:extLst>
              <a:ext uri="{FF2B5EF4-FFF2-40B4-BE49-F238E27FC236}">
                <a16:creationId xmlns:a16="http://schemas.microsoft.com/office/drawing/2014/main" id="{25A219FD-1499-4533-960A-14E20FDB2AD0}"/>
              </a:ext>
            </a:extLst>
          </p:cNvPr>
          <p:cNvCxnSpPr>
            <a:cxnSpLocks/>
            <a:stCxn id="5" idx="1"/>
          </p:cNvCxnSpPr>
          <p:nvPr/>
        </p:nvCxnSpPr>
        <p:spPr>
          <a:xfrm flipH="1">
            <a:off x="4678318" y="5059285"/>
            <a:ext cx="973802" cy="2308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72A7681-02D5-45F7-8B27-543FF70D45D6}"/>
              </a:ext>
            </a:extLst>
          </p:cNvPr>
          <p:cNvCxnSpPr>
            <a:cxnSpLocks/>
            <a:stCxn id="6" idx="1"/>
          </p:cNvCxnSpPr>
          <p:nvPr/>
        </p:nvCxnSpPr>
        <p:spPr>
          <a:xfrm flipH="1">
            <a:off x="4708436" y="5595689"/>
            <a:ext cx="943684" cy="165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716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TypeScript: Function</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Functions in TypeScript provides:</a:t>
            </a:r>
          </a:p>
          <a:p>
            <a:pPr lvl="1"/>
            <a:r>
              <a:rPr kumimoji="1" lang="en-US" altLang="zh-TW" dirty="0"/>
              <a:t>Argument type checking.</a:t>
            </a:r>
          </a:p>
          <a:p>
            <a:pPr lvl="1"/>
            <a:r>
              <a:rPr kumimoji="1" lang="en-US" altLang="zh-TW" dirty="0"/>
              <a:t>Argument number checking.</a:t>
            </a:r>
            <a:endParaRPr kumimoji="1" lang="zh-TW" altLang="en-US" dirty="0"/>
          </a:p>
        </p:txBody>
      </p:sp>
      <p:grpSp>
        <p:nvGrpSpPr>
          <p:cNvPr id="7" name="群組 6">
            <a:extLst>
              <a:ext uri="{FF2B5EF4-FFF2-40B4-BE49-F238E27FC236}">
                <a16:creationId xmlns:a16="http://schemas.microsoft.com/office/drawing/2014/main" id="{B0B3109A-3BC2-AB4E-AA6B-D4B691462AB4}"/>
              </a:ext>
            </a:extLst>
          </p:cNvPr>
          <p:cNvGrpSpPr/>
          <p:nvPr/>
        </p:nvGrpSpPr>
        <p:grpSpPr>
          <a:xfrm>
            <a:off x="395536" y="3345799"/>
            <a:ext cx="8352928" cy="3035529"/>
            <a:chOff x="395536" y="3394007"/>
            <a:chExt cx="8352928" cy="3035529"/>
          </a:xfrm>
        </p:grpSpPr>
        <p:sp>
          <p:nvSpPr>
            <p:cNvPr id="4" name="TextBox 3">
              <a:extLst>
                <a:ext uri="{FF2B5EF4-FFF2-40B4-BE49-F238E27FC236}">
                  <a16:creationId xmlns:a16="http://schemas.microsoft.com/office/drawing/2014/main" id="{945CE30B-AC81-44B0-9D55-31D84E82BC23}"/>
                </a:ext>
              </a:extLst>
            </p:cNvPr>
            <p:cNvSpPr txBox="1"/>
            <p:nvPr/>
          </p:nvSpPr>
          <p:spPr>
            <a:xfrm>
              <a:off x="395536" y="3874991"/>
              <a:ext cx="8352928" cy="2554545"/>
            </a:xfrm>
            <a:prstGeom prst="rect">
              <a:avLst/>
            </a:prstGeom>
            <a:solidFill>
              <a:srgbClr val="FAFAC8"/>
            </a:solidFill>
            <a:ln>
              <a:solidFill>
                <a:schemeClr val="tx1"/>
              </a:solidFill>
            </a:ln>
          </p:spPr>
          <p:txBody>
            <a:bodyPr wrap="square" rtlCol="0">
              <a:spAutoFit/>
            </a:bodyPr>
            <a:lstStyle/>
            <a:p>
              <a:r>
                <a:rPr lang="en-US" sz="2000" dirty="0"/>
                <a:t>function add(first: number, second: number): number {</a:t>
              </a:r>
            </a:p>
            <a:p>
              <a:r>
                <a:rPr lang="zh-TW" altLang="en-US" sz="2000" dirty="0"/>
                <a:t>    </a:t>
              </a:r>
              <a:r>
                <a:rPr lang="en-US" sz="2000" dirty="0"/>
                <a:t>return first + second;</a:t>
              </a:r>
            </a:p>
            <a:p>
              <a:r>
                <a:rPr lang="en-US" sz="2000" dirty="0"/>
                <a:t>}</a:t>
              </a:r>
            </a:p>
            <a:p>
              <a:br>
                <a:rPr lang="en-US" sz="2000" dirty="0"/>
              </a:br>
              <a:r>
                <a:rPr lang="en-US" sz="2000" dirty="0"/>
                <a:t>console.log(add(1, 4));</a:t>
              </a:r>
            </a:p>
            <a:p>
              <a:r>
                <a:rPr lang="en-US" sz="2000" dirty="0"/>
                <a:t>console.log(add(3, “hello”));</a:t>
              </a:r>
              <a:r>
                <a:rPr lang="zh-TW" altLang="en-US" sz="2000" dirty="0"/>
                <a:t>    </a:t>
              </a:r>
              <a:r>
                <a:rPr lang="en-US" altLang="zh-TW" sz="2000" dirty="0">
                  <a:solidFill>
                    <a:srgbClr val="FF0000"/>
                  </a:solidFill>
                </a:rPr>
                <a:t>// ERROR: string is not number</a:t>
              </a:r>
              <a:endParaRPr lang="en-US" sz="2000" dirty="0">
                <a:solidFill>
                  <a:srgbClr val="FF0000"/>
                </a:solidFill>
              </a:endParaRPr>
            </a:p>
            <a:p>
              <a:r>
                <a:rPr lang="en-US" sz="2000" dirty="0"/>
                <a:t>console.log(add(1, 2, 3));    </a:t>
              </a:r>
              <a:r>
                <a:rPr lang="en-US" sz="2000" dirty="0">
                  <a:solidFill>
                    <a:srgbClr val="FF0000"/>
                  </a:solidFill>
                </a:rPr>
                <a:t>// ERROR: </a:t>
              </a:r>
              <a:r>
                <a:rPr lang="en-US" altLang="zh-TW" sz="2000" dirty="0">
                  <a:solidFill>
                    <a:srgbClr val="FF0000"/>
                  </a:solidFill>
                </a:rPr>
                <a:t>Expected 2 arguments, but got</a:t>
              </a:r>
              <a:r>
                <a:rPr lang="zh-TW" altLang="en-US" sz="2000" dirty="0">
                  <a:solidFill>
                    <a:srgbClr val="FF0000"/>
                  </a:solidFill>
                </a:rPr>
                <a:t> </a:t>
              </a:r>
              <a:r>
                <a:rPr lang="en-US" altLang="zh-TW" sz="2000" dirty="0">
                  <a:solidFill>
                    <a:srgbClr val="FF0000"/>
                  </a:solidFill>
                </a:rPr>
                <a:t>3.</a:t>
              </a:r>
            </a:p>
            <a:p>
              <a:r>
                <a:rPr lang="en-US" sz="2000" dirty="0" err="1"/>
                <a:t>console.log</a:t>
              </a:r>
              <a:r>
                <a:rPr lang="en-US" sz="2000" dirty="0"/>
                <a:t>(add(1));    </a:t>
              </a:r>
              <a:r>
                <a:rPr lang="en-US" sz="2000" dirty="0">
                  <a:solidFill>
                    <a:srgbClr val="FF0000"/>
                  </a:solidFill>
                </a:rPr>
                <a:t>// ERROR: Expected 2 arguments, but got 1.</a:t>
              </a:r>
              <a:endParaRPr lang="en-US" altLang="zh-TW" sz="2000" dirty="0">
                <a:solidFill>
                  <a:srgbClr val="FF0000"/>
                </a:solidFill>
              </a:endParaRPr>
            </a:p>
          </p:txBody>
        </p:sp>
        <p:sp>
          <p:nvSpPr>
            <p:cNvPr id="5" name="TextBox 4">
              <a:extLst>
                <a:ext uri="{FF2B5EF4-FFF2-40B4-BE49-F238E27FC236}">
                  <a16:creationId xmlns:a16="http://schemas.microsoft.com/office/drawing/2014/main" id="{C5781DAF-5CE7-4953-828D-746FA601D267}"/>
                </a:ext>
              </a:extLst>
            </p:cNvPr>
            <p:cNvSpPr txBox="1"/>
            <p:nvPr/>
          </p:nvSpPr>
          <p:spPr>
            <a:xfrm>
              <a:off x="2051720" y="3394007"/>
              <a:ext cx="3744416" cy="400110"/>
            </a:xfrm>
            <a:prstGeom prst="rect">
              <a:avLst/>
            </a:prstGeom>
            <a:noFill/>
          </p:spPr>
          <p:txBody>
            <a:bodyPr wrap="square" rtlCol="0">
              <a:spAutoFit/>
            </a:bodyPr>
            <a:lstStyle/>
            <a:p>
              <a:r>
                <a:rPr lang="en-US" altLang="zh-TW" sz="2000" dirty="0"/>
                <a:t>Type of parameter is number</a:t>
              </a:r>
              <a:endParaRPr lang="en-US" sz="2000" dirty="0"/>
            </a:p>
          </p:txBody>
        </p:sp>
        <p:cxnSp>
          <p:nvCxnSpPr>
            <p:cNvPr id="6" name="Straight Arrow Connector 5">
              <a:extLst>
                <a:ext uri="{FF2B5EF4-FFF2-40B4-BE49-F238E27FC236}">
                  <a16:creationId xmlns:a16="http://schemas.microsoft.com/office/drawing/2014/main" id="{347084AC-8463-49C5-8DA2-6D483E6EE1A2}"/>
                </a:ext>
              </a:extLst>
            </p:cNvPr>
            <p:cNvCxnSpPr>
              <a:cxnSpLocks/>
            </p:cNvCxnSpPr>
            <p:nvPr/>
          </p:nvCxnSpPr>
          <p:spPr>
            <a:xfrm>
              <a:off x="2987824" y="3755173"/>
              <a:ext cx="0" cy="221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9758C73-79F1-4651-96A2-1A3DD5B0A405}"/>
                </a:ext>
              </a:extLst>
            </p:cNvPr>
            <p:cNvCxnSpPr>
              <a:cxnSpLocks/>
            </p:cNvCxnSpPr>
            <p:nvPr/>
          </p:nvCxnSpPr>
          <p:spPr>
            <a:xfrm>
              <a:off x="4860032" y="3755173"/>
              <a:ext cx="0" cy="221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54FDE39-4794-45A4-8CA1-674998858546}"/>
                </a:ext>
              </a:extLst>
            </p:cNvPr>
            <p:cNvSpPr txBox="1"/>
            <p:nvPr/>
          </p:nvSpPr>
          <p:spPr>
            <a:xfrm>
              <a:off x="5518449" y="3394007"/>
              <a:ext cx="3059403" cy="400110"/>
            </a:xfrm>
            <a:prstGeom prst="rect">
              <a:avLst/>
            </a:prstGeom>
            <a:noFill/>
          </p:spPr>
          <p:txBody>
            <a:bodyPr wrap="square" rtlCol="0">
              <a:spAutoFit/>
            </a:bodyPr>
            <a:lstStyle/>
            <a:p>
              <a:r>
                <a:rPr lang="en-US" altLang="zh-TW" sz="2000" dirty="0"/>
                <a:t>Return type is number</a:t>
              </a:r>
              <a:endParaRPr lang="en-US" sz="2000" dirty="0"/>
            </a:p>
          </p:txBody>
        </p:sp>
        <p:cxnSp>
          <p:nvCxnSpPr>
            <p:cNvPr id="20" name="Straight Arrow Connector 19">
              <a:extLst>
                <a:ext uri="{FF2B5EF4-FFF2-40B4-BE49-F238E27FC236}">
                  <a16:creationId xmlns:a16="http://schemas.microsoft.com/office/drawing/2014/main" id="{4F33C9F9-CA66-436C-90EB-3DC8E277940A}"/>
                </a:ext>
              </a:extLst>
            </p:cNvPr>
            <p:cNvCxnSpPr>
              <a:cxnSpLocks/>
            </p:cNvCxnSpPr>
            <p:nvPr/>
          </p:nvCxnSpPr>
          <p:spPr>
            <a:xfrm>
              <a:off x="6012160" y="3755173"/>
              <a:ext cx="0" cy="221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4554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‘void’ Function</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Same as C/C++, functions in TypeScript</a:t>
            </a:r>
            <a:r>
              <a:rPr kumimoji="1" lang="zh-TW" altLang="en-US" dirty="0"/>
              <a:t> </a:t>
            </a:r>
            <a:r>
              <a:rPr kumimoji="1" lang="en-US" altLang="zh-TW" dirty="0"/>
              <a:t>can return nothing too.</a:t>
            </a:r>
            <a:endParaRPr kumimoji="1" lang="zh-TW" altLang="en-US" dirty="0"/>
          </a:p>
        </p:txBody>
      </p:sp>
      <p:sp>
        <p:nvSpPr>
          <p:cNvPr id="4" name="TextBox 3">
            <a:extLst>
              <a:ext uri="{FF2B5EF4-FFF2-40B4-BE49-F238E27FC236}">
                <a16:creationId xmlns:a16="http://schemas.microsoft.com/office/drawing/2014/main" id="{945CE30B-AC81-44B0-9D55-31D84E82BC23}"/>
              </a:ext>
            </a:extLst>
          </p:cNvPr>
          <p:cNvSpPr txBox="1"/>
          <p:nvPr/>
        </p:nvSpPr>
        <p:spPr>
          <a:xfrm>
            <a:off x="1038436" y="2996952"/>
            <a:ext cx="7067128" cy="2677656"/>
          </a:xfrm>
          <a:prstGeom prst="rect">
            <a:avLst/>
          </a:prstGeom>
          <a:solidFill>
            <a:srgbClr val="FAFAC8"/>
          </a:solidFill>
          <a:ln>
            <a:solidFill>
              <a:schemeClr val="tx1"/>
            </a:solidFill>
          </a:ln>
        </p:spPr>
        <p:txBody>
          <a:bodyPr wrap="square" rtlCol="0">
            <a:spAutoFit/>
          </a:bodyPr>
          <a:lstStyle/>
          <a:p>
            <a:r>
              <a:rPr lang="en-US" sz="2400" dirty="0"/>
              <a:t>function voidFunc1(): void{</a:t>
            </a:r>
          </a:p>
          <a:p>
            <a:r>
              <a:rPr lang="zh-TW" altLang="en-US" sz="2400" dirty="0"/>
              <a:t>    </a:t>
            </a:r>
            <a:r>
              <a:rPr lang="en-US" sz="2400" dirty="0"/>
              <a:t>console.log("Returns Nothing!")</a:t>
            </a:r>
          </a:p>
          <a:p>
            <a:r>
              <a:rPr lang="en-US" sz="2400" dirty="0"/>
              <a:t>}</a:t>
            </a:r>
          </a:p>
          <a:p>
            <a:br>
              <a:rPr lang="en-US" sz="2400" dirty="0"/>
            </a:br>
            <a:r>
              <a:rPr lang="en-US" sz="2400" dirty="0"/>
              <a:t>function voidFunc2(){</a:t>
            </a:r>
          </a:p>
          <a:p>
            <a:r>
              <a:rPr lang="zh-TW" altLang="en-US" sz="2400" dirty="0"/>
              <a:t>    </a:t>
            </a:r>
            <a:r>
              <a:rPr lang="en-US" sz="2400" dirty="0"/>
              <a:t>console.log("Returns Nothing too!")</a:t>
            </a:r>
          </a:p>
          <a:p>
            <a:r>
              <a:rPr lang="en-US" sz="2400" dirty="0"/>
              <a:t>}</a:t>
            </a:r>
          </a:p>
        </p:txBody>
      </p:sp>
    </p:spTree>
    <p:extLst>
      <p:ext uri="{BB962C8B-B14F-4D97-AF65-F5344CB8AC3E}">
        <p14:creationId xmlns:p14="http://schemas.microsoft.com/office/powerpoint/2010/main" val="37861840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Advanced Type Checking</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We can use union type to check multiple types at the same time.</a:t>
            </a:r>
            <a:endParaRPr kumimoji="1" lang="zh-TW" altLang="en-US" dirty="0"/>
          </a:p>
        </p:txBody>
      </p:sp>
      <p:sp>
        <p:nvSpPr>
          <p:cNvPr id="4" name="TextBox 3">
            <a:extLst>
              <a:ext uri="{FF2B5EF4-FFF2-40B4-BE49-F238E27FC236}">
                <a16:creationId xmlns:a16="http://schemas.microsoft.com/office/drawing/2014/main" id="{945CE30B-AC81-44B0-9D55-31D84E82BC23}"/>
              </a:ext>
            </a:extLst>
          </p:cNvPr>
          <p:cNvSpPr txBox="1"/>
          <p:nvPr/>
        </p:nvSpPr>
        <p:spPr>
          <a:xfrm>
            <a:off x="1038436" y="3212976"/>
            <a:ext cx="7067128" cy="2308324"/>
          </a:xfrm>
          <a:prstGeom prst="rect">
            <a:avLst/>
          </a:prstGeom>
          <a:solidFill>
            <a:srgbClr val="FAFAC8"/>
          </a:solidFill>
          <a:ln>
            <a:solidFill>
              <a:schemeClr val="tx1"/>
            </a:solidFill>
          </a:ln>
        </p:spPr>
        <p:txBody>
          <a:bodyPr wrap="square" rtlCol="0">
            <a:spAutoFit/>
          </a:bodyPr>
          <a:lstStyle/>
          <a:p>
            <a:r>
              <a:rPr lang="en-US" sz="2400" dirty="0"/>
              <a:t>function hello(message: string | number) {</a:t>
            </a:r>
          </a:p>
          <a:p>
            <a:r>
              <a:rPr lang="zh-TW" altLang="en-US" sz="2400" dirty="0"/>
              <a:t>    </a:t>
            </a:r>
            <a:r>
              <a:rPr lang="en-US" sz="2400" dirty="0">
                <a:solidFill>
                  <a:srgbClr val="00B050"/>
                </a:solidFill>
              </a:rPr>
              <a:t>//……</a:t>
            </a:r>
          </a:p>
          <a:p>
            <a:r>
              <a:rPr lang="en-US" sz="2400" dirty="0"/>
              <a:t>}</a:t>
            </a:r>
          </a:p>
          <a:p>
            <a:br>
              <a:rPr lang="en-US" sz="2400" dirty="0"/>
            </a:br>
            <a:r>
              <a:rPr lang="en-US" sz="2400" dirty="0"/>
              <a:t>hello(100);	</a:t>
            </a:r>
            <a:r>
              <a:rPr lang="en-US" sz="2400" dirty="0">
                <a:solidFill>
                  <a:srgbClr val="00B050"/>
                </a:solidFill>
              </a:rPr>
              <a:t>// OK</a:t>
            </a:r>
          </a:p>
          <a:p>
            <a:r>
              <a:rPr lang="en-US" altLang="zh-TW" sz="2400" dirty="0"/>
              <a:t>hello(‘Hello world!!’)	</a:t>
            </a:r>
            <a:r>
              <a:rPr lang="en-US" altLang="zh-TW" sz="2400" dirty="0">
                <a:solidFill>
                  <a:srgbClr val="00B050"/>
                </a:solidFill>
              </a:rPr>
              <a:t>// OK</a:t>
            </a:r>
          </a:p>
        </p:txBody>
      </p:sp>
    </p:spTree>
    <p:extLst>
      <p:ext uri="{BB962C8B-B14F-4D97-AF65-F5344CB8AC3E}">
        <p14:creationId xmlns:p14="http://schemas.microsoft.com/office/powerpoint/2010/main" val="23188178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lang="en-US" altLang="zh-TW" sz="4000" dirty="0"/>
              <a:t>What is </a:t>
            </a:r>
            <a:r>
              <a:rPr kumimoji="1" lang="en-US" altLang="zh-TW" sz="4000" dirty="0">
                <a:hlinkClick r:id="rId3"/>
              </a:rPr>
              <a:t>TypeScript</a:t>
            </a:r>
            <a:r>
              <a:rPr kumimoji="1" lang="en-US" altLang="zh-TW" sz="4000" dirty="0"/>
              <a:t>?</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An open-source programming language by Microsoft.</a:t>
            </a:r>
          </a:p>
          <a:p>
            <a:r>
              <a:rPr kumimoji="1" lang="en-US" altLang="zh-TW" dirty="0"/>
              <a:t>A JavaScript superset, with </a:t>
            </a:r>
            <a:r>
              <a:rPr kumimoji="1" lang="en-US" altLang="zh-TW" b="1" dirty="0"/>
              <a:t>static typing </a:t>
            </a:r>
            <a:r>
              <a:rPr kumimoji="1" lang="en-US" altLang="zh-TW" dirty="0"/>
              <a:t>support.</a:t>
            </a:r>
          </a:p>
          <a:p>
            <a:r>
              <a:rPr kumimoji="1" lang="en-US" altLang="zh-TW" dirty="0"/>
              <a:t>Make app development </a:t>
            </a:r>
            <a:r>
              <a:rPr kumimoji="1" lang="en-US" altLang="zh-TW" b="1" dirty="0"/>
              <a:t>as quick and easy as possible.</a:t>
            </a:r>
          </a:p>
        </p:txBody>
      </p:sp>
      <p:sp>
        <p:nvSpPr>
          <p:cNvPr id="4" name="文字方塊 3"/>
          <p:cNvSpPr txBox="1"/>
          <p:nvPr/>
        </p:nvSpPr>
        <p:spPr>
          <a:xfrm>
            <a:off x="1950416" y="5864553"/>
            <a:ext cx="5243167" cy="523220"/>
          </a:xfrm>
          <a:prstGeom prst="rect">
            <a:avLst/>
          </a:prstGeom>
          <a:noFill/>
        </p:spPr>
        <p:txBody>
          <a:bodyPr wrap="none" rtlCol="0">
            <a:spAutoFit/>
          </a:bodyPr>
          <a:lstStyle/>
          <a:p>
            <a:pPr algn="ctr"/>
            <a:r>
              <a:rPr lang="en-US" sz="2800" dirty="0">
                <a:hlinkClick r:id="rId4"/>
              </a:rPr>
              <a:t>TypeScript in 5 minutes(tutorial)</a:t>
            </a:r>
            <a:endParaRPr lang="en-US" sz="2800" dirty="0"/>
          </a:p>
        </p:txBody>
      </p:sp>
    </p:spTree>
    <p:extLst>
      <p:ext uri="{BB962C8B-B14F-4D97-AF65-F5344CB8AC3E}">
        <p14:creationId xmlns:p14="http://schemas.microsoft.com/office/powerpoint/2010/main" val="23765000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Function</a:t>
            </a:r>
            <a:r>
              <a:rPr kumimoji="1" lang="zh-TW" altLang="en-US" sz="4000" dirty="0"/>
              <a:t> </a:t>
            </a:r>
            <a:r>
              <a:rPr kumimoji="1" lang="en-US" altLang="zh-TW" sz="4000" dirty="0"/>
              <a:t>Parameter</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We can bypass parameter number checking by adding ‘?’ in the right side of parameter name.</a:t>
            </a:r>
            <a:br>
              <a:rPr kumimoji="1" lang="en-US" altLang="zh-TW" dirty="0"/>
            </a:br>
            <a:endParaRPr kumimoji="1" lang="en-US" altLang="zh-TW" dirty="0"/>
          </a:p>
        </p:txBody>
      </p:sp>
      <p:sp>
        <p:nvSpPr>
          <p:cNvPr id="4" name="TextBox 3">
            <a:extLst>
              <a:ext uri="{FF2B5EF4-FFF2-40B4-BE49-F238E27FC236}">
                <a16:creationId xmlns:a16="http://schemas.microsoft.com/office/drawing/2014/main" id="{945CE30B-AC81-44B0-9D55-31D84E82BC23}"/>
              </a:ext>
            </a:extLst>
          </p:cNvPr>
          <p:cNvSpPr txBox="1"/>
          <p:nvPr/>
        </p:nvSpPr>
        <p:spPr>
          <a:xfrm>
            <a:off x="1038436" y="3318808"/>
            <a:ext cx="7067128" cy="1938992"/>
          </a:xfrm>
          <a:prstGeom prst="rect">
            <a:avLst/>
          </a:prstGeom>
          <a:solidFill>
            <a:srgbClr val="FAFAC8"/>
          </a:solidFill>
          <a:ln>
            <a:solidFill>
              <a:schemeClr val="tx1"/>
            </a:solidFill>
          </a:ln>
        </p:spPr>
        <p:txBody>
          <a:bodyPr wrap="square" rtlCol="0">
            <a:spAutoFit/>
          </a:bodyPr>
          <a:lstStyle/>
          <a:p>
            <a:r>
              <a:rPr lang="en-US" sz="2400" dirty="0"/>
              <a:t>function </a:t>
            </a:r>
            <a:r>
              <a:rPr lang="en-US" sz="2400" dirty="0" err="1"/>
              <a:t>saySomething</a:t>
            </a:r>
            <a:r>
              <a:rPr lang="en-US" sz="2400" dirty="0"/>
              <a:t>(first: any, second</a:t>
            </a:r>
            <a:r>
              <a:rPr lang="en-US" sz="2400" dirty="0">
                <a:solidFill>
                  <a:srgbClr val="FF0000"/>
                </a:solidFill>
              </a:rPr>
              <a:t>?</a:t>
            </a:r>
            <a:r>
              <a:rPr lang="en-US" sz="2400" dirty="0"/>
              <a:t>: any){</a:t>
            </a:r>
          </a:p>
          <a:p>
            <a:r>
              <a:rPr lang="en-US" sz="2400" dirty="0"/>
              <a:t>    console.log(</a:t>
            </a:r>
            <a:r>
              <a:rPr lang="en-US" sz="2400" dirty="0" err="1"/>
              <a:t>typeof</a:t>
            </a:r>
            <a:r>
              <a:rPr lang="en-US" sz="2400" dirty="0"/>
              <a:t> first</a:t>
            </a:r>
            <a:r>
              <a:rPr lang="en-US" altLang="zh-TW" sz="2400" dirty="0"/>
              <a:t>,</a:t>
            </a:r>
            <a:r>
              <a:rPr lang="zh-TW" altLang="en-US" sz="2400" dirty="0"/>
              <a:t> </a:t>
            </a:r>
            <a:r>
              <a:rPr lang="en-US" sz="2400" dirty="0" err="1"/>
              <a:t>typeof</a:t>
            </a:r>
            <a:r>
              <a:rPr lang="en-US" sz="2400" dirty="0"/>
              <a:t> second);</a:t>
            </a:r>
          </a:p>
          <a:p>
            <a:r>
              <a:rPr lang="en-US" sz="2400" dirty="0"/>
              <a:t>}</a:t>
            </a:r>
            <a:br>
              <a:rPr lang="en-US" sz="2400" dirty="0"/>
            </a:br>
            <a:r>
              <a:rPr lang="en-US" sz="2400" dirty="0" err="1"/>
              <a:t>saySomething</a:t>
            </a:r>
            <a:r>
              <a:rPr lang="en-US" sz="2400" dirty="0"/>
              <a:t>("123", 4);</a:t>
            </a:r>
            <a:endParaRPr lang="en-US" sz="2400" dirty="0">
              <a:solidFill>
                <a:srgbClr val="00B050"/>
              </a:solidFill>
            </a:endParaRPr>
          </a:p>
          <a:p>
            <a:r>
              <a:rPr lang="en-US" sz="2400" dirty="0" err="1"/>
              <a:t>saySomething</a:t>
            </a:r>
            <a:r>
              <a:rPr lang="en-US" sz="2400" dirty="0"/>
              <a:t>(“567”);</a:t>
            </a:r>
            <a:endParaRPr lang="en-US" sz="2400" dirty="0">
              <a:solidFill>
                <a:srgbClr val="00B050"/>
              </a:solidFill>
            </a:endParaRPr>
          </a:p>
        </p:txBody>
      </p:sp>
      <p:pic>
        <p:nvPicPr>
          <p:cNvPr id="6" name="圖片 5">
            <a:extLst>
              <a:ext uri="{FF2B5EF4-FFF2-40B4-BE49-F238E27FC236}">
                <a16:creationId xmlns:a16="http://schemas.microsoft.com/office/drawing/2014/main" id="{C09FCA19-8A60-7E47-99AF-17CFF1715F0D}"/>
              </a:ext>
            </a:extLst>
          </p:cNvPr>
          <p:cNvPicPr>
            <a:picLocks noChangeAspect="1"/>
          </p:cNvPicPr>
          <p:nvPr/>
        </p:nvPicPr>
        <p:blipFill rotWithShape="1">
          <a:blip r:embed="rId3">
            <a:extLst>
              <a:ext uri="{28A0092B-C50C-407E-A947-70E740481C1C}">
                <a14:useLocalDpi xmlns:a14="http://schemas.microsoft.com/office/drawing/2010/main" val="0"/>
              </a:ext>
            </a:extLst>
          </a:blip>
          <a:srcRect t="1352"/>
          <a:stretch/>
        </p:blipFill>
        <p:spPr>
          <a:xfrm>
            <a:off x="1038436" y="5414278"/>
            <a:ext cx="7066800" cy="535002"/>
          </a:xfrm>
          <a:prstGeom prst="rect">
            <a:avLst/>
          </a:prstGeom>
          <a:ln>
            <a:solidFill>
              <a:schemeClr val="tx1"/>
            </a:solidFill>
          </a:ln>
        </p:spPr>
      </p:pic>
      <p:cxnSp>
        <p:nvCxnSpPr>
          <p:cNvPr id="10" name="直線接點 9">
            <a:extLst>
              <a:ext uri="{FF2B5EF4-FFF2-40B4-BE49-F238E27FC236}">
                <a16:creationId xmlns:a16="http://schemas.microsoft.com/office/drawing/2014/main" id="{7CF71758-DC20-324C-ABE0-93BB4FC8FC02}"/>
              </a:ext>
            </a:extLst>
          </p:cNvPr>
          <p:cNvCxnSpPr/>
          <p:nvPr/>
        </p:nvCxnSpPr>
        <p:spPr>
          <a:xfrm>
            <a:off x="2051720" y="5949280"/>
            <a:ext cx="7920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5690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Default</a:t>
            </a:r>
            <a:r>
              <a:rPr kumimoji="1" lang="zh-TW" altLang="en-US" sz="4000" dirty="0"/>
              <a:t> </a:t>
            </a:r>
            <a:r>
              <a:rPr kumimoji="1" lang="en-US" altLang="zh-TW" sz="4000" dirty="0"/>
              <a:t>Parameter</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We can set default value for parameters.</a:t>
            </a:r>
          </a:p>
        </p:txBody>
      </p:sp>
      <p:sp>
        <p:nvSpPr>
          <p:cNvPr id="4" name="TextBox 3">
            <a:extLst>
              <a:ext uri="{FF2B5EF4-FFF2-40B4-BE49-F238E27FC236}">
                <a16:creationId xmlns:a16="http://schemas.microsoft.com/office/drawing/2014/main" id="{945CE30B-AC81-44B0-9D55-31D84E82BC23}"/>
              </a:ext>
            </a:extLst>
          </p:cNvPr>
          <p:cNvSpPr txBox="1"/>
          <p:nvPr/>
        </p:nvSpPr>
        <p:spPr>
          <a:xfrm>
            <a:off x="897006" y="2689301"/>
            <a:ext cx="7349988" cy="1938992"/>
          </a:xfrm>
          <a:prstGeom prst="rect">
            <a:avLst/>
          </a:prstGeom>
          <a:solidFill>
            <a:srgbClr val="FAFAC8"/>
          </a:solidFill>
          <a:ln>
            <a:solidFill>
              <a:schemeClr val="tx1"/>
            </a:solidFill>
          </a:ln>
        </p:spPr>
        <p:txBody>
          <a:bodyPr wrap="square" rtlCol="0">
            <a:spAutoFit/>
          </a:bodyPr>
          <a:lstStyle/>
          <a:p>
            <a:r>
              <a:rPr lang="en-US" sz="2000" dirty="0"/>
              <a:t>function </a:t>
            </a:r>
            <a:r>
              <a:rPr lang="en-US" sz="2000" dirty="0" err="1"/>
              <a:t>defFunction</a:t>
            </a:r>
            <a:r>
              <a:rPr lang="en-US" sz="2000" dirty="0"/>
              <a:t>(name1: string, name2: string </a:t>
            </a:r>
            <a:r>
              <a:rPr lang="en-US" sz="2000" dirty="0">
                <a:solidFill>
                  <a:srgbClr val="FF0000"/>
                </a:solidFill>
              </a:rPr>
              <a:t>= "James"</a:t>
            </a:r>
            <a:r>
              <a:rPr lang="en-US" sz="2000" dirty="0"/>
              <a:t>) {</a:t>
            </a:r>
          </a:p>
          <a:p>
            <a:r>
              <a:rPr lang="en-US" sz="2000" dirty="0"/>
              <a:t>    console.log(name1</a:t>
            </a:r>
            <a:r>
              <a:rPr lang="en-US" altLang="zh-TW" sz="2000" dirty="0"/>
              <a:t>,</a:t>
            </a:r>
            <a:r>
              <a:rPr lang="zh-TW" altLang="en-US" sz="2000" dirty="0"/>
              <a:t> </a:t>
            </a:r>
            <a:r>
              <a:rPr lang="en-US" sz="2000" dirty="0"/>
              <a:t>name2);</a:t>
            </a:r>
          </a:p>
          <a:p>
            <a:r>
              <a:rPr lang="en-US" sz="2000" dirty="0"/>
              <a:t>}</a:t>
            </a:r>
          </a:p>
          <a:p>
            <a:br>
              <a:rPr lang="en-US" sz="2000" dirty="0"/>
            </a:br>
            <a:r>
              <a:rPr lang="en-US" sz="2000" dirty="0" err="1"/>
              <a:t>defFunction</a:t>
            </a:r>
            <a:r>
              <a:rPr lang="en-US" sz="2000" dirty="0"/>
              <a:t>("Steven", "Roger");</a:t>
            </a:r>
          </a:p>
          <a:p>
            <a:r>
              <a:rPr lang="en-US" sz="2000" dirty="0" err="1"/>
              <a:t>defFunction</a:t>
            </a:r>
            <a:r>
              <a:rPr lang="en-US" sz="2000" dirty="0"/>
              <a:t>("Eric");</a:t>
            </a:r>
          </a:p>
        </p:txBody>
      </p:sp>
      <p:pic>
        <p:nvPicPr>
          <p:cNvPr id="26" name="圖片 25">
            <a:extLst>
              <a:ext uri="{FF2B5EF4-FFF2-40B4-BE49-F238E27FC236}">
                <a16:creationId xmlns:a16="http://schemas.microsoft.com/office/drawing/2014/main" id="{31B7343B-5FA5-0D47-B449-8FE83AB0B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006" y="4869160"/>
            <a:ext cx="7349988" cy="581162"/>
          </a:xfrm>
          <a:prstGeom prst="rect">
            <a:avLst/>
          </a:prstGeom>
          <a:ln>
            <a:solidFill>
              <a:schemeClr val="tx1"/>
            </a:solidFill>
          </a:ln>
        </p:spPr>
      </p:pic>
      <p:cxnSp>
        <p:nvCxnSpPr>
          <p:cNvPr id="6" name="直線接點 5">
            <a:extLst>
              <a:ext uri="{FF2B5EF4-FFF2-40B4-BE49-F238E27FC236}">
                <a16:creationId xmlns:a16="http://schemas.microsoft.com/office/drawing/2014/main" id="{1DE36864-7BFE-174B-96F9-0AD4C41F0C02}"/>
              </a:ext>
            </a:extLst>
          </p:cNvPr>
          <p:cNvCxnSpPr/>
          <p:nvPr/>
        </p:nvCxnSpPr>
        <p:spPr>
          <a:xfrm>
            <a:off x="1547664" y="5412870"/>
            <a:ext cx="7920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5226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Rest</a:t>
            </a:r>
            <a:r>
              <a:rPr kumimoji="1" lang="zh-TW" altLang="en-US" sz="4000" dirty="0"/>
              <a:t> </a:t>
            </a:r>
            <a:r>
              <a:rPr kumimoji="1" lang="en-US" altLang="zh-TW" sz="4000" dirty="0"/>
              <a:t>Parameter</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a:xfrm>
            <a:off x="457200" y="1567333"/>
            <a:ext cx="8229600" cy="4525963"/>
          </a:xfrm>
        </p:spPr>
        <p:txBody>
          <a:bodyPr>
            <a:normAutofit/>
          </a:bodyPr>
          <a:lstStyle/>
          <a:p>
            <a:r>
              <a:rPr lang="en-US" altLang="zh-TW" sz="2800" dirty="0"/>
              <a:t>When the parameters have the same type (ex. all strings), we can use the </a:t>
            </a:r>
            <a:r>
              <a:rPr lang="en-US" altLang="zh-TW" sz="2800" b="1" dirty="0"/>
              <a:t>rest parameter syntax (…) </a:t>
            </a:r>
            <a:r>
              <a:rPr lang="en-US" altLang="zh-TW" sz="2800" dirty="0"/>
              <a:t>to define a parameter with variable length (aka Array).</a:t>
            </a:r>
          </a:p>
        </p:txBody>
      </p:sp>
      <p:sp>
        <p:nvSpPr>
          <p:cNvPr id="4" name="TextBox 3">
            <a:extLst>
              <a:ext uri="{FF2B5EF4-FFF2-40B4-BE49-F238E27FC236}">
                <a16:creationId xmlns:a16="http://schemas.microsoft.com/office/drawing/2014/main" id="{945CE30B-AC81-44B0-9D55-31D84E82BC23}"/>
              </a:ext>
            </a:extLst>
          </p:cNvPr>
          <p:cNvSpPr txBox="1"/>
          <p:nvPr/>
        </p:nvSpPr>
        <p:spPr>
          <a:xfrm>
            <a:off x="897006" y="3516411"/>
            <a:ext cx="7349988" cy="1938992"/>
          </a:xfrm>
          <a:prstGeom prst="rect">
            <a:avLst/>
          </a:prstGeom>
          <a:solidFill>
            <a:srgbClr val="FAFAC8"/>
          </a:solidFill>
          <a:ln>
            <a:solidFill>
              <a:schemeClr val="tx1"/>
            </a:solidFill>
          </a:ln>
        </p:spPr>
        <p:txBody>
          <a:bodyPr wrap="square" rtlCol="0">
            <a:spAutoFit/>
          </a:bodyPr>
          <a:lstStyle/>
          <a:p>
            <a:r>
              <a:rPr lang="en-US" sz="2000" dirty="0"/>
              <a:t>function </a:t>
            </a:r>
            <a:r>
              <a:rPr lang="en-US" sz="2000" dirty="0" err="1"/>
              <a:t>memberName</a:t>
            </a:r>
            <a:r>
              <a:rPr lang="en-US" sz="2000" dirty="0"/>
              <a:t>(leader: string, ...members: string[]) {</a:t>
            </a:r>
          </a:p>
          <a:p>
            <a:r>
              <a:rPr lang="zh-TW" altLang="en-US" sz="2000" dirty="0"/>
              <a:t>    </a:t>
            </a:r>
            <a:r>
              <a:rPr lang="en-US" sz="2000" dirty="0"/>
              <a:t>console.log(leader + " " + </a:t>
            </a:r>
            <a:r>
              <a:rPr lang="en-US" sz="2000" dirty="0" err="1"/>
              <a:t>members.join</a:t>
            </a:r>
            <a:r>
              <a:rPr lang="en-US" sz="2000" dirty="0"/>
              <a:t>(" "));</a:t>
            </a:r>
          </a:p>
          <a:p>
            <a:r>
              <a:rPr lang="en-US" sz="2000" dirty="0"/>
              <a:t>}</a:t>
            </a:r>
          </a:p>
          <a:p>
            <a:br>
              <a:rPr lang="en-US" sz="2000" dirty="0"/>
            </a:br>
            <a:r>
              <a:rPr lang="en-US" sz="2000" dirty="0" err="1"/>
              <a:t>memberName</a:t>
            </a:r>
            <a:r>
              <a:rPr lang="en-US" sz="2000" dirty="0"/>
              <a:t>("James");</a:t>
            </a:r>
          </a:p>
          <a:p>
            <a:r>
              <a:rPr lang="en-US" sz="2000" dirty="0" err="1"/>
              <a:t>memberName</a:t>
            </a:r>
            <a:r>
              <a:rPr lang="en-US" sz="2000" dirty="0"/>
              <a:t>("James", "Steven", "Eric", "Roger");</a:t>
            </a:r>
          </a:p>
        </p:txBody>
      </p:sp>
      <p:pic>
        <p:nvPicPr>
          <p:cNvPr id="8" name="圖片 7">
            <a:extLst>
              <a:ext uri="{FF2B5EF4-FFF2-40B4-BE49-F238E27FC236}">
                <a16:creationId xmlns:a16="http://schemas.microsoft.com/office/drawing/2014/main" id="{FA1C05A1-E1A7-DF49-9EB7-A66879EA8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426" y="5565655"/>
            <a:ext cx="7349988" cy="599649"/>
          </a:xfrm>
          <a:prstGeom prst="rect">
            <a:avLst/>
          </a:prstGeom>
          <a:ln>
            <a:solidFill>
              <a:schemeClr val="tx1"/>
            </a:solidFill>
          </a:ln>
        </p:spPr>
      </p:pic>
    </p:spTree>
    <p:extLst>
      <p:ext uri="{BB962C8B-B14F-4D97-AF65-F5344CB8AC3E}">
        <p14:creationId xmlns:p14="http://schemas.microsoft.com/office/powerpoint/2010/main" val="14507468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Iterator</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To iterate through a list or an array, we can use for loop.</a:t>
            </a:r>
          </a:p>
        </p:txBody>
      </p:sp>
      <p:sp>
        <p:nvSpPr>
          <p:cNvPr id="4" name="TextBox 3">
            <a:extLst>
              <a:ext uri="{FF2B5EF4-FFF2-40B4-BE49-F238E27FC236}">
                <a16:creationId xmlns:a16="http://schemas.microsoft.com/office/drawing/2014/main" id="{945CE30B-AC81-44B0-9D55-31D84E82BC23}"/>
              </a:ext>
            </a:extLst>
          </p:cNvPr>
          <p:cNvSpPr txBox="1"/>
          <p:nvPr/>
        </p:nvSpPr>
        <p:spPr>
          <a:xfrm>
            <a:off x="897006" y="2924944"/>
            <a:ext cx="7349988" cy="1938992"/>
          </a:xfrm>
          <a:prstGeom prst="rect">
            <a:avLst/>
          </a:prstGeom>
          <a:solidFill>
            <a:srgbClr val="FAFAC8"/>
          </a:solidFill>
          <a:ln>
            <a:solidFill>
              <a:schemeClr val="tx1"/>
            </a:solidFill>
          </a:ln>
        </p:spPr>
        <p:txBody>
          <a:bodyPr wrap="square" rtlCol="0">
            <a:spAutoFit/>
          </a:bodyPr>
          <a:lstStyle/>
          <a:p>
            <a:r>
              <a:rPr lang="en-US" sz="2400" dirty="0"/>
              <a:t>let numbers = [1, 2, 3];</a:t>
            </a:r>
          </a:p>
          <a:p>
            <a:endParaRPr lang="en-US" sz="2400" dirty="0"/>
          </a:p>
          <a:p>
            <a:r>
              <a:rPr lang="en-US" sz="2400" dirty="0"/>
              <a:t>for (let </a:t>
            </a:r>
            <a:r>
              <a:rPr lang="en-US" sz="2400" dirty="0" err="1"/>
              <a:t>num</a:t>
            </a:r>
            <a:r>
              <a:rPr lang="en-US" sz="2400" dirty="0"/>
              <a:t> </a:t>
            </a:r>
            <a:r>
              <a:rPr lang="en-US" sz="2400" dirty="0">
                <a:solidFill>
                  <a:srgbClr val="FF0000"/>
                </a:solidFill>
              </a:rPr>
              <a:t>of</a:t>
            </a:r>
            <a:r>
              <a:rPr lang="en-US" sz="2400" dirty="0"/>
              <a:t> numbers) {</a:t>
            </a:r>
          </a:p>
          <a:p>
            <a:r>
              <a:rPr lang="en-US" sz="2400" dirty="0"/>
              <a:t>    console.log(</a:t>
            </a:r>
            <a:r>
              <a:rPr lang="en-US" sz="2400" dirty="0" err="1"/>
              <a:t>num</a:t>
            </a:r>
            <a:r>
              <a:rPr lang="en-US" sz="2400" dirty="0"/>
              <a:t>);</a:t>
            </a:r>
          </a:p>
          <a:p>
            <a:r>
              <a:rPr lang="en-US" sz="2400" dirty="0"/>
              <a:t>}</a:t>
            </a:r>
          </a:p>
        </p:txBody>
      </p:sp>
      <p:pic>
        <p:nvPicPr>
          <p:cNvPr id="6" name="圖片 5">
            <a:extLst>
              <a:ext uri="{FF2B5EF4-FFF2-40B4-BE49-F238E27FC236}">
                <a16:creationId xmlns:a16="http://schemas.microsoft.com/office/drawing/2014/main" id="{BFE67F63-8080-3847-BCF1-49D3EE5D27F8}"/>
              </a:ext>
            </a:extLst>
          </p:cNvPr>
          <p:cNvPicPr>
            <a:picLocks noChangeAspect="1"/>
          </p:cNvPicPr>
          <p:nvPr/>
        </p:nvPicPr>
        <p:blipFill rotWithShape="1">
          <a:blip r:embed="rId3">
            <a:extLst>
              <a:ext uri="{28A0092B-C50C-407E-A947-70E740481C1C}">
                <a14:useLocalDpi xmlns:a14="http://schemas.microsoft.com/office/drawing/2010/main" val="0"/>
              </a:ext>
            </a:extLst>
          </a:blip>
          <a:srcRect l="1508" r="-1"/>
          <a:stretch/>
        </p:blipFill>
        <p:spPr>
          <a:xfrm>
            <a:off x="864900" y="5026820"/>
            <a:ext cx="7382094" cy="863501"/>
          </a:xfrm>
          <a:prstGeom prst="rect">
            <a:avLst/>
          </a:prstGeom>
          <a:ln>
            <a:solidFill>
              <a:schemeClr val="tx1"/>
            </a:solidFill>
          </a:ln>
        </p:spPr>
      </p:pic>
    </p:spTree>
    <p:extLst>
      <p:ext uri="{BB962C8B-B14F-4D97-AF65-F5344CB8AC3E}">
        <p14:creationId xmlns:p14="http://schemas.microsoft.com/office/powerpoint/2010/main" val="5889574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TypeScript </a:t>
            </a:r>
            <a:r>
              <a:rPr kumimoji="1" lang="en-US" altLang="zh-TW" sz="4000" dirty="0" err="1"/>
              <a:t>enums</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lang="en-US" dirty="0" err="1"/>
              <a:t>Enums</a:t>
            </a:r>
            <a:r>
              <a:rPr lang="en-US" dirty="0"/>
              <a:t> allow us to define a set of named constants. </a:t>
            </a:r>
          </a:p>
          <a:p>
            <a:r>
              <a:rPr lang="en-US" dirty="0"/>
              <a:t>Using </a:t>
            </a:r>
            <a:r>
              <a:rPr lang="en-US" dirty="0" err="1"/>
              <a:t>enums</a:t>
            </a:r>
            <a:r>
              <a:rPr lang="en-US" dirty="0"/>
              <a:t> can make it easier to manage our source code.</a:t>
            </a:r>
            <a:endParaRPr kumimoji="1" lang="en-US" altLang="zh-TW" dirty="0"/>
          </a:p>
        </p:txBody>
      </p:sp>
      <p:sp>
        <p:nvSpPr>
          <p:cNvPr id="4" name="TextBox 3">
            <a:extLst>
              <a:ext uri="{FF2B5EF4-FFF2-40B4-BE49-F238E27FC236}">
                <a16:creationId xmlns:a16="http://schemas.microsoft.com/office/drawing/2014/main" id="{945CE30B-AC81-44B0-9D55-31D84E82BC23}"/>
              </a:ext>
            </a:extLst>
          </p:cNvPr>
          <p:cNvSpPr txBox="1"/>
          <p:nvPr/>
        </p:nvSpPr>
        <p:spPr>
          <a:xfrm>
            <a:off x="897006" y="3856980"/>
            <a:ext cx="7349988" cy="2308324"/>
          </a:xfrm>
          <a:prstGeom prst="rect">
            <a:avLst/>
          </a:prstGeom>
          <a:solidFill>
            <a:srgbClr val="FAFAC8"/>
          </a:solidFill>
          <a:ln>
            <a:solidFill>
              <a:schemeClr val="tx1"/>
            </a:solidFill>
          </a:ln>
        </p:spPr>
        <p:txBody>
          <a:bodyPr wrap="square" rtlCol="0">
            <a:spAutoFit/>
          </a:bodyPr>
          <a:lstStyle/>
          <a:p>
            <a:r>
              <a:rPr lang="en-US" sz="2400" dirty="0" err="1">
                <a:solidFill>
                  <a:srgbClr val="FF0000"/>
                </a:solidFill>
              </a:rPr>
              <a:t>enum</a:t>
            </a:r>
            <a:r>
              <a:rPr lang="en-US" sz="2400" dirty="0"/>
              <a:t> Direction {</a:t>
            </a:r>
          </a:p>
          <a:p>
            <a:r>
              <a:rPr lang="en-US" sz="2400" dirty="0"/>
              <a:t>    Up = 1, </a:t>
            </a:r>
            <a:r>
              <a:rPr lang="en-US" sz="2400" dirty="0">
                <a:solidFill>
                  <a:srgbClr val="00B050"/>
                </a:solidFill>
                <a:latin typeface="+mn-lt"/>
              </a:rPr>
              <a:t>// Assigned explicitly to be 1 (Default 0)</a:t>
            </a:r>
          </a:p>
          <a:p>
            <a:r>
              <a:rPr lang="en-US" sz="2400" dirty="0"/>
              <a:t>    Down, </a:t>
            </a:r>
            <a:r>
              <a:rPr lang="en-US" sz="2400" dirty="0">
                <a:solidFill>
                  <a:srgbClr val="00B050"/>
                </a:solidFill>
                <a:latin typeface="+mn-lt"/>
              </a:rPr>
              <a:t>// Implicitly 1+1 = 2</a:t>
            </a:r>
          </a:p>
          <a:p>
            <a:r>
              <a:rPr lang="en-US" sz="2400" dirty="0"/>
              <a:t>    Left, </a:t>
            </a:r>
            <a:r>
              <a:rPr lang="en-US" sz="2400" dirty="0">
                <a:solidFill>
                  <a:srgbClr val="00B050"/>
                </a:solidFill>
                <a:latin typeface="+mn-lt"/>
              </a:rPr>
              <a:t>// Implicitly 2+1 = 3</a:t>
            </a:r>
          </a:p>
          <a:p>
            <a:r>
              <a:rPr lang="en-US" sz="2400" dirty="0"/>
              <a:t>    Right, </a:t>
            </a:r>
            <a:r>
              <a:rPr lang="en-US" sz="2400" dirty="0">
                <a:solidFill>
                  <a:srgbClr val="00B050"/>
                </a:solidFill>
                <a:latin typeface="+mn-lt"/>
              </a:rPr>
              <a:t>// Implicitly 3+1 = 4</a:t>
            </a:r>
          </a:p>
          <a:p>
            <a:r>
              <a:rPr lang="en-US" sz="2400" dirty="0"/>
              <a:t>}</a:t>
            </a:r>
          </a:p>
        </p:txBody>
      </p:sp>
    </p:spTree>
    <p:extLst>
      <p:ext uri="{BB962C8B-B14F-4D97-AF65-F5344CB8AC3E}">
        <p14:creationId xmlns:p14="http://schemas.microsoft.com/office/powerpoint/2010/main" val="40593960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TypeScript </a:t>
            </a:r>
            <a:r>
              <a:rPr kumimoji="1" lang="en-US" altLang="zh-TW" sz="4000" dirty="0" err="1"/>
              <a:t>enums</a:t>
            </a:r>
            <a:r>
              <a:rPr kumimoji="1" lang="en-US" altLang="zh-TW" sz="4000" dirty="0"/>
              <a:t> (Cont’d)</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We can also use string in </a:t>
            </a:r>
            <a:r>
              <a:rPr kumimoji="1" lang="en-US" altLang="zh-TW" dirty="0" err="1"/>
              <a:t>enums</a:t>
            </a:r>
            <a:r>
              <a:rPr kumimoji="1" lang="en-US" altLang="zh-TW" dirty="0"/>
              <a:t> to define string constants.</a:t>
            </a:r>
          </a:p>
        </p:txBody>
      </p:sp>
      <p:sp>
        <p:nvSpPr>
          <p:cNvPr id="4" name="TextBox 3">
            <a:extLst>
              <a:ext uri="{FF2B5EF4-FFF2-40B4-BE49-F238E27FC236}">
                <a16:creationId xmlns:a16="http://schemas.microsoft.com/office/drawing/2014/main" id="{945CE30B-AC81-44B0-9D55-31D84E82BC23}"/>
              </a:ext>
            </a:extLst>
          </p:cNvPr>
          <p:cNvSpPr txBox="1"/>
          <p:nvPr/>
        </p:nvSpPr>
        <p:spPr>
          <a:xfrm>
            <a:off x="897006" y="3055600"/>
            <a:ext cx="7349988" cy="2492990"/>
          </a:xfrm>
          <a:prstGeom prst="rect">
            <a:avLst/>
          </a:prstGeom>
          <a:solidFill>
            <a:srgbClr val="FAFAC8"/>
          </a:solidFill>
          <a:ln>
            <a:solidFill>
              <a:schemeClr val="tx1"/>
            </a:solidFill>
          </a:ln>
        </p:spPr>
        <p:txBody>
          <a:bodyPr wrap="square" rtlCol="0">
            <a:spAutoFit/>
          </a:bodyPr>
          <a:lstStyle/>
          <a:p>
            <a:r>
              <a:rPr lang="en-US" sz="2600" dirty="0" err="1"/>
              <a:t>enum</a:t>
            </a:r>
            <a:r>
              <a:rPr lang="en-US" sz="2600" dirty="0"/>
              <a:t> Direction {</a:t>
            </a:r>
          </a:p>
          <a:p>
            <a:r>
              <a:rPr lang="en-US" sz="2600" dirty="0"/>
              <a:t>    Up = "UP",</a:t>
            </a:r>
          </a:p>
          <a:p>
            <a:r>
              <a:rPr lang="en-US" sz="2600" dirty="0"/>
              <a:t>    Down = "DOWN",</a:t>
            </a:r>
          </a:p>
          <a:p>
            <a:r>
              <a:rPr lang="en-US" sz="2600" dirty="0"/>
              <a:t>    Left = "LEFT",</a:t>
            </a:r>
          </a:p>
          <a:p>
            <a:r>
              <a:rPr lang="en-US" sz="2600" dirty="0"/>
              <a:t>    Right = "RIGHT",</a:t>
            </a:r>
          </a:p>
          <a:p>
            <a:r>
              <a:rPr lang="en-US" sz="2600" dirty="0"/>
              <a:t>}</a:t>
            </a:r>
          </a:p>
        </p:txBody>
      </p:sp>
    </p:spTree>
    <p:extLst>
      <p:ext uri="{BB962C8B-B14F-4D97-AF65-F5344CB8AC3E}">
        <p14:creationId xmlns:p14="http://schemas.microsoft.com/office/powerpoint/2010/main" val="112251052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TypeScript Class</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We can use keyword ‘class’ to define a  TypeScript class.</a:t>
            </a:r>
          </a:p>
        </p:txBody>
      </p:sp>
      <p:sp>
        <p:nvSpPr>
          <p:cNvPr id="4" name="TextBox 3">
            <a:extLst>
              <a:ext uri="{FF2B5EF4-FFF2-40B4-BE49-F238E27FC236}">
                <a16:creationId xmlns:a16="http://schemas.microsoft.com/office/drawing/2014/main" id="{945CE30B-AC81-44B0-9D55-31D84E82BC23}"/>
              </a:ext>
            </a:extLst>
          </p:cNvPr>
          <p:cNvSpPr txBox="1"/>
          <p:nvPr/>
        </p:nvSpPr>
        <p:spPr>
          <a:xfrm>
            <a:off x="538905" y="2780928"/>
            <a:ext cx="8066189" cy="3477875"/>
          </a:xfrm>
          <a:prstGeom prst="rect">
            <a:avLst/>
          </a:prstGeom>
          <a:solidFill>
            <a:srgbClr val="FAFAC8"/>
          </a:solidFill>
          <a:ln>
            <a:solidFill>
              <a:schemeClr val="tx1"/>
            </a:solidFill>
          </a:ln>
        </p:spPr>
        <p:txBody>
          <a:bodyPr wrap="square" rtlCol="0">
            <a:spAutoFit/>
          </a:bodyPr>
          <a:lstStyle/>
          <a:p>
            <a:r>
              <a:rPr lang="en-US" sz="2000" dirty="0">
                <a:solidFill>
                  <a:srgbClr val="FF0000"/>
                </a:solidFill>
              </a:rPr>
              <a:t>class</a:t>
            </a:r>
            <a:r>
              <a:rPr lang="en-US" sz="2000" dirty="0"/>
              <a:t> Person {</a:t>
            </a:r>
          </a:p>
          <a:p>
            <a:r>
              <a:rPr lang="zh-TW" altLang="en-US" sz="2000" dirty="0"/>
              <a:t>    </a:t>
            </a:r>
            <a:r>
              <a:rPr lang="en-US" sz="2000" dirty="0"/>
              <a:t>public name: string;</a:t>
            </a:r>
          </a:p>
          <a:p>
            <a:r>
              <a:rPr lang="zh-TW" altLang="en-US" sz="2000" dirty="0"/>
              <a:t>    </a:t>
            </a:r>
            <a:r>
              <a:rPr lang="en-US" sz="2000" dirty="0"/>
              <a:t>public id: number;</a:t>
            </a:r>
          </a:p>
          <a:p>
            <a:r>
              <a:rPr lang="zh-TW" altLang="en-US" sz="2000" dirty="0"/>
              <a:t>    </a:t>
            </a:r>
            <a:r>
              <a:rPr lang="en-US" sz="2000" dirty="0"/>
              <a:t>public </a:t>
            </a:r>
            <a:r>
              <a:rPr lang="en-US" sz="2000" dirty="0" err="1"/>
              <a:t>getInfo</a:t>
            </a:r>
            <a:r>
              <a:rPr lang="en-US" sz="2000" dirty="0"/>
              <a:t>() {</a:t>
            </a:r>
          </a:p>
          <a:p>
            <a:r>
              <a:rPr lang="zh-TW" altLang="en-US" sz="2000" dirty="0"/>
              <a:t>        </a:t>
            </a:r>
            <a:r>
              <a:rPr lang="en-US" sz="2000" dirty="0"/>
              <a:t>console.log("Name: " + </a:t>
            </a:r>
            <a:r>
              <a:rPr lang="en-US" sz="2000" dirty="0">
                <a:solidFill>
                  <a:srgbClr val="FF0000"/>
                </a:solidFill>
              </a:rPr>
              <a:t>this</a:t>
            </a:r>
            <a:r>
              <a:rPr lang="en-US" sz="2000" dirty="0"/>
              <a:t>.name + " ID: " + </a:t>
            </a:r>
            <a:r>
              <a:rPr lang="en-US" sz="2000" dirty="0" err="1">
                <a:solidFill>
                  <a:srgbClr val="FF0000"/>
                </a:solidFill>
              </a:rPr>
              <a:t>this</a:t>
            </a:r>
            <a:r>
              <a:rPr lang="en-US" sz="2000" dirty="0" err="1"/>
              <a:t>.id.toString</a:t>
            </a:r>
            <a:r>
              <a:rPr lang="en-US" sz="2000" dirty="0"/>
              <a:t>());</a:t>
            </a:r>
          </a:p>
          <a:p>
            <a:r>
              <a:rPr lang="zh-TW" altLang="en-US" sz="2000" dirty="0"/>
              <a:t>    </a:t>
            </a:r>
            <a:r>
              <a:rPr lang="en-US" sz="2000" dirty="0"/>
              <a:t>}</a:t>
            </a:r>
          </a:p>
          <a:p>
            <a:r>
              <a:rPr lang="en-US" sz="2000" dirty="0"/>
              <a:t>}</a:t>
            </a:r>
          </a:p>
          <a:p>
            <a:br>
              <a:rPr lang="en-US" sz="2000" dirty="0"/>
            </a:br>
            <a:r>
              <a:rPr lang="en-US" sz="2000" dirty="0"/>
              <a:t>let p1: Person;</a:t>
            </a:r>
          </a:p>
          <a:p>
            <a:r>
              <a:rPr lang="en-US" sz="2000" dirty="0"/>
              <a:t>p1.name = "James"; p1.id = 1;</a:t>
            </a:r>
          </a:p>
          <a:p>
            <a:r>
              <a:rPr lang="en-US" sz="2000" dirty="0"/>
              <a:t>p1.getInfo();</a:t>
            </a:r>
          </a:p>
        </p:txBody>
      </p:sp>
      <p:sp>
        <p:nvSpPr>
          <p:cNvPr id="9" name="TextBox 8">
            <a:extLst>
              <a:ext uri="{FF2B5EF4-FFF2-40B4-BE49-F238E27FC236}">
                <a16:creationId xmlns:a16="http://schemas.microsoft.com/office/drawing/2014/main" id="{39791BE3-92FC-4D02-B28C-226A62BEFEC7}"/>
              </a:ext>
            </a:extLst>
          </p:cNvPr>
          <p:cNvSpPr txBox="1"/>
          <p:nvPr/>
        </p:nvSpPr>
        <p:spPr>
          <a:xfrm>
            <a:off x="4067944" y="3047126"/>
            <a:ext cx="4464496" cy="646331"/>
          </a:xfrm>
          <a:prstGeom prst="rect">
            <a:avLst/>
          </a:prstGeom>
          <a:noFill/>
        </p:spPr>
        <p:txBody>
          <a:bodyPr wrap="square" rtlCol="0">
            <a:spAutoFit/>
          </a:bodyPr>
          <a:lstStyle/>
          <a:p>
            <a:r>
              <a:rPr lang="en-US" altLang="zh-TW" dirty="0">
                <a:solidFill>
                  <a:srgbClr val="FF0000"/>
                </a:solidFill>
              </a:rPr>
              <a:t>We will need keyword ‘this’ to access member variables.</a:t>
            </a:r>
            <a:endParaRPr lang="en-US" dirty="0">
              <a:solidFill>
                <a:srgbClr val="FF0000"/>
              </a:solidFill>
            </a:endParaRPr>
          </a:p>
        </p:txBody>
      </p:sp>
      <p:cxnSp>
        <p:nvCxnSpPr>
          <p:cNvPr id="10" name="Straight Arrow Connector 9">
            <a:extLst>
              <a:ext uri="{FF2B5EF4-FFF2-40B4-BE49-F238E27FC236}">
                <a16:creationId xmlns:a16="http://schemas.microsoft.com/office/drawing/2014/main" id="{1584F4B6-E11C-4C17-8C95-4705404DF8A2}"/>
              </a:ext>
            </a:extLst>
          </p:cNvPr>
          <p:cNvCxnSpPr>
            <a:cxnSpLocks/>
          </p:cNvCxnSpPr>
          <p:nvPr/>
        </p:nvCxnSpPr>
        <p:spPr>
          <a:xfrm flipH="1">
            <a:off x="4355976" y="3693457"/>
            <a:ext cx="576064" cy="3836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8830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Class Inherit</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dirty="0"/>
              <a:t>To inherit from base class, we can use keyword ‘extends’.</a:t>
            </a:r>
          </a:p>
        </p:txBody>
      </p:sp>
      <p:sp>
        <p:nvSpPr>
          <p:cNvPr id="4" name="TextBox 3">
            <a:extLst>
              <a:ext uri="{FF2B5EF4-FFF2-40B4-BE49-F238E27FC236}">
                <a16:creationId xmlns:a16="http://schemas.microsoft.com/office/drawing/2014/main" id="{945CE30B-AC81-44B0-9D55-31D84E82BC23}"/>
              </a:ext>
            </a:extLst>
          </p:cNvPr>
          <p:cNvSpPr txBox="1"/>
          <p:nvPr/>
        </p:nvSpPr>
        <p:spPr>
          <a:xfrm>
            <a:off x="538905" y="2852936"/>
            <a:ext cx="8066189" cy="3477875"/>
          </a:xfrm>
          <a:prstGeom prst="rect">
            <a:avLst/>
          </a:prstGeom>
          <a:solidFill>
            <a:srgbClr val="FAFAC8"/>
          </a:solidFill>
          <a:ln>
            <a:solidFill>
              <a:schemeClr val="tx1"/>
            </a:solidFill>
          </a:ln>
        </p:spPr>
        <p:txBody>
          <a:bodyPr wrap="square" rtlCol="0">
            <a:spAutoFit/>
          </a:bodyPr>
          <a:lstStyle/>
          <a:p>
            <a:r>
              <a:rPr lang="en-US" sz="2000" dirty="0"/>
              <a:t>class Animal {</a:t>
            </a:r>
          </a:p>
          <a:p>
            <a:r>
              <a:rPr lang="en-US" sz="2000" dirty="0"/>
              <a:t>    move() {</a:t>
            </a:r>
          </a:p>
          <a:p>
            <a:r>
              <a:rPr lang="en-US" sz="2000" dirty="0"/>
              <a:t>        console.log(</a:t>
            </a:r>
            <a:r>
              <a:rPr lang="en-US" altLang="zh-TW" sz="2000" dirty="0"/>
              <a:t>“</a:t>
            </a:r>
            <a:r>
              <a:rPr lang="en-US" sz="2000" dirty="0"/>
              <a:t>Animal is walking.</a:t>
            </a:r>
            <a:r>
              <a:rPr lang="en-US" altLang="zh-TW" sz="2000" dirty="0"/>
              <a:t>”</a:t>
            </a:r>
            <a:r>
              <a:rPr lang="en-US" sz="2000" dirty="0"/>
              <a:t>);</a:t>
            </a:r>
          </a:p>
          <a:p>
            <a:r>
              <a:rPr lang="en-US" sz="2000" dirty="0"/>
              <a:t>    }</a:t>
            </a:r>
          </a:p>
          <a:p>
            <a:r>
              <a:rPr lang="en-US" sz="2000" dirty="0"/>
              <a:t>}</a:t>
            </a:r>
          </a:p>
          <a:p>
            <a:r>
              <a:rPr lang="en-US" sz="2000" dirty="0"/>
              <a:t>class Dog </a:t>
            </a:r>
            <a:r>
              <a:rPr lang="en-US" sz="2000" b="1" dirty="0">
                <a:solidFill>
                  <a:srgbClr val="FF0000"/>
                </a:solidFill>
              </a:rPr>
              <a:t>extends</a:t>
            </a:r>
            <a:r>
              <a:rPr lang="en-US" sz="2000" dirty="0"/>
              <a:t> Animal {</a:t>
            </a:r>
          </a:p>
          <a:p>
            <a:r>
              <a:rPr lang="en-US" sz="2000" dirty="0"/>
              <a:t>    bark() {</a:t>
            </a:r>
            <a:r>
              <a:rPr lang="zh-TW" altLang="en-US" sz="2000" dirty="0"/>
              <a:t>  </a:t>
            </a:r>
            <a:r>
              <a:rPr lang="en-US" sz="2000" dirty="0"/>
              <a:t>console.log(‘Woof! Woof!’);</a:t>
            </a:r>
            <a:r>
              <a:rPr lang="zh-TW" altLang="en-US" sz="2000" dirty="0"/>
              <a:t> </a:t>
            </a:r>
            <a:r>
              <a:rPr lang="en-US" sz="2000" dirty="0"/>
              <a:t> }</a:t>
            </a:r>
          </a:p>
          <a:p>
            <a:r>
              <a:rPr lang="en-US" sz="2000" dirty="0"/>
              <a:t>}</a:t>
            </a:r>
          </a:p>
          <a:p>
            <a:r>
              <a:rPr lang="en-US" sz="2000" dirty="0" err="1"/>
              <a:t>const</a:t>
            </a:r>
            <a:r>
              <a:rPr lang="en-US" sz="2000" dirty="0"/>
              <a:t> dog = new Dog();</a:t>
            </a:r>
          </a:p>
          <a:p>
            <a:r>
              <a:rPr lang="en-US" sz="2000" dirty="0" err="1"/>
              <a:t>dog.bark</a:t>
            </a:r>
            <a:r>
              <a:rPr lang="en-US" sz="2000" dirty="0"/>
              <a:t>();</a:t>
            </a:r>
          </a:p>
          <a:p>
            <a:r>
              <a:rPr lang="en-US" sz="2000" dirty="0" err="1"/>
              <a:t>dog.move</a:t>
            </a:r>
            <a:r>
              <a:rPr lang="en-US" sz="2000" dirty="0"/>
              <a:t>();</a:t>
            </a:r>
          </a:p>
        </p:txBody>
      </p:sp>
      <p:pic>
        <p:nvPicPr>
          <p:cNvPr id="6" name="圖片 5">
            <a:extLst>
              <a:ext uri="{FF2B5EF4-FFF2-40B4-BE49-F238E27FC236}">
                <a16:creationId xmlns:a16="http://schemas.microsoft.com/office/drawing/2014/main" id="{886EF90A-70CB-F642-B67A-31B2F688E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394" y="5899011"/>
            <a:ext cx="5473700" cy="431800"/>
          </a:xfrm>
          <a:prstGeom prst="rect">
            <a:avLst/>
          </a:prstGeom>
        </p:spPr>
      </p:pic>
    </p:spTree>
    <p:extLst>
      <p:ext uri="{BB962C8B-B14F-4D97-AF65-F5344CB8AC3E}">
        <p14:creationId xmlns:p14="http://schemas.microsoft.com/office/powerpoint/2010/main" val="26186151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Access Modifiers</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lang="en-US" dirty="0"/>
              <a:t>Using access modifiers can specify the accessibility of a class member.</a:t>
            </a:r>
          </a:p>
          <a:p>
            <a:r>
              <a:rPr kumimoji="1" lang="en-US" altLang="zh-TW" dirty="0"/>
              <a:t>There are three types of access modifier in TypeScript:	</a:t>
            </a:r>
          </a:p>
          <a:p>
            <a:pPr lvl="1"/>
            <a:r>
              <a:rPr kumimoji="1" lang="en-US" altLang="zh-TW" b="1" dirty="0"/>
              <a:t>Public</a:t>
            </a:r>
            <a:r>
              <a:rPr kumimoji="1" lang="en-US" altLang="zh-TW" dirty="0"/>
              <a:t>: Access is not restricted. (Default)</a:t>
            </a:r>
          </a:p>
          <a:p>
            <a:pPr lvl="1"/>
            <a:r>
              <a:rPr kumimoji="1" lang="en-US" altLang="zh-TW" b="1" dirty="0"/>
              <a:t>Private</a:t>
            </a:r>
            <a:r>
              <a:rPr kumimoji="1" lang="en-US" altLang="zh-TW" dirty="0"/>
              <a:t>: Only accessible inside the class.</a:t>
            </a:r>
          </a:p>
          <a:p>
            <a:pPr lvl="1"/>
            <a:r>
              <a:rPr kumimoji="1" lang="en-US" altLang="zh-TW" b="1" dirty="0"/>
              <a:t>Protected</a:t>
            </a:r>
            <a:r>
              <a:rPr kumimoji="1" lang="en-US" altLang="zh-TW" dirty="0"/>
              <a:t>: Only accessible inside this class and its child class.</a:t>
            </a:r>
          </a:p>
        </p:txBody>
      </p:sp>
    </p:spTree>
    <p:extLst>
      <p:ext uri="{BB962C8B-B14F-4D97-AF65-F5344CB8AC3E}">
        <p14:creationId xmlns:p14="http://schemas.microsoft.com/office/powerpoint/2010/main" val="11993380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Access Modifiers Example</a:t>
            </a:r>
            <a:endParaRPr kumimoji="1" lang="zh-TW" altLang="en-US" sz="4000" dirty="0"/>
          </a:p>
        </p:txBody>
      </p:sp>
      <p:sp>
        <p:nvSpPr>
          <p:cNvPr id="4" name="TextBox 3">
            <a:extLst>
              <a:ext uri="{FF2B5EF4-FFF2-40B4-BE49-F238E27FC236}">
                <a16:creationId xmlns:a16="http://schemas.microsoft.com/office/drawing/2014/main" id="{945CE30B-AC81-44B0-9D55-31D84E82BC23}"/>
              </a:ext>
            </a:extLst>
          </p:cNvPr>
          <p:cNvSpPr txBox="1"/>
          <p:nvPr/>
        </p:nvSpPr>
        <p:spPr>
          <a:xfrm>
            <a:off x="538905" y="1417638"/>
            <a:ext cx="8066189" cy="5016758"/>
          </a:xfrm>
          <a:prstGeom prst="rect">
            <a:avLst/>
          </a:prstGeom>
          <a:solidFill>
            <a:srgbClr val="FAFAC8"/>
          </a:solidFill>
          <a:ln>
            <a:solidFill>
              <a:schemeClr val="tx1"/>
            </a:solidFill>
          </a:ln>
        </p:spPr>
        <p:txBody>
          <a:bodyPr wrap="square" rtlCol="0">
            <a:spAutoFit/>
          </a:bodyPr>
          <a:lstStyle/>
          <a:p>
            <a:r>
              <a:rPr lang="en-US" sz="2000" dirty="0"/>
              <a:t>class Person {</a:t>
            </a:r>
          </a:p>
          <a:p>
            <a:r>
              <a:rPr lang="en-US" sz="2000" dirty="0"/>
              <a:t>    private id;</a:t>
            </a:r>
          </a:p>
          <a:p>
            <a:r>
              <a:rPr lang="en-US" sz="2000" dirty="0"/>
              <a:t>    protected name;</a:t>
            </a:r>
          </a:p>
          <a:p>
            <a:r>
              <a:rPr lang="en-US" sz="2000" dirty="0"/>
              <a:t>    public greet() {</a:t>
            </a:r>
          </a:p>
          <a:p>
            <a:r>
              <a:rPr lang="en-US" sz="2000" dirty="0"/>
              <a:t>        console.log(this.name + " say hello!")</a:t>
            </a:r>
          </a:p>
          <a:p>
            <a:r>
              <a:rPr lang="en-US" sz="2000" dirty="0"/>
              <a:t>    }</a:t>
            </a:r>
          </a:p>
          <a:p>
            <a:r>
              <a:rPr lang="en-US" sz="2000" dirty="0"/>
              <a:t>}</a:t>
            </a:r>
          </a:p>
          <a:p>
            <a:r>
              <a:rPr lang="en-US" sz="2000" dirty="0"/>
              <a:t>class Student extends Person {</a:t>
            </a:r>
          </a:p>
          <a:p>
            <a:r>
              <a:rPr lang="en-US" sz="2000" dirty="0"/>
              <a:t>    public greet() {</a:t>
            </a:r>
          </a:p>
          <a:p>
            <a:r>
              <a:rPr lang="en-US" sz="2000" dirty="0"/>
              <a:t>        console.log(this.id)    </a:t>
            </a:r>
            <a:r>
              <a:rPr lang="en-US" sz="2000" dirty="0">
                <a:solidFill>
                  <a:srgbClr val="FF0000"/>
                </a:solidFill>
              </a:rPr>
              <a:t>// Not accessible</a:t>
            </a:r>
          </a:p>
          <a:p>
            <a:r>
              <a:rPr lang="en-US" sz="2000" dirty="0"/>
              <a:t>        console.log(this.name)  </a:t>
            </a:r>
            <a:r>
              <a:rPr lang="en-US" sz="2000" dirty="0">
                <a:solidFill>
                  <a:srgbClr val="00B050"/>
                </a:solidFill>
              </a:rPr>
              <a:t>// Accessible</a:t>
            </a:r>
          </a:p>
          <a:p>
            <a:r>
              <a:rPr lang="en-US" sz="2000" dirty="0"/>
              <a:t>    }</a:t>
            </a:r>
          </a:p>
          <a:p>
            <a:r>
              <a:rPr lang="en-US" sz="2000" dirty="0"/>
              <a:t>}</a:t>
            </a:r>
          </a:p>
          <a:p>
            <a:r>
              <a:rPr lang="en-US" sz="2000" dirty="0"/>
              <a:t>let </a:t>
            </a:r>
            <a:r>
              <a:rPr lang="en-US" sz="2000" dirty="0" err="1"/>
              <a:t>std</a:t>
            </a:r>
            <a:r>
              <a:rPr lang="en-US" sz="2000" dirty="0"/>
              <a:t>: Student = new Student();</a:t>
            </a:r>
          </a:p>
          <a:p>
            <a:r>
              <a:rPr lang="en-US" sz="2000" dirty="0" err="1"/>
              <a:t>std.greet</a:t>
            </a:r>
            <a:r>
              <a:rPr lang="en-US" sz="2000" dirty="0"/>
              <a:t>(); </a:t>
            </a:r>
            <a:r>
              <a:rPr lang="en-US" sz="2000" dirty="0">
                <a:solidFill>
                  <a:srgbClr val="00B050"/>
                </a:solidFill>
              </a:rPr>
              <a:t>// Accessible</a:t>
            </a:r>
          </a:p>
          <a:p>
            <a:r>
              <a:rPr lang="en-US" sz="2000" dirty="0"/>
              <a:t>std.name;  std.id; </a:t>
            </a:r>
            <a:r>
              <a:rPr lang="en-US" sz="2000" dirty="0">
                <a:solidFill>
                  <a:srgbClr val="FF0000"/>
                </a:solidFill>
              </a:rPr>
              <a:t>// Not accessible</a:t>
            </a:r>
          </a:p>
        </p:txBody>
      </p:sp>
    </p:spTree>
    <p:extLst>
      <p:ext uri="{BB962C8B-B14F-4D97-AF65-F5344CB8AC3E}">
        <p14:creationId xmlns:p14="http://schemas.microsoft.com/office/powerpoint/2010/main" val="26609968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BD03-95E0-4861-A027-CDF0908844DD}"/>
              </a:ext>
            </a:extLst>
          </p:cNvPr>
          <p:cNvSpPr>
            <a:spLocks noGrp="1"/>
          </p:cNvSpPr>
          <p:nvPr>
            <p:ph type="title"/>
          </p:nvPr>
        </p:nvSpPr>
        <p:spPr/>
        <p:txBody>
          <a:bodyPr>
            <a:normAutofit/>
          </a:bodyPr>
          <a:lstStyle/>
          <a:p>
            <a:r>
              <a:rPr lang="en-US" sz="4000" dirty="0"/>
              <a:t>Type systems</a:t>
            </a:r>
          </a:p>
        </p:txBody>
      </p:sp>
      <p:sp>
        <p:nvSpPr>
          <p:cNvPr id="3" name="Content Placeholder 2">
            <a:extLst>
              <a:ext uri="{FF2B5EF4-FFF2-40B4-BE49-F238E27FC236}">
                <a16:creationId xmlns:a16="http://schemas.microsoft.com/office/drawing/2014/main" id="{AF62D1BF-F9EA-4D1E-93A4-C66C655C9A8C}"/>
              </a:ext>
            </a:extLst>
          </p:cNvPr>
          <p:cNvSpPr>
            <a:spLocks noGrp="1"/>
          </p:cNvSpPr>
          <p:nvPr>
            <p:ph idx="1"/>
          </p:nvPr>
        </p:nvSpPr>
        <p:spPr/>
        <p:txBody>
          <a:bodyPr/>
          <a:lstStyle/>
          <a:p>
            <a:r>
              <a:rPr lang="en-US" altLang="zh-TW" dirty="0"/>
              <a:t>There are two main type systems in programming languages, </a:t>
            </a:r>
            <a:r>
              <a:rPr lang="en-US" altLang="zh-TW" b="1" dirty="0"/>
              <a:t>static</a:t>
            </a:r>
            <a:r>
              <a:rPr lang="en-US" altLang="zh-TW" dirty="0"/>
              <a:t> and </a:t>
            </a:r>
            <a:r>
              <a:rPr lang="en-US" altLang="zh-TW" b="1" dirty="0"/>
              <a:t>dynamic</a:t>
            </a:r>
            <a:r>
              <a:rPr lang="en-US" altLang="zh-TW" dirty="0"/>
              <a:t> typing.</a:t>
            </a:r>
          </a:p>
          <a:p>
            <a:r>
              <a:rPr lang="en-US" altLang="zh-TW" dirty="0"/>
              <a:t>Static typing means compiler will do type checking when source code is being compiled.</a:t>
            </a:r>
          </a:p>
          <a:p>
            <a:r>
              <a:rPr lang="en-US" dirty="0"/>
              <a:t>Dynamic typing will do type checking in runtime of a program.</a:t>
            </a:r>
          </a:p>
        </p:txBody>
      </p:sp>
    </p:spTree>
    <p:extLst>
      <p:ext uri="{BB962C8B-B14F-4D97-AF65-F5344CB8AC3E}">
        <p14:creationId xmlns:p14="http://schemas.microsoft.com/office/powerpoint/2010/main" val="378123527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TypeScript Interface</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normAutofit/>
          </a:bodyPr>
          <a:lstStyle/>
          <a:p>
            <a:r>
              <a:rPr kumimoji="1" lang="en-US" altLang="zh-TW" sz="3000" dirty="0"/>
              <a:t>We can use interface to define a prototype of a type, including member field and functions.</a:t>
            </a:r>
          </a:p>
          <a:p>
            <a:r>
              <a:rPr kumimoji="1" lang="en-US" altLang="zh-TW" sz="3000" dirty="0"/>
              <a:t>It doesn’t provide implementation or initialization.</a:t>
            </a:r>
          </a:p>
        </p:txBody>
      </p:sp>
      <p:sp>
        <p:nvSpPr>
          <p:cNvPr id="4" name="TextBox 3">
            <a:extLst>
              <a:ext uri="{FF2B5EF4-FFF2-40B4-BE49-F238E27FC236}">
                <a16:creationId xmlns:a16="http://schemas.microsoft.com/office/drawing/2014/main" id="{945CE30B-AC81-44B0-9D55-31D84E82BC23}"/>
              </a:ext>
            </a:extLst>
          </p:cNvPr>
          <p:cNvSpPr txBox="1"/>
          <p:nvPr/>
        </p:nvSpPr>
        <p:spPr>
          <a:xfrm>
            <a:off x="897006" y="3717032"/>
            <a:ext cx="7349988" cy="2308324"/>
          </a:xfrm>
          <a:prstGeom prst="rect">
            <a:avLst/>
          </a:prstGeom>
          <a:solidFill>
            <a:srgbClr val="FAFAC8"/>
          </a:solidFill>
          <a:ln>
            <a:solidFill>
              <a:schemeClr val="tx1"/>
            </a:solidFill>
          </a:ln>
        </p:spPr>
        <p:txBody>
          <a:bodyPr wrap="square" rtlCol="0">
            <a:spAutoFit/>
          </a:bodyPr>
          <a:lstStyle/>
          <a:p>
            <a:r>
              <a:rPr lang="en-US" sz="2400" dirty="0">
                <a:solidFill>
                  <a:srgbClr val="FF0000"/>
                </a:solidFill>
              </a:rPr>
              <a:t>interface</a:t>
            </a:r>
            <a:r>
              <a:rPr lang="en-US" sz="2400" dirty="0"/>
              <a:t> Point2D{</a:t>
            </a:r>
          </a:p>
          <a:p>
            <a:r>
              <a:rPr lang="zh-TW" altLang="en-US" sz="2400" dirty="0"/>
              <a:t>    </a:t>
            </a:r>
            <a:r>
              <a:rPr lang="en-US" sz="2400" dirty="0"/>
              <a:t>x: number;</a:t>
            </a:r>
          </a:p>
          <a:p>
            <a:r>
              <a:rPr lang="zh-TW" altLang="en-US" sz="2400" dirty="0"/>
              <a:t>    </a:t>
            </a:r>
            <a:r>
              <a:rPr lang="en-US" sz="2400" dirty="0"/>
              <a:t>y: number;</a:t>
            </a:r>
          </a:p>
          <a:p>
            <a:r>
              <a:rPr lang="en-US" sz="2400" dirty="0"/>
              <a:t>}</a:t>
            </a:r>
          </a:p>
          <a:p>
            <a:br>
              <a:rPr lang="en-US" sz="2400" dirty="0"/>
            </a:br>
            <a:r>
              <a:rPr lang="en-US" sz="2400" dirty="0"/>
              <a:t>let origin: Point2D = {x: 0, y: 0};</a:t>
            </a:r>
          </a:p>
        </p:txBody>
      </p:sp>
      <p:sp>
        <p:nvSpPr>
          <p:cNvPr id="5" name="文字方塊 4">
            <a:extLst>
              <a:ext uri="{FF2B5EF4-FFF2-40B4-BE49-F238E27FC236}">
                <a16:creationId xmlns:a16="http://schemas.microsoft.com/office/drawing/2014/main" id="{827E81B5-6B48-2848-AC0E-DAC22AC1B8F6}"/>
              </a:ext>
            </a:extLst>
          </p:cNvPr>
          <p:cNvSpPr txBox="1"/>
          <p:nvPr/>
        </p:nvSpPr>
        <p:spPr>
          <a:xfrm>
            <a:off x="92939" y="6398696"/>
            <a:ext cx="1763624" cy="400110"/>
          </a:xfrm>
          <a:prstGeom prst="rect">
            <a:avLst/>
          </a:prstGeom>
          <a:noFill/>
        </p:spPr>
        <p:txBody>
          <a:bodyPr wrap="none" rtlCol="0">
            <a:spAutoFit/>
          </a:bodyPr>
          <a:lstStyle/>
          <a:p>
            <a:r>
              <a:rPr kumimoji="1" lang="en-US" altLang="zh-TW" sz="2000" dirty="0">
                <a:hlinkClick r:id="rId3"/>
              </a:rPr>
              <a:t>Interface</a:t>
            </a:r>
            <a:r>
              <a:rPr kumimoji="1" lang="zh-TW" altLang="en-US" sz="2000" dirty="0">
                <a:hlinkClick r:id="rId3"/>
              </a:rPr>
              <a:t> 用法</a:t>
            </a:r>
            <a:endParaRPr kumimoji="1" lang="zh-TW" altLang="en-US" sz="2000" dirty="0"/>
          </a:p>
        </p:txBody>
      </p:sp>
    </p:spTree>
    <p:extLst>
      <p:ext uri="{BB962C8B-B14F-4D97-AF65-F5344CB8AC3E}">
        <p14:creationId xmlns:p14="http://schemas.microsoft.com/office/powerpoint/2010/main" val="14537483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8E9CE3-E3DE-4155-B415-D8E4D7148D31}"/>
              </a:ext>
            </a:extLst>
          </p:cNvPr>
          <p:cNvSpPr>
            <a:spLocks noGrp="1"/>
          </p:cNvSpPr>
          <p:nvPr>
            <p:ph type="title"/>
          </p:nvPr>
        </p:nvSpPr>
        <p:spPr/>
        <p:txBody>
          <a:bodyPr/>
          <a:lstStyle/>
          <a:p>
            <a:r>
              <a:rPr lang="en-US" altLang="zh-TW" dirty="0"/>
              <a:t>Class and Interface</a:t>
            </a:r>
            <a:endParaRPr lang="zh-TW" altLang="en-US" dirty="0"/>
          </a:p>
        </p:txBody>
      </p:sp>
      <p:sp>
        <p:nvSpPr>
          <p:cNvPr id="3" name="內容版面配置區 2">
            <a:extLst>
              <a:ext uri="{FF2B5EF4-FFF2-40B4-BE49-F238E27FC236}">
                <a16:creationId xmlns:a16="http://schemas.microsoft.com/office/drawing/2014/main" id="{6E09084C-92D3-49A4-A330-77D9C1444670}"/>
              </a:ext>
            </a:extLst>
          </p:cNvPr>
          <p:cNvSpPr>
            <a:spLocks noGrp="1"/>
          </p:cNvSpPr>
          <p:nvPr>
            <p:ph idx="1"/>
          </p:nvPr>
        </p:nvSpPr>
        <p:spPr/>
        <p:txBody>
          <a:bodyPr/>
          <a:lstStyle/>
          <a:p>
            <a:r>
              <a:rPr lang="en-US" altLang="zh-TW" dirty="0"/>
              <a:t>A class can implement one or multiple interfaces with the ‘implements’ keyword.</a:t>
            </a:r>
            <a:endParaRPr lang="zh-TW" altLang="en-US" dirty="0"/>
          </a:p>
        </p:txBody>
      </p:sp>
      <p:sp>
        <p:nvSpPr>
          <p:cNvPr id="4" name="TextBox 3">
            <a:extLst>
              <a:ext uri="{FF2B5EF4-FFF2-40B4-BE49-F238E27FC236}">
                <a16:creationId xmlns:a16="http://schemas.microsoft.com/office/drawing/2014/main" id="{DBC0259C-F855-4280-B9CA-884661358024}"/>
              </a:ext>
            </a:extLst>
          </p:cNvPr>
          <p:cNvSpPr txBox="1"/>
          <p:nvPr/>
        </p:nvSpPr>
        <p:spPr>
          <a:xfrm>
            <a:off x="538905" y="2852936"/>
            <a:ext cx="8066189" cy="3170099"/>
          </a:xfrm>
          <a:prstGeom prst="rect">
            <a:avLst/>
          </a:prstGeom>
          <a:solidFill>
            <a:srgbClr val="FAFAC8"/>
          </a:solidFill>
          <a:ln>
            <a:solidFill>
              <a:schemeClr val="tx1"/>
            </a:solidFill>
          </a:ln>
        </p:spPr>
        <p:txBody>
          <a:bodyPr wrap="square" rtlCol="0">
            <a:spAutoFit/>
          </a:bodyPr>
          <a:lstStyle/>
          <a:p>
            <a:r>
              <a:rPr lang="en-US" sz="2000" dirty="0"/>
              <a:t>interface Named {</a:t>
            </a:r>
          </a:p>
          <a:p>
            <a:r>
              <a:rPr lang="en-US" sz="2000" dirty="0"/>
              <a:t>    name: string;</a:t>
            </a:r>
          </a:p>
          <a:p>
            <a:r>
              <a:rPr lang="en-US" sz="2000" dirty="0"/>
              <a:t>}</a:t>
            </a:r>
          </a:p>
          <a:p>
            <a:r>
              <a:rPr lang="en-US" sz="2000" dirty="0"/>
              <a:t>interface Identified {</a:t>
            </a:r>
          </a:p>
          <a:p>
            <a:r>
              <a:rPr lang="en-US" sz="2000" dirty="0"/>
              <a:t>    id: number;</a:t>
            </a:r>
          </a:p>
          <a:p>
            <a:r>
              <a:rPr lang="en-US" sz="2000" dirty="0"/>
              <a:t>}</a:t>
            </a:r>
          </a:p>
          <a:p>
            <a:r>
              <a:rPr lang="en-US" sz="2000" dirty="0"/>
              <a:t>class Student </a:t>
            </a:r>
            <a:r>
              <a:rPr lang="en-US" sz="2000" b="1" dirty="0">
                <a:solidFill>
                  <a:srgbClr val="FF0000"/>
                </a:solidFill>
              </a:rPr>
              <a:t>implements</a:t>
            </a:r>
            <a:r>
              <a:rPr lang="en-US" sz="2000" dirty="0"/>
              <a:t> </a:t>
            </a:r>
            <a:r>
              <a:rPr lang="en-US" sz="2000" b="1" dirty="0"/>
              <a:t>Named</a:t>
            </a:r>
            <a:r>
              <a:rPr lang="en-US" sz="2000" dirty="0"/>
              <a:t>, </a:t>
            </a:r>
            <a:r>
              <a:rPr lang="en-US" sz="2000" b="1" dirty="0"/>
              <a:t>Identified</a:t>
            </a:r>
            <a:r>
              <a:rPr lang="en-US" sz="2000" dirty="0"/>
              <a:t>{</a:t>
            </a:r>
          </a:p>
          <a:p>
            <a:r>
              <a:rPr lang="en-US" sz="2000" dirty="0"/>
              <a:t>    public name: string; </a:t>
            </a:r>
            <a:r>
              <a:rPr lang="en-US" sz="2000" dirty="0">
                <a:solidFill>
                  <a:srgbClr val="FF0000"/>
                </a:solidFill>
              </a:rPr>
              <a:t>// Compile error if removed</a:t>
            </a:r>
          </a:p>
          <a:p>
            <a:r>
              <a:rPr lang="en-US" sz="2000" dirty="0"/>
              <a:t>    public id: number; </a:t>
            </a:r>
            <a:r>
              <a:rPr lang="en-US" sz="2000" dirty="0">
                <a:solidFill>
                  <a:srgbClr val="FF0000"/>
                </a:solidFill>
              </a:rPr>
              <a:t>// Compile error if removed</a:t>
            </a:r>
          </a:p>
          <a:p>
            <a:r>
              <a:rPr lang="en-US" sz="2000" dirty="0"/>
              <a:t>}</a:t>
            </a:r>
          </a:p>
        </p:txBody>
      </p:sp>
    </p:spTree>
    <p:extLst>
      <p:ext uri="{BB962C8B-B14F-4D97-AF65-F5344CB8AC3E}">
        <p14:creationId xmlns:p14="http://schemas.microsoft.com/office/powerpoint/2010/main" val="31443770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A2DEEF-CA07-4AB4-B232-8AE18B44CA78}"/>
              </a:ext>
            </a:extLst>
          </p:cNvPr>
          <p:cNvSpPr>
            <a:spLocks noGrp="1"/>
          </p:cNvSpPr>
          <p:nvPr>
            <p:ph type="title"/>
          </p:nvPr>
        </p:nvSpPr>
        <p:spPr/>
        <p:txBody>
          <a:bodyPr/>
          <a:lstStyle/>
          <a:p>
            <a:r>
              <a:rPr lang="en-US" altLang="zh-TW" dirty="0"/>
              <a:t>Class and Interface</a:t>
            </a:r>
            <a:endParaRPr lang="zh-TW" altLang="en-US" dirty="0"/>
          </a:p>
        </p:txBody>
      </p:sp>
      <p:sp>
        <p:nvSpPr>
          <p:cNvPr id="3" name="內容版面配置區 2">
            <a:extLst>
              <a:ext uri="{FF2B5EF4-FFF2-40B4-BE49-F238E27FC236}">
                <a16:creationId xmlns:a16="http://schemas.microsoft.com/office/drawing/2014/main" id="{B79E37B9-4927-4087-9014-7C567A21B182}"/>
              </a:ext>
            </a:extLst>
          </p:cNvPr>
          <p:cNvSpPr>
            <a:spLocks noGrp="1"/>
          </p:cNvSpPr>
          <p:nvPr>
            <p:ph idx="1"/>
          </p:nvPr>
        </p:nvSpPr>
        <p:spPr/>
        <p:txBody>
          <a:bodyPr/>
          <a:lstStyle/>
          <a:p>
            <a:r>
              <a:rPr lang="en-US" altLang="zh-TW" dirty="0"/>
              <a:t>Interfaces provide </a:t>
            </a:r>
            <a:r>
              <a:rPr lang="en-US" altLang="zh-TW" b="1" dirty="0"/>
              <a:t>structural typing</a:t>
            </a:r>
            <a:r>
              <a:rPr lang="en-US" altLang="zh-TW" dirty="0"/>
              <a:t> to TypeScript.</a:t>
            </a:r>
          </a:p>
          <a:p>
            <a:r>
              <a:rPr lang="en-US" altLang="zh-TW" dirty="0"/>
              <a:t>An object is considered to have implemented an interface if it has </a:t>
            </a:r>
            <a:r>
              <a:rPr lang="en-US" altLang="zh-TW" b="1" dirty="0"/>
              <a:t>every property defined in the interface</a:t>
            </a:r>
            <a:r>
              <a:rPr lang="en-US" altLang="zh-TW" dirty="0"/>
              <a:t>.</a:t>
            </a:r>
          </a:p>
        </p:txBody>
      </p:sp>
    </p:spTree>
    <p:extLst>
      <p:ext uri="{BB962C8B-B14F-4D97-AF65-F5344CB8AC3E}">
        <p14:creationId xmlns:p14="http://schemas.microsoft.com/office/powerpoint/2010/main" val="23686440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25C423-7922-4B24-8FD0-C72F9DF73297}"/>
              </a:ext>
            </a:extLst>
          </p:cNvPr>
          <p:cNvSpPr>
            <a:spLocks noGrp="1"/>
          </p:cNvSpPr>
          <p:nvPr>
            <p:ph type="title"/>
          </p:nvPr>
        </p:nvSpPr>
        <p:spPr/>
        <p:txBody>
          <a:bodyPr/>
          <a:lstStyle/>
          <a:p>
            <a:r>
              <a:rPr lang="en-US" altLang="zh-TW" dirty="0"/>
              <a:t>Class and Interface</a:t>
            </a:r>
            <a:endParaRPr lang="zh-TW" altLang="en-US" dirty="0"/>
          </a:p>
        </p:txBody>
      </p:sp>
      <p:sp>
        <p:nvSpPr>
          <p:cNvPr id="4" name="TextBox 3">
            <a:extLst>
              <a:ext uri="{FF2B5EF4-FFF2-40B4-BE49-F238E27FC236}">
                <a16:creationId xmlns:a16="http://schemas.microsoft.com/office/drawing/2014/main" id="{2C1E998D-0C7C-4D0F-AC6F-E2858FC5CC4D}"/>
              </a:ext>
            </a:extLst>
          </p:cNvPr>
          <p:cNvSpPr txBox="1">
            <a:spLocks noGrp="1"/>
          </p:cNvSpPr>
          <p:nvPr>
            <p:ph idx="1"/>
          </p:nvPr>
        </p:nvSpPr>
        <p:spPr>
          <a:xfrm>
            <a:off x="457200" y="1600200"/>
            <a:ext cx="8229600" cy="4462760"/>
          </a:xfrm>
          <a:prstGeom prst="rect">
            <a:avLst/>
          </a:prstGeom>
          <a:solidFill>
            <a:srgbClr val="FAFAC8"/>
          </a:solidFill>
          <a:ln>
            <a:solidFill>
              <a:schemeClr val="tx1"/>
            </a:solidFill>
          </a:ln>
        </p:spPr>
        <p:txBody>
          <a:bodyPr wrap="square" rtlCol="0">
            <a:spAutoFit/>
          </a:bodyPr>
          <a:lstStyle/>
          <a:p>
            <a:pPr marL="0" indent="0">
              <a:buNone/>
            </a:pPr>
            <a:r>
              <a:rPr lang="en-US" sz="2000" dirty="0"/>
              <a:t>interface Point2D {</a:t>
            </a:r>
          </a:p>
          <a:p>
            <a:pPr marL="0" indent="0">
              <a:buNone/>
            </a:pPr>
            <a:r>
              <a:rPr lang="en-US" sz="2000" dirty="0"/>
              <a:t>  x: number;</a:t>
            </a:r>
          </a:p>
          <a:p>
            <a:pPr marL="0" indent="0">
              <a:buNone/>
            </a:pPr>
            <a:r>
              <a:rPr lang="en-US" sz="2000" dirty="0"/>
              <a:t>  y: number;</a:t>
            </a:r>
          </a:p>
          <a:p>
            <a:pPr marL="0" indent="0">
              <a:buNone/>
            </a:pPr>
            <a:r>
              <a:rPr lang="en-US" sz="2000" dirty="0"/>
              <a:t>}</a:t>
            </a:r>
          </a:p>
          <a:p>
            <a:pPr marL="0" indent="0">
              <a:buNone/>
            </a:pPr>
            <a:r>
              <a:rPr lang="en-US" sz="2000" dirty="0"/>
              <a:t>class Point3D{ </a:t>
            </a:r>
            <a:r>
              <a:rPr lang="en-US" sz="2000" dirty="0">
                <a:solidFill>
                  <a:srgbClr val="FF0000"/>
                </a:solidFill>
              </a:rPr>
              <a:t>// Point3D implicitly implements Point2D</a:t>
            </a:r>
          </a:p>
          <a:p>
            <a:pPr marL="0" indent="0">
              <a:buNone/>
            </a:pPr>
            <a:r>
              <a:rPr lang="en-US" sz="2000" dirty="0"/>
              <a:t>  public x: number = 0;</a:t>
            </a:r>
          </a:p>
          <a:p>
            <a:pPr marL="0" indent="0">
              <a:buNone/>
            </a:pPr>
            <a:r>
              <a:rPr lang="en-US" sz="2000" dirty="0"/>
              <a:t>  public y: number = 0;</a:t>
            </a:r>
          </a:p>
          <a:p>
            <a:pPr marL="0" indent="0">
              <a:buNone/>
            </a:pPr>
            <a:r>
              <a:rPr lang="en-US" sz="2000" dirty="0"/>
              <a:t>  public z: number = 0;</a:t>
            </a:r>
          </a:p>
          <a:p>
            <a:pPr marL="0" indent="0">
              <a:buNone/>
            </a:pPr>
            <a:r>
              <a:rPr lang="en-US" sz="2000" dirty="0"/>
              <a:t>}</a:t>
            </a:r>
          </a:p>
          <a:p>
            <a:pPr marL="0" indent="0">
              <a:buNone/>
            </a:pPr>
            <a:r>
              <a:rPr lang="en-US" sz="2000" dirty="0"/>
              <a:t>let origin: Point3D = new Point3D();</a:t>
            </a:r>
          </a:p>
          <a:p>
            <a:pPr marL="0" indent="0">
              <a:buNone/>
            </a:pPr>
            <a:r>
              <a:rPr lang="en-US" sz="2000" dirty="0">
                <a:solidFill>
                  <a:srgbClr val="FF0000"/>
                </a:solidFill>
              </a:rPr>
              <a:t>// Remove </a:t>
            </a:r>
            <a:r>
              <a:rPr lang="en-US" sz="2000" b="1" dirty="0">
                <a:solidFill>
                  <a:srgbClr val="FF0000"/>
                </a:solidFill>
              </a:rPr>
              <a:t>x</a:t>
            </a:r>
            <a:r>
              <a:rPr lang="en-US" sz="2000" dirty="0">
                <a:solidFill>
                  <a:srgbClr val="FF0000"/>
                </a:solidFill>
              </a:rPr>
              <a:t> or </a:t>
            </a:r>
            <a:r>
              <a:rPr lang="en-US" sz="2000" b="1" dirty="0">
                <a:solidFill>
                  <a:srgbClr val="FF0000"/>
                </a:solidFill>
              </a:rPr>
              <a:t>y</a:t>
            </a:r>
            <a:r>
              <a:rPr lang="en-US" sz="2000" dirty="0">
                <a:solidFill>
                  <a:srgbClr val="FF0000"/>
                </a:solidFill>
              </a:rPr>
              <a:t> from Point3D and this won't compile</a:t>
            </a:r>
          </a:p>
          <a:p>
            <a:pPr marL="0" indent="0">
              <a:buNone/>
            </a:pPr>
            <a:r>
              <a:rPr lang="en-US" sz="2000" dirty="0"/>
              <a:t>let points: Point2D[]  = [origin]; </a:t>
            </a:r>
          </a:p>
        </p:txBody>
      </p:sp>
    </p:spTree>
    <p:extLst>
      <p:ext uri="{BB962C8B-B14F-4D97-AF65-F5344CB8AC3E}">
        <p14:creationId xmlns:p14="http://schemas.microsoft.com/office/powerpoint/2010/main" val="208842842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DBFACB-A506-4177-AB2A-4B3E23A4AF7B}"/>
              </a:ext>
            </a:extLst>
          </p:cNvPr>
          <p:cNvSpPr>
            <a:spLocks noGrp="1"/>
          </p:cNvSpPr>
          <p:nvPr>
            <p:ph type="title"/>
          </p:nvPr>
        </p:nvSpPr>
        <p:spPr/>
        <p:txBody>
          <a:bodyPr/>
          <a:lstStyle/>
          <a:p>
            <a:r>
              <a:rPr lang="en-US" altLang="zh-TW" dirty="0"/>
              <a:t>Abstract Class</a:t>
            </a:r>
            <a:endParaRPr lang="zh-TW" altLang="en-US" dirty="0"/>
          </a:p>
        </p:txBody>
      </p:sp>
      <p:sp>
        <p:nvSpPr>
          <p:cNvPr id="3" name="內容版面配置區 2">
            <a:extLst>
              <a:ext uri="{FF2B5EF4-FFF2-40B4-BE49-F238E27FC236}">
                <a16:creationId xmlns:a16="http://schemas.microsoft.com/office/drawing/2014/main" id="{A80C0969-B008-4778-A877-5FF335ECBC85}"/>
              </a:ext>
            </a:extLst>
          </p:cNvPr>
          <p:cNvSpPr>
            <a:spLocks noGrp="1"/>
          </p:cNvSpPr>
          <p:nvPr>
            <p:ph idx="1"/>
          </p:nvPr>
        </p:nvSpPr>
        <p:spPr/>
        <p:txBody>
          <a:bodyPr/>
          <a:lstStyle/>
          <a:p>
            <a:r>
              <a:rPr lang="en-US" altLang="zh-TW" dirty="0"/>
              <a:t>We can define an abstract class that restricts the classes that extend it using the </a:t>
            </a:r>
            <a:r>
              <a:rPr lang="en-US" altLang="zh-TW" b="1" dirty="0"/>
              <a:t>abstract</a:t>
            </a:r>
            <a:r>
              <a:rPr lang="en-US" altLang="zh-TW" dirty="0"/>
              <a:t> keyword.</a:t>
            </a:r>
          </a:p>
          <a:p>
            <a:r>
              <a:rPr lang="en-US" altLang="zh-TW" dirty="0"/>
              <a:t>Abstract classes can define implementations, but </a:t>
            </a:r>
            <a:r>
              <a:rPr lang="en-US" altLang="zh-TW" b="1" dirty="0"/>
              <a:t>a class cannot extend more than one abstract class</a:t>
            </a:r>
            <a:r>
              <a:rPr lang="en-US" altLang="zh-TW" dirty="0"/>
              <a:t>, unlike </a:t>
            </a:r>
            <a:r>
              <a:rPr lang="en-US" altLang="zh-TW" b="1" dirty="0"/>
              <a:t>interfaces</a:t>
            </a:r>
            <a:r>
              <a:rPr lang="en-US" altLang="zh-TW" dirty="0"/>
              <a:t>.</a:t>
            </a:r>
          </a:p>
          <a:p>
            <a:r>
              <a:rPr lang="en-US" altLang="zh-TW" dirty="0"/>
              <a:t>Abstract classes cannot be instantiated.</a:t>
            </a:r>
          </a:p>
        </p:txBody>
      </p:sp>
    </p:spTree>
    <p:extLst>
      <p:ext uri="{BB962C8B-B14F-4D97-AF65-F5344CB8AC3E}">
        <p14:creationId xmlns:p14="http://schemas.microsoft.com/office/powerpoint/2010/main" val="306377390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328C47-4B9B-40AB-A2A2-F596B76FFD94}"/>
              </a:ext>
            </a:extLst>
          </p:cNvPr>
          <p:cNvSpPr>
            <a:spLocks noGrp="1"/>
          </p:cNvSpPr>
          <p:nvPr>
            <p:ph type="title"/>
          </p:nvPr>
        </p:nvSpPr>
        <p:spPr/>
        <p:txBody>
          <a:bodyPr/>
          <a:lstStyle/>
          <a:p>
            <a:r>
              <a:rPr lang="en-US" altLang="zh-TW" dirty="0"/>
              <a:t>Abstract Class Example</a:t>
            </a:r>
            <a:endParaRPr lang="zh-TW" altLang="en-US" dirty="0"/>
          </a:p>
        </p:txBody>
      </p:sp>
      <p:sp>
        <p:nvSpPr>
          <p:cNvPr id="5" name="TextBox 3">
            <a:extLst>
              <a:ext uri="{FF2B5EF4-FFF2-40B4-BE49-F238E27FC236}">
                <a16:creationId xmlns:a16="http://schemas.microsoft.com/office/drawing/2014/main" id="{25AD4501-E2CC-472C-9A25-F1DFEEFE7763}"/>
              </a:ext>
            </a:extLst>
          </p:cNvPr>
          <p:cNvSpPr txBox="1"/>
          <p:nvPr/>
        </p:nvSpPr>
        <p:spPr>
          <a:xfrm>
            <a:off x="538905" y="1417638"/>
            <a:ext cx="8066189" cy="5016758"/>
          </a:xfrm>
          <a:prstGeom prst="rect">
            <a:avLst/>
          </a:prstGeom>
          <a:solidFill>
            <a:srgbClr val="FAFAC8"/>
          </a:solidFill>
          <a:ln>
            <a:solidFill>
              <a:schemeClr val="tx1"/>
            </a:solidFill>
          </a:ln>
        </p:spPr>
        <p:txBody>
          <a:bodyPr wrap="square" rtlCol="0">
            <a:spAutoFit/>
          </a:bodyPr>
          <a:lstStyle/>
          <a:p>
            <a:r>
              <a:rPr lang="en-US" sz="2000" b="1" dirty="0">
                <a:solidFill>
                  <a:srgbClr val="FF0000"/>
                </a:solidFill>
              </a:rPr>
              <a:t>abstract</a:t>
            </a:r>
            <a:r>
              <a:rPr lang="en-US" sz="2000" dirty="0"/>
              <a:t> class Character{</a:t>
            </a:r>
          </a:p>
          <a:p>
            <a:r>
              <a:rPr lang="en-US" sz="2000" dirty="0"/>
              <a:t>    protected _hp: number = 10;</a:t>
            </a:r>
          </a:p>
          <a:p>
            <a:r>
              <a:rPr lang="en-US" sz="2000" dirty="0"/>
              <a:t>    public get hp(): number { return </a:t>
            </a:r>
            <a:r>
              <a:rPr lang="en-US" sz="2000" dirty="0" err="1"/>
              <a:t>this._hp</a:t>
            </a:r>
            <a:r>
              <a:rPr lang="en-US" sz="2000" dirty="0"/>
              <a:t> }</a:t>
            </a:r>
          </a:p>
          <a:p>
            <a:r>
              <a:rPr lang="en-US" sz="2000" b="1" dirty="0"/>
              <a:t>    abstract </a:t>
            </a:r>
            <a:r>
              <a:rPr lang="en-US" sz="2000" b="1" dirty="0" err="1"/>
              <a:t>onZeroHp</a:t>
            </a:r>
            <a:r>
              <a:rPr lang="en-US" sz="2000" b="1" dirty="0"/>
              <a:t>(): void; </a:t>
            </a:r>
            <a:r>
              <a:rPr lang="en-US" altLang="zh-TW" sz="2000" dirty="0">
                <a:solidFill>
                  <a:srgbClr val="00B050"/>
                </a:solidFill>
              </a:rPr>
              <a:t>// Called once when </a:t>
            </a:r>
            <a:r>
              <a:rPr lang="en-US" altLang="zh-TW" sz="2000" dirty="0" err="1">
                <a:solidFill>
                  <a:srgbClr val="00B050"/>
                </a:solidFill>
              </a:rPr>
              <a:t>this._hp</a:t>
            </a:r>
            <a:r>
              <a:rPr lang="en-US" altLang="zh-TW" sz="2000" dirty="0">
                <a:solidFill>
                  <a:srgbClr val="00B050"/>
                </a:solidFill>
              </a:rPr>
              <a:t> &lt;= 0.</a:t>
            </a:r>
            <a:endParaRPr lang="en-US" sz="2000" b="1" dirty="0"/>
          </a:p>
          <a:p>
            <a:r>
              <a:rPr lang="en-US" sz="2000" dirty="0"/>
              <a:t>    public damage(</a:t>
            </a:r>
            <a:r>
              <a:rPr lang="en-US" sz="2000" dirty="0" err="1"/>
              <a:t>val</a:t>
            </a:r>
            <a:r>
              <a:rPr lang="en-US" sz="2000" dirty="0"/>
              <a:t>: number): void { </a:t>
            </a:r>
          </a:p>
          <a:p>
            <a:r>
              <a:rPr lang="en-US" sz="2000" dirty="0"/>
              <a:t>        if(</a:t>
            </a:r>
            <a:r>
              <a:rPr lang="en-US" sz="2000" dirty="0" err="1"/>
              <a:t>this._hp</a:t>
            </a:r>
            <a:r>
              <a:rPr lang="en-US" sz="2000" dirty="0"/>
              <a:t> &gt; 0){</a:t>
            </a:r>
            <a:endParaRPr lang="en-US" altLang="zh-TW" sz="2000" dirty="0"/>
          </a:p>
          <a:p>
            <a:r>
              <a:rPr lang="en-US" altLang="zh-TW" sz="2000" dirty="0"/>
              <a:t>           </a:t>
            </a:r>
            <a:r>
              <a:rPr lang="en-US" altLang="zh-TW" sz="2000" dirty="0" err="1"/>
              <a:t>this._hp</a:t>
            </a:r>
            <a:r>
              <a:rPr lang="en-US" altLang="zh-TW" sz="2000" dirty="0"/>
              <a:t> -= </a:t>
            </a:r>
            <a:r>
              <a:rPr lang="en-US" altLang="zh-TW" sz="2000" dirty="0" err="1"/>
              <a:t>val</a:t>
            </a:r>
            <a:r>
              <a:rPr lang="en-US" altLang="zh-TW" sz="2000" dirty="0"/>
              <a:t>;</a:t>
            </a:r>
          </a:p>
          <a:p>
            <a:r>
              <a:rPr lang="en-US" altLang="zh-TW" sz="2000" dirty="0"/>
              <a:t>           if(</a:t>
            </a:r>
            <a:r>
              <a:rPr lang="en-US" altLang="zh-TW" sz="2000" dirty="0" err="1"/>
              <a:t>this._hp</a:t>
            </a:r>
            <a:r>
              <a:rPr lang="en-US" altLang="zh-TW" sz="2000" dirty="0"/>
              <a:t> &lt;= 0) </a:t>
            </a:r>
            <a:r>
              <a:rPr lang="en-US" altLang="zh-TW" sz="2000" dirty="0" err="1"/>
              <a:t>this.onZeroHp</a:t>
            </a:r>
            <a:r>
              <a:rPr lang="en-US" altLang="zh-TW" sz="2000" dirty="0"/>
              <a:t>();</a:t>
            </a:r>
            <a:endParaRPr lang="en-US" sz="2000" dirty="0"/>
          </a:p>
          <a:p>
            <a:r>
              <a:rPr lang="en-US" sz="2000" dirty="0"/>
              <a:t>        } </a:t>
            </a:r>
          </a:p>
          <a:p>
            <a:r>
              <a:rPr lang="en-US" sz="2000" dirty="0"/>
              <a:t>    }</a:t>
            </a:r>
            <a:endParaRPr lang="en-US" altLang="zh-TW" sz="2000" dirty="0"/>
          </a:p>
          <a:p>
            <a:r>
              <a:rPr lang="en-US" altLang="zh-TW" sz="2000" dirty="0"/>
              <a:t>    attack(other: Character, </a:t>
            </a:r>
            <a:r>
              <a:rPr lang="en-US" altLang="zh-TW" sz="2000" dirty="0" err="1"/>
              <a:t>damageVal</a:t>
            </a:r>
            <a:r>
              <a:rPr lang="en-US" altLang="zh-TW" sz="2000" dirty="0"/>
              <a:t>: number){</a:t>
            </a:r>
          </a:p>
          <a:p>
            <a:r>
              <a:rPr lang="en-US" altLang="zh-TW" sz="2000" dirty="0"/>
              <a:t>        </a:t>
            </a:r>
            <a:r>
              <a:rPr lang="en-US" altLang="zh-TW" sz="2000" dirty="0">
                <a:solidFill>
                  <a:srgbClr val="00B050"/>
                </a:solidFill>
              </a:rPr>
              <a:t>// Implementations of “Character” can use this method to attack</a:t>
            </a:r>
          </a:p>
          <a:p>
            <a:r>
              <a:rPr lang="en-US" altLang="zh-TW" sz="2000" dirty="0">
                <a:solidFill>
                  <a:srgbClr val="00B050"/>
                </a:solidFill>
              </a:rPr>
              <a:t>        // other characters.</a:t>
            </a:r>
            <a:endParaRPr lang="en-US" altLang="zh-TW" sz="2000" dirty="0"/>
          </a:p>
          <a:p>
            <a:r>
              <a:rPr lang="en-US" altLang="zh-TW" sz="2000" dirty="0"/>
              <a:t>        </a:t>
            </a:r>
            <a:r>
              <a:rPr lang="en-US" altLang="zh-TW" sz="2000" dirty="0" err="1"/>
              <a:t>other.damage</a:t>
            </a:r>
            <a:r>
              <a:rPr lang="en-US" altLang="zh-TW" sz="2000" dirty="0"/>
              <a:t>(</a:t>
            </a:r>
            <a:r>
              <a:rPr lang="en-US" altLang="zh-TW" sz="2000" dirty="0" err="1"/>
              <a:t>damageVal</a:t>
            </a:r>
            <a:r>
              <a:rPr lang="en-US" altLang="zh-TW" sz="2000" dirty="0"/>
              <a:t>);</a:t>
            </a:r>
          </a:p>
          <a:p>
            <a:r>
              <a:rPr lang="en-US" altLang="zh-TW" sz="2000" dirty="0"/>
              <a:t>    }</a:t>
            </a:r>
            <a:endParaRPr lang="en-US" sz="2000" dirty="0"/>
          </a:p>
          <a:p>
            <a:r>
              <a:rPr lang="en-US" sz="2000" dirty="0"/>
              <a:t>}</a:t>
            </a:r>
          </a:p>
        </p:txBody>
      </p:sp>
    </p:spTree>
    <p:extLst>
      <p:ext uri="{BB962C8B-B14F-4D97-AF65-F5344CB8AC3E}">
        <p14:creationId xmlns:p14="http://schemas.microsoft.com/office/powerpoint/2010/main" val="918936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E070DF-A517-40D8-AC63-E08E03EFD979}"/>
              </a:ext>
            </a:extLst>
          </p:cNvPr>
          <p:cNvSpPr>
            <a:spLocks noGrp="1"/>
          </p:cNvSpPr>
          <p:nvPr>
            <p:ph type="title"/>
          </p:nvPr>
        </p:nvSpPr>
        <p:spPr/>
        <p:txBody>
          <a:bodyPr>
            <a:normAutofit fontScale="90000"/>
          </a:bodyPr>
          <a:lstStyle/>
          <a:p>
            <a:r>
              <a:rPr lang="en-US" altLang="zh-TW" dirty="0"/>
              <a:t>Abstract Class Example (Cont’d)</a:t>
            </a:r>
            <a:endParaRPr lang="zh-TW" altLang="en-US" dirty="0"/>
          </a:p>
        </p:txBody>
      </p:sp>
      <p:sp>
        <p:nvSpPr>
          <p:cNvPr id="4" name="TextBox 3">
            <a:extLst>
              <a:ext uri="{FF2B5EF4-FFF2-40B4-BE49-F238E27FC236}">
                <a16:creationId xmlns:a16="http://schemas.microsoft.com/office/drawing/2014/main" id="{E3A45206-F3D4-44DF-AA6B-7841F2112F9F}"/>
              </a:ext>
            </a:extLst>
          </p:cNvPr>
          <p:cNvSpPr txBox="1"/>
          <p:nvPr/>
        </p:nvSpPr>
        <p:spPr>
          <a:xfrm>
            <a:off x="538905" y="1417638"/>
            <a:ext cx="8066189" cy="3477875"/>
          </a:xfrm>
          <a:prstGeom prst="rect">
            <a:avLst/>
          </a:prstGeom>
          <a:solidFill>
            <a:srgbClr val="FAFAC8"/>
          </a:solidFill>
          <a:ln>
            <a:solidFill>
              <a:schemeClr val="tx1"/>
            </a:solidFill>
          </a:ln>
        </p:spPr>
        <p:txBody>
          <a:bodyPr wrap="square" rtlCol="0">
            <a:spAutoFit/>
          </a:bodyPr>
          <a:lstStyle/>
          <a:p>
            <a:r>
              <a:rPr lang="en-US" sz="2000" dirty="0"/>
              <a:t>class Player </a:t>
            </a:r>
            <a:r>
              <a:rPr lang="en-US" sz="2000" b="1" dirty="0">
                <a:solidFill>
                  <a:srgbClr val="FF0000"/>
                </a:solidFill>
              </a:rPr>
              <a:t>extends</a:t>
            </a:r>
            <a:r>
              <a:rPr lang="en-US" sz="2000" dirty="0"/>
              <a:t> Character{</a:t>
            </a:r>
          </a:p>
          <a:p>
            <a:r>
              <a:rPr lang="en-US" sz="2000" dirty="0"/>
              <a:t>     </a:t>
            </a:r>
            <a:r>
              <a:rPr lang="en-US" sz="2000" dirty="0" err="1"/>
              <a:t>onZeroHp</a:t>
            </a:r>
            <a:r>
              <a:rPr lang="en-US" sz="2000" dirty="0"/>
              <a:t>(): void{</a:t>
            </a:r>
            <a:br>
              <a:rPr lang="en-US" sz="2000" dirty="0"/>
            </a:br>
            <a:r>
              <a:rPr lang="en-US" sz="2000" dirty="0"/>
              <a:t>         console.log(“Game over!”);</a:t>
            </a:r>
          </a:p>
          <a:p>
            <a:r>
              <a:rPr lang="en-US" sz="2000" dirty="0"/>
              <a:t>     }  </a:t>
            </a:r>
            <a:r>
              <a:rPr lang="en-US" altLang="zh-TW" sz="2000" dirty="0">
                <a:solidFill>
                  <a:srgbClr val="00B050"/>
                </a:solidFill>
              </a:rPr>
              <a:t>// …</a:t>
            </a:r>
            <a:endParaRPr lang="en-US" sz="2000" dirty="0"/>
          </a:p>
          <a:p>
            <a:r>
              <a:rPr lang="en-US" sz="2000" dirty="0"/>
              <a:t>}</a:t>
            </a:r>
          </a:p>
          <a:p>
            <a:r>
              <a:rPr lang="en-US" sz="2000" dirty="0"/>
              <a:t>class Enemy </a:t>
            </a:r>
            <a:r>
              <a:rPr lang="en-US" sz="2000" b="1" dirty="0">
                <a:solidFill>
                  <a:srgbClr val="FF0000"/>
                </a:solidFill>
              </a:rPr>
              <a:t>extends</a:t>
            </a:r>
            <a:r>
              <a:rPr lang="en-US" sz="2000" dirty="0"/>
              <a:t> Character{</a:t>
            </a:r>
          </a:p>
          <a:p>
            <a:r>
              <a:rPr lang="en-US" sz="2000" dirty="0"/>
              <a:t>    protected </a:t>
            </a:r>
            <a:r>
              <a:rPr lang="en-US" sz="2000" dirty="0" err="1"/>
              <a:t>scoreYield</a:t>
            </a:r>
            <a:r>
              <a:rPr lang="en-US" sz="2000" dirty="0"/>
              <a:t>: number = 100;</a:t>
            </a:r>
          </a:p>
          <a:p>
            <a:r>
              <a:rPr lang="en-US" sz="2000" dirty="0"/>
              <a:t>    </a:t>
            </a:r>
            <a:r>
              <a:rPr lang="en-US" sz="2000" dirty="0" err="1"/>
              <a:t>onZeroHp</a:t>
            </a:r>
            <a:r>
              <a:rPr lang="en-US" sz="2000" dirty="0"/>
              <a:t>(): void{</a:t>
            </a:r>
          </a:p>
          <a:p>
            <a:r>
              <a:rPr lang="en-US" sz="2000" dirty="0"/>
              <a:t>        console.log(“Added score: ” + </a:t>
            </a:r>
            <a:r>
              <a:rPr lang="en-US" sz="2000" dirty="0" err="1"/>
              <a:t>this.scoreYield</a:t>
            </a:r>
            <a:r>
              <a:rPr lang="en-US" sz="2000" dirty="0"/>
              <a:t>); </a:t>
            </a:r>
          </a:p>
          <a:p>
            <a:r>
              <a:rPr lang="en-US" sz="2000" dirty="0"/>
              <a:t>    }</a:t>
            </a:r>
            <a:r>
              <a:rPr lang="en-US" altLang="zh-TW" sz="2000" dirty="0"/>
              <a:t>  </a:t>
            </a:r>
            <a:r>
              <a:rPr lang="en-US" altLang="zh-TW" sz="2000" dirty="0">
                <a:solidFill>
                  <a:srgbClr val="00B050"/>
                </a:solidFill>
              </a:rPr>
              <a:t>// …</a:t>
            </a:r>
            <a:endParaRPr lang="en-US" sz="2000" dirty="0"/>
          </a:p>
          <a:p>
            <a:r>
              <a:rPr lang="en-US" sz="2000" dirty="0"/>
              <a:t>}</a:t>
            </a:r>
          </a:p>
        </p:txBody>
      </p:sp>
    </p:spTree>
    <p:extLst>
      <p:ext uri="{BB962C8B-B14F-4D97-AF65-F5344CB8AC3E}">
        <p14:creationId xmlns:p14="http://schemas.microsoft.com/office/powerpoint/2010/main" val="195093860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1F0AA7-A0D3-440C-A518-88AD8662579B}"/>
              </a:ext>
            </a:extLst>
          </p:cNvPr>
          <p:cNvSpPr>
            <a:spLocks noGrp="1"/>
          </p:cNvSpPr>
          <p:nvPr>
            <p:ph type="title"/>
          </p:nvPr>
        </p:nvSpPr>
        <p:spPr/>
        <p:txBody>
          <a:bodyPr/>
          <a:lstStyle/>
          <a:p>
            <a:r>
              <a:rPr lang="en-US" altLang="zh-TW" dirty="0"/>
              <a:t>TypeScript Modules</a:t>
            </a:r>
            <a:endParaRPr lang="zh-TW" altLang="en-US" dirty="0"/>
          </a:p>
        </p:txBody>
      </p:sp>
      <p:sp>
        <p:nvSpPr>
          <p:cNvPr id="3" name="內容版面配置區 2">
            <a:extLst>
              <a:ext uri="{FF2B5EF4-FFF2-40B4-BE49-F238E27FC236}">
                <a16:creationId xmlns:a16="http://schemas.microsoft.com/office/drawing/2014/main" id="{6D787EB0-F953-475C-A0F9-BFD7000BCC0D}"/>
              </a:ext>
            </a:extLst>
          </p:cNvPr>
          <p:cNvSpPr>
            <a:spLocks noGrp="1"/>
          </p:cNvSpPr>
          <p:nvPr>
            <p:ph idx="1"/>
          </p:nvPr>
        </p:nvSpPr>
        <p:spPr/>
        <p:txBody>
          <a:bodyPr>
            <a:normAutofit/>
          </a:bodyPr>
          <a:lstStyle/>
          <a:p>
            <a:r>
              <a:rPr lang="en-US" altLang="zh-TW" sz="2800" dirty="0"/>
              <a:t>TypeScript shares the module system from ES6.</a:t>
            </a:r>
          </a:p>
          <a:p>
            <a:r>
              <a:rPr lang="en-US" altLang="zh-TW" sz="2800" dirty="0"/>
              <a:t>Every .</a:t>
            </a:r>
            <a:r>
              <a:rPr lang="en-US" altLang="zh-TW" sz="2800" dirty="0" err="1"/>
              <a:t>ts</a:t>
            </a:r>
            <a:r>
              <a:rPr lang="en-US" altLang="zh-TW" sz="2800" dirty="0"/>
              <a:t> file can be seen as different </a:t>
            </a:r>
            <a:r>
              <a:rPr lang="en-US" altLang="zh-TW" sz="2800" b="1" dirty="0"/>
              <a:t>modules</a:t>
            </a:r>
            <a:r>
              <a:rPr lang="en-US" altLang="zh-TW" sz="2800" dirty="0"/>
              <a:t> that contain various </a:t>
            </a:r>
            <a:r>
              <a:rPr lang="en-US" altLang="zh-TW" sz="2800" b="1" dirty="0"/>
              <a:t>declarations (variables, classes, functions, etc.)</a:t>
            </a:r>
            <a:r>
              <a:rPr lang="en-US" altLang="zh-TW" sz="2800" dirty="0"/>
              <a:t>, like headers in C.</a:t>
            </a:r>
          </a:p>
          <a:p>
            <a:r>
              <a:rPr lang="en-US" altLang="zh-TW" sz="2800" dirty="0"/>
              <a:t>A module can </a:t>
            </a:r>
            <a:r>
              <a:rPr lang="en-US" altLang="zh-TW" sz="2800" b="1" dirty="0"/>
              <a:t>export</a:t>
            </a:r>
            <a:r>
              <a:rPr lang="en-US" altLang="zh-TW" sz="2800" dirty="0"/>
              <a:t> its declarations for other modules to use and </a:t>
            </a:r>
            <a:r>
              <a:rPr lang="en-US" altLang="zh-TW" sz="2800" b="1" dirty="0"/>
              <a:t>import</a:t>
            </a:r>
            <a:r>
              <a:rPr lang="en-US" altLang="zh-TW" sz="2800" dirty="0"/>
              <a:t> declarations from other modules as well.</a:t>
            </a:r>
          </a:p>
          <a:p>
            <a:r>
              <a:rPr lang="en-US" altLang="zh-TW" sz="2800" dirty="0"/>
              <a:t>TypeScript modules are named after their file paths </a:t>
            </a:r>
            <a:r>
              <a:rPr lang="en-US" altLang="zh-TW" sz="2800" b="1" dirty="0"/>
              <a:t>without the .</a:t>
            </a:r>
            <a:r>
              <a:rPr lang="en-US" altLang="zh-TW" sz="2800" b="1" dirty="0" err="1"/>
              <a:t>ts</a:t>
            </a:r>
            <a:r>
              <a:rPr lang="en-US" altLang="zh-TW" sz="2800" b="1" dirty="0"/>
              <a:t> at the end.</a:t>
            </a:r>
            <a:endParaRPr lang="en-US" altLang="zh-TW" sz="2800" dirty="0"/>
          </a:p>
        </p:txBody>
      </p:sp>
      <p:sp>
        <p:nvSpPr>
          <p:cNvPr id="6" name="文字方塊 5">
            <a:extLst>
              <a:ext uri="{FF2B5EF4-FFF2-40B4-BE49-F238E27FC236}">
                <a16:creationId xmlns:a16="http://schemas.microsoft.com/office/drawing/2014/main" id="{F1F3C3B6-D39D-4969-AF73-11C5ECFA1C4F}"/>
              </a:ext>
            </a:extLst>
          </p:cNvPr>
          <p:cNvSpPr txBox="1"/>
          <p:nvPr/>
        </p:nvSpPr>
        <p:spPr>
          <a:xfrm>
            <a:off x="92939" y="6398696"/>
            <a:ext cx="1994457" cy="400110"/>
          </a:xfrm>
          <a:prstGeom prst="rect">
            <a:avLst/>
          </a:prstGeom>
          <a:noFill/>
        </p:spPr>
        <p:txBody>
          <a:bodyPr wrap="none" rtlCol="0">
            <a:spAutoFit/>
          </a:bodyPr>
          <a:lstStyle/>
          <a:p>
            <a:r>
              <a:rPr kumimoji="1" lang="en-US" altLang="zh-TW" sz="2000" dirty="0">
                <a:hlinkClick r:id="rId3"/>
              </a:rPr>
              <a:t>Modules</a:t>
            </a:r>
            <a:r>
              <a:rPr kumimoji="1" lang="zh-TW" altLang="en-US" sz="2000" dirty="0">
                <a:hlinkClick r:id="rId3"/>
              </a:rPr>
              <a:t> 說明書</a:t>
            </a:r>
            <a:endParaRPr kumimoji="1" lang="zh-TW" altLang="en-US" sz="2000" dirty="0"/>
          </a:p>
        </p:txBody>
      </p:sp>
    </p:spTree>
    <p:extLst>
      <p:ext uri="{BB962C8B-B14F-4D97-AF65-F5344CB8AC3E}">
        <p14:creationId xmlns:p14="http://schemas.microsoft.com/office/powerpoint/2010/main" val="80346714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D25D88-1B3E-49C1-96D1-3D110D10941B}"/>
              </a:ext>
            </a:extLst>
          </p:cNvPr>
          <p:cNvSpPr>
            <a:spLocks noGrp="1"/>
          </p:cNvSpPr>
          <p:nvPr>
            <p:ph type="title"/>
          </p:nvPr>
        </p:nvSpPr>
        <p:spPr/>
        <p:txBody>
          <a:bodyPr/>
          <a:lstStyle/>
          <a:p>
            <a:r>
              <a:rPr lang="en-US" altLang="zh-TW" dirty="0"/>
              <a:t>TypeScript import/export</a:t>
            </a:r>
            <a:endParaRPr lang="zh-TW" altLang="en-US" dirty="0"/>
          </a:p>
        </p:txBody>
      </p:sp>
      <p:sp>
        <p:nvSpPr>
          <p:cNvPr id="4" name="TextBox 3">
            <a:extLst>
              <a:ext uri="{FF2B5EF4-FFF2-40B4-BE49-F238E27FC236}">
                <a16:creationId xmlns:a16="http://schemas.microsoft.com/office/drawing/2014/main" id="{1AA8D4B3-A889-4BD5-BE4C-A5EB0ED291E3}"/>
              </a:ext>
            </a:extLst>
          </p:cNvPr>
          <p:cNvSpPr txBox="1">
            <a:spLocks noGrp="1"/>
          </p:cNvSpPr>
          <p:nvPr>
            <p:ph idx="1"/>
          </p:nvPr>
        </p:nvSpPr>
        <p:spPr>
          <a:xfrm>
            <a:off x="457200" y="1340768"/>
            <a:ext cx="8229600" cy="3028521"/>
          </a:xfrm>
          <a:prstGeom prst="rect">
            <a:avLst/>
          </a:prstGeom>
          <a:solidFill>
            <a:srgbClr val="FAFAC8"/>
          </a:solidFill>
          <a:ln>
            <a:solidFill>
              <a:schemeClr val="tx1"/>
            </a:solidFill>
          </a:ln>
        </p:spPr>
        <p:txBody>
          <a:bodyPr wrap="square" rtlCol="0">
            <a:spAutoFit/>
          </a:bodyPr>
          <a:lstStyle/>
          <a:p>
            <a:pPr marL="0" indent="0">
              <a:buNone/>
            </a:pPr>
            <a:r>
              <a:rPr lang="en-US" sz="1800" dirty="0">
                <a:solidFill>
                  <a:srgbClr val="00B050"/>
                </a:solidFill>
              </a:rPr>
              <a:t>// </a:t>
            </a:r>
            <a:r>
              <a:rPr lang="en-US" sz="1800" dirty="0" err="1">
                <a:solidFill>
                  <a:srgbClr val="00B050"/>
                </a:solidFill>
              </a:rPr>
              <a:t>Math.ts</a:t>
            </a:r>
            <a:endParaRPr lang="en-US" sz="1800" dirty="0">
              <a:solidFill>
                <a:srgbClr val="00B050"/>
              </a:solidFill>
            </a:endParaRPr>
          </a:p>
          <a:p>
            <a:pPr marL="0" indent="0">
              <a:buNone/>
            </a:pPr>
            <a:r>
              <a:rPr lang="en-US" sz="1800" b="1" dirty="0"/>
              <a:t>export</a:t>
            </a:r>
            <a:r>
              <a:rPr lang="en-US" sz="1800" dirty="0"/>
              <a:t> function </a:t>
            </a:r>
            <a:r>
              <a:rPr lang="en-US" sz="1800" dirty="0" err="1"/>
              <a:t>greatestCommonDivisor</a:t>
            </a:r>
            <a:r>
              <a:rPr lang="en-US" sz="1800" dirty="0"/>
              <a:t>(a: number, b: number){</a:t>
            </a:r>
          </a:p>
          <a:p>
            <a:pPr marL="0" indent="0">
              <a:buNone/>
            </a:pPr>
            <a:r>
              <a:rPr lang="en-US" sz="1800" dirty="0"/>
              <a:t>  if(a &lt; b) return </a:t>
            </a:r>
            <a:r>
              <a:rPr lang="en-US" altLang="zh-TW" sz="1800" dirty="0" err="1"/>
              <a:t>greatestCommonDivisor</a:t>
            </a:r>
            <a:r>
              <a:rPr lang="en-US" sz="1800" dirty="0"/>
              <a:t>(b, a);</a:t>
            </a:r>
          </a:p>
          <a:p>
            <a:pPr marL="0" indent="0">
              <a:buNone/>
            </a:pPr>
            <a:r>
              <a:rPr lang="en-US" sz="1800" dirty="0"/>
              <a:t>  if(a == 0) return b;</a:t>
            </a:r>
          </a:p>
          <a:p>
            <a:pPr marL="0" indent="0">
              <a:buNone/>
            </a:pPr>
            <a:r>
              <a:rPr lang="en-US" sz="1800" dirty="0"/>
              <a:t>  return </a:t>
            </a:r>
            <a:r>
              <a:rPr lang="en-US" altLang="zh-TW" sz="1800" dirty="0" err="1"/>
              <a:t>greatestCommonDivisor</a:t>
            </a:r>
            <a:r>
              <a:rPr lang="en-US" sz="1800" dirty="0"/>
              <a:t>(b, a % b);</a:t>
            </a:r>
          </a:p>
          <a:p>
            <a:pPr marL="0" indent="0">
              <a:buNone/>
            </a:pPr>
            <a:r>
              <a:rPr lang="en-US" sz="1800" dirty="0"/>
              <a:t>}</a:t>
            </a:r>
          </a:p>
          <a:p>
            <a:pPr marL="0" indent="0">
              <a:buNone/>
            </a:pPr>
            <a:r>
              <a:rPr lang="en-US" sz="1800" b="1" dirty="0"/>
              <a:t>export </a:t>
            </a:r>
            <a:r>
              <a:rPr lang="en-US" sz="1800" dirty="0"/>
              <a:t>function </a:t>
            </a:r>
            <a:r>
              <a:rPr lang="en-US" sz="1800" dirty="0" err="1"/>
              <a:t>leastCommonMultiple</a:t>
            </a:r>
            <a:r>
              <a:rPr lang="en-US" sz="1800" dirty="0"/>
              <a:t>(a: number, b: number){</a:t>
            </a:r>
          </a:p>
          <a:p>
            <a:pPr marL="0" indent="0">
              <a:buNone/>
            </a:pPr>
            <a:r>
              <a:rPr lang="en-US" sz="1800" dirty="0"/>
              <a:t>  return </a:t>
            </a:r>
            <a:r>
              <a:rPr lang="en-US" sz="1800" dirty="0" err="1"/>
              <a:t>Math.abs</a:t>
            </a:r>
            <a:r>
              <a:rPr lang="en-US" sz="1800" dirty="0"/>
              <a:t>(a * b) / </a:t>
            </a:r>
            <a:r>
              <a:rPr lang="en-US" altLang="zh-TW" sz="1800" dirty="0" err="1"/>
              <a:t>greatestCommonDivisor</a:t>
            </a:r>
            <a:r>
              <a:rPr lang="en-US" sz="1800" dirty="0"/>
              <a:t>(a, b);</a:t>
            </a:r>
          </a:p>
          <a:p>
            <a:pPr marL="0" indent="0">
              <a:buNone/>
            </a:pPr>
            <a:r>
              <a:rPr lang="en-US" sz="1800" dirty="0"/>
              <a:t>}</a:t>
            </a:r>
          </a:p>
        </p:txBody>
      </p:sp>
      <p:sp>
        <p:nvSpPr>
          <p:cNvPr id="7" name="TextBox 3">
            <a:extLst>
              <a:ext uri="{FF2B5EF4-FFF2-40B4-BE49-F238E27FC236}">
                <a16:creationId xmlns:a16="http://schemas.microsoft.com/office/drawing/2014/main" id="{22043E11-04BA-48C0-8A42-72E64C19EC49}"/>
              </a:ext>
            </a:extLst>
          </p:cNvPr>
          <p:cNvSpPr txBox="1">
            <a:spLocks/>
          </p:cNvSpPr>
          <p:nvPr/>
        </p:nvSpPr>
        <p:spPr>
          <a:xfrm>
            <a:off x="453501" y="4512350"/>
            <a:ext cx="8229600" cy="1034129"/>
          </a:xfrm>
          <a:prstGeom prst="rect">
            <a:avLst/>
          </a:prstGeom>
          <a:solidFill>
            <a:srgbClr val="FAFAC8"/>
          </a:solidFill>
          <a:ln>
            <a:solidFill>
              <a:schemeClr val="tx1"/>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1800" dirty="0">
                <a:solidFill>
                  <a:srgbClr val="00B050"/>
                </a:solidFill>
              </a:rPr>
              <a:t>// </a:t>
            </a:r>
            <a:r>
              <a:rPr lang="en-US" sz="1800" dirty="0" err="1">
                <a:solidFill>
                  <a:srgbClr val="00B050"/>
                </a:solidFill>
              </a:rPr>
              <a:t>Main.ts</a:t>
            </a:r>
            <a:endParaRPr lang="en-US" sz="1800" dirty="0">
              <a:solidFill>
                <a:srgbClr val="00B050"/>
              </a:solidFill>
            </a:endParaRPr>
          </a:p>
          <a:p>
            <a:pPr marL="0" indent="0" fontAlgn="auto">
              <a:spcAft>
                <a:spcPts val="0"/>
              </a:spcAft>
              <a:buFont typeface="Arial" pitchFamily="34" charset="0"/>
              <a:buNone/>
            </a:pPr>
            <a:r>
              <a:rPr lang="en-US" sz="1800" b="1" dirty="0"/>
              <a:t>import </a:t>
            </a:r>
            <a:r>
              <a:rPr lang="en-US" sz="1800" dirty="0"/>
              <a:t>{</a:t>
            </a:r>
            <a:r>
              <a:rPr lang="en-US" sz="1800" dirty="0" err="1"/>
              <a:t>greatestCommonDivisor</a:t>
            </a:r>
            <a:r>
              <a:rPr lang="en-US" sz="1800" dirty="0"/>
              <a:t>, </a:t>
            </a:r>
            <a:r>
              <a:rPr lang="en-US" sz="1800" dirty="0" err="1"/>
              <a:t>leastCommonMultiple</a:t>
            </a:r>
            <a:r>
              <a:rPr lang="en-US" sz="1800" dirty="0"/>
              <a:t>} from “./Math”;</a:t>
            </a:r>
          </a:p>
          <a:p>
            <a:pPr marL="0" indent="0" fontAlgn="auto">
              <a:spcAft>
                <a:spcPts val="0"/>
              </a:spcAft>
              <a:buFont typeface="Arial" pitchFamily="34" charset="0"/>
              <a:buNone/>
            </a:pPr>
            <a:r>
              <a:rPr lang="en-US" sz="1800" dirty="0">
                <a:solidFill>
                  <a:srgbClr val="00B050"/>
                </a:solidFill>
              </a:rPr>
              <a:t>// </a:t>
            </a:r>
            <a:r>
              <a:rPr lang="en-US" sz="1800" dirty="0" err="1">
                <a:solidFill>
                  <a:srgbClr val="00B050"/>
                </a:solidFill>
              </a:rPr>
              <a:t>Main.ts</a:t>
            </a:r>
            <a:r>
              <a:rPr lang="en-US" sz="1800" dirty="0">
                <a:solidFill>
                  <a:srgbClr val="00B050"/>
                </a:solidFill>
              </a:rPr>
              <a:t> can now call the two functions in </a:t>
            </a:r>
            <a:r>
              <a:rPr lang="en-US" sz="1800" dirty="0" err="1">
                <a:solidFill>
                  <a:srgbClr val="00B050"/>
                </a:solidFill>
              </a:rPr>
              <a:t>Math.ts</a:t>
            </a:r>
            <a:endParaRPr lang="en-US" sz="1800" dirty="0">
              <a:solidFill>
                <a:srgbClr val="00B050"/>
              </a:solidFill>
            </a:endParaRPr>
          </a:p>
        </p:txBody>
      </p:sp>
    </p:spTree>
    <p:extLst>
      <p:ext uri="{BB962C8B-B14F-4D97-AF65-F5344CB8AC3E}">
        <p14:creationId xmlns:p14="http://schemas.microsoft.com/office/powerpoint/2010/main" val="375163812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D25D88-1B3E-49C1-96D1-3D110D10941B}"/>
              </a:ext>
            </a:extLst>
          </p:cNvPr>
          <p:cNvSpPr>
            <a:spLocks noGrp="1"/>
          </p:cNvSpPr>
          <p:nvPr>
            <p:ph type="title"/>
          </p:nvPr>
        </p:nvSpPr>
        <p:spPr/>
        <p:txBody>
          <a:bodyPr/>
          <a:lstStyle/>
          <a:p>
            <a:r>
              <a:rPr lang="en-US" altLang="zh-TW" dirty="0"/>
              <a:t>TypeScript import/export</a:t>
            </a:r>
            <a:endParaRPr lang="zh-TW" altLang="en-US" dirty="0"/>
          </a:p>
        </p:txBody>
      </p:sp>
      <p:sp>
        <p:nvSpPr>
          <p:cNvPr id="4" name="TextBox 3">
            <a:extLst>
              <a:ext uri="{FF2B5EF4-FFF2-40B4-BE49-F238E27FC236}">
                <a16:creationId xmlns:a16="http://schemas.microsoft.com/office/drawing/2014/main" id="{1AA8D4B3-A889-4BD5-BE4C-A5EB0ED291E3}"/>
              </a:ext>
            </a:extLst>
          </p:cNvPr>
          <p:cNvSpPr txBox="1">
            <a:spLocks noGrp="1"/>
          </p:cNvSpPr>
          <p:nvPr>
            <p:ph idx="1"/>
          </p:nvPr>
        </p:nvSpPr>
        <p:spPr>
          <a:xfrm>
            <a:off x="457200" y="2183883"/>
            <a:ext cx="8229600" cy="3662541"/>
          </a:xfrm>
          <a:prstGeom prst="rect">
            <a:avLst/>
          </a:prstGeom>
          <a:solidFill>
            <a:srgbClr val="FAFAC8"/>
          </a:solidFill>
          <a:ln>
            <a:solidFill>
              <a:schemeClr val="tx1"/>
            </a:solidFill>
          </a:ln>
        </p:spPr>
        <p:txBody>
          <a:bodyPr wrap="square" rtlCol="0">
            <a:spAutoFit/>
          </a:bodyPr>
          <a:lstStyle/>
          <a:p>
            <a:pPr marL="0" indent="0">
              <a:buNone/>
            </a:pPr>
            <a:r>
              <a:rPr lang="en-US" sz="2000" dirty="0">
                <a:solidFill>
                  <a:srgbClr val="00B050"/>
                </a:solidFill>
              </a:rPr>
              <a:t>// </a:t>
            </a:r>
            <a:r>
              <a:rPr lang="en-US" sz="2000" dirty="0" err="1">
                <a:solidFill>
                  <a:srgbClr val="00B050"/>
                </a:solidFill>
              </a:rPr>
              <a:t>Math.ts</a:t>
            </a:r>
            <a:endParaRPr lang="en-US" sz="2000" dirty="0">
              <a:solidFill>
                <a:srgbClr val="00B050"/>
              </a:solidFill>
            </a:endParaRPr>
          </a:p>
          <a:p>
            <a:pPr marL="0" indent="0">
              <a:buNone/>
            </a:pPr>
            <a:r>
              <a:rPr lang="en-US" sz="2000" dirty="0">
                <a:solidFill>
                  <a:srgbClr val="00B050"/>
                </a:solidFill>
              </a:rPr>
              <a:t>// The curly brackets {} are needed even if you only have one declaration.</a:t>
            </a:r>
          </a:p>
          <a:p>
            <a:pPr marL="0" indent="0">
              <a:buNone/>
            </a:pPr>
            <a:r>
              <a:rPr lang="en-US" sz="2000" b="1" dirty="0"/>
              <a:t>export</a:t>
            </a:r>
            <a:r>
              <a:rPr lang="en-US" sz="2000" dirty="0"/>
              <a:t> {</a:t>
            </a:r>
            <a:r>
              <a:rPr lang="en-US" sz="2000" dirty="0" err="1"/>
              <a:t>greatestCommonDivisor</a:t>
            </a:r>
            <a:r>
              <a:rPr lang="en-US" sz="2000" dirty="0"/>
              <a:t>, </a:t>
            </a:r>
            <a:r>
              <a:rPr lang="en-US" sz="2000" dirty="0" err="1"/>
              <a:t>leastCommonMultiple</a:t>
            </a:r>
            <a:r>
              <a:rPr lang="en-US" sz="2000" dirty="0"/>
              <a:t>};</a:t>
            </a:r>
          </a:p>
          <a:p>
            <a:pPr marL="0" indent="0">
              <a:buNone/>
            </a:pPr>
            <a:r>
              <a:rPr lang="en-US" sz="2000" dirty="0"/>
              <a:t>function </a:t>
            </a:r>
            <a:r>
              <a:rPr lang="en-US" sz="2000" dirty="0" err="1"/>
              <a:t>greatestCommonDivisor</a:t>
            </a:r>
            <a:r>
              <a:rPr lang="en-US" sz="2000" dirty="0"/>
              <a:t>(a: number, b: number){</a:t>
            </a:r>
          </a:p>
          <a:p>
            <a:pPr marL="0" indent="0">
              <a:buNone/>
            </a:pPr>
            <a:r>
              <a:rPr lang="en-US" sz="2000" dirty="0"/>
              <a:t>  </a:t>
            </a:r>
            <a:r>
              <a:rPr lang="en-US" sz="2000" dirty="0">
                <a:solidFill>
                  <a:srgbClr val="00B050"/>
                </a:solidFill>
              </a:rPr>
              <a:t>// …</a:t>
            </a:r>
          </a:p>
          <a:p>
            <a:pPr marL="0" indent="0">
              <a:buNone/>
            </a:pPr>
            <a:r>
              <a:rPr lang="en-US" sz="2000" dirty="0"/>
              <a:t>}</a:t>
            </a:r>
          </a:p>
          <a:p>
            <a:pPr marL="0" indent="0">
              <a:buNone/>
            </a:pPr>
            <a:r>
              <a:rPr lang="en-US" sz="2000" dirty="0"/>
              <a:t>function </a:t>
            </a:r>
            <a:r>
              <a:rPr lang="en-US" sz="2000" dirty="0" err="1"/>
              <a:t>leastCommonMultiple</a:t>
            </a:r>
            <a:r>
              <a:rPr lang="en-US" sz="2000" dirty="0"/>
              <a:t>(a: number, b: number){</a:t>
            </a:r>
          </a:p>
          <a:p>
            <a:pPr marL="0" indent="0">
              <a:buNone/>
            </a:pPr>
            <a:r>
              <a:rPr lang="en-US" sz="2000" dirty="0"/>
              <a:t>  </a:t>
            </a:r>
            <a:r>
              <a:rPr lang="en-US" sz="2000" dirty="0">
                <a:solidFill>
                  <a:srgbClr val="00B050"/>
                </a:solidFill>
              </a:rPr>
              <a:t>// …</a:t>
            </a:r>
          </a:p>
          <a:p>
            <a:pPr marL="0" indent="0">
              <a:buNone/>
            </a:pPr>
            <a:r>
              <a:rPr lang="en-US" sz="2000" dirty="0"/>
              <a:t>}</a:t>
            </a:r>
          </a:p>
        </p:txBody>
      </p:sp>
      <p:sp>
        <p:nvSpPr>
          <p:cNvPr id="5" name="內容版面配置區 2">
            <a:extLst>
              <a:ext uri="{FF2B5EF4-FFF2-40B4-BE49-F238E27FC236}">
                <a16:creationId xmlns:a16="http://schemas.microsoft.com/office/drawing/2014/main" id="{17903A27-70A8-4FB7-AB88-558626F134A1}"/>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sz="2800" dirty="0"/>
              <a:t>You can export multiple declarations in one line.</a:t>
            </a:r>
          </a:p>
        </p:txBody>
      </p:sp>
    </p:spTree>
    <p:extLst>
      <p:ext uri="{BB962C8B-B14F-4D97-AF65-F5344CB8AC3E}">
        <p14:creationId xmlns:p14="http://schemas.microsoft.com/office/powerpoint/2010/main" val="9195027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BD03-95E0-4861-A027-CDF0908844DD}"/>
              </a:ext>
            </a:extLst>
          </p:cNvPr>
          <p:cNvSpPr>
            <a:spLocks noGrp="1"/>
          </p:cNvSpPr>
          <p:nvPr>
            <p:ph type="title"/>
          </p:nvPr>
        </p:nvSpPr>
        <p:spPr/>
        <p:txBody>
          <a:bodyPr>
            <a:normAutofit/>
          </a:bodyPr>
          <a:lstStyle/>
          <a:p>
            <a:r>
              <a:rPr lang="en-US" sz="4000" dirty="0"/>
              <a:t>Static typing: Pros and Cons</a:t>
            </a:r>
          </a:p>
        </p:txBody>
      </p:sp>
      <p:sp>
        <p:nvSpPr>
          <p:cNvPr id="3" name="Content Placeholder 2">
            <a:extLst>
              <a:ext uri="{FF2B5EF4-FFF2-40B4-BE49-F238E27FC236}">
                <a16:creationId xmlns:a16="http://schemas.microsoft.com/office/drawing/2014/main" id="{AF62D1BF-F9EA-4D1E-93A4-C66C655C9A8C}"/>
              </a:ext>
            </a:extLst>
          </p:cNvPr>
          <p:cNvSpPr>
            <a:spLocks noGrp="1"/>
          </p:cNvSpPr>
          <p:nvPr>
            <p:ph idx="1"/>
          </p:nvPr>
        </p:nvSpPr>
        <p:spPr/>
        <p:txBody>
          <a:bodyPr/>
          <a:lstStyle/>
          <a:p>
            <a:r>
              <a:rPr lang="en-US" dirty="0"/>
              <a:t>Pros:</a:t>
            </a:r>
          </a:p>
          <a:p>
            <a:pPr lvl="1"/>
            <a:r>
              <a:rPr lang="en-US" altLang="zh-TW" dirty="0"/>
              <a:t>Better performance.</a:t>
            </a:r>
          </a:p>
          <a:p>
            <a:pPr lvl="1"/>
            <a:r>
              <a:rPr lang="en-US" altLang="zh-TW" dirty="0"/>
              <a:t>Easier to manage.</a:t>
            </a:r>
          </a:p>
          <a:p>
            <a:pPr lvl="1"/>
            <a:r>
              <a:rPr lang="en-US" altLang="zh-TW" dirty="0"/>
              <a:t>Prevent runtime error.</a:t>
            </a:r>
          </a:p>
          <a:p>
            <a:r>
              <a:rPr lang="en-US" altLang="zh-TW" dirty="0"/>
              <a:t>Cons:</a:t>
            </a:r>
          </a:p>
          <a:p>
            <a:pPr lvl="1"/>
            <a:r>
              <a:rPr lang="en-US" altLang="zh-TW" dirty="0"/>
              <a:t>Usually hard to write/learn.</a:t>
            </a:r>
          </a:p>
          <a:p>
            <a:pPr lvl="1"/>
            <a:r>
              <a:rPr lang="en-US" altLang="zh-TW" dirty="0"/>
              <a:t>Need to compile before debugging.</a:t>
            </a:r>
          </a:p>
          <a:p>
            <a:pPr lvl="1"/>
            <a:endParaRPr lang="en-US" dirty="0"/>
          </a:p>
        </p:txBody>
      </p:sp>
    </p:spTree>
    <p:extLst>
      <p:ext uri="{BB962C8B-B14F-4D97-AF65-F5344CB8AC3E}">
        <p14:creationId xmlns:p14="http://schemas.microsoft.com/office/powerpoint/2010/main" val="168617920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B281F-877B-4787-ADFD-B85A3BEE22FA}"/>
              </a:ext>
            </a:extLst>
          </p:cNvPr>
          <p:cNvSpPr>
            <a:spLocks noGrp="1"/>
          </p:cNvSpPr>
          <p:nvPr>
            <p:ph type="title"/>
          </p:nvPr>
        </p:nvSpPr>
        <p:spPr/>
        <p:txBody>
          <a:bodyPr/>
          <a:lstStyle/>
          <a:p>
            <a:r>
              <a:rPr lang="en-US" altLang="zh-TW" dirty="0"/>
              <a:t>TypeScript export all</a:t>
            </a:r>
            <a:endParaRPr lang="zh-TW" altLang="en-US" dirty="0"/>
          </a:p>
        </p:txBody>
      </p:sp>
      <p:sp>
        <p:nvSpPr>
          <p:cNvPr id="3" name="內容版面配置區 2">
            <a:extLst>
              <a:ext uri="{FF2B5EF4-FFF2-40B4-BE49-F238E27FC236}">
                <a16:creationId xmlns:a16="http://schemas.microsoft.com/office/drawing/2014/main" id="{AA3F5213-6F8A-49EC-964D-298FCD023E62}"/>
              </a:ext>
            </a:extLst>
          </p:cNvPr>
          <p:cNvSpPr>
            <a:spLocks noGrp="1"/>
          </p:cNvSpPr>
          <p:nvPr>
            <p:ph idx="1"/>
          </p:nvPr>
        </p:nvSpPr>
        <p:spPr>
          <a:xfrm>
            <a:off x="457200" y="1600201"/>
            <a:ext cx="8229600" cy="1324744"/>
          </a:xfrm>
        </p:spPr>
        <p:txBody>
          <a:bodyPr/>
          <a:lstStyle/>
          <a:p>
            <a:r>
              <a:rPr lang="en-US" altLang="zh-TW" dirty="0"/>
              <a:t>You can export every declaration in a module with the </a:t>
            </a:r>
            <a:r>
              <a:rPr lang="en-US" altLang="zh-TW" b="1" dirty="0"/>
              <a:t>export * as</a:t>
            </a:r>
            <a:r>
              <a:rPr lang="en-US" altLang="zh-TW" dirty="0"/>
              <a:t> syntax.</a:t>
            </a:r>
          </a:p>
        </p:txBody>
      </p:sp>
      <p:sp>
        <p:nvSpPr>
          <p:cNvPr id="5" name="TextBox 3">
            <a:extLst>
              <a:ext uri="{FF2B5EF4-FFF2-40B4-BE49-F238E27FC236}">
                <a16:creationId xmlns:a16="http://schemas.microsoft.com/office/drawing/2014/main" id="{561144ED-E303-43CF-BDAC-349DF0E905E5}"/>
              </a:ext>
            </a:extLst>
          </p:cNvPr>
          <p:cNvSpPr txBox="1">
            <a:spLocks/>
          </p:cNvSpPr>
          <p:nvPr/>
        </p:nvSpPr>
        <p:spPr>
          <a:xfrm>
            <a:off x="457200" y="2780928"/>
            <a:ext cx="8229600" cy="3724096"/>
          </a:xfrm>
          <a:prstGeom prst="rect">
            <a:avLst/>
          </a:prstGeom>
          <a:solidFill>
            <a:srgbClr val="FAFAC8"/>
          </a:solidFill>
          <a:ln>
            <a:solidFill>
              <a:schemeClr val="tx1"/>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2000" dirty="0">
                <a:solidFill>
                  <a:srgbClr val="00B050"/>
                </a:solidFill>
              </a:rPr>
              <a:t>// </a:t>
            </a:r>
            <a:r>
              <a:rPr lang="en-US" sz="2000" dirty="0" err="1">
                <a:solidFill>
                  <a:srgbClr val="00B050"/>
                </a:solidFill>
              </a:rPr>
              <a:t>Math.ts</a:t>
            </a:r>
            <a:endParaRPr lang="en-US" sz="2000" dirty="0">
              <a:solidFill>
                <a:srgbClr val="00B050"/>
              </a:solidFill>
            </a:endParaRPr>
          </a:p>
          <a:p>
            <a:pPr marL="0" indent="0" fontAlgn="auto">
              <a:spcAft>
                <a:spcPts val="0"/>
              </a:spcAft>
              <a:buFont typeface="Arial" pitchFamily="34" charset="0"/>
              <a:buNone/>
            </a:pPr>
            <a:r>
              <a:rPr lang="en-US" sz="2000" b="1" dirty="0"/>
              <a:t>export * as</a:t>
            </a:r>
            <a:r>
              <a:rPr lang="en-US" sz="2000" dirty="0"/>
              <a:t> Math;</a:t>
            </a:r>
          </a:p>
          <a:p>
            <a:pPr marL="0" indent="0" fontAlgn="auto">
              <a:spcAft>
                <a:spcPts val="0"/>
              </a:spcAft>
              <a:buFont typeface="Arial" pitchFamily="34" charset="0"/>
              <a:buNone/>
            </a:pPr>
            <a:r>
              <a:rPr lang="en-US" sz="2000" dirty="0">
                <a:solidFill>
                  <a:srgbClr val="00B050"/>
                </a:solidFill>
              </a:rPr>
              <a:t>// Referenced as “</a:t>
            </a:r>
            <a:r>
              <a:rPr lang="en-US" sz="2000" dirty="0" err="1">
                <a:solidFill>
                  <a:srgbClr val="00B050"/>
                </a:solidFill>
              </a:rPr>
              <a:t>Math.greatestCommonDivisor</a:t>
            </a:r>
            <a:r>
              <a:rPr lang="en-US" sz="2000" dirty="0">
                <a:solidFill>
                  <a:srgbClr val="00B050"/>
                </a:solidFill>
              </a:rPr>
              <a:t>” externally.</a:t>
            </a:r>
          </a:p>
          <a:p>
            <a:pPr marL="0" indent="0" fontAlgn="auto">
              <a:spcAft>
                <a:spcPts val="0"/>
              </a:spcAft>
              <a:buFont typeface="Arial" pitchFamily="34" charset="0"/>
              <a:buNone/>
            </a:pPr>
            <a:r>
              <a:rPr lang="en-US" sz="2000" dirty="0"/>
              <a:t>function </a:t>
            </a:r>
            <a:r>
              <a:rPr lang="en-US" sz="2000" dirty="0" err="1"/>
              <a:t>greatestCommonDivisor</a:t>
            </a:r>
            <a:r>
              <a:rPr lang="en-US" sz="2000" dirty="0"/>
              <a:t>(a: number, b: number){</a:t>
            </a:r>
          </a:p>
          <a:p>
            <a:pPr marL="0" indent="0" fontAlgn="auto">
              <a:spcAft>
                <a:spcPts val="0"/>
              </a:spcAft>
              <a:buFont typeface="Arial" pitchFamily="34" charset="0"/>
              <a:buNone/>
            </a:pPr>
            <a:r>
              <a:rPr lang="en-US" sz="2000" dirty="0"/>
              <a:t>  </a:t>
            </a:r>
            <a:r>
              <a:rPr lang="en-US" sz="2000" dirty="0">
                <a:solidFill>
                  <a:srgbClr val="00B050"/>
                </a:solidFill>
              </a:rPr>
              <a:t>// …</a:t>
            </a:r>
          </a:p>
          <a:p>
            <a:pPr marL="0" indent="0" fontAlgn="auto">
              <a:spcAft>
                <a:spcPts val="0"/>
              </a:spcAft>
              <a:buFont typeface="Arial" pitchFamily="34" charset="0"/>
              <a:buNone/>
            </a:pPr>
            <a:r>
              <a:rPr lang="en-US" sz="2000" dirty="0"/>
              <a:t>}</a:t>
            </a:r>
            <a:endParaRPr lang="en-US" altLang="zh-TW" sz="2000" dirty="0"/>
          </a:p>
          <a:p>
            <a:pPr marL="0" indent="0" fontAlgn="auto">
              <a:spcAft>
                <a:spcPts val="0"/>
              </a:spcAft>
              <a:buFont typeface="Arial" pitchFamily="34" charset="0"/>
              <a:buNone/>
            </a:pPr>
            <a:r>
              <a:rPr lang="en-US" altLang="zh-TW" sz="2000" dirty="0">
                <a:solidFill>
                  <a:srgbClr val="00B050"/>
                </a:solidFill>
              </a:rPr>
              <a:t>// Referenced as “</a:t>
            </a:r>
            <a:r>
              <a:rPr lang="en-US" altLang="zh-TW" sz="2000" dirty="0" err="1">
                <a:solidFill>
                  <a:srgbClr val="00B050"/>
                </a:solidFill>
              </a:rPr>
              <a:t>Math.greatestCommonDivisor</a:t>
            </a:r>
            <a:r>
              <a:rPr lang="en-US" altLang="zh-TW" sz="2000" dirty="0">
                <a:solidFill>
                  <a:srgbClr val="00B050"/>
                </a:solidFill>
              </a:rPr>
              <a:t>” externally.</a:t>
            </a:r>
            <a:endParaRPr lang="en-US" sz="2000" dirty="0">
              <a:solidFill>
                <a:srgbClr val="00B050"/>
              </a:solidFill>
            </a:endParaRPr>
          </a:p>
          <a:p>
            <a:pPr marL="0" indent="0" fontAlgn="auto">
              <a:spcAft>
                <a:spcPts val="0"/>
              </a:spcAft>
              <a:buFont typeface="Arial" pitchFamily="34" charset="0"/>
              <a:buNone/>
            </a:pPr>
            <a:r>
              <a:rPr lang="en-US" sz="2000" dirty="0"/>
              <a:t>function </a:t>
            </a:r>
            <a:r>
              <a:rPr lang="en-US" sz="2000" dirty="0" err="1"/>
              <a:t>leastCommonMultiple</a:t>
            </a:r>
            <a:r>
              <a:rPr lang="en-US" sz="2000" dirty="0"/>
              <a:t>(a: number, b: number){</a:t>
            </a:r>
          </a:p>
          <a:p>
            <a:pPr marL="0" indent="0" fontAlgn="auto">
              <a:spcAft>
                <a:spcPts val="0"/>
              </a:spcAft>
              <a:buFont typeface="Arial" pitchFamily="34" charset="0"/>
              <a:buNone/>
            </a:pPr>
            <a:r>
              <a:rPr lang="en-US" sz="2000" dirty="0"/>
              <a:t>  </a:t>
            </a:r>
            <a:r>
              <a:rPr lang="en-US" sz="2000" dirty="0">
                <a:solidFill>
                  <a:srgbClr val="00B050"/>
                </a:solidFill>
              </a:rPr>
              <a:t>// …</a:t>
            </a:r>
          </a:p>
          <a:p>
            <a:pPr marL="0" indent="0" fontAlgn="auto">
              <a:spcAft>
                <a:spcPts val="0"/>
              </a:spcAft>
              <a:buFont typeface="Arial" pitchFamily="34" charset="0"/>
              <a:buNone/>
            </a:pPr>
            <a:r>
              <a:rPr lang="en-US" sz="2000" dirty="0"/>
              <a:t>}</a:t>
            </a:r>
          </a:p>
        </p:txBody>
      </p:sp>
    </p:spTree>
    <p:extLst>
      <p:ext uri="{BB962C8B-B14F-4D97-AF65-F5344CB8AC3E}">
        <p14:creationId xmlns:p14="http://schemas.microsoft.com/office/powerpoint/2010/main" val="20384892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443026-F4C5-43D1-AF0A-2746732A178B}"/>
              </a:ext>
            </a:extLst>
          </p:cNvPr>
          <p:cNvSpPr>
            <a:spLocks noGrp="1"/>
          </p:cNvSpPr>
          <p:nvPr>
            <p:ph type="title"/>
          </p:nvPr>
        </p:nvSpPr>
        <p:spPr/>
        <p:txBody>
          <a:bodyPr/>
          <a:lstStyle/>
          <a:p>
            <a:r>
              <a:rPr lang="en-US" altLang="zh-TW" dirty="0"/>
              <a:t>TypeScript import all</a:t>
            </a:r>
            <a:endParaRPr lang="zh-TW" altLang="en-US" dirty="0"/>
          </a:p>
        </p:txBody>
      </p:sp>
      <p:sp>
        <p:nvSpPr>
          <p:cNvPr id="3" name="內容版面配置區 2">
            <a:extLst>
              <a:ext uri="{FF2B5EF4-FFF2-40B4-BE49-F238E27FC236}">
                <a16:creationId xmlns:a16="http://schemas.microsoft.com/office/drawing/2014/main" id="{FF421BAA-A399-48E8-85AD-B61C95519799}"/>
              </a:ext>
            </a:extLst>
          </p:cNvPr>
          <p:cNvSpPr>
            <a:spLocks noGrp="1"/>
          </p:cNvSpPr>
          <p:nvPr>
            <p:ph idx="1"/>
          </p:nvPr>
        </p:nvSpPr>
        <p:spPr/>
        <p:txBody>
          <a:bodyPr/>
          <a:lstStyle/>
          <a:p>
            <a:r>
              <a:rPr lang="en-US" altLang="zh-TW" dirty="0"/>
              <a:t>Similarly, you can import every export a module has.</a:t>
            </a:r>
          </a:p>
        </p:txBody>
      </p:sp>
      <p:sp>
        <p:nvSpPr>
          <p:cNvPr id="4" name="TextBox 3">
            <a:extLst>
              <a:ext uri="{FF2B5EF4-FFF2-40B4-BE49-F238E27FC236}">
                <a16:creationId xmlns:a16="http://schemas.microsoft.com/office/drawing/2014/main" id="{8A867368-4FE4-45BC-9590-3E8E314D822E}"/>
              </a:ext>
            </a:extLst>
          </p:cNvPr>
          <p:cNvSpPr txBox="1">
            <a:spLocks/>
          </p:cNvSpPr>
          <p:nvPr/>
        </p:nvSpPr>
        <p:spPr>
          <a:xfrm>
            <a:off x="457200" y="3207617"/>
            <a:ext cx="8229600" cy="1311128"/>
          </a:xfrm>
          <a:prstGeom prst="rect">
            <a:avLst/>
          </a:prstGeom>
          <a:solidFill>
            <a:srgbClr val="FAFAC8"/>
          </a:solidFill>
          <a:ln>
            <a:solidFill>
              <a:schemeClr val="tx1"/>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1800" dirty="0">
                <a:solidFill>
                  <a:srgbClr val="00B050"/>
                </a:solidFill>
              </a:rPr>
              <a:t>// </a:t>
            </a:r>
            <a:r>
              <a:rPr lang="en-US" sz="1800" dirty="0" err="1">
                <a:solidFill>
                  <a:srgbClr val="00B050"/>
                </a:solidFill>
              </a:rPr>
              <a:t>Main.ts</a:t>
            </a:r>
            <a:endParaRPr lang="en-US" sz="1800" dirty="0">
              <a:solidFill>
                <a:srgbClr val="00B050"/>
              </a:solidFill>
            </a:endParaRPr>
          </a:p>
          <a:p>
            <a:pPr marL="0" indent="0" fontAlgn="auto">
              <a:spcAft>
                <a:spcPts val="0"/>
              </a:spcAft>
              <a:buFont typeface="Arial" pitchFamily="34" charset="0"/>
              <a:buNone/>
            </a:pPr>
            <a:r>
              <a:rPr lang="en-US" sz="1800" b="1" dirty="0"/>
              <a:t>import * as </a:t>
            </a:r>
            <a:r>
              <a:rPr lang="en-US" sz="1800" dirty="0"/>
              <a:t>Math </a:t>
            </a:r>
            <a:r>
              <a:rPr lang="en-US" sz="1800" b="1" dirty="0"/>
              <a:t>from</a:t>
            </a:r>
            <a:r>
              <a:rPr lang="en-US" sz="1800" dirty="0"/>
              <a:t> “./Math”;</a:t>
            </a:r>
          </a:p>
          <a:p>
            <a:pPr marL="0" indent="0" fontAlgn="auto">
              <a:spcAft>
                <a:spcPts val="0"/>
              </a:spcAft>
              <a:buFont typeface="Arial" pitchFamily="34" charset="0"/>
              <a:buNone/>
            </a:pPr>
            <a:r>
              <a:rPr lang="en-US" sz="1800" dirty="0">
                <a:solidFill>
                  <a:srgbClr val="00B050"/>
                </a:solidFill>
              </a:rPr>
              <a:t>// </a:t>
            </a:r>
            <a:r>
              <a:rPr lang="en-US" sz="1800" dirty="0" err="1">
                <a:solidFill>
                  <a:srgbClr val="00B050"/>
                </a:solidFill>
              </a:rPr>
              <a:t>Main.ts</a:t>
            </a:r>
            <a:r>
              <a:rPr lang="en-US" sz="1800" dirty="0">
                <a:solidFill>
                  <a:srgbClr val="00B050"/>
                </a:solidFill>
              </a:rPr>
              <a:t> can now call the two functions in </a:t>
            </a:r>
            <a:r>
              <a:rPr lang="en-US" sz="1800" dirty="0" err="1">
                <a:solidFill>
                  <a:srgbClr val="00B050"/>
                </a:solidFill>
              </a:rPr>
              <a:t>Math.ts</a:t>
            </a:r>
            <a:r>
              <a:rPr lang="en-US" sz="1800" dirty="0">
                <a:solidFill>
                  <a:srgbClr val="00B050"/>
                </a:solidFill>
              </a:rPr>
              <a:t>, under the Math namespace.</a:t>
            </a:r>
          </a:p>
        </p:txBody>
      </p:sp>
    </p:spTree>
    <p:extLst>
      <p:ext uri="{BB962C8B-B14F-4D97-AF65-F5344CB8AC3E}">
        <p14:creationId xmlns:p14="http://schemas.microsoft.com/office/powerpoint/2010/main" val="381031984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D25D88-1B3E-49C1-96D1-3D110D10941B}"/>
              </a:ext>
            </a:extLst>
          </p:cNvPr>
          <p:cNvSpPr>
            <a:spLocks noGrp="1"/>
          </p:cNvSpPr>
          <p:nvPr>
            <p:ph type="title"/>
          </p:nvPr>
        </p:nvSpPr>
        <p:spPr/>
        <p:txBody>
          <a:bodyPr/>
          <a:lstStyle/>
          <a:p>
            <a:r>
              <a:rPr lang="en-US" altLang="zh-TW" dirty="0"/>
              <a:t>TypeScript import/export</a:t>
            </a:r>
            <a:endParaRPr lang="zh-TW" altLang="en-US" dirty="0"/>
          </a:p>
        </p:txBody>
      </p:sp>
      <p:sp>
        <p:nvSpPr>
          <p:cNvPr id="4" name="TextBox 3">
            <a:extLst>
              <a:ext uri="{FF2B5EF4-FFF2-40B4-BE49-F238E27FC236}">
                <a16:creationId xmlns:a16="http://schemas.microsoft.com/office/drawing/2014/main" id="{1AA8D4B3-A889-4BD5-BE4C-A5EB0ED291E3}"/>
              </a:ext>
            </a:extLst>
          </p:cNvPr>
          <p:cNvSpPr txBox="1">
            <a:spLocks noGrp="1"/>
          </p:cNvSpPr>
          <p:nvPr>
            <p:ph idx="1"/>
          </p:nvPr>
        </p:nvSpPr>
        <p:spPr>
          <a:xfrm>
            <a:off x="457200" y="2204864"/>
            <a:ext cx="8229600" cy="2985433"/>
          </a:xfrm>
          <a:prstGeom prst="rect">
            <a:avLst/>
          </a:prstGeom>
          <a:solidFill>
            <a:srgbClr val="FAFAC8"/>
          </a:solidFill>
          <a:ln>
            <a:solidFill>
              <a:schemeClr val="tx1"/>
            </a:solidFill>
          </a:ln>
        </p:spPr>
        <p:txBody>
          <a:bodyPr wrap="square" rtlCol="0">
            <a:spAutoFit/>
          </a:bodyPr>
          <a:lstStyle/>
          <a:p>
            <a:pPr marL="0" indent="0">
              <a:buNone/>
            </a:pPr>
            <a:r>
              <a:rPr lang="en-US" sz="2000" dirty="0">
                <a:solidFill>
                  <a:srgbClr val="00B050"/>
                </a:solidFill>
              </a:rPr>
              <a:t>// </a:t>
            </a:r>
            <a:r>
              <a:rPr lang="en-US" sz="2000" dirty="0" err="1">
                <a:solidFill>
                  <a:srgbClr val="00B050"/>
                </a:solidFill>
              </a:rPr>
              <a:t>Math.ts</a:t>
            </a:r>
            <a:endParaRPr lang="en-US" sz="2000" dirty="0">
              <a:solidFill>
                <a:srgbClr val="00B050"/>
              </a:solidFill>
            </a:endParaRPr>
          </a:p>
          <a:p>
            <a:pPr marL="0" indent="0">
              <a:buNone/>
            </a:pPr>
            <a:r>
              <a:rPr lang="en-US" sz="2000" b="1" dirty="0"/>
              <a:t>export</a:t>
            </a:r>
            <a:r>
              <a:rPr lang="en-US" sz="2000" dirty="0"/>
              <a:t> {</a:t>
            </a:r>
            <a:r>
              <a:rPr lang="en-US" sz="2000" dirty="0" err="1"/>
              <a:t>greatestCommonDivisor</a:t>
            </a:r>
            <a:r>
              <a:rPr lang="en-US" sz="2000" dirty="0"/>
              <a:t> </a:t>
            </a:r>
            <a:r>
              <a:rPr lang="en-US" sz="2000" b="1" dirty="0"/>
              <a:t>as</a:t>
            </a:r>
            <a:r>
              <a:rPr lang="en-US" sz="2000" dirty="0"/>
              <a:t> </a:t>
            </a:r>
            <a:r>
              <a:rPr lang="en-US" sz="2000" dirty="0" err="1"/>
              <a:t>gcd</a:t>
            </a:r>
            <a:r>
              <a:rPr lang="en-US" sz="2000" dirty="0"/>
              <a:t>, </a:t>
            </a:r>
            <a:r>
              <a:rPr lang="en-US" sz="2000" dirty="0" err="1"/>
              <a:t>leastCommonMultiple</a:t>
            </a:r>
            <a:r>
              <a:rPr lang="en-US" sz="2000" dirty="0"/>
              <a:t> </a:t>
            </a:r>
            <a:r>
              <a:rPr lang="en-US" sz="2000" b="1" dirty="0"/>
              <a:t>as</a:t>
            </a:r>
            <a:r>
              <a:rPr lang="en-US" sz="2000" dirty="0"/>
              <a:t> lcm}</a:t>
            </a:r>
            <a:endParaRPr lang="en-US" sz="2000" b="1" dirty="0"/>
          </a:p>
          <a:p>
            <a:pPr marL="0" indent="0">
              <a:buNone/>
            </a:pPr>
            <a:r>
              <a:rPr lang="en-US" altLang="zh-TW" sz="2000" dirty="0"/>
              <a:t>function </a:t>
            </a:r>
            <a:r>
              <a:rPr lang="en-US" altLang="zh-TW" sz="2000" dirty="0" err="1"/>
              <a:t>greatestCommonDivisor</a:t>
            </a:r>
            <a:r>
              <a:rPr lang="en-US" altLang="zh-TW" sz="2000" dirty="0"/>
              <a:t>(a: number, b: number){</a:t>
            </a:r>
          </a:p>
          <a:p>
            <a:pPr marL="0" indent="0">
              <a:buNone/>
            </a:pPr>
            <a:r>
              <a:rPr lang="en-US" altLang="zh-TW" sz="2000" dirty="0"/>
              <a:t>  </a:t>
            </a:r>
            <a:r>
              <a:rPr lang="en-US" altLang="zh-TW" sz="2000" dirty="0">
                <a:solidFill>
                  <a:srgbClr val="00B050"/>
                </a:solidFill>
              </a:rPr>
              <a:t>// …</a:t>
            </a:r>
          </a:p>
          <a:p>
            <a:pPr marL="0" indent="0">
              <a:buNone/>
            </a:pPr>
            <a:r>
              <a:rPr lang="en-US" altLang="zh-TW" sz="2000" dirty="0"/>
              <a:t>}</a:t>
            </a:r>
          </a:p>
          <a:p>
            <a:pPr marL="0" indent="0">
              <a:buNone/>
            </a:pPr>
            <a:r>
              <a:rPr lang="en-US" altLang="zh-TW" sz="2000" dirty="0"/>
              <a:t>function </a:t>
            </a:r>
            <a:r>
              <a:rPr lang="en-US" altLang="zh-TW" sz="2000" dirty="0" err="1"/>
              <a:t>leastCommonMultiple</a:t>
            </a:r>
            <a:r>
              <a:rPr lang="en-US" altLang="zh-TW" sz="2000" dirty="0"/>
              <a:t>(a: number, b: number){</a:t>
            </a:r>
          </a:p>
          <a:p>
            <a:pPr marL="0" indent="0">
              <a:buNone/>
            </a:pPr>
            <a:r>
              <a:rPr lang="en-US" altLang="zh-TW" sz="2000" dirty="0"/>
              <a:t>  </a:t>
            </a:r>
            <a:r>
              <a:rPr lang="en-US" altLang="zh-TW" sz="2000" dirty="0">
                <a:solidFill>
                  <a:srgbClr val="00B050"/>
                </a:solidFill>
              </a:rPr>
              <a:t>// …</a:t>
            </a:r>
          </a:p>
          <a:p>
            <a:pPr marL="0" indent="0">
              <a:buNone/>
            </a:pPr>
            <a:r>
              <a:rPr lang="en-US" altLang="zh-TW" sz="2000" dirty="0"/>
              <a:t>}</a:t>
            </a:r>
          </a:p>
        </p:txBody>
      </p:sp>
      <p:sp>
        <p:nvSpPr>
          <p:cNvPr id="5" name="內容版面配置區 2">
            <a:extLst>
              <a:ext uri="{FF2B5EF4-FFF2-40B4-BE49-F238E27FC236}">
                <a16:creationId xmlns:a16="http://schemas.microsoft.com/office/drawing/2014/main" id="{5BCC9522-ED3D-43D9-BB27-88E2D4BF5F3E}"/>
              </a:ext>
            </a:extLst>
          </p:cNvPr>
          <p:cNvSpPr txBox="1">
            <a:spLocks/>
          </p:cNvSpPr>
          <p:nvPr/>
        </p:nvSpPr>
        <p:spPr>
          <a:xfrm>
            <a:off x="457200" y="12913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ltLang="zh-TW" sz="2800" dirty="0"/>
              <a:t>You can also rename imports or exports for convenience.</a:t>
            </a:r>
          </a:p>
        </p:txBody>
      </p:sp>
      <p:sp>
        <p:nvSpPr>
          <p:cNvPr id="6" name="TextBox 3">
            <a:extLst>
              <a:ext uri="{FF2B5EF4-FFF2-40B4-BE49-F238E27FC236}">
                <a16:creationId xmlns:a16="http://schemas.microsoft.com/office/drawing/2014/main" id="{01E9C360-893A-4FC6-830F-681B8A8E54D4}"/>
              </a:ext>
            </a:extLst>
          </p:cNvPr>
          <p:cNvSpPr txBox="1">
            <a:spLocks/>
          </p:cNvSpPr>
          <p:nvPr/>
        </p:nvSpPr>
        <p:spPr>
          <a:xfrm>
            <a:off x="457200" y="5257800"/>
            <a:ext cx="8229600" cy="1138773"/>
          </a:xfrm>
          <a:prstGeom prst="rect">
            <a:avLst/>
          </a:prstGeom>
          <a:solidFill>
            <a:srgbClr val="FAFAC8"/>
          </a:solidFill>
          <a:ln>
            <a:solidFill>
              <a:schemeClr val="tx1"/>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2000" dirty="0">
                <a:solidFill>
                  <a:srgbClr val="00B050"/>
                </a:solidFill>
              </a:rPr>
              <a:t>// </a:t>
            </a:r>
            <a:r>
              <a:rPr lang="en-US" sz="2000" dirty="0" err="1">
                <a:solidFill>
                  <a:srgbClr val="00B050"/>
                </a:solidFill>
              </a:rPr>
              <a:t>Main.ts</a:t>
            </a:r>
            <a:endParaRPr lang="en-US" sz="2000" dirty="0">
              <a:solidFill>
                <a:srgbClr val="00B050"/>
              </a:solidFill>
            </a:endParaRPr>
          </a:p>
          <a:p>
            <a:pPr marL="0" indent="0" fontAlgn="auto">
              <a:spcAft>
                <a:spcPts val="0"/>
              </a:spcAft>
              <a:buFont typeface="Arial" pitchFamily="34" charset="0"/>
              <a:buNone/>
            </a:pPr>
            <a:r>
              <a:rPr lang="en-US" sz="2000" b="1" dirty="0"/>
              <a:t>import</a:t>
            </a:r>
            <a:r>
              <a:rPr lang="en-US" sz="2000" dirty="0"/>
              <a:t> {</a:t>
            </a:r>
            <a:r>
              <a:rPr lang="en-US" sz="2000" dirty="0" err="1"/>
              <a:t>gcd</a:t>
            </a:r>
            <a:r>
              <a:rPr lang="en-US" sz="2000" dirty="0"/>
              <a:t> </a:t>
            </a:r>
            <a:r>
              <a:rPr lang="en-US" sz="2000" b="1" dirty="0"/>
              <a:t>as</a:t>
            </a:r>
            <a:r>
              <a:rPr lang="en-US" sz="2000" dirty="0"/>
              <a:t> g, lcm </a:t>
            </a:r>
            <a:r>
              <a:rPr lang="en-US" sz="2000" b="1" dirty="0"/>
              <a:t>as</a:t>
            </a:r>
            <a:r>
              <a:rPr lang="en-US" sz="2000" dirty="0"/>
              <a:t> l} </a:t>
            </a:r>
            <a:r>
              <a:rPr lang="en-US" sz="2000" b="1" dirty="0"/>
              <a:t>from</a:t>
            </a:r>
            <a:r>
              <a:rPr lang="en-US" sz="2000" dirty="0"/>
              <a:t> “./Math”;</a:t>
            </a:r>
          </a:p>
          <a:p>
            <a:pPr marL="0" indent="0" fontAlgn="auto">
              <a:spcAft>
                <a:spcPts val="0"/>
              </a:spcAft>
              <a:buFont typeface="Arial" pitchFamily="34" charset="0"/>
              <a:buNone/>
            </a:pPr>
            <a:r>
              <a:rPr lang="en-US" sz="2000" dirty="0">
                <a:solidFill>
                  <a:srgbClr val="00B050"/>
                </a:solidFill>
              </a:rPr>
              <a:t>// </a:t>
            </a:r>
            <a:r>
              <a:rPr lang="en-US" sz="2000" dirty="0" err="1">
                <a:solidFill>
                  <a:srgbClr val="00B050"/>
                </a:solidFill>
              </a:rPr>
              <a:t>Main.ts</a:t>
            </a:r>
            <a:r>
              <a:rPr lang="en-US" sz="2000" dirty="0">
                <a:solidFill>
                  <a:srgbClr val="00B050"/>
                </a:solidFill>
              </a:rPr>
              <a:t> now uses “g” to refer to “</a:t>
            </a:r>
            <a:r>
              <a:rPr lang="en-US" sz="2000" dirty="0" err="1">
                <a:solidFill>
                  <a:srgbClr val="00B050"/>
                </a:solidFill>
              </a:rPr>
              <a:t>gcd</a:t>
            </a:r>
            <a:r>
              <a:rPr lang="en-US" sz="2000" dirty="0">
                <a:solidFill>
                  <a:srgbClr val="00B050"/>
                </a:solidFill>
              </a:rPr>
              <a:t>” and “l” to refer to “lcm”</a:t>
            </a:r>
          </a:p>
        </p:txBody>
      </p:sp>
    </p:spTree>
    <p:extLst>
      <p:ext uri="{BB962C8B-B14F-4D97-AF65-F5344CB8AC3E}">
        <p14:creationId xmlns:p14="http://schemas.microsoft.com/office/powerpoint/2010/main" val="19619920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B4C797-59CC-44AD-B6A5-B3532706A7AB}"/>
              </a:ext>
            </a:extLst>
          </p:cNvPr>
          <p:cNvSpPr>
            <a:spLocks noGrp="1"/>
          </p:cNvSpPr>
          <p:nvPr>
            <p:ph type="title"/>
          </p:nvPr>
        </p:nvSpPr>
        <p:spPr/>
        <p:txBody>
          <a:bodyPr/>
          <a:lstStyle/>
          <a:p>
            <a:r>
              <a:rPr lang="en-US" altLang="zh-TW" dirty="0"/>
              <a:t>TypeScript ‘default’ export</a:t>
            </a:r>
            <a:endParaRPr lang="zh-TW" altLang="en-US" dirty="0"/>
          </a:p>
        </p:txBody>
      </p:sp>
      <p:sp>
        <p:nvSpPr>
          <p:cNvPr id="3" name="內容版面配置區 2">
            <a:extLst>
              <a:ext uri="{FF2B5EF4-FFF2-40B4-BE49-F238E27FC236}">
                <a16:creationId xmlns:a16="http://schemas.microsoft.com/office/drawing/2014/main" id="{B3FFD5C7-F41A-4B40-875C-34A253CD6092}"/>
              </a:ext>
            </a:extLst>
          </p:cNvPr>
          <p:cNvSpPr>
            <a:spLocks noGrp="1"/>
          </p:cNvSpPr>
          <p:nvPr>
            <p:ph idx="1"/>
          </p:nvPr>
        </p:nvSpPr>
        <p:spPr/>
        <p:txBody>
          <a:bodyPr/>
          <a:lstStyle/>
          <a:p>
            <a:r>
              <a:rPr lang="en-US" altLang="zh-TW" dirty="0"/>
              <a:t>Each module can also have a default export that makes the import/export syntax more concise.</a:t>
            </a:r>
            <a:endParaRPr lang="zh-TW" altLang="en-US" dirty="0"/>
          </a:p>
        </p:txBody>
      </p:sp>
      <p:sp>
        <p:nvSpPr>
          <p:cNvPr id="4" name="TextBox 3">
            <a:extLst>
              <a:ext uri="{FF2B5EF4-FFF2-40B4-BE49-F238E27FC236}">
                <a16:creationId xmlns:a16="http://schemas.microsoft.com/office/drawing/2014/main" id="{757FD1B0-94F1-4F0F-AF88-30231FB9A82F}"/>
              </a:ext>
            </a:extLst>
          </p:cNvPr>
          <p:cNvSpPr txBox="1">
            <a:spLocks/>
          </p:cNvSpPr>
          <p:nvPr/>
        </p:nvSpPr>
        <p:spPr>
          <a:xfrm>
            <a:off x="457200" y="3212976"/>
            <a:ext cx="8229600" cy="1366528"/>
          </a:xfrm>
          <a:prstGeom prst="rect">
            <a:avLst/>
          </a:prstGeom>
          <a:solidFill>
            <a:srgbClr val="FAFAC8"/>
          </a:solidFill>
          <a:ln>
            <a:solidFill>
              <a:schemeClr val="tx1"/>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1800" dirty="0">
                <a:solidFill>
                  <a:srgbClr val="00B050"/>
                </a:solidFill>
              </a:rPr>
              <a:t>// </a:t>
            </a:r>
            <a:r>
              <a:rPr lang="en-US" sz="1800" dirty="0" err="1">
                <a:solidFill>
                  <a:srgbClr val="00B050"/>
                </a:solidFill>
              </a:rPr>
              <a:t>Character.ts</a:t>
            </a:r>
            <a:endParaRPr lang="en-US" sz="1800" dirty="0">
              <a:solidFill>
                <a:srgbClr val="00B050"/>
              </a:solidFill>
            </a:endParaRPr>
          </a:p>
          <a:p>
            <a:pPr marL="0" indent="0" fontAlgn="auto">
              <a:spcAft>
                <a:spcPts val="0"/>
              </a:spcAft>
              <a:buFont typeface="Arial" pitchFamily="34" charset="0"/>
              <a:buNone/>
            </a:pPr>
            <a:r>
              <a:rPr lang="en-US" sz="1800" b="1" dirty="0"/>
              <a:t>export default </a:t>
            </a:r>
            <a:r>
              <a:rPr lang="en-US" sz="1800" dirty="0"/>
              <a:t>abstract class Character {</a:t>
            </a:r>
          </a:p>
          <a:p>
            <a:pPr marL="0" indent="0" fontAlgn="auto">
              <a:spcAft>
                <a:spcPts val="0"/>
              </a:spcAft>
              <a:buFont typeface="Arial" pitchFamily="34" charset="0"/>
              <a:buNone/>
            </a:pPr>
            <a:r>
              <a:rPr lang="en-US" sz="1800" dirty="0"/>
              <a:t>  </a:t>
            </a:r>
            <a:r>
              <a:rPr lang="en-US" sz="1800" dirty="0">
                <a:solidFill>
                  <a:srgbClr val="00B050"/>
                </a:solidFill>
              </a:rPr>
              <a:t>// (Possible implementation in </a:t>
            </a:r>
            <a:r>
              <a:rPr lang="en-US" sz="1800">
                <a:solidFill>
                  <a:srgbClr val="00B050"/>
                </a:solidFill>
              </a:rPr>
              <a:t>Page 35)</a:t>
            </a:r>
            <a:endParaRPr lang="en-US" sz="1800" dirty="0">
              <a:solidFill>
                <a:srgbClr val="00B050"/>
              </a:solidFill>
            </a:endParaRPr>
          </a:p>
          <a:p>
            <a:pPr marL="0" indent="0" fontAlgn="auto">
              <a:spcAft>
                <a:spcPts val="0"/>
              </a:spcAft>
              <a:buFont typeface="Arial" pitchFamily="34" charset="0"/>
              <a:buNone/>
            </a:pPr>
            <a:r>
              <a:rPr lang="en-US" sz="1800" dirty="0"/>
              <a:t>}</a:t>
            </a:r>
          </a:p>
        </p:txBody>
      </p:sp>
      <p:sp>
        <p:nvSpPr>
          <p:cNvPr id="5" name="TextBox 3">
            <a:extLst>
              <a:ext uri="{FF2B5EF4-FFF2-40B4-BE49-F238E27FC236}">
                <a16:creationId xmlns:a16="http://schemas.microsoft.com/office/drawing/2014/main" id="{F827F9B7-81BB-4B6E-92E8-76455092F525}"/>
              </a:ext>
            </a:extLst>
          </p:cNvPr>
          <p:cNvSpPr txBox="1">
            <a:spLocks/>
          </p:cNvSpPr>
          <p:nvPr/>
        </p:nvSpPr>
        <p:spPr>
          <a:xfrm>
            <a:off x="457200" y="4759635"/>
            <a:ext cx="8229600" cy="1034129"/>
          </a:xfrm>
          <a:prstGeom prst="rect">
            <a:avLst/>
          </a:prstGeom>
          <a:solidFill>
            <a:srgbClr val="FAFAC8"/>
          </a:solidFill>
          <a:ln>
            <a:solidFill>
              <a:schemeClr val="tx1"/>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1800" dirty="0">
                <a:solidFill>
                  <a:srgbClr val="00B050"/>
                </a:solidFill>
              </a:rPr>
              <a:t>// </a:t>
            </a:r>
            <a:r>
              <a:rPr lang="en-US" sz="1800" dirty="0" err="1">
                <a:solidFill>
                  <a:srgbClr val="00B050"/>
                </a:solidFill>
              </a:rPr>
              <a:t>Game.ts</a:t>
            </a:r>
            <a:endParaRPr lang="en-US" sz="1800" dirty="0">
              <a:solidFill>
                <a:srgbClr val="00B050"/>
              </a:solidFill>
            </a:endParaRPr>
          </a:p>
          <a:p>
            <a:pPr marL="0" indent="0" fontAlgn="auto">
              <a:spcAft>
                <a:spcPts val="0"/>
              </a:spcAft>
              <a:buFont typeface="Arial" pitchFamily="34" charset="0"/>
              <a:buNone/>
            </a:pPr>
            <a:r>
              <a:rPr lang="en-US" sz="1800" b="1" dirty="0"/>
              <a:t>import </a:t>
            </a:r>
            <a:r>
              <a:rPr lang="en-US" sz="1800" dirty="0"/>
              <a:t>Character </a:t>
            </a:r>
            <a:r>
              <a:rPr lang="en-US" sz="1800" b="1" dirty="0"/>
              <a:t>from </a:t>
            </a:r>
            <a:r>
              <a:rPr lang="en-US" sz="1800" dirty="0"/>
              <a:t>“./Character”;</a:t>
            </a:r>
          </a:p>
          <a:p>
            <a:pPr marL="0" indent="0" fontAlgn="auto">
              <a:spcAft>
                <a:spcPts val="0"/>
              </a:spcAft>
              <a:buFont typeface="Arial" pitchFamily="34" charset="0"/>
              <a:buNone/>
            </a:pPr>
            <a:r>
              <a:rPr lang="en-US" sz="1800" dirty="0">
                <a:solidFill>
                  <a:srgbClr val="00B050"/>
                </a:solidFill>
              </a:rPr>
              <a:t>// Without “default”, you will need to add curly brackets {} around Character.</a:t>
            </a:r>
          </a:p>
        </p:txBody>
      </p:sp>
    </p:spTree>
    <p:extLst>
      <p:ext uri="{BB962C8B-B14F-4D97-AF65-F5344CB8AC3E}">
        <p14:creationId xmlns:p14="http://schemas.microsoft.com/office/powerpoint/2010/main" val="321797553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7AB21D-42B8-4459-869B-28F4AB148FEE}"/>
              </a:ext>
            </a:extLst>
          </p:cNvPr>
          <p:cNvSpPr>
            <a:spLocks noGrp="1"/>
          </p:cNvSpPr>
          <p:nvPr>
            <p:ph type="title"/>
          </p:nvPr>
        </p:nvSpPr>
        <p:spPr/>
        <p:txBody>
          <a:bodyPr/>
          <a:lstStyle/>
          <a:p>
            <a:r>
              <a:rPr lang="en-US" altLang="zh-TW" dirty="0"/>
              <a:t>Modules and Namespaces</a:t>
            </a:r>
            <a:endParaRPr lang="zh-TW" altLang="en-US" dirty="0"/>
          </a:p>
        </p:txBody>
      </p:sp>
      <p:sp>
        <p:nvSpPr>
          <p:cNvPr id="3" name="內容版面配置區 2">
            <a:extLst>
              <a:ext uri="{FF2B5EF4-FFF2-40B4-BE49-F238E27FC236}">
                <a16:creationId xmlns:a16="http://schemas.microsoft.com/office/drawing/2014/main" id="{86FCD44E-DE4D-44DD-AA75-BF7DAF768630}"/>
              </a:ext>
            </a:extLst>
          </p:cNvPr>
          <p:cNvSpPr>
            <a:spLocks noGrp="1"/>
          </p:cNvSpPr>
          <p:nvPr>
            <p:ph idx="1"/>
          </p:nvPr>
        </p:nvSpPr>
        <p:spPr/>
        <p:txBody>
          <a:bodyPr/>
          <a:lstStyle/>
          <a:p>
            <a:r>
              <a:rPr lang="en-US" altLang="zh-TW" dirty="0"/>
              <a:t>TypeScript also has </a:t>
            </a:r>
            <a:r>
              <a:rPr lang="en-US" altLang="zh-TW" b="1" dirty="0"/>
              <a:t>Namespaces</a:t>
            </a:r>
            <a:r>
              <a:rPr lang="en-US" altLang="zh-TW" dirty="0"/>
              <a:t> before ES6 introduced modules.</a:t>
            </a:r>
          </a:p>
          <a:p>
            <a:r>
              <a:rPr lang="en-US" altLang="zh-TW" dirty="0"/>
              <a:t>Their usage is similar to namespaces in C++ and can also be imported/exported in the module system, but </a:t>
            </a:r>
            <a:r>
              <a:rPr lang="en-US" altLang="zh-TW" b="1" dirty="0"/>
              <a:t>we do not recommend it.</a:t>
            </a:r>
          </a:p>
          <a:p>
            <a:r>
              <a:rPr lang="en-US" altLang="zh-TW" dirty="0"/>
              <a:t>In modern TypeScript, it is recommended to use </a:t>
            </a:r>
            <a:r>
              <a:rPr lang="en-US" altLang="zh-TW" b="1" dirty="0"/>
              <a:t>modules</a:t>
            </a:r>
            <a:r>
              <a:rPr lang="en-US" altLang="zh-TW" dirty="0"/>
              <a:t> over namespaces.</a:t>
            </a:r>
          </a:p>
        </p:txBody>
      </p:sp>
      <p:sp>
        <p:nvSpPr>
          <p:cNvPr id="4" name="文字方塊 3">
            <a:extLst>
              <a:ext uri="{FF2B5EF4-FFF2-40B4-BE49-F238E27FC236}">
                <a16:creationId xmlns:a16="http://schemas.microsoft.com/office/drawing/2014/main" id="{21BBE353-5191-4806-919B-11B02CCE76FF}"/>
              </a:ext>
            </a:extLst>
          </p:cNvPr>
          <p:cNvSpPr txBox="1"/>
          <p:nvPr/>
        </p:nvSpPr>
        <p:spPr>
          <a:xfrm>
            <a:off x="92939" y="6398696"/>
            <a:ext cx="4573944" cy="400110"/>
          </a:xfrm>
          <a:prstGeom prst="rect">
            <a:avLst/>
          </a:prstGeom>
          <a:noFill/>
        </p:spPr>
        <p:txBody>
          <a:bodyPr wrap="none" rtlCol="0">
            <a:spAutoFit/>
          </a:bodyPr>
          <a:lstStyle/>
          <a:p>
            <a:r>
              <a:rPr kumimoji="1" lang="en-US" altLang="zh-TW" sz="2000" dirty="0">
                <a:hlinkClick r:id="rId3"/>
              </a:rPr>
              <a:t>TypeScript: Namespaces and Modules</a:t>
            </a:r>
            <a:endParaRPr kumimoji="1" lang="zh-TW" altLang="en-US" sz="2000" dirty="0"/>
          </a:p>
        </p:txBody>
      </p:sp>
    </p:spTree>
    <p:extLst>
      <p:ext uri="{BB962C8B-B14F-4D97-AF65-F5344CB8AC3E}">
        <p14:creationId xmlns:p14="http://schemas.microsoft.com/office/powerpoint/2010/main" val="87950104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CDE227-FBF6-447F-8A01-0E4280377A33}"/>
              </a:ext>
            </a:extLst>
          </p:cNvPr>
          <p:cNvSpPr>
            <a:spLocks noGrp="1"/>
          </p:cNvSpPr>
          <p:nvPr>
            <p:ph type="title"/>
          </p:nvPr>
        </p:nvSpPr>
        <p:spPr/>
        <p:txBody>
          <a:bodyPr/>
          <a:lstStyle/>
          <a:p>
            <a:r>
              <a:rPr lang="en-US" altLang="zh-TW" dirty="0"/>
              <a:t>Modules and Namespaces</a:t>
            </a:r>
            <a:endParaRPr lang="zh-TW" altLang="en-US" dirty="0"/>
          </a:p>
        </p:txBody>
      </p:sp>
      <p:sp>
        <p:nvSpPr>
          <p:cNvPr id="4" name="TextBox 3">
            <a:extLst>
              <a:ext uri="{FF2B5EF4-FFF2-40B4-BE49-F238E27FC236}">
                <a16:creationId xmlns:a16="http://schemas.microsoft.com/office/drawing/2014/main" id="{9132F455-AAE5-44AE-82B1-228F5773F910}"/>
              </a:ext>
            </a:extLst>
          </p:cNvPr>
          <p:cNvSpPr txBox="1">
            <a:spLocks/>
          </p:cNvSpPr>
          <p:nvPr/>
        </p:nvSpPr>
        <p:spPr>
          <a:xfrm>
            <a:off x="457200" y="1844824"/>
            <a:ext cx="8229600" cy="1698927"/>
          </a:xfrm>
          <a:prstGeom prst="rect">
            <a:avLst/>
          </a:prstGeom>
          <a:solidFill>
            <a:srgbClr val="FAFAC8"/>
          </a:solidFill>
          <a:ln>
            <a:solidFill>
              <a:schemeClr val="tx1"/>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1800" dirty="0">
                <a:solidFill>
                  <a:srgbClr val="00B050"/>
                </a:solidFill>
              </a:rPr>
              <a:t>// </a:t>
            </a:r>
            <a:r>
              <a:rPr lang="en-US" sz="1800" dirty="0" err="1">
                <a:solidFill>
                  <a:srgbClr val="00B050"/>
                </a:solidFill>
              </a:rPr>
              <a:t>Constants.ts</a:t>
            </a:r>
            <a:endParaRPr lang="en-US" sz="1800" dirty="0">
              <a:solidFill>
                <a:srgbClr val="00B050"/>
              </a:solidFill>
            </a:endParaRPr>
          </a:p>
          <a:p>
            <a:pPr marL="0" indent="0" fontAlgn="auto">
              <a:spcAft>
                <a:spcPts val="0"/>
              </a:spcAft>
              <a:buFont typeface="Arial" pitchFamily="34" charset="0"/>
              <a:buNone/>
            </a:pPr>
            <a:r>
              <a:rPr lang="en-US" sz="1800" dirty="0"/>
              <a:t>export default </a:t>
            </a:r>
            <a:r>
              <a:rPr lang="en-US" sz="1800" b="1" dirty="0"/>
              <a:t>namespace</a:t>
            </a:r>
            <a:r>
              <a:rPr lang="en-US" sz="1800" dirty="0"/>
              <a:t> Constants {</a:t>
            </a:r>
          </a:p>
          <a:p>
            <a:pPr marL="0" indent="0" fontAlgn="auto">
              <a:spcAft>
                <a:spcPts val="0"/>
              </a:spcAft>
              <a:buFont typeface="Arial" pitchFamily="34" charset="0"/>
              <a:buNone/>
            </a:pPr>
            <a:r>
              <a:rPr lang="en-US" sz="1800" dirty="0"/>
              <a:t>    const pi: number = 3.14159;</a:t>
            </a:r>
          </a:p>
          <a:p>
            <a:pPr marL="0" indent="0" fontAlgn="auto">
              <a:spcAft>
                <a:spcPts val="0"/>
              </a:spcAft>
              <a:buFont typeface="Arial" pitchFamily="34" charset="0"/>
              <a:buNone/>
            </a:pPr>
            <a:r>
              <a:rPr lang="en-US" sz="1800" dirty="0"/>
              <a:t>    const e: number = 2.71828;</a:t>
            </a:r>
          </a:p>
          <a:p>
            <a:pPr marL="0" indent="0" fontAlgn="auto">
              <a:spcAft>
                <a:spcPts val="0"/>
              </a:spcAft>
              <a:buFont typeface="Arial" pitchFamily="34" charset="0"/>
              <a:buNone/>
            </a:pPr>
            <a:r>
              <a:rPr lang="en-US" sz="1800" dirty="0"/>
              <a:t>}</a:t>
            </a:r>
          </a:p>
        </p:txBody>
      </p:sp>
      <p:sp>
        <p:nvSpPr>
          <p:cNvPr id="5" name="TextBox 3">
            <a:extLst>
              <a:ext uri="{FF2B5EF4-FFF2-40B4-BE49-F238E27FC236}">
                <a16:creationId xmlns:a16="http://schemas.microsoft.com/office/drawing/2014/main" id="{6AA1D4A3-8A71-41F5-86D0-EDE36E845AEC}"/>
              </a:ext>
            </a:extLst>
          </p:cNvPr>
          <p:cNvSpPr txBox="1">
            <a:spLocks/>
          </p:cNvSpPr>
          <p:nvPr/>
        </p:nvSpPr>
        <p:spPr>
          <a:xfrm>
            <a:off x="457200" y="3789040"/>
            <a:ext cx="8229600" cy="1034129"/>
          </a:xfrm>
          <a:prstGeom prst="rect">
            <a:avLst/>
          </a:prstGeom>
          <a:solidFill>
            <a:srgbClr val="FAFAC8"/>
          </a:solidFill>
          <a:ln>
            <a:solidFill>
              <a:schemeClr val="tx1"/>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1800" dirty="0">
                <a:solidFill>
                  <a:srgbClr val="00B050"/>
                </a:solidFill>
              </a:rPr>
              <a:t>// </a:t>
            </a:r>
            <a:r>
              <a:rPr lang="en-US" sz="1800" dirty="0" err="1">
                <a:solidFill>
                  <a:srgbClr val="00B050"/>
                </a:solidFill>
              </a:rPr>
              <a:t>Main.ts</a:t>
            </a:r>
            <a:endParaRPr lang="en-US" sz="1800" dirty="0">
              <a:solidFill>
                <a:srgbClr val="00B050"/>
              </a:solidFill>
            </a:endParaRPr>
          </a:p>
          <a:p>
            <a:pPr marL="0" indent="0" fontAlgn="auto">
              <a:spcAft>
                <a:spcPts val="0"/>
              </a:spcAft>
              <a:buFont typeface="Arial" pitchFamily="34" charset="0"/>
              <a:buNone/>
            </a:pPr>
            <a:r>
              <a:rPr lang="en-US" sz="1800" dirty="0"/>
              <a:t>import Constants from “./Constants”</a:t>
            </a:r>
          </a:p>
          <a:p>
            <a:pPr marL="0" indent="0" fontAlgn="auto">
              <a:spcAft>
                <a:spcPts val="0"/>
              </a:spcAft>
              <a:buFont typeface="Arial" pitchFamily="34" charset="0"/>
              <a:buNone/>
            </a:pPr>
            <a:r>
              <a:rPr lang="en-US" sz="1800" dirty="0"/>
              <a:t>console.log(“pi = ” + </a:t>
            </a:r>
            <a:r>
              <a:rPr lang="en-US" sz="1800" dirty="0" err="1"/>
              <a:t>Constants.pi</a:t>
            </a:r>
            <a:r>
              <a:rPr lang="en-US" sz="1800" dirty="0"/>
              <a:t> + “ and e = ” + </a:t>
            </a:r>
            <a:r>
              <a:rPr lang="en-US" sz="1800" dirty="0" err="1"/>
              <a:t>Constants.e</a:t>
            </a:r>
            <a:r>
              <a:rPr lang="en-US" sz="1800" dirty="0"/>
              <a:t>);</a:t>
            </a:r>
          </a:p>
        </p:txBody>
      </p:sp>
    </p:spTree>
    <p:extLst>
      <p:ext uri="{BB962C8B-B14F-4D97-AF65-F5344CB8AC3E}">
        <p14:creationId xmlns:p14="http://schemas.microsoft.com/office/powerpoint/2010/main" val="351482457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lstStyle/>
          <a:p>
            <a:r>
              <a:rPr lang="en-US" altLang="zh-TW" dirty="0">
                <a:hlinkClick r:id="rId2"/>
              </a:rPr>
              <a:t>TypeScript home page</a:t>
            </a:r>
            <a:endParaRPr lang="en-US" altLang="zh-TW" dirty="0"/>
          </a:p>
          <a:p>
            <a:r>
              <a:rPr lang="en-US" altLang="zh-TW" dirty="0">
                <a:hlinkClick r:id="rId3"/>
              </a:rPr>
              <a:t>TypeScript tutorial</a:t>
            </a:r>
            <a:endParaRPr lang="en-US" altLang="zh-TW" dirty="0"/>
          </a:p>
          <a:p>
            <a:r>
              <a:rPr lang="en-US" altLang="zh-TW" dirty="0">
                <a:hlinkClick r:id="rId4"/>
              </a:rPr>
              <a:t>TypeScript GitHub page</a:t>
            </a:r>
            <a:endParaRPr lang="en-US" altLang="zh-TW" dirty="0"/>
          </a:p>
          <a:p>
            <a:r>
              <a:rPr lang="zh-TW" altLang="en-US" dirty="0">
                <a:hlinkClick r:id="rId5"/>
              </a:rPr>
              <a:t>讓 </a:t>
            </a:r>
            <a:r>
              <a:rPr lang="en-US" altLang="zh-TW" dirty="0">
                <a:hlinkClick r:id="rId5"/>
              </a:rPr>
              <a:t>TypeScript </a:t>
            </a:r>
            <a:r>
              <a:rPr lang="zh-TW" altLang="en-US" dirty="0">
                <a:hlinkClick r:id="rId5"/>
              </a:rPr>
              <a:t>成為你全端開發的 </a:t>
            </a:r>
            <a:r>
              <a:rPr lang="en-US" altLang="zh-TW" dirty="0">
                <a:hlinkClick r:id="rId5"/>
              </a:rPr>
              <a:t>ACE</a:t>
            </a:r>
            <a:r>
              <a:rPr lang="zh-TW" altLang="en-US" dirty="0">
                <a:hlinkClick r:id="rId5"/>
              </a:rPr>
              <a:t>！</a:t>
            </a:r>
            <a:endParaRPr lang="en-US" altLang="zh-TW" dirty="0"/>
          </a:p>
          <a:p>
            <a:r>
              <a:rPr lang="en-US" altLang="zh-TW" dirty="0">
                <a:hlinkClick r:id="rId6"/>
              </a:rPr>
              <a:t>Typescript </a:t>
            </a:r>
            <a:r>
              <a:rPr lang="zh-TW" altLang="en-US" dirty="0">
                <a:hlinkClick r:id="rId6"/>
              </a:rPr>
              <a:t>初心者手札</a:t>
            </a:r>
            <a:endParaRPr lang="zh-TW" altLang="en-US" dirty="0"/>
          </a:p>
          <a:p>
            <a:endParaRPr lang="zh-TW" altLang="en-US" dirty="0"/>
          </a:p>
          <a:p>
            <a:endParaRPr lang="zh-TW" altLang="en-US" dirty="0"/>
          </a:p>
        </p:txBody>
      </p:sp>
    </p:spTree>
    <p:extLst>
      <p:ext uri="{BB962C8B-B14F-4D97-AF65-F5344CB8AC3E}">
        <p14:creationId xmlns:p14="http://schemas.microsoft.com/office/powerpoint/2010/main" val="280807481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4936"/>
            <a:ext cx="9144000" cy="3983064"/>
          </a:xfrm>
          <a:prstGeom prst="rect">
            <a:avLst/>
          </a:prstGeom>
        </p:spPr>
      </p:pic>
      <p:pic>
        <p:nvPicPr>
          <p:cNvPr id="6" name="Picture 5" descr="thank-you.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87624" y="0"/>
            <a:ext cx="4170733" cy="4325752"/>
          </a:xfrm>
          <a:prstGeom prst="rect">
            <a:avLst/>
          </a:prstGeom>
        </p:spPr>
      </p:pic>
      <p:grpSp>
        <p:nvGrpSpPr>
          <p:cNvPr id="7" name="群組 14"/>
          <p:cNvGrpSpPr/>
          <p:nvPr/>
        </p:nvGrpSpPr>
        <p:grpSpPr>
          <a:xfrm>
            <a:off x="7668344" y="5877272"/>
            <a:ext cx="1391012" cy="926572"/>
            <a:chOff x="3563888" y="4221088"/>
            <a:chExt cx="1391012" cy="926572"/>
          </a:xfrm>
        </p:grpSpPr>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563888" y="4221088"/>
              <a:ext cx="936104" cy="9265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James\Downloads\GIF\清大LOGO(鳥).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4799" y="4511434"/>
              <a:ext cx="900101" cy="4488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13220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BD03-95E0-4861-A027-CDF0908844DD}"/>
              </a:ext>
            </a:extLst>
          </p:cNvPr>
          <p:cNvSpPr>
            <a:spLocks noGrp="1"/>
          </p:cNvSpPr>
          <p:nvPr>
            <p:ph type="title"/>
          </p:nvPr>
        </p:nvSpPr>
        <p:spPr/>
        <p:txBody>
          <a:bodyPr>
            <a:normAutofit/>
          </a:bodyPr>
          <a:lstStyle/>
          <a:p>
            <a:r>
              <a:rPr lang="en-US" sz="4000" dirty="0"/>
              <a:t>Static typing</a:t>
            </a:r>
            <a:r>
              <a:rPr lang="zh-TW" altLang="en-US" sz="4000" dirty="0"/>
              <a:t> </a:t>
            </a:r>
            <a:r>
              <a:rPr lang="en-US" altLang="zh-TW" sz="4000" dirty="0"/>
              <a:t>example</a:t>
            </a:r>
            <a:endParaRPr lang="en-US" sz="4000" dirty="0"/>
          </a:p>
        </p:txBody>
      </p:sp>
      <p:sp>
        <p:nvSpPr>
          <p:cNvPr id="7" name="Rectangle 6">
            <a:extLst>
              <a:ext uri="{FF2B5EF4-FFF2-40B4-BE49-F238E27FC236}">
                <a16:creationId xmlns:a16="http://schemas.microsoft.com/office/drawing/2014/main" id="{A12774EB-70CC-47BE-B122-018ED3CE7869}"/>
              </a:ext>
            </a:extLst>
          </p:cNvPr>
          <p:cNvSpPr/>
          <p:nvPr/>
        </p:nvSpPr>
        <p:spPr>
          <a:xfrm>
            <a:off x="809582" y="2492896"/>
            <a:ext cx="7524836" cy="2664296"/>
          </a:xfrm>
          <a:prstGeom prst="rect">
            <a:avLst/>
          </a:prstGeom>
          <a:solidFill>
            <a:srgbClr val="FAFA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dirty="0">
              <a:solidFill>
                <a:schemeClr val="tx1"/>
              </a:solidFill>
            </a:endParaRPr>
          </a:p>
          <a:p>
            <a:r>
              <a:rPr lang="en-US" sz="2800" dirty="0" err="1">
                <a:solidFill>
                  <a:schemeClr val="tx1"/>
                </a:solidFill>
              </a:rPr>
              <a:t>int</a:t>
            </a:r>
            <a:r>
              <a:rPr lang="en-US" sz="2800" dirty="0">
                <a:solidFill>
                  <a:schemeClr val="tx1"/>
                </a:solidFill>
              </a:rPr>
              <a:t> number;    </a:t>
            </a:r>
            <a:r>
              <a:rPr lang="en-US" sz="2800" dirty="0">
                <a:solidFill>
                  <a:srgbClr val="00B050"/>
                </a:solidFill>
              </a:rPr>
              <a:t>// Define an integer variable</a:t>
            </a:r>
          </a:p>
          <a:p>
            <a:endParaRPr lang="en-US" sz="2800" dirty="0">
              <a:solidFill>
                <a:schemeClr val="tx1"/>
              </a:solidFill>
            </a:endParaRPr>
          </a:p>
          <a:p>
            <a:r>
              <a:rPr lang="en-US" sz="2800" dirty="0">
                <a:solidFill>
                  <a:schemeClr val="tx1"/>
                </a:solidFill>
              </a:rPr>
              <a:t>number = 1;</a:t>
            </a:r>
          </a:p>
          <a:p>
            <a:r>
              <a:rPr lang="en-US" sz="2800" dirty="0">
                <a:solidFill>
                  <a:schemeClr val="tx1"/>
                </a:solidFill>
              </a:rPr>
              <a:t>number = “Hello world!”    </a:t>
            </a:r>
            <a:r>
              <a:rPr lang="en-US" sz="2800" dirty="0">
                <a:solidFill>
                  <a:srgbClr val="FF0000"/>
                </a:solidFill>
              </a:rPr>
              <a:t>//ERROR</a:t>
            </a:r>
          </a:p>
          <a:p>
            <a:endParaRPr lang="en-US" sz="2000" dirty="0">
              <a:solidFill>
                <a:schemeClr val="tx1"/>
              </a:solidFill>
            </a:endParaRPr>
          </a:p>
        </p:txBody>
      </p:sp>
      <p:sp>
        <p:nvSpPr>
          <p:cNvPr id="8" name="TextBox 7">
            <a:extLst>
              <a:ext uri="{FF2B5EF4-FFF2-40B4-BE49-F238E27FC236}">
                <a16:creationId xmlns:a16="http://schemas.microsoft.com/office/drawing/2014/main" id="{FCF69890-D702-43CB-B8E2-E122DD7B2529}"/>
              </a:ext>
            </a:extLst>
          </p:cNvPr>
          <p:cNvSpPr txBox="1"/>
          <p:nvPr/>
        </p:nvSpPr>
        <p:spPr>
          <a:xfrm>
            <a:off x="710109" y="5445224"/>
            <a:ext cx="7723781" cy="461665"/>
          </a:xfrm>
          <a:prstGeom prst="rect">
            <a:avLst/>
          </a:prstGeom>
          <a:noFill/>
        </p:spPr>
        <p:txBody>
          <a:bodyPr wrap="none" rtlCol="0">
            <a:spAutoFit/>
          </a:bodyPr>
          <a:lstStyle/>
          <a:p>
            <a:r>
              <a:rPr lang="en-US" altLang="zh-TW" sz="2400" dirty="0">
                <a:latin typeface="+mj-ea"/>
                <a:ea typeface="+mj-ea"/>
              </a:rPr>
              <a:t>We will get error when assigning string to an integer.</a:t>
            </a:r>
            <a:endParaRPr lang="en-US" sz="2400" dirty="0">
              <a:latin typeface="+mj-ea"/>
              <a:ea typeface="+mj-ea"/>
            </a:endParaRPr>
          </a:p>
        </p:txBody>
      </p:sp>
    </p:spTree>
    <p:extLst>
      <p:ext uri="{BB962C8B-B14F-4D97-AF65-F5344CB8AC3E}">
        <p14:creationId xmlns:p14="http://schemas.microsoft.com/office/powerpoint/2010/main" val="37542204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BD03-95E0-4861-A027-CDF0908844DD}"/>
              </a:ext>
            </a:extLst>
          </p:cNvPr>
          <p:cNvSpPr>
            <a:spLocks noGrp="1"/>
          </p:cNvSpPr>
          <p:nvPr>
            <p:ph type="title"/>
          </p:nvPr>
        </p:nvSpPr>
        <p:spPr/>
        <p:txBody>
          <a:bodyPr>
            <a:normAutofit fontScale="90000"/>
          </a:bodyPr>
          <a:lstStyle/>
          <a:p>
            <a:r>
              <a:rPr lang="en-US" dirty="0"/>
              <a:t>Dynamic typing: Pros and Cons</a:t>
            </a:r>
          </a:p>
        </p:txBody>
      </p:sp>
      <p:sp>
        <p:nvSpPr>
          <p:cNvPr id="3" name="Content Placeholder 2">
            <a:extLst>
              <a:ext uri="{FF2B5EF4-FFF2-40B4-BE49-F238E27FC236}">
                <a16:creationId xmlns:a16="http://schemas.microsoft.com/office/drawing/2014/main" id="{AF62D1BF-F9EA-4D1E-93A4-C66C655C9A8C}"/>
              </a:ext>
            </a:extLst>
          </p:cNvPr>
          <p:cNvSpPr>
            <a:spLocks noGrp="1"/>
          </p:cNvSpPr>
          <p:nvPr>
            <p:ph idx="1"/>
          </p:nvPr>
        </p:nvSpPr>
        <p:spPr/>
        <p:txBody>
          <a:bodyPr/>
          <a:lstStyle/>
          <a:p>
            <a:r>
              <a:rPr lang="en-US" dirty="0"/>
              <a:t>Pros:</a:t>
            </a:r>
          </a:p>
          <a:p>
            <a:pPr lvl="1"/>
            <a:r>
              <a:rPr lang="en-US" altLang="zh-TW" dirty="0"/>
              <a:t>Usually easy to write/learn.</a:t>
            </a:r>
          </a:p>
          <a:p>
            <a:pPr lvl="1"/>
            <a:r>
              <a:rPr lang="en-US" altLang="zh-TW" dirty="0"/>
              <a:t>Easier to declare a variable. </a:t>
            </a:r>
          </a:p>
          <a:p>
            <a:pPr lvl="1"/>
            <a:r>
              <a:rPr lang="en-US" altLang="zh-TW" dirty="0"/>
              <a:t>No need to compile when debugging.</a:t>
            </a:r>
          </a:p>
          <a:p>
            <a:r>
              <a:rPr lang="en-US" altLang="zh-TW" dirty="0"/>
              <a:t>Cons:</a:t>
            </a:r>
          </a:p>
          <a:p>
            <a:pPr lvl="1"/>
            <a:r>
              <a:rPr lang="en-US" altLang="zh-TW" dirty="0"/>
              <a:t>Type error can cause runtime error.</a:t>
            </a:r>
          </a:p>
          <a:p>
            <a:pPr lvl="1"/>
            <a:r>
              <a:rPr lang="en-US" altLang="zh-TW" dirty="0"/>
              <a:t>Hard to manage if code size is big.</a:t>
            </a:r>
          </a:p>
          <a:p>
            <a:pPr lvl="1"/>
            <a:endParaRPr lang="en-US" dirty="0"/>
          </a:p>
          <a:p>
            <a:endParaRPr lang="en-US" dirty="0"/>
          </a:p>
        </p:txBody>
      </p:sp>
    </p:spTree>
    <p:extLst>
      <p:ext uri="{BB962C8B-B14F-4D97-AF65-F5344CB8AC3E}">
        <p14:creationId xmlns:p14="http://schemas.microsoft.com/office/powerpoint/2010/main" val="36748090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BD03-95E0-4861-A027-CDF0908844DD}"/>
              </a:ext>
            </a:extLst>
          </p:cNvPr>
          <p:cNvSpPr>
            <a:spLocks noGrp="1"/>
          </p:cNvSpPr>
          <p:nvPr>
            <p:ph type="title"/>
          </p:nvPr>
        </p:nvSpPr>
        <p:spPr/>
        <p:txBody>
          <a:bodyPr>
            <a:normAutofit/>
          </a:bodyPr>
          <a:lstStyle/>
          <a:p>
            <a:r>
              <a:rPr lang="en-US" sz="4000" dirty="0"/>
              <a:t>Dynamic typing</a:t>
            </a:r>
            <a:r>
              <a:rPr lang="zh-TW" altLang="en-US" sz="4000" dirty="0"/>
              <a:t> </a:t>
            </a:r>
            <a:r>
              <a:rPr lang="en-US" altLang="zh-TW" sz="4000" dirty="0"/>
              <a:t>example</a:t>
            </a:r>
            <a:endParaRPr lang="en-US" sz="4000" dirty="0"/>
          </a:p>
        </p:txBody>
      </p:sp>
      <p:sp>
        <p:nvSpPr>
          <p:cNvPr id="7" name="Rectangle 6">
            <a:extLst>
              <a:ext uri="{FF2B5EF4-FFF2-40B4-BE49-F238E27FC236}">
                <a16:creationId xmlns:a16="http://schemas.microsoft.com/office/drawing/2014/main" id="{A12774EB-70CC-47BE-B122-018ED3CE7869}"/>
              </a:ext>
            </a:extLst>
          </p:cNvPr>
          <p:cNvSpPr/>
          <p:nvPr/>
        </p:nvSpPr>
        <p:spPr>
          <a:xfrm>
            <a:off x="809582" y="2492896"/>
            <a:ext cx="7524836" cy="2664296"/>
          </a:xfrm>
          <a:prstGeom prst="rect">
            <a:avLst/>
          </a:prstGeom>
          <a:solidFill>
            <a:srgbClr val="FAFA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dirty="0">
              <a:solidFill>
                <a:schemeClr val="tx1"/>
              </a:solidFill>
            </a:endParaRPr>
          </a:p>
          <a:p>
            <a:r>
              <a:rPr lang="en-US" sz="2800" dirty="0" err="1">
                <a:solidFill>
                  <a:schemeClr val="tx1"/>
                </a:solidFill>
              </a:rPr>
              <a:t>var</a:t>
            </a:r>
            <a:r>
              <a:rPr lang="en-US" sz="2800" dirty="0">
                <a:solidFill>
                  <a:schemeClr val="tx1"/>
                </a:solidFill>
              </a:rPr>
              <a:t> number;    </a:t>
            </a:r>
            <a:r>
              <a:rPr lang="en-US" sz="2800" dirty="0">
                <a:solidFill>
                  <a:srgbClr val="00B050"/>
                </a:solidFill>
              </a:rPr>
              <a:t>// Define a variable</a:t>
            </a:r>
            <a:r>
              <a:rPr lang="zh-TW" altLang="en-US" sz="2800" dirty="0">
                <a:solidFill>
                  <a:srgbClr val="00B050"/>
                </a:solidFill>
              </a:rPr>
              <a:t> </a:t>
            </a:r>
            <a:r>
              <a:rPr lang="en-US" altLang="zh-TW" sz="2800" dirty="0">
                <a:solidFill>
                  <a:srgbClr val="00B050"/>
                </a:solidFill>
              </a:rPr>
              <a:t>‘number’</a:t>
            </a:r>
            <a:endParaRPr lang="en-US" sz="2800" dirty="0">
              <a:solidFill>
                <a:srgbClr val="00B050"/>
              </a:solidFill>
            </a:endParaRPr>
          </a:p>
          <a:p>
            <a:endParaRPr lang="en-US" sz="2800" dirty="0">
              <a:solidFill>
                <a:schemeClr val="tx1"/>
              </a:solidFill>
            </a:endParaRPr>
          </a:p>
          <a:p>
            <a:r>
              <a:rPr lang="en-US" sz="2800" dirty="0">
                <a:solidFill>
                  <a:schemeClr val="tx1"/>
                </a:solidFill>
              </a:rPr>
              <a:t>number = 1;</a:t>
            </a:r>
            <a:r>
              <a:rPr lang="zh-TW" altLang="en-US" sz="2800" dirty="0">
                <a:solidFill>
                  <a:schemeClr val="tx1"/>
                </a:solidFill>
              </a:rPr>
              <a:t>     </a:t>
            </a:r>
            <a:r>
              <a:rPr lang="en-US" sz="2800" dirty="0">
                <a:solidFill>
                  <a:srgbClr val="FF0000"/>
                </a:solidFill>
              </a:rPr>
              <a:t>// ‘number’ is an integer</a:t>
            </a:r>
            <a:endParaRPr lang="en-US" sz="2800" dirty="0">
              <a:solidFill>
                <a:schemeClr val="tx1"/>
              </a:solidFill>
            </a:endParaRPr>
          </a:p>
          <a:p>
            <a:r>
              <a:rPr lang="en-US" sz="2800" dirty="0">
                <a:solidFill>
                  <a:schemeClr val="tx1"/>
                </a:solidFill>
              </a:rPr>
              <a:t>number = “Hello world!”  </a:t>
            </a:r>
            <a:r>
              <a:rPr lang="en-US" sz="2800" dirty="0">
                <a:solidFill>
                  <a:srgbClr val="FF0000"/>
                </a:solidFill>
              </a:rPr>
              <a:t>// ’number’ is a string</a:t>
            </a:r>
          </a:p>
          <a:p>
            <a:endParaRPr lang="en-US" sz="2000" dirty="0">
              <a:solidFill>
                <a:schemeClr val="tx1"/>
              </a:solidFill>
            </a:endParaRPr>
          </a:p>
        </p:txBody>
      </p:sp>
    </p:spTree>
    <p:extLst>
      <p:ext uri="{BB962C8B-B14F-4D97-AF65-F5344CB8AC3E}">
        <p14:creationId xmlns:p14="http://schemas.microsoft.com/office/powerpoint/2010/main" val="35670462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B930755-8ED6-7A4D-98E3-39519A632C4D}"/>
              </a:ext>
            </a:extLst>
          </p:cNvPr>
          <p:cNvPicPr>
            <a:picLocks noChangeAspect="1"/>
          </p:cNvPicPr>
          <p:nvPr/>
        </p:nvPicPr>
        <p:blipFill rotWithShape="1">
          <a:blip r:embed="rId2">
            <a:extLst>
              <a:ext uri="{28A0092B-C50C-407E-A947-70E740481C1C}">
                <a14:useLocalDpi xmlns:a14="http://schemas.microsoft.com/office/drawing/2010/main" val="0"/>
              </a:ext>
            </a:extLst>
          </a:blip>
          <a:srcRect l="15794" r="15794"/>
          <a:stretch/>
        </p:blipFill>
        <p:spPr>
          <a:xfrm>
            <a:off x="0" y="-20358"/>
            <a:ext cx="9144000" cy="6878358"/>
          </a:xfrm>
          <a:prstGeom prst="rect">
            <a:avLst/>
          </a:prstGeom>
        </p:spPr>
      </p:pic>
    </p:spTree>
    <p:extLst>
      <p:ext uri="{BB962C8B-B14F-4D97-AF65-F5344CB8AC3E}">
        <p14:creationId xmlns:p14="http://schemas.microsoft.com/office/powerpoint/2010/main" val="92941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000C7-6F01-3C4E-A87D-59BCC60575FA}"/>
              </a:ext>
            </a:extLst>
          </p:cNvPr>
          <p:cNvSpPr>
            <a:spLocks noGrp="1"/>
          </p:cNvSpPr>
          <p:nvPr>
            <p:ph type="title"/>
          </p:nvPr>
        </p:nvSpPr>
        <p:spPr/>
        <p:txBody>
          <a:bodyPr>
            <a:normAutofit/>
          </a:bodyPr>
          <a:lstStyle/>
          <a:p>
            <a:r>
              <a:rPr kumimoji="1" lang="en-US" altLang="zh-TW" sz="4000" dirty="0"/>
              <a:t>Why TypeScript?</a:t>
            </a:r>
            <a:endParaRPr kumimoji="1" lang="zh-TW" altLang="en-US" sz="4000" dirty="0"/>
          </a:p>
        </p:txBody>
      </p:sp>
      <p:sp>
        <p:nvSpPr>
          <p:cNvPr id="3" name="內容版面配置區 2">
            <a:extLst>
              <a:ext uri="{FF2B5EF4-FFF2-40B4-BE49-F238E27FC236}">
                <a16:creationId xmlns:a16="http://schemas.microsoft.com/office/drawing/2014/main" id="{697BFAE7-A8C7-354D-B01B-883ABEDED260}"/>
              </a:ext>
            </a:extLst>
          </p:cNvPr>
          <p:cNvSpPr>
            <a:spLocks noGrp="1"/>
          </p:cNvSpPr>
          <p:nvPr>
            <p:ph idx="1"/>
          </p:nvPr>
        </p:nvSpPr>
        <p:spPr/>
        <p:txBody>
          <a:bodyPr/>
          <a:lstStyle/>
          <a:p>
            <a:r>
              <a:rPr kumimoji="1" lang="en-US" altLang="zh-TW" b="1" dirty="0"/>
              <a:t>Type system </a:t>
            </a:r>
            <a:r>
              <a:rPr kumimoji="1" lang="en-US" altLang="zh-TW" dirty="0"/>
              <a:t>can enhance code quality and understandability.</a:t>
            </a:r>
          </a:p>
          <a:p>
            <a:r>
              <a:rPr lang="en-US" dirty="0"/>
              <a:t>Provides </a:t>
            </a:r>
            <a:r>
              <a:rPr lang="en-US" b="1" dirty="0"/>
              <a:t>compile time</a:t>
            </a:r>
            <a:r>
              <a:rPr lang="en-US" dirty="0"/>
              <a:t> type safety for JavaScript code.</a:t>
            </a:r>
          </a:p>
          <a:p>
            <a:r>
              <a:rPr kumimoji="1" lang="en-US" altLang="zh-TW" dirty="0"/>
              <a:t>Supports classes, interfaces and other </a:t>
            </a:r>
            <a:r>
              <a:rPr kumimoji="1" lang="en-US" altLang="zh-TW" b="1" dirty="0"/>
              <a:t>object-oriented programming techniques</a:t>
            </a:r>
            <a:r>
              <a:rPr kumimoji="1" lang="en-US" altLang="zh-TW" dirty="0"/>
              <a:t>.</a:t>
            </a:r>
          </a:p>
          <a:p>
            <a:r>
              <a:rPr kumimoji="1" lang="en-US" altLang="zh-TW" dirty="0"/>
              <a:t>Try now in the TypeScript </a:t>
            </a:r>
            <a:r>
              <a:rPr kumimoji="1" lang="en-US" altLang="zh-TW" dirty="0">
                <a:hlinkClick r:id="rId3"/>
              </a:rPr>
              <a:t>playground</a:t>
            </a:r>
            <a:r>
              <a:rPr kumimoji="1" lang="en-US" altLang="zh-TW" dirty="0"/>
              <a:t>!</a:t>
            </a:r>
            <a:endParaRPr kumimoji="1" lang="zh-TW" altLang="en-US" dirty="0"/>
          </a:p>
          <a:p>
            <a:endParaRPr kumimoji="1" lang="zh-TW" altLang="en-US" b="1" dirty="0"/>
          </a:p>
        </p:txBody>
      </p:sp>
    </p:spTree>
    <p:extLst>
      <p:ext uri="{BB962C8B-B14F-4D97-AF65-F5344CB8AC3E}">
        <p14:creationId xmlns:p14="http://schemas.microsoft.com/office/powerpoint/2010/main" val="2501052581"/>
      </p:ext>
    </p:extLst>
  </p:cSld>
  <p:clrMapOvr>
    <a:masterClrMapping/>
  </p:clrMapOvr>
  <p:transition>
    <p:fade/>
  </p:transition>
</p:sld>
</file>

<file path=ppt/theme/theme1.xml><?xml version="1.0" encoding="utf-8"?>
<a:theme xmlns:a="http://schemas.openxmlformats.org/drawingml/2006/main" name="Course_PPTX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urse_PPTX_Theme" id="{05E69893-63BF-6540-BFBD-90C422AF176E}" vid="{B241770B-6B67-1042-8E7F-5D54F0896B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B293D44-CF12-42FB-A90A-456DFC87D2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Course_PPTX_Theme</Template>
  <TotalTime>145</TotalTime>
  <Words>3528</Words>
  <Application>Microsoft Macintosh PowerPoint</Application>
  <PresentationFormat>如螢幕大小 (4:3)</PresentationFormat>
  <Paragraphs>414</Paragraphs>
  <Slides>47</Slides>
  <Notes>31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47</vt:i4>
      </vt:variant>
    </vt:vector>
  </HeadingPairs>
  <TitlesOfParts>
    <vt:vector size="52" baseType="lpstr">
      <vt:lpstr>微軟正黑體</vt:lpstr>
      <vt:lpstr>Arial</vt:lpstr>
      <vt:lpstr>Calibri</vt:lpstr>
      <vt:lpstr>Stencil Std</vt:lpstr>
      <vt:lpstr>Course_PPTX_Theme</vt:lpstr>
      <vt:lpstr>TypeScript</vt:lpstr>
      <vt:lpstr>What is TypeScript?</vt:lpstr>
      <vt:lpstr>Type systems</vt:lpstr>
      <vt:lpstr>Static typing: Pros and Cons</vt:lpstr>
      <vt:lpstr>Static typing example</vt:lpstr>
      <vt:lpstr>Dynamic typing: Pros and Cons</vt:lpstr>
      <vt:lpstr>Dynamic typing example</vt:lpstr>
      <vt:lpstr>PowerPoint 簡報</vt:lpstr>
      <vt:lpstr>Why TypeScript?</vt:lpstr>
      <vt:lpstr>TypeScript Examples</vt:lpstr>
      <vt:lpstr>TypeScript with VSCode</vt:lpstr>
      <vt:lpstr>Using TypeScript</vt:lpstr>
      <vt:lpstr>TypeScript: Basic Types</vt:lpstr>
      <vt:lpstr>Type ‘any’</vt:lpstr>
      <vt:lpstr>Syntax ‘typeof’</vt:lpstr>
      <vt:lpstr>Type Aliases</vt:lpstr>
      <vt:lpstr>TypeScript: Function</vt:lpstr>
      <vt:lpstr>‘void’ Function</vt:lpstr>
      <vt:lpstr>Advanced Type Checking</vt:lpstr>
      <vt:lpstr>Function Parameter</vt:lpstr>
      <vt:lpstr>Default Parameter</vt:lpstr>
      <vt:lpstr>Rest Parameter</vt:lpstr>
      <vt:lpstr>Iterator</vt:lpstr>
      <vt:lpstr>TypeScript enums</vt:lpstr>
      <vt:lpstr>TypeScript enums (Cont’d)</vt:lpstr>
      <vt:lpstr>TypeScript Class</vt:lpstr>
      <vt:lpstr>Class Inherit</vt:lpstr>
      <vt:lpstr>Access Modifiers</vt:lpstr>
      <vt:lpstr>Access Modifiers Example</vt:lpstr>
      <vt:lpstr>TypeScript Interface</vt:lpstr>
      <vt:lpstr>Class and Interface</vt:lpstr>
      <vt:lpstr>Class and Interface</vt:lpstr>
      <vt:lpstr>Class and Interface</vt:lpstr>
      <vt:lpstr>Abstract Class</vt:lpstr>
      <vt:lpstr>Abstract Class Example</vt:lpstr>
      <vt:lpstr>Abstract Class Example (Cont’d)</vt:lpstr>
      <vt:lpstr>TypeScript Modules</vt:lpstr>
      <vt:lpstr>TypeScript import/export</vt:lpstr>
      <vt:lpstr>TypeScript import/export</vt:lpstr>
      <vt:lpstr>TypeScript export all</vt:lpstr>
      <vt:lpstr>TypeScript import all</vt:lpstr>
      <vt:lpstr>TypeScript import/export</vt:lpstr>
      <vt:lpstr>TypeScript ‘default’ export</vt:lpstr>
      <vt:lpstr>Modules and Namespaces</vt:lpstr>
      <vt:lpstr>Modules and Namespaces</vt:lpstr>
      <vt:lpstr>References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Windows 使用者</dc:creator>
  <cp:lastModifiedBy>朱宏國</cp:lastModifiedBy>
  <cp:revision>389</cp:revision>
  <cp:lastPrinted>1601-01-01T00:00:00Z</cp:lastPrinted>
  <dcterms:created xsi:type="dcterms:W3CDTF">2018-01-25T06:12:58Z</dcterms:created>
  <dcterms:modified xsi:type="dcterms:W3CDTF">2022-04-14T06:07:56Z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TC062560581033</vt:lpwstr>
  </property>
</Properties>
</file>