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1"/>
  </p:notesMasterIdLst>
  <p:handoutMasterIdLst>
    <p:handoutMasterId r:id="rId12"/>
  </p:handoutMasterIdLst>
  <p:sldIdLst>
    <p:sldId id="342" r:id="rId3"/>
    <p:sldId id="379" r:id="rId4"/>
    <p:sldId id="344" r:id="rId5"/>
    <p:sldId id="346" r:id="rId6"/>
    <p:sldId id="347" r:id="rId7"/>
    <p:sldId id="350" r:id="rId8"/>
    <p:sldId id="351" r:id="rId9"/>
    <p:sldId id="34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79"/>
            <p14:sldId id="344"/>
            <p14:sldId id="346"/>
            <p14:sldId id="347"/>
            <p14:sldId id="350"/>
            <p14:sldId id="351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81765" autoAdjust="0"/>
  </p:normalViewPr>
  <p:slideViewPr>
    <p:cSldViewPr>
      <p:cViewPr varScale="1">
        <p:scale>
          <a:sx n="139" d="100"/>
          <a:sy n="139" d="100"/>
        </p:scale>
        <p:origin x="127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 新增補考規則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r_GFxkwZAvJc13wB2Twr527mnI9CBwMQ5-ZpEyr6bg/edit#gid=0" TargetMode="External"/><Relationship Id="rId2" Type="http://schemas.openxmlformats.org/officeDocument/2006/relationships/hyperlink" Target="https://docs.google.com/forms/d/e/1FAIpQLScGpecOfhZmOk-LZbvFmzrRwOSThDYtXui-wcKtKccSleVq1Q/viewfor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Online Lab </a:t>
            </a:r>
            <a:r>
              <a:rPr kumimoji="1" lang="zh-CN" altLang="en-US" sz="4800" dirty="0"/>
              <a:t>說明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96788" y="6218148"/>
            <a:ext cx="155042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CS5503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Intro. to Game Programming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遊戲程式設計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Lab: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zh-Hant" altLang="en-US" dirty="0">
                <a:latin typeface="+mn-ea"/>
              </a:rPr>
              <a:t>預定時程</a:t>
            </a:r>
            <a:r>
              <a:rPr lang="zh-TW" altLang="en-US" dirty="0">
                <a:latin typeface="+mn-ea"/>
              </a:rPr>
              <a:t>（以當次</a:t>
            </a:r>
            <a:r>
              <a:rPr lang="en-US" altLang="zh-TW" dirty="0">
                <a:latin typeface="+mn-ea"/>
              </a:rPr>
              <a:t>L</a:t>
            </a:r>
            <a:r>
              <a:rPr lang="en" altLang="zh-TW" dirty="0">
                <a:latin typeface="+mn-ea"/>
              </a:rPr>
              <a:t>ab</a:t>
            </a:r>
            <a:r>
              <a:rPr lang="zh-TW" altLang="en-US" dirty="0">
                <a:latin typeface="+mn-ea"/>
              </a:rPr>
              <a:t>公告之時程為主）</a:t>
            </a:r>
            <a:endParaRPr lang="en-US" altLang="zh-TW" dirty="0">
              <a:latin typeface="+mn-ea"/>
            </a:endParaRPr>
          </a:p>
          <a:p>
            <a:pPr lvl="1"/>
            <a:r>
              <a:rPr lang="en" altLang="zh-TW" dirty="0">
                <a:latin typeface="+mn-ea"/>
              </a:rPr>
              <a:t>15:30</a:t>
            </a:r>
            <a:r>
              <a:rPr lang="zh-TW" altLang="en-US" dirty="0">
                <a:latin typeface="+mn-ea"/>
              </a:rPr>
              <a:t> </a:t>
            </a:r>
            <a:r>
              <a:rPr lang="en" altLang="zh-TW" dirty="0">
                <a:latin typeface="+mn-ea"/>
              </a:rPr>
              <a:t>-</a:t>
            </a:r>
            <a:r>
              <a:rPr lang="zh-TW" altLang="en-US" dirty="0">
                <a:latin typeface="+mn-ea"/>
              </a:rPr>
              <a:t> </a:t>
            </a:r>
            <a:r>
              <a:rPr lang="en" altLang="zh-TW" dirty="0">
                <a:latin typeface="+mn-ea"/>
              </a:rPr>
              <a:t>15:50 : Lab</a:t>
            </a:r>
            <a:r>
              <a:rPr lang="zh-TW" altLang="en-US" dirty="0">
                <a:latin typeface="+mn-ea"/>
              </a:rPr>
              <a:t>講解 </a:t>
            </a:r>
            <a:r>
              <a:rPr lang="en-US" altLang="zh-TW" dirty="0">
                <a:latin typeface="+mn-ea"/>
              </a:rPr>
              <a:t>+</a:t>
            </a:r>
            <a:r>
              <a:rPr lang="zh-TW" altLang="en-US" dirty="0">
                <a:latin typeface="+mn-ea"/>
              </a:rPr>
              <a:t> 課程相關公告</a:t>
            </a:r>
          </a:p>
          <a:p>
            <a:pPr lvl="1"/>
            <a:r>
              <a:rPr lang="en-US" altLang="zh-TW" dirty="0">
                <a:latin typeface="+mn-ea"/>
              </a:rPr>
              <a:t>15:50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-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16:50 : </a:t>
            </a:r>
            <a:r>
              <a:rPr lang="zh-TW" altLang="en-US" dirty="0">
                <a:latin typeface="+mn-ea"/>
              </a:rPr>
              <a:t>第一梯次上傳 </a:t>
            </a:r>
            <a:r>
              <a:rPr lang="en-US" altLang="zh-TW" dirty="0">
                <a:latin typeface="+mn-ea"/>
              </a:rPr>
              <a:t>(1</a:t>
            </a:r>
            <a:r>
              <a:rPr lang="zh-TW" altLang="en-US" dirty="0">
                <a:latin typeface="+mn-ea"/>
              </a:rPr>
              <a:t>小時內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16:50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-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17:20 : </a:t>
            </a:r>
            <a:r>
              <a:rPr lang="zh-TW" altLang="en-US" dirty="0">
                <a:latin typeface="+mn-ea"/>
              </a:rPr>
              <a:t>最後上傳</a:t>
            </a:r>
          </a:p>
          <a:p>
            <a:r>
              <a:rPr lang="zh-TW" altLang="en-US" dirty="0">
                <a:latin typeface="+mn-ea"/>
              </a:rPr>
              <a:t>上機考期間禁止與他人交談（老師與助教除外）。</a:t>
            </a:r>
            <a:endParaRPr lang="en-US" altLang="zh-TW" sz="800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評分方式以日後公布為主。</a:t>
            </a:r>
            <a:endParaRPr lang="en-US" altLang="zh-TW" sz="800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補考規則：</a:t>
            </a:r>
            <a:endParaRPr lang="en-US" altLang="zh-TW" b="1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請假需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寄信給老師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助教</a:t>
            </a:r>
            <a:r>
              <a:rPr lang="zh-TW" altLang="en-US" dirty="0">
                <a:latin typeface="+mn-ea"/>
              </a:rPr>
              <a:t>並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附上證明</a:t>
            </a:r>
            <a:r>
              <a:rPr lang="zh-TW" altLang="en-US" dirty="0">
                <a:latin typeface="+mn-ea"/>
              </a:rPr>
              <a:t>方得補考。</a:t>
            </a:r>
          </a:p>
          <a:p>
            <a:pPr lvl="1"/>
            <a:r>
              <a:rPr lang="zh-TW" altLang="en-US" dirty="0">
                <a:latin typeface="+mn-ea"/>
              </a:rPr>
              <a:t>補考須於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小考當週完成</a:t>
            </a:r>
            <a:r>
              <a:rPr lang="zh-TW" altLang="en-US" dirty="0">
                <a:latin typeface="+mn-ea"/>
              </a:rPr>
              <a:t>，請與助教約時間。</a:t>
            </a:r>
          </a:p>
          <a:p>
            <a:pPr lvl="1"/>
            <a:r>
              <a:rPr lang="zh-TW" altLang="en-US" dirty="0">
                <a:latin typeface="+mn-ea"/>
              </a:rPr>
              <a:t>補考分數以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八折</a:t>
            </a:r>
            <a:r>
              <a:rPr lang="zh-TW" altLang="en-US" dirty="0">
                <a:latin typeface="+mn-ea"/>
              </a:rPr>
              <a:t>計算。</a:t>
            </a:r>
          </a:p>
          <a:p>
            <a:pPr lvl="1"/>
            <a:endParaRPr lang="zh-TW" altLang="en-US" b="1" dirty="0"/>
          </a:p>
          <a:p>
            <a:pPr lvl="1"/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387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BEC4B-7E73-4D4A-B660-F0745792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Microsoft JhengHei" panose="020B0604030504040204" pitchFamily="34" charset="-120"/>
              </a:rPr>
              <a:t>Online Lab: </a:t>
            </a:r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公告</a:t>
            </a:r>
            <a:endParaRPr lang="zh-TW" altLang="en-US" dirty="0"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1EB8E-BD2E-4162-A96F-D370DA82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ea typeface="Microsoft JhengHei" panose="020B0604030504040204" pitchFamily="34" charset="-120"/>
              </a:rPr>
              <a:t>線上平台</a:t>
            </a:r>
            <a:r>
              <a:rPr lang="en-US" altLang="zh-CN" dirty="0">
                <a:ea typeface="Microsoft JhengHei" panose="020B0604030504040204" pitchFamily="34" charset="-120"/>
              </a:rPr>
              <a:t>: Microsoft teams</a:t>
            </a:r>
          </a:p>
          <a:p>
            <a:r>
              <a:rPr lang="zh-CN" altLang="en-US" dirty="0">
                <a:ea typeface="Microsoft JhengHei" panose="020B0604030504040204" pitchFamily="34" charset="-120"/>
              </a:rPr>
              <a:t>相關文件下載</a:t>
            </a:r>
            <a:r>
              <a:rPr lang="en-US" altLang="zh-CN" dirty="0">
                <a:ea typeface="Microsoft JhengHei" panose="020B0604030504040204" pitchFamily="34" charset="-120"/>
              </a:rPr>
              <a:t>: </a:t>
            </a:r>
            <a:r>
              <a:rPr lang="en-US" altLang="zh-CN" dirty="0" err="1">
                <a:ea typeface="Microsoft JhengHei" panose="020B0604030504040204" pitchFamily="34" charset="-120"/>
              </a:rPr>
              <a:t>eeclass</a:t>
            </a:r>
            <a:r>
              <a:rPr lang="zh-CN" altLang="en-US" dirty="0">
                <a:ea typeface="Microsoft JhengHei" panose="020B0604030504040204" pitchFamily="34" charset="-120"/>
              </a:rPr>
              <a:t>公告貼文</a:t>
            </a:r>
            <a:endParaRPr lang="en-US" altLang="zh-CN" dirty="0">
              <a:ea typeface="Microsoft JhengHei" panose="020B0604030504040204" pitchFamily="34" charset="-120"/>
            </a:endParaRPr>
          </a:p>
          <a:p>
            <a:r>
              <a:rPr lang="en-US" altLang="zh-CN" dirty="0" err="1">
                <a:ea typeface="Microsoft JhengHei" panose="020B0604030504040204" pitchFamily="34" charset="-120"/>
              </a:rPr>
              <a:t>eeclass</a:t>
            </a:r>
            <a:r>
              <a:rPr lang="en-US" altLang="zh-CN" dirty="0"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ea typeface="Microsoft JhengHei" panose="020B0604030504040204" pitchFamily="34" charset="-120"/>
              </a:rPr>
              <a:t>問題串</a:t>
            </a:r>
            <a:r>
              <a:rPr lang="en-US" altLang="zh-CN" dirty="0">
                <a:ea typeface="Microsoft JhengHei" panose="020B0604030504040204" pitchFamily="34" charset="-120"/>
              </a:rPr>
              <a:t>:</a:t>
            </a:r>
          </a:p>
          <a:p>
            <a:pPr lvl="1"/>
            <a:r>
              <a:rPr lang="en-US" altLang="zh-CN" b="1" dirty="0">
                <a:ea typeface="Microsoft JhengHei" panose="020B0604030504040204" pitchFamily="34" charset="-120"/>
              </a:rPr>
              <a:t>Lab</a:t>
            </a:r>
            <a:r>
              <a:rPr lang="zh-CN" altLang="en-US" b="1" dirty="0">
                <a:ea typeface="Microsoft JhengHei" panose="020B0604030504040204" pitchFamily="34" charset="-120"/>
              </a:rPr>
              <a:t>問題串</a:t>
            </a:r>
            <a:r>
              <a:rPr lang="en-US" altLang="zh-CN" dirty="0">
                <a:ea typeface="Microsoft JhengHei" panose="020B0604030504040204" pitchFamily="34" charset="-120"/>
              </a:rPr>
              <a:t>: </a:t>
            </a:r>
            <a:r>
              <a:rPr lang="zh-CN" altLang="en-US" dirty="0">
                <a:ea typeface="Microsoft JhengHei" panose="020B0604030504040204" pitchFamily="34" charset="-120"/>
              </a:rPr>
              <a:t>對</a:t>
            </a:r>
            <a:r>
              <a:rPr lang="en-US" altLang="zh-CN" dirty="0">
                <a:ea typeface="Microsoft JhengHei" panose="020B0604030504040204" pitchFamily="34" charset="-120"/>
              </a:rPr>
              <a:t>Lab</a:t>
            </a:r>
            <a:r>
              <a:rPr lang="zh-CN" altLang="en-US" dirty="0">
                <a:ea typeface="Microsoft JhengHei" panose="020B0604030504040204" pitchFamily="34" charset="-120"/>
              </a:rPr>
              <a:t>的敘述有疑問或是</a:t>
            </a:r>
            <a:r>
              <a:rPr lang="en-US" altLang="zh-CN" dirty="0">
                <a:ea typeface="Microsoft JhengHei" panose="020B0604030504040204" pitchFamily="34" charset="-120"/>
              </a:rPr>
              <a:t>Lab</a:t>
            </a:r>
            <a:r>
              <a:rPr lang="zh-CN" altLang="en-US" dirty="0">
                <a:ea typeface="Microsoft JhengHei" panose="020B0604030504040204" pitchFamily="34" charset="-120"/>
              </a:rPr>
              <a:t>資源出現問題時，請在此區討論</a:t>
            </a:r>
            <a:endParaRPr lang="en-US" altLang="zh-CN" dirty="0">
              <a:ea typeface="Microsoft JhengHei" panose="020B0604030504040204" pitchFamily="34" charset="-120"/>
            </a:endParaRPr>
          </a:p>
          <a:p>
            <a:pPr lvl="1"/>
            <a:r>
              <a:rPr lang="en-US" altLang="zh-CN" b="1" dirty="0">
                <a:ea typeface="Microsoft JhengHei" panose="020B0604030504040204" pitchFamily="34" charset="-120"/>
              </a:rPr>
              <a:t>Lab</a:t>
            </a:r>
            <a:r>
              <a:rPr lang="zh-CN" altLang="en-US" b="1" dirty="0">
                <a:ea typeface="Microsoft JhengHei" panose="020B0604030504040204" pitchFamily="34" charset="-120"/>
              </a:rPr>
              <a:t>批改問題串</a:t>
            </a:r>
            <a:r>
              <a:rPr lang="en-US" altLang="zh-CN" dirty="0">
                <a:ea typeface="Microsoft JhengHei" panose="020B0604030504040204" pitchFamily="34" charset="-120"/>
              </a:rPr>
              <a:t>: </a:t>
            </a:r>
            <a:r>
              <a:rPr lang="zh-CN" altLang="en-US" dirty="0">
                <a:ea typeface="Microsoft JhengHei" panose="020B0604030504040204" pitchFamily="34" charset="-120"/>
              </a:rPr>
              <a:t>對批改之後的成績與備註有任何問題時，請在此區討論</a:t>
            </a:r>
            <a:endParaRPr lang="en-US" altLang="zh-CN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dirty="0">
                <a:ea typeface="Microsoft JhengHei" panose="020B0604030504040204" pitchFamily="34" charset="-120"/>
              </a:rPr>
              <a:t>問題敘述務必簡潔清晰，建議配合圖片</a:t>
            </a:r>
            <a:r>
              <a:rPr lang="en-US" altLang="zh-CN" dirty="0">
                <a:ea typeface="Microsoft JhengHei" panose="020B0604030504040204" pitchFamily="34" charset="-120"/>
              </a:rPr>
              <a:t>/</a:t>
            </a:r>
            <a:r>
              <a:rPr lang="zh-CN" altLang="en-US" dirty="0">
                <a:ea typeface="Microsoft JhengHei" panose="020B0604030504040204" pitchFamily="34" charset="-120"/>
              </a:rPr>
              <a:t>截圖說明</a:t>
            </a:r>
            <a:endParaRPr lang="en-US" altLang="zh-CN" dirty="0">
              <a:ea typeface="Microsoft JhengHei" panose="020B0604030504040204" pitchFamily="34" charset="-120"/>
            </a:endParaRPr>
          </a:p>
          <a:p>
            <a:r>
              <a:rPr lang="zh-CN" altLang="en-US" dirty="0">
                <a:ea typeface="Microsoft JhengHei" panose="020B0604030504040204" pitchFamily="34" charset="-120"/>
              </a:rPr>
              <a:t>助教會視情況透過</a:t>
            </a:r>
            <a:r>
              <a:rPr lang="en-US" altLang="zh-CN" dirty="0">
                <a:ea typeface="Microsoft JhengHei" panose="020B0604030504040204" pitchFamily="34" charset="-120"/>
              </a:rPr>
              <a:t>teams</a:t>
            </a:r>
            <a:r>
              <a:rPr lang="zh-CN" altLang="en-US" dirty="0">
                <a:ea typeface="Microsoft JhengHei" panose="020B0604030504040204" pitchFamily="34" charset="-120"/>
              </a:rPr>
              <a:t>口頭協助同學解惑，請同學們留意</a:t>
            </a:r>
            <a:r>
              <a:rPr lang="en-US" altLang="zh-CN" dirty="0">
                <a:ea typeface="Microsoft JhengHei" panose="020B0604030504040204" pitchFamily="34" charset="-120"/>
              </a:rPr>
              <a:t>teams</a:t>
            </a:r>
            <a:r>
              <a:rPr lang="zh-CN" altLang="en-US" dirty="0">
                <a:ea typeface="Microsoft JhengHei" panose="020B0604030504040204" pitchFamily="34" charset="-120"/>
              </a:rPr>
              <a:t>訊息</a:t>
            </a:r>
            <a:endParaRPr lang="zh-TW" altLang="en-US" dirty="0">
              <a:ea typeface="Microsoft JhengHei" panose="020B0604030504040204" pitchFamily="34" charset="-120"/>
            </a:endParaRPr>
          </a:p>
          <a:p>
            <a:endParaRPr lang="en-US" altLang="zh-CN" dirty="0">
              <a:ea typeface="Microsoft JhengHei" panose="020B0604030504040204" pitchFamily="34" charset="-120"/>
            </a:endParaRPr>
          </a:p>
          <a:p>
            <a:pPr lvl="1"/>
            <a:endParaRPr lang="zh-TW" altLang="en-US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198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2FC5B-CDFB-43A7-AF8B-69A66568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Microsoft JhengHei" panose="020B0604030504040204" pitchFamily="34" charset="-120"/>
              </a:rPr>
              <a:t>Online Lab: </a:t>
            </a:r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批改流程</a:t>
            </a:r>
            <a:endParaRPr lang="zh-TW" altLang="en-US" dirty="0"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9E9AA-5FEB-4D7F-9218-CB812032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b="1" dirty="0">
                <a:ea typeface="Microsoft JhengHei" panose="020B0604030504040204" pitchFamily="34" charset="-120"/>
              </a:rPr>
              <a:t>第一梯次</a:t>
            </a:r>
            <a:r>
              <a:rPr lang="en-US" altLang="zh-CN" sz="2400" b="1" dirty="0">
                <a:ea typeface="Microsoft JhengHei" panose="020B0604030504040204" pitchFamily="34" charset="-120"/>
              </a:rPr>
              <a:t> (Optional)</a:t>
            </a:r>
            <a:r>
              <a:rPr lang="zh-CN" altLang="en-US" sz="2400" b="1" dirty="0">
                <a:ea typeface="Microsoft JhengHei" panose="020B0604030504040204" pitchFamily="34" charset="-120"/>
              </a:rPr>
              <a:t>：</a:t>
            </a:r>
            <a:endParaRPr lang="en-US" altLang="zh-CN" sz="2400" b="1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在時程內完成</a:t>
            </a:r>
            <a:r>
              <a:rPr lang="en-US" altLang="zh-CN" sz="2000" dirty="0">
                <a:ea typeface="Microsoft JhengHei" panose="020B0604030504040204" pitchFamily="34" charset="-120"/>
              </a:rPr>
              <a:t>Lab</a:t>
            </a:r>
            <a:r>
              <a:rPr lang="zh-CN" altLang="en-US" sz="2000" dirty="0">
                <a:ea typeface="Microsoft JhengHei" panose="020B0604030504040204" pitchFamily="34" charset="-120"/>
              </a:rPr>
              <a:t>繳交流程</a:t>
            </a:r>
            <a:r>
              <a:rPr lang="zh-TW" altLang="en-US" sz="2000" dirty="0"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ea typeface="Microsoft JhengHei" panose="020B0604030504040204" pitchFamily="34" charset="-120"/>
              </a:rPr>
              <a:t>(</a:t>
            </a:r>
            <a:r>
              <a:rPr lang="zh-TW" altLang="en-US" sz="2000" dirty="0">
                <a:ea typeface="Microsoft JhengHei" panose="020B0604030504040204" pitchFamily="34" charset="-120"/>
              </a:rPr>
              <a:t>詳細步驟如後述</a:t>
            </a:r>
            <a:r>
              <a:rPr lang="en-US" altLang="zh-TW" sz="2000" dirty="0">
                <a:ea typeface="Microsoft JhengHei" panose="020B0604030504040204" pitchFamily="34" charset="-120"/>
              </a:rPr>
              <a:t>)</a:t>
            </a:r>
            <a:r>
              <a:rPr lang="zh-TW" altLang="en-US" sz="2000" dirty="0">
                <a:ea typeface="Microsoft JhengHei" panose="020B0604030504040204" pitchFamily="34" charset="-120"/>
              </a:rPr>
              <a:t>。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助教依照登記順序批改，並且在成績表中標注批改中的同學</a:t>
            </a:r>
            <a:r>
              <a:rPr lang="zh-TW" altLang="en-US" sz="2000" dirty="0">
                <a:ea typeface="Microsoft JhengHei" panose="020B0604030504040204" pitchFamily="34" charset="-120"/>
              </a:rPr>
              <a:t>。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同學至成績表確認助教批改結果</a:t>
            </a:r>
            <a:r>
              <a:rPr lang="zh-TW" altLang="en-US" sz="2000" dirty="0">
                <a:ea typeface="Microsoft JhengHei" panose="020B0604030504040204" pitchFamily="34" charset="-120"/>
              </a:rPr>
              <a:t>。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r>
              <a:rPr lang="zh-CN" altLang="en-US" sz="2400" b="1" dirty="0">
                <a:ea typeface="Microsoft JhengHei" panose="020B0604030504040204" pitchFamily="34" charset="-120"/>
              </a:rPr>
              <a:t>第一梯次注意事項：</a:t>
            </a:r>
            <a:endParaRPr lang="en-US" altLang="zh-CN" sz="2400" b="1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當登記第一次批改的人數眾多時，助教可能無法在表定時程內批改完所有登記第一梯次批改的同學。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同學應於登記第一次批改後，繼續完成</a:t>
            </a:r>
            <a:r>
              <a:rPr lang="en-US" altLang="zh-CN" sz="2000" dirty="0">
                <a:ea typeface="Microsoft JhengHei" panose="020B0604030504040204" pitchFamily="34" charset="-120"/>
              </a:rPr>
              <a:t>Lab</a:t>
            </a:r>
            <a:r>
              <a:rPr lang="zh-TW" altLang="en-US" sz="2000" dirty="0"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ea typeface="Microsoft JhengHei" panose="020B0604030504040204" pitchFamily="34" charset="-120"/>
              </a:rPr>
              <a:t>(</a:t>
            </a:r>
            <a:r>
              <a:rPr lang="zh-TW" altLang="en-US" sz="2000" dirty="0">
                <a:ea typeface="Microsoft JhengHei" panose="020B0604030504040204" pitchFamily="34" charset="-120"/>
              </a:rPr>
              <a:t>實作剩餘功能、</a:t>
            </a:r>
            <a:r>
              <a:rPr lang="en-US" altLang="zh-TW" sz="2000" dirty="0">
                <a:ea typeface="Microsoft JhengHei" panose="020B0604030504040204" pitchFamily="34" charset="-120"/>
              </a:rPr>
              <a:t>Debug</a:t>
            </a:r>
            <a:r>
              <a:rPr lang="zh-TW" altLang="en-US" sz="2000" dirty="0">
                <a:ea typeface="Microsoft JhengHei" panose="020B0604030504040204" pitchFamily="34" charset="-120"/>
              </a:rPr>
              <a:t>等</a:t>
            </a:r>
            <a:r>
              <a:rPr lang="en-US" altLang="zh-TW" sz="2000" dirty="0">
                <a:ea typeface="Microsoft JhengHei" panose="020B0604030504040204" pitchFamily="34" charset="-120"/>
              </a:rPr>
              <a:t>)</a:t>
            </a:r>
            <a:r>
              <a:rPr lang="zh-TW" altLang="en-US" sz="2000" dirty="0">
                <a:ea typeface="Microsoft JhengHei" panose="020B0604030504040204" pitchFamily="34" charset="-120"/>
              </a:rPr>
              <a:t>，並於時間內完成最後上傳的動作。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每位同學最多有兩次批改機會</a:t>
            </a:r>
            <a:r>
              <a:rPr lang="zh-TW" altLang="en-US" sz="2000" dirty="0">
                <a:ea typeface="Microsoft JhengHei" panose="020B0604030504040204" pitchFamily="34" charset="-120"/>
              </a:rPr>
              <a:t>。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r>
              <a:rPr lang="zh-CN" altLang="en-US" sz="2400" b="1" dirty="0">
                <a:ea typeface="Microsoft JhengHei" panose="020B0604030504040204" pitchFamily="34" charset="-120"/>
              </a:rPr>
              <a:t>最後上傳</a:t>
            </a:r>
            <a:r>
              <a:rPr lang="en-US" altLang="zh-CN" sz="2400" b="1" dirty="0">
                <a:ea typeface="Microsoft JhengHei" panose="020B0604030504040204" pitchFamily="34" charset="-120"/>
              </a:rPr>
              <a:t> (</a:t>
            </a:r>
            <a:r>
              <a:rPr lang="zh-CN" altLang="en-US" sz="2400" b="1" dirty="0">
                <a:ea typeface="Microsoft JhengHei" panose="020B0604030504040204" pitchFamily="34" charset="-120"/>
              </a:rPr>
              <a:t>所有人</a:t>
            </a:r>
            <a:r>
              <a:rPr lang="en-US" altLang="zh-CN" sz="2400" b="1" dirty="0">
                <a:ea typeface="Microsoft JhengHei" panose="020B0604030504040204" pitchFamily="34" charset="-120"/>
              </a:rPr>
              <a:t>) </a:t>
            </a:r>
            <a:r>
              <a:rPr lang="zh-CN" altLang="en-US" sz="2400" b="1" dirty="0">
                <a:ea typeface="Microsoft JhengHei" panose="020B0604030504040204" pitchFamily="34" charset="-120"/>
              </a:rPr>
              <a:t>：</a:t>
            </a:r>
            <a:endParaRPr lang="en-US" altLang="zh-CN" sz="2400" b="1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在時程內完成</a:t>
            </a:r>
            <a:r>
              <a:rPr lang="en-US" altLang="zh-CN" sz="2000" dirty="0">
                <a:ea typeface="Microsoft JhengHei" panose="020B0604030504040204" pitchFamily="34" charset="-120"/>
              </a:rPr>
              <a:t>Lab</a:t>
            </a:r>
            <a:r>
              <a:rPr lang="zh-CN" altLang="en-US" sz="2000" dirty="0">
                <a:ea typeface="Microsoft JhengHei" panose="020B0604030504040204" pitchFamily="34" charset="-120"/>
              </a:rPr>
              <a:t>繳交流程</a:t>
            </a:r>
            <a:r>
              <a:rPr lang="zh-TW" altLang="en-US" sz="2000" dirty="0"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ea typeface="Microsoft JhengHei" panose="020B0604030504040204" pitchFamily="34" charset="-120"/>
              </a:rPr>
              <a:t>(</a:t>
            </a:r>
            <a:r>
              <a:rPr lang="zh-TW" altLang="en-US" sz="2000" dirty="0">
                <a:ea typeface="Microsoft JhengHei" panose="020B0604030504040204" pitchFamily="34" charset="-120"/>
              </a:rPr>
              <a:t>詳細步驟如後述</a:t>
            </a:r>
            <a:r>
              <a:rPr lang="en-US" altLang="zh-TW" sz="2000" dirty="0">
                <a:ea typeface="Microsoft JhengHei" panose="020B0604030504040204" pitchFamily="34" charset="-120"/>
              </a:rPr>
              <a:t>)</a:t>
            </a:r>
            <a:r>
              <a:rPr lang="zh-TW" altLang="en-US" sz="2000" dirty="0">
                <a:ea typeface="Microsoft JhengHei" panose="020B0604030504040204" pitchFamily="34" charset="-120"/>
              </a:rPr>
              <a:t> 。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ea typeface="Microsoft JhengHei" panose="020B0604030504040204" pitchFamily="34" charset="-120"/>
              </a:rPr>
              <a:t>助教會於當天晚上完成當次</a:t>
            </a:r>
            <a:r>
              <a:rPr lang="en-US" altLang="zh-CN" sz="2000" dirty="0">
                <a:ea typeface="Microsoft JhengHei" panose="020B0604030504040204" pitchFamily="34" charset="-120"/>
              </a:rPr>
              <a:t>Lab</a:t>
            </a:r>
            <a:r>
              <a:rPr lang="zh-CN" altLang="en-US" sz="2000" dirty="0">
                <a:ea typeface="Microsoft JhengHei" panose="020B0604030504040204" pitchFamily="34" charset="-120"/>
              </a:rPr>
              <a:t>批改</a:t>
            </a:r>
            <a:r>
              <a:rPr lang="zh-TW" altLang="en-US" sz="2400" dirty="0">
                <a:ea typeface="Microsoft JhengHei" panose="020B0604030504040204" pitchFamily="34" charset="-120"/>
              </a:rPr>
              <a:t>。</a:t>
            </a:r>
            <a:endParaRPr lang="en-US" altLang="zh-CN" sz="2400" dirty="0">
              <a:ea typeface="Microsoft JhengHei" panose="020B0604030504040204" pitchFamily="34" charset="-120"/>
            </a:endParaRPr>
          </a:p>
          <a:p>
            <a:endParaRPr lang="zh-TW" altLang="en-US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314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B3943-4905-433C-9672-1BE5C6B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Microsoft JhengHei" panose="020B0604030504040204" pitchFamily="34" charset="-120"/>
              </a:rPr>
              <a:t>Online Lab:</a:t>
            </a:r>
            <a:r>
              <a:rPr lang="zh-TW" altLang="en-US" dirty="0">
                <a:latin typeface="+mn-lt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繳交流程</a:t>
            </a:r>
            <a:endParaRPr lang="zh-TW" altLang="en-US" dirty="0"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9C31C-114C-4790-9E6C-EBE2B36F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a typeface="Microsoft JhengHei" panose="020B0604030504040204" pitchFamily="34" charset="-120"/>
              </a:rPr>
              <a:t>第一梯次</a:t>
            </a:r>
            <a:r>
              <a:rPr lang="en-US" altLang="zh-CN" sz="2800" b="1" dirty="0">
                <a:ea typeface="Microsoft JhengHei" panose="020B0604030504040204" pitchFamily="34" charset="-120"/>
              </a:rPr>
              <a:t> (Optional)</a:t>
            </a:r>
            <a:r>
              <a:rPr lang="zh-CN" altLang="en-US" sz="2800" b="1" dirty="0">
                <a:ea typeface="Microsoft JhengHei" panose="020B0604030504040204" pitchFamily="34" charset="-120"/>
              </a:rPr>
              <a:t>：</a:t>
            </a:r>
            <a:endParaRPr lang="en-US" altLang="zh-CN" sz="2800" dirty="0">
              <a:ea typeface="Microsoft JhengHei" panose="020B0604030504040204" pitchFamily="34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>
                <a:ea typeface="Microsoft JhengHei" panose="020B0604030504040204" pitchFamily="34" charset="-120"/>
              </a:rPr>
              <a:t>Firebase deploy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>
                <a:ea typeface="Microsoft JhengHei" panose="020B0604030504040204" pitchFamily="34" charset="-120"/>
              </a:rPr>
              <a:t>把</a:t>
            </a:r>
            <a:r>
              <a:rPr lang="en-US" altLang="zh-CN" sz="2400" b="1" dirty="0">
                <a:ea typeface="Microsoft JhengHei" panose="020B0604030504040204" pitchFamily="34" charset="-120"/>
              </a:rPr>
              <a:t>firebase</a:t>
            </a:r>
            <a:r>
              <a:rPr lang="zh-CN" altLang="en-US" sz="2400" b="1" dirty="0">
                <a:ea typeface="Microsoft JhengHei" panose="020B0604030504040204" pitchFamily="34" charset="-120"/>
              </a:rPr>
              <a:t>網址</a:t>
            </a:r>
            <a:r>
              <a:rPr lang="en-US" altLang="zh-CN" sz="2400" b="1" dirty="0">
                <a:ea typeface="Microsoft JhengHei" panose="020B0604030504040204" pitchFamily="34" charset="-120"/>
              </a:rPr>
              <a:t>/</a:t>
            </a:r>
            <a:r>
              <a:rPr lang="zh-CN" altLang="en-US" sz="2400" b="1" dirty="0">
                <a:ea typeface="Microsoft JhengHei" panose="020B0604030504040204" pitchFamily="34" charset="-120"/>
              </a:rPr>
              <a:t>版本號</a:t>
            </a:r>
            <a:r>
              <a:rPr lang="zh-CN" altLang="en-US" sz="2400" dirty="0">
                <a:ea typeface="Microsoft JhengHei" panose="020B0604030504040204" pitchFamily="34" charset="-120"/>
              </a:rPr>
              <a:t>填入</a:t>
            </a:r>
            <a:r>
              <a:rPr lang="en-US" altLang="zh-CN" sz="2400" dirty="0">
                <a:ea typeface="Microsoft JhengHei" panose="020B0604030504040204" pitchFamily="34" charset="-120"/>
                <a:hlinkClick r:id="rId2"/>
              </a:rPr>
              <a:t>Lab</a:t>
            </a:r>
            <a:r>
              <a:rPr lang="zh-CN" altLang="en-US" sz="2400" dirty="0">
                <a:ea typeface="Microsoft JhengHei" panose="020B0604030504040204" pitchFamily="34" charset="-120"/>
                <a:hlinkClick r:id="rId2"/>
              </a:rPr>
              <a:t>繳交表單</a:t>
            </a:r>
            <a:endParaRPr lang="en-US" altLang="zh-CN" sz="2400" dirty="0">
              <a:ea typeface="Microsoft JhengHei" panose="020B0604030504040204" pitchFamily="34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>
                <a:ea typeface="Microsoft JhengHei" panose="020B0604030504040204" pitchFamily="34" charset="-120"/>
              </a:rPr>
              <a:t>檢查</a:t>
            </a:r>
            <a:r>
              <a:rPr lang="en-US" altLang="zh-CN" sz="2400" dirty="0">
                <a:ea typeface="Microsoft JhengHei" panose="020B0604030504040204" pitchFamily="34" charset="-120"/>
                <a:hlinkClick r:id="rId3"/>
              </a:rPr>
              <a:t>Lab</a:t>
            </a:r>
            <a:r>
              <a:rPr lang="zh-CN" altLang="en-US" sz="2400" dirty="0">
                <a:ea typeface="Microsoft JhengHei" panose="020B0604030504040204" pitchFamily="34" charset="-120"/>
                <a:hlinkClick r:id="rId3"/>
              </a:rPr>
              <a:t>成績表單</a:t>
            </a:r>
            <a:r>
              <a:rPr lang="zh-CN" altLang="en-US" sz="2400" dirty="0">
                <a:ea typeface="Microsoft JhengHei" panose="020B0604030504040204" pitchFamily="34" charset="-120"/>
              </a:rPr>
              <a:t>是否有繳交</a:t>
            </a:r>
            <a:endParaRPr lang="en-US" altLang="zh-CN" sz="2400" dirty="0">
              <a:ea typeface="Microsoft JhengHei" panose="020B0604030504040204" pitchFamily="34" charset="-120"/>
            </a:endParaRPr>
          </a:p>
          <a:p>
            <a:r>
              <a:rPr lang="zh-CN" altLang="en-US" sz="2800" b="1" dirty="0">
                <a:ea typeface="Microsoft JhengHei" panose="020B0604030504040204" pitchFamily="34" charset="-120"/>
              </a:rPr>
              <a:t>最後上傳</a:t>
            </a:r>
            <a:r>
              <a:rPr lang="en-US" altLang="zh-CN" sz="2800" b="1" dirty="0">
                <a:ea typeface="Microsoft JhengHei" panose="020B0604030504040204" pitchFamily="34" charset="-120"/>
              </a:rPr>
              <a:t> (</a:t>
            </a:r>
            <a:r>
              <a:rPr lang="zh-CN" altLang="en-US" sz="2800" b="1" dirty="0">
                <a:ea typeface="Microsoft JhengHei" panose="020B0604030504040204" pitchFamily="34" charset="-120"/>
              </a:rPr>
              <a:t>所有人</a:t>
            </a:r>
            <a:r>
              <a:rPr lang="en-US" altLang="zh-CN" sz="2800" b="1" dirty="0">
                <a:ea typeface="Microsoft JhengHei" panose="020B0604030504040204" pitchFamily="34" charset="-120"/>
              </a:rPr>
              <a:t>) </a:t>
            </a:r>
            <a:r>
              <a:rPr lang="zh-CN" altLang="en-US" sz="2800" b="1" dirty="0"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ea typeface="Microsoft JhengHei" panose="020B0604030504040204" pitchFamily="34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dirty="0">
                <a:ea typeface="Microsoft JhengHei" panose="020B0604030504040204" pitchFamily="34" charset="-120"/>
              </a:rPr>
              <a:t>Firebase deploy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>
                <a:ea typeface="Microsoft JhengHei" panose="020B0604030504040204" pitchFamily="34" charset="-120"/>
              </a:rPr>
              <a:t>將檔案打包成</a:t>
            </a:r>
            <a:r>
              <a:rPr lang="en-US" altLang="zh-CN" sz="2400" dirty="0">
                <a:ea typeface="Microsoft JhengHei" panose="020B0604030504040204" pitchFamily="34" charset="-120"/>
              </a:rPr>
              <a:t>.zip</a:t>
            </a:r>
            <a:r>
              <a:rPr lang="zh-CN" altLang="en-US" sz="2400" dirty="0">
                <a:ea typeface="Microsoft JhengHei" panose="020B0604030504040204" pitchFamily="34" charset="-120"/>
              </a:rPr>
              <a:t>檔並上傳到</a:t>
            </a:r>
            <a:r>
              <a:rPr lang="en-US" altLang="zh-CN" sz="2400" dirty="0">
                <a:ea typeface="Microsoft JhengHei" panose="020B0604030504040204" pitchFamily="34" charset="-120"/>
              </a:rPr>
              <a:t>FTP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>
                <a:ea typeface="Microsoft JhengHei" panose="020B0604030504040204" pitchFamily="34" charset="-120"/>
              </a:rPr>
              <a:t>把</a:t>
            </a:r>
            <a:r>
              <a:rPr lang="en-US" altLang="zh-CN" sz="2400" b="1" dirty="0">
                <a:ea typeface="Microsoft JhengHei" panose="020B0604030504040204" pitchFamily="34" charset="-120"/>
              </a:rPr>
              <a:t>firebase</a:t>
            </a:r>
            <a:r>
              <a:rPr lang="zh-CN" altLang="en-US" sz="2400" b="1" dirty="0">
                <a:ea typeface="Microsoft JhengHei" panose="020B0604030504040204" pitchFamily="34" charset="-120"/>
              </a:rPr>
              <a:t>網址</a:t>
            </a:r>
            <a:r>
              <a:rPr lang="en-US" altLang="zh-CN" sz="2400" b="1" dirty="0">
                <a:ea typeface="Microsoft JhengHei" panose="020B0604030504040204" pitchFamily="34" charset="-120"/>
              </a:rPr>
              <a:t>/</a:t>
            </a:r>
            <a:r>
              <a:rPr lang="zh-CN" altLang="en-US" sz="2400" b="1" dirty="0">
                <a:ea typeface="Microsoft JhengHei" panose="020B0604030504040204" pitchFamily="34" charset="-120"/>
              </a:rPr>
              <a:t>版本號</a:t>
            </a:r>
            <a:r>
              <a:rPr lang="en-US" altLang="zh-CN" sz="2400" b="1" dirty="0">
                <a:ea typeface="Microsoft JhengHei" panose="020B0604030504040204" pitchFamily="34" charset="-120"/>
              </a:rPr>
              <a:t>/FTP</a:t>
            </a:r>
            <a:r>
              <a:rPr lang="zh-CN" altLang="en-US" sz="2400" b="1" dirty="0">
                <a:ea typeface="Microsoft JhengHei" panose="020B0604030504040204" pitchFamily="34" charset="-120"/>
              </a:rPr>
              <a:t>檔案</a:t>
            </a:r>
            <a:r>
              <a:rPr lang="zh-CN" altLang="en-US" sz="2400" dirty="0">
                <a:ea typeface="Microsoft JhengHei" panose="020B0604030504040204" pitchFamily="34" charset="-120"/>
              </a:rPr>
              <a:t>填入</a:t>
            </a:r>
            <a:r>
              <a:rPr lang="en-US" altLang="zh-CN" sz="2400" dirty="0">
                <a:ea typeface="Microsoft JhengHei" panose="020B0604030504040204" pitchFamily="34" charset="-120"/>
                <a:hlinkClick r:id="rId2"/>
              </a:rPr>
              <a:t>Lab</a:t>
            </a:r>
            <a:r>
              <a:rPr lang="zh-CN" altLang="en-US" sz="2400" dirty="0">
                <a:ea typeface="Microsoft JhengHei" panose="020B0604030504040204" pitchFamily="34" charset="-120"/>
                <a:hlinkClick r:id="rId2"/>
              </a:rPr>
              <a:t>繳交表單</a:t>
            </a:r>
            <a:endParaRPr lang="en-US" altLang="zh-CN" sz="2400" dirty="0">
              <a:ea typeface="Microsoft JhengHei" panose="020B0604030504040204" pitchFamily="34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>
                <a:ea typeface="Microsoft JhengHei" panose="020B0604030504040204" pitchFamily="34" charset="-120"/>
              </a:rPr>
              <a:t>檢查</a:t>
            </a:r>
            <a:r>
              <a:rPr lang="en-US" altLang="zh-CN" sz="2400" dirty="0">
                <a:ea typeface="Microsoft JhengHei" panose="020B0604030504040204" pitchFamily="34" charset="-120"/>
                <a:hlinkClick r:id="rId3"/>
              </a:rPr>
              <a:t>Lab</a:t>
            </a:r>
            <a:r>
              <a:rPr lang="zh-CN" altLang="en-US" sz="2400" dirty="0">
                <a:ea typeface="Microsoft JhengHei" panose="020B0604030504040204" pitchFamily="34" charset="-120"/>
                <a:hlinkClick r:id="rId3"/>
              </a:rPr>
              <a:t>成績表單</a:t>
            </a:r>
            <a:r>
              <a:rPr lang="zh-CN" altLang="en-US" sz="2400" dirty="0">
                <a:ea typeface="Microsoft JhengHei" panose="020B0604030504040204" pitchFamily="34" charset="-120"/>
              </a:rPr>
              <a:t>是否有繳交</a:t>
            </a:r>
            <a:endParaRPr lang="en-US" altLang="zh-CN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502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825DC-2D15-4524-96B8-87485BC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Microsoft JhengHei" panose="020B0604030504040204" pitchFamily="34" charset="-120"/>
              </a:rPr>
              <a:t>Lab</a:t>
            </a:r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繳交表單範例</a:t>
            </a:r>
            <a:endParaRPr lang="zh-TW" altLang="en-US" dirty="0"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E709A06-5C99-45DF-BF9A-2F15EA12378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8C86DE-B79A-45E9-80BA-571EC8D342AB}"/>
              </a:ext>
            </a:extLst>
          </p:cNvPr>
          <p:cNvSpPr txBox="1"/>
          <p:nvPr/>
        </p:nvSpPr>
        <p:spPr>
          <a:xfrm>
            <a:off x="622810" y="6482337"/>
            <a:ext cx="32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第一梯次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019E2C-97CC-4AD4-9C0C-1E1084BDDC8E}"/>
              </a:ext>
            </a:extLst>
          </p:cNvPr>
          <p:cNvSpPr txBox="1"/>
          <p:nvPr/>
        </p:nvSpPr>
        <p:spPr>
          <a:xfrm>
            <a:off x="4659578" y="6505193"/>
            <a:ext cx="32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最後上傳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2D6AAE-95EB-4D59-812C-1077B5E9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1" y="1107297"/>
            <a:ext cx="3267692" cy="54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C98AFA-216F-46EC-B14E-082C19D7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78" y="1107297"/>
            <a:ext cx="325814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15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5A892-84F5-43AE-B42B-C5E0852A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檢查</a:t>
            </a:r>
            <a:r>
              <a:rPr lang="en-US" altLang="zh-CN" dirty="0">
                <a:latin typeface="+mn-lt"/>
                <a:ea typeface="Microsoft JhengHei" panose="020B0604030504040204" pitchFamily="34" charset="-120"/>
              </a:rPr>
              <a:t>Lab</a:t>
            </a:r>
            <a:r>
              <a:rPr lang="zh-CN" altLang="en-US" dirty="0">
                <a:latin typeface="+mn-lt"/>
                <a:ea typeface="Microsoft JhengHei" panose="020B0604030504040204" pitchFamily="34" charset="-120"/>
              </a:rPr>
              <a:t>成績表單示意圖</a:t>
            </a:r>
            <a:endParaRPr lang="zh-TW" altLang="en-US" dirty="0"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79583A-60E8-4BB4-AE92-31D5214611CE}"/>
              </a:ext>
            </a:extLst>
          </p:cNvPr>
          <p:cNvSpPr txBox="1">
            <a:spLocks/>
          </p:cNvSpPr>
          <p:nvPr/>
        </p:nvSpPr>
        <p:spPr>
          <a:xfrm>
            <a:off x="755576" y="1268760"/>
            <a:ext cx="417646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同學繳交成功的情況：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EE9F38FE-9123-49E1-AE49-624D73206BDE}"/>
              </a:ext>
            </a:extLst>
          </p:cNvPr>
          <p:cNvSpPr/>
          <p:nvPr/>
        </p:nvSpPr>
        <p:spPr>
          <a:xfrm>
            <a:off x="4499992" y="2469071"/>
            <a:ext cx="360040" cy="25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436024F-BD41-4627-8721-39EEBBFC5B44}"/>
              </a:ext>
            </a:extLst>
          </p:cNvPr>
          <p:cNvSpPr txBox="1">
            <a:spLocks/>
          </p:cNvSpPr>
          <p:nvPr/>
        </p:nvSpPr>
        <p:spPr>
          <a:xfrm>
            <a:off x="755576" y="2877420"/>
            <a:ext cx="4176464" cy="3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助教批改中的情況：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30C9C97-0D02-4B0A-A692-75700F3A809C}"/>
              </a:ext>
            </a:extLst>
          </p:cNvPr>
          <p:cNvSpPr txBox="1">
            <a:spLocks/>
          </p:cNvSpPr>
          <p:nvPr/>
        </p:nvSpPr>
        <p:spPr>
          <a:xfrm>
            <a:off x="755576" y="5661248"/>
            <a:ext cx="417646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同學繳交第二次成功的情況：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B2DD789-5821-4728-A486-9F07C2603D7C}"/>
              </a:ext>
            </a:extLst>
          </p:cNvPr>
          <p:cNvSpPr/>
          <p:nvPr/>
        </p:nvSpPr>
        <p:spPr>
          <a:xfrm>
            <a:off x="4499992" y="4026118"/>
            <a:ext cx="360040" cy="25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111545-9F00-48E7-89D2-D82E3655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347"/>
            <a:ext cx="9144000" cy="5628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2BC5D9-E78A-4F5A-9C07-3E38E78B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7395"/>
            <a:ext cx="9144000" cy="563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63585C-C014-442D-BCB3-4D0510B5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7630"/>
            <a:ext cx="9144000" cy="57042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69D7A11-EE11-471C-9E11-3642D5143712}"/>
              </a:ext>
            </a:extLst>
          </p:cNvPr>
          <p:cNvSpPr txBox="1">
            <a:spLocks/>
          </p:cNvSpPr>
          <p:nvPr/>
        </p:nvSpPr>
        <p:spPr>
          <a:xfrm>
            <a:off x="755576" y="4242165"/>
            <a:ext cx="4176464" cy="3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助教批改完畢的情況：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2D0712-7CCC-4E4C-A7DB-46EC3E3FF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93296"/>
            <a:ext cx="9144000" cy="574746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42D812E5-95DA-4D92-84E6-191770789B2B}"/>
              </a:ext>
            </a:extLst>
          </p:cNvPr>
          <p:cNvSpPr/>
          <p:nvPr/>
        </p:nvSpPr>
        <p:spPr>
          <a:xfrm>
            <a:off x="4497614" y="5356476"/>
            <a:ext cx="360040" cy="25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99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7BCBD-0F9C-43A4-AB19-2EA0D54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軟正黑體" panose="020B0604030504040204" pitchFamily="34" charset="-120"/>
              </a:rPr>
              <a:t>FTP</a:t>
            </a:r>
            <a:r>
              <a:rPr lang="zh-CN" altLang="en-US" dirty="0">
                <a:ea typeface="微軟正黑體" panose="020B0604030504040204" pitchFamily="34" charset="-120"/>
              </a:rPr>
              <a:t>資訊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F5ED9-0638-40C2-99AE-EC093547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612075" cy="2260848"/>
          </a:xfrm>
        </p:spPr>
        <p:txBody>
          <a:bodyPr/>
          <a:lstStyle/>
          <a:p>
            <a:r>
              <a:rPr lang="en-US" altLang="zh-CN" sz="2400" dirty="0">
                <a:ea typeface="微軟正黑體" panose="020B0604030504040204" pitchFamily="34" charset="-120"/>
              </a:rPr>
              <a:t>FTP</a:t>
            </a:r>
            <a:r>
              <a:rPr lang="zh-CN" altLang="en-US" sz="2400" dirty="0">
                <a:ea typeface="微軟正黑體" panose="020B0604030504040204" pitchFamily="34" charset="-120"/>
              </a:rPr>
              <a:t>軟體</a:t>
            </a:r>
            <a:r>
              <a:rPr lang="en-US" altLang="zh-CN" sz="2400" dirty="0">
                <a:ea typeface="微軟正黑體" panose="020B0604030504040204" pitchFamily="34" charset="-120"/>
              </a:rPr>
              <a:t>: </a:t>
            </a:r>
            <a:r>
              <a:rPr lang="en-US" altLang="zh-CN" sz="2400" dirty="0">
                <a:ea typeface="微軟正黑體" panose="020B0604030504040204" pitchFamily="34" charset="-120"/>
                <a:hlinkClick r:id="rId2"/>
              </a:rPr>
              <a:t>FileZilla</a:t>
            </a:r>
            <a:endParaRPr lang="en-US" altLang="zh-CN" sz="2400" dirty="0"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ea typeface="微軟正黑體" panose="020B0604030504040204" pitchFamily="34" charset="-120"/>
              </a:rPr>
              <a:t>FTP</a:t>
            </a:r>
            <a:r>
              <a:rPr lang="zh-CN" altLang="en-US" sz="2400" dirty="0">
                <a:ea typeface="微軟正黑體" panose="020B0604030504040204" pitchFamily="34" charset="-120"/>
              </a:rPr>
              <a:t>資訊：</a:t>
            </a:r>
            <a:endParaRPr lang="en-US" altLang="zh-CN" sz="2400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ea typeface="微軟正黑體" panose="020B0604030504040204" pitchFamily="34" charset="-120"/>
              </a:rPr>
              <a:t>Host: cgv.cs.nthu.edu.tw</a:t>
            </a:r>
          </a:p>
          <a:p>
            <a:pPr lvl="1"/>
            <a:r>
              <a:rPr lang="zh-CN" altLang="en-US" sz="2000" dirty="0">
                <a:ea typeface="微軟正黑體" panose="020B0604030504040204" pitchFamily="34" charset="-120"/>
              </a:rPr>
              <a:t>使用者名稱：</a:t>
            </a:r>
            <a:r>
              <a:rPr lang="en-US" altLang="zh-CN" sz="2000" dirty="0">
                <a:ea typeface="微軟正黑體" panose="020B0604030504040204" pitchFamily="34" charset="-120"/>
              </a:rPr>
              <a:t>ss2022</a:t>
            </a:r>
          </a:p>
          <a:p>
            <a:pPr lvl="1"/>
            <a:r>
              <a:rPr lang="zh-CN" altLang="en-US" sz="2000" dirty="0">
                <a:ea typeface="微軟正黑體" panose="020B0604030504040204" pitchFamily="34" charset="-120"/>
              </a:rPr>
              <a:t>密碼：</a:t>
            </a:r>
            <a:r>
              <a:rPr lang="en-US" altLang="zh-CN" sz="2000" dirty="0">
                <a:ea typeface="微軟正黑體" panose="020B0604030504040204" pitchFamily="34" charset="-120"/>
              </a:rPr>
              <a:t>sf1q88d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8F05E9-491D-4C42-A431-E182865C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" y="3625751"/>
            <a:ext cx="5053758" cy="14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B5CFC5-E553-4037-922D-4C4482F5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" y="5078911"/>
            <a:ext cx="5054400" cy="157745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A588CEA-BC05-4434-BE0B-AFBE488BA02A}"/>
              </a:ext>
            </a:extLst>
          </p:cNvPr>
          <p:cNvSpPr txBox="1">
            <a:spLocks/>
          </p:cNvSpPr>
          <p:nvPr/>
        </p:nvSpPr>
        <p:spPr>
          <a:xfrm>
            <a:off x="5164597" y="3625750"/>
            <a:ext cx="3538736" cy="303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800" dirty="0">
                <a:ea typeface="微軟正黑體" panose="020B0604030504040204" pitchFamily="34" charset="-120"/>
              </a:rPr>
              <a:t>FTP</a:t>
            </a:r>
            <a:r>
              <a:rPr lang="zh-CN" altLang="en-US" sz="2800" dirty="0">
                <a:ea typeface="微軟正黑體" panose="020B0604030504040204" pitchFamily="34" charset="-120"/>
              </a:rPr>
              <a:t>上傳步驟</a:t>
            </a:r>
            <a:endParaRPr lang="en-US" altLang="zh-CN" sz="2800" dirty="0">
              <a:ea typeface="微軟正黑體" panose="020B0604030504040204" pitchFamily="34" charset="-120"/>
            </a:endParaRPr>
          </a:p>
          <a:p>
            <a:pPr marL="91440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微軟正黑體" panose="020B0604030504040204" pitchFamily="34" charset="-120"/>
              </a:rPr>
              <a:t>進入</a:t>
            </a:r>
            <a:r>
              <a:rPr lang="en-US" altLang="zh-CN" sz="2400" dirty="0">
                <a:ea typeface="微軟正黑體" panose="020B0604030504040204" pitchFamily="34" charset="-120"/>
              </a:rPr>
              <a:t>SS_2022</a:t>
            </a:r>
            <a:r>
              <a:rPr lang="zh-CN" altLang="en-US" sz="2400" dirty="0">
                <a:ea typeface="微軟正黑體" panose="020B0604030504040204" pitchFamily="34" charset="-120"/>
              </a:rPr>
              <a:t>的文件夾</a:t>
            </a:r>
            <a:endParaRPr lang="en-US" altLang="zh-CN" sz="2400" dirty="0">
              <a:ea typeface="微軟正黑體" panose="020B0604030504040204" pitchFamily="34" charset="-120"/>
            </a:endParaRPr>
          </a:p>
          <a:p>
            <a:pPr marL="91440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微軟正黑體" panose="020B0604030504040204" pitchFamily="34" charset="-120"/>
              </a:rPr>
              <a:t>進入</a:t>
            </a:r>
            <a:r>
              <a:rPr lang="en-US" altLang="zh-CN" sz="2400" dirty="0">
                <a:ea typeface="微軟正黑體" panose="020B0604030504040204" pitchFamily="34" charset="-120"/>
              </a:rPr>
              <a:t>Lab</a:t>
            </a:r>
            <a:r>
              <a:rPr lang="zh-CN" altLang="en-US" sz="2400" dirty="0">
                <a:ea typeface="微軟正黑體" panose="020B0604030504040204" pitchFamily="34" charset="-120"/>
              </a:rPr>
              <a:t>的文件夾</a:t>
            </a:r>
            <a:endParaRPr lang="en-US" altLang="zh-CN" sz="2400" dirty="0">
              <a:ea typeface="微軟正黑體" panose="020B0604030504040204" pitchFamily="34" charset="-120"/>
            </a:endParaRPr>
          </a:p>
          <a:p>
            <a:pPr marL="91440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ea typeface="微軟正黑體" panose="020B0604030504040204" pitchFamily="34" charset="-120"/>
              </a:rPr>
              <a:t>把</a:t>
            </a:r>
            <a:r>
              <a:rPr lang="en-US" altLang="zh-CN" sz="2400" dirty="0">
                <a:ea typeface="微軟正黑體" panose="020B0604030504040204" pitchFamily="34" charset="-120"/>
              </a:rPr>
              <a:t>.zip</a:t>
            </a:r>
            <a:r>
              <a:rPr lang="zh-CN" altLang="en-US" sz="2400" dirty="0">
                <a:ea typeface="微軟正黑體" panose="020B0604030504040204" pitchFamily="34" charset="-120"/>
              </a:rPr>
              <a:t>文件放入對應</a:t>
            </a:r>
            <a:r>
              <a:rPr lang="en-US" altLang="zh-CN" sz="2400" dirty="0">
                <a:ea typeface="微軟正黑體" panose="020B0604030504040204" pitchFamily="34" charset="-120"/>
              </a:rPr>
              <a:t>Lab</a:t>
            </a:r>
            <a:r>
              <a:rPr lang="zh-CN" altLang="en-US" sz="2400" dirty="0">
                <a:ea typeface="微軟正黑體" panose="020B0604030504040204" pitchFamily="34" charset="-120"/>
              </a:rPr>
              <a:t>的文件夾</a:t>
            </a:r>
            <a:endParaRPr lang="zh-TW" altLang="en-US" sz="2400" dirty="0">
              <a:ea typeface="微軟正黑體" panose="020B0604030504040204" pitchFamily="34" charset="-120"/>
            </a:endParaRP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</a:pPr>
            <a:endParaRPr lang="zh-TW" altLang="en-US" sz="2400" b="1" dirty="0">
              <a:ea typeface="微軟正黑體" panose="020B0604030504040204" pitchFamily="34" charset="-120"/>
            </a:endParaRP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</a:pPr>
            <a:endParaRPr lang="en-US" altLang="zh-TW" sz="24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489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遠端lab說明</Template>
  <TotalTime>641</TotalTime>
  <Words>548</Words>
  <Application>Microsoft Office PowerPoint</Application>
  <PresentationFormat>如螢幕大小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黑体</vt:lpstr>
      <vt:lpstr>Stencil Std</vt:lpstr>
      <vt:lpstr>Microsoft JhengHei</vt:lpstr>
      <vt:lpstr>Microsoft JhengHei</vt:lpstr>
      <vt:lpstr>新細明體</vt:lpstr>
      <vt:lpstr>Arial</vt:lpstr>
      <vt:lpstr>Calibri</vt:lpstr>
      <vt:lpstr>Course_PPTX_Theme</vt:lpstr>
      <vt:lpstr>Online Lab 說明</vt:lpstr>
      <vt:lpstr>Online Lab: 規則</vt:lpstr>
      <vt:lpstr>Online Lab: 公告</vt:lpstr>
      <vt:lpstr>Online Lab: 批改流程</vt:lpstr>
      <vt:lpstr>Online Lab: 繳交流程</vt:lpstr>
      <vt:lpstr>Lab繳交表單範例</vt:lpstr>
      <vt:lpstr>檢查Lab成績表單示意圖</vt:lpstr>
      <vt:lpstr>FTP資訊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遠端lab說明</dc:title>
  <dc:creator>～立信</dc:creator>
  <cp:lastModifiedBy>～立信</cp:lastModifiedBy>
  <cp:revision>46</cp:revision>
  <cp:lastPrinted>1601-01-01T00:00:00Z</cp:lastPrinted>
  <dcterms:created xsi:type="dcterms:W3CDTF">2021-09-14T16:54:19Z</dcterms:created>
  <dcterms:modified xsi:type="dcterms:W3CDTF">2022-04-11T02:24:28Z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