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62" r:id="rId2"/>
    <p:sldId id="257" r:id="rId3"/>
    <p:sldId id="266" r:id="rId4"/>
    <p:sldId id="267" r:id="rId5"/>
    <p:sldId id="268" r:id="rId6"/>
    <p:sldId id="269" r:id="rId7"/>
    <p:sldId id="273" r:id="rId8"/>
    <p:sldId id="270" r:id="rId9"/>
    <p:sldId id="271" r:id="rId10"/>
    <p:sldId id="274" r:id="rId11"/>
    <p:sldId id="272" r:id="rId12"/>
    <p:sldId id="275" r:id="rId13"/>
    <p:sldId id="265" r:id="rId14"/>
    <p:sldId id="264"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6"/>
    <p:restoredTop sz="95332" autoAdjust="0"/>
  </p:normalViewPr>
  <p:slideViewPr>
    <p:cSldViewPr snapToGrid="0">
      <p:cViewPr varScale="1">
        <p:scale>
          <a:sx n="88" d="100"/>
          <a:sy n="88" d="100"/>
        </p:scale>
        <p:origin x="2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C047D-C722-8241-B0BB-3571036B6464}"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BF49C-E684-2740-AF79-EA8DE9BA3D0D}" type="slidenum">
              <a:rPr lang="en-US" smtClean="0"/>
              <a:t>‹#›</a:t>
            </a:fld>
            <a:endParaRPr lang="en-US"/>
          </a:p>
        </p:txBody>
      </p:sp>
    </p:spTree>
    <p:extLst>
      <p:ext uri="{BB962C8B-B14F-4D97-AF65-F5344CB8AC3E}">
        <p14:creationId xmlns:p14="http://schemas.microsoft.com/office/powerpoint/2010/main" val="406945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google.com/search?safe=active&amp;cs=1&amp;rlz=1C1CHBF_enUS971US975&amp;sca_esv=8ffc4cc3ad7d481a&amp;q=Network+Scanning&amp;sa=X&amp;ved=2ahUKEwirqIbB6u6MAxXHGtAFHfd9J_YQxccNegQIFxAB" TargetMode="External"/><Relationship Id="rId3" Type="http://schemas.openxmlformats.org/officeDocument/2006/relationships/hyperlink" Target="https://www.google.com/search?safe=active&amp;cs=1&amp;rlz=1C1CHBF_enUS971US975&amp;sca_esv=8ffc4cc3ad7d481a&amp;q=Penetration+Testing&amp;sa=X&amp;ved=2ahUKEwirqIbB6u6MAxXHGtAFHfd9J_YQxccNegQIFRAB" TargetMode="External"/><Relationship Id="rId7" Type="http://schemas.openxmlformats.org/officeDocument/2006/relationships/hyperlink" Target="https://www.google.com/search?safe=active&amp;cs=1&amp;rlz=1C1CHBF_enUS971US975&amp;sca_esv=8ffc4cc3ad7d481a&amp;q=Password+Cracking&amp;sa=X&amp;ved=2ahUKEwirqIbB6u6MAxXHGtAFHfd9J_YQxccNegQIGhAB"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google.com/search?safe=active&amp;cs=1&amp;rlz=1C1CHBF_enUS971US975&amp;sca_esv=8ffc4cc3ad7d481a&amp;q=Malware+Analysis&amp;sa=X&amp;ved=2ahUKEwirqIbB6u6MAxXHGtAFHfd9J_YQxccNegQIGBAB" TargetMode="External"/><Relationship Id="rId5" Type="http://schemas.openxmlformats.org/officeDocument/2006/relationships/hyperlink" Target="https://panther.com/blog/python-for-cybersecurity-key-use-cases-and-tools" TargetMode="External"/><Relationship Id="rId4" Type="http://schemas.openxmlformats.org/officeDocument/2006/relationships/hyperlink" Target="https://www.google.com/search?safe=active&amp;cs=1&amp;rlz=1C1CHBF_enUS971US975&amp;sca_esv=8ffc4cc3ad7d481a&amp;q=Exploit+Development&amp;sa=X&amp;ved=2ahUKEwirqIbB6u6MAxXHGtAFHfd9J_YQxccNegQIGRAB" TargetMode="External"/><Relationship Id="rId9" Type="http://schemas.openxmlformats.org/officeDocument/2006/relationships/hyperlink" Target="https://www.google.com/search?safe=active&amp;cs=1&amp;rlz=1C1CHBF_enUS971US975&amp;sca_esv=8ffc4cc3ad7d481a&amp;q=SQL+Injection&amp;sa=X&amp;ved=2ahUKEwirqIbB6u6MAxXHGtAFHfd9J_YQxccNegQIFhA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ambria" panose="02040503050406030204" pitchFamily="18" charset="0"/>
              </a:rPr>
              <a:t>Python programming offers numerous benefits, including its simplicity, readability, versatility, extensive libraries, strong community support, and cross-platform compatibility, making it a popular choice for various applications. </a:t>
            </a:r>
            <a:endParaRPr lang="en-US" i="0" dirty="0" smtClean="0">
              <a:solidFill>
                <a:srgbClr val="000000"/>
              </a:solidFill>
              <a:effectLst/>
              <a:latin typeface="Cambria" panose="02040503050406030204" pitchFamily="18" charset="0"/>
            </a:endParaRP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5</a:t>
            </a:fld>
            <a:endParaRPr lang="en-US"/>
          </a:p>
        </p:txBody>
      </p:sp>
    </p:spTree>
    <p:extLst>
      <p:ext uri="{BB962C8B-B14F-4D97-AF65-F5344CB8AC3E}">
        <p14:creationId xmlns:p14="http://schemas.microsoft.com/office/powerpoint/2010/main" val="102792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ambria" panose="02040503050406030204" pitchFamily="18" charset="0"/>
              </a:rPr>
              <a:t>Python is favored in cybersecurity for its simplicity, extensive libraries, and ability to automate tasks, making it a versatile tool for both offensive and defensive security operations, including penetration testing, malware analysis, and incident response. </a:t>
            </a:r>
            <a:endParaRPr lang="en-US" i="0" dirty="0" smtClean="0">
              <a:solidFill>
                <a:srgbClr val="000000"/>
              </a:solidFill>
              <a:effectLst/>
              <a:latin typeface="Cambria" panose="02040503050406030204" pitchFamily="18" charset="0"/>
            </a:endParaRP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6</a:t>
            </a:fld>
            <a:endParaRPr lang="en-US"/>
          </a:p>
        </p:txBody>
      </p:sp>
    </p:spTree>
    <p:extLst>
      <p:ext uri="{BB962C8B-B14F-4D97-AF65-F5344CB8AC3E}">
        <p14:creationId xmlns:p14="http://schemas.microsoft.com/office/powerpoint/2010/main" val="366939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is extensively used in cybersecurity for its versatility and ease of use. It's a popular choice for tasks like network scanning, vulnerability analysis, and building security tools. Python's rich ecosystem of libraries, such as </a:t>
            </a:r>
            <a:r>
              <a:rPr lang="en-US" dirty="0" err="1" smtClean="0"/>
              <a:t>Scapy</a:t>
            </a:r>
            <a:r>
              <a:rPr lang="en-US" dirty="0" smtClean="0"/>
              <a:t> and </a:t>
            </a:r>
            <a:r>
              <a:rPr lang="en-US" dirty="0" err="1" smtClean="0"/>
              <a:t>Pwntools</a:t>
            </a:r>
            <a:r>
              <a:rPr lang="en-US" dirty="0" smtClean="0"/>
              <a:t>, further enhances its utility in areas like packet manipulation, exploit development, and automation. </a:t>
            </a:r>
          </a:p>
          <a:p>
            <a:endParaRPr lang="en-US" dirty="0" smtClean="0"/>
          </a:p>
          <a:p>
            <a:r>
              <a:rPr lang="en-US" sz="1200" b="0" i="0" kern="1200" dirty="0" smtClean="0">
                <a:solidFill>
                  <a:schemeClr val="tx1"/>
                </a:solidFill>
                <a:effectLst/>
                <a:latin typeface="+mn-lt"/>
                <a:ea typeface="+mn-ea"/>
                <a:cs typeface="+mn-cs"/>
              </a:rPr>
              <a:t>Offensive Security:</a:t>
            </a:r>
          </a:p>
          <a:p>
            <a:r>
              <a:rPr lang="en-US" sz="1200" b="1" i="0" kern="1200" dirty="0" smtClean="0">
                <a:solidFill>
                  <a:schemeClr val="tx1"/>
                </a:solidFill>
                <a:effectLst/>
                <a:latin typeface="+mn-lt"/>
                <a:ea typeface="+mn-ea"/>
                <a:cs typeface="+mn-cs"/>
                <a:hlinkClick r:id="rId3"/>
              </a:rPr>
              <a:t>Penetration Testing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Python is used to create scripts for identifying vulnerabilities, simulating attacks, and testing security systems. </a:t>
            </a:r>
          </a:p>
          <a:p>
            <a:r>
              <a:rPr lang="en-US" sz="1200" b="1" i="0" kern="1200" dirty="0" smtClean="0">
                <a:solidFill>
                  <a:schemeClr val="tx1"/>
                </a:solidFill>
                <a:effectLst/>
                <a:latin typeface="+mn-lt"/>
                <a:ea typeface="+mn-ea"/>
                <a:cs typeface="+mn-cs"/>
                <a:hlinkClick r:id="rId4"/>
              </a:rPr>
              <a:t>Exploit Development</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Libraries like </a:t>
            </a:r>
            <a:r>
              <a:rPr lang="en-US" sz="1200" b="0" i="0" kern="1200" dirty="0" err="1" smtClean="0">
                <a:solidFill>
                  <a:schemeClr val="tx1"/>
                </a:solidFill>
                <a:effectLst/>
                <a:latin typeface="+mn-lt"/>
                <a:ea typeface="+mn-ea"/>
                <a:cs typeface="+mn-cs"/>
              </a:rPr>
              <a:t>Pwntools</a:t>
            </a:r>
            <a:r>
              <a:rPr lang="en-US" sz="1200" b="0" i="0" kern="1200" dirty="0" smtClean="0">
                <a:solidFill>
                  <a:schemeClr val="tx1"/>
                </a:solidFill>
                <a:effectLst/>
                <a:latin typeface="+mn-lt"/>
                <a:ea typeface="+mn-ea"/>
                <a:cs typeface="+mn-cs"/>
              </a:rPr>
              <a:t> help in crafting customized exploits for various vulnerabilities, </a:t>
            </a:r>
            <a:r>
              <a:rPr lang="en-US" sz="1200" b="0" i="0" kern="1200" dirty="0" smtClean="0">
                <a:solidFill>
                  <a:schemeClr val="tx1"/>
                </a:solidFill>
                <a:effectLst/>
                <a:latin typeface="+mn-lt"/>
                <a:ea typeface="+mn-ea"/>
                <a:cs typeface="+mn-cs"/>
                <a:hlinkClick r:id="rId5"/>
              </a:rPr>
              <a:t>according to Panther Labs</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hlinkClick r:id="rId6"/>
              </a:rPr>
              <a:t>Malware Analysis</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Python can be used to analyze and reverse-engineer malware samples, understand their behavior, and identify potential vulnerabilities. </a:t>
            </a:r>
          </a:p>
          <a:p>
            <a:r>
              <a:rPr lang="en-US" sz="1200" b="1" i="0" kern="1200" dirty="0" smtClean="0">
                <a:solidFill>
                  <a:schemeClr val="tx1"/>
                </a:solidFill>
                <a:effectLst/>
                <a:latin typeface="+mn-lt"/>
                <a:ea typeface="+mn-ea"/>
                <a:cs typeface="+mn-cs"/>
                <a:hlinkClick r:id="rId7"/>
              </a:rPr>
              <a:t>Password Cracking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Tools like </a:t>
            </a:r>
            <a:r>
              <a:rPr lang="en-US" sz="1200" b="0" i="0" kern="1200" dirty="0" err="1" smtClean="0">
                <a:solidFill>
                  <a:schemeClr val="tx1"/>
                </a:solidFill>
                <a:effectLst/>
                <a:latin typeface="+mn-lt"/>
                <a:ea typeface="+mn-ea"/>
                <a:cs typeface="+mn-cs"/>
              </a:rPr>
              <a:t>Hashcat</a:t>
            </a:r>
            <a:r>
              <a:rPr lang="en-US" sz="1200" b="0" i="0" kern="1200" dirty="0" smtClean="0">
                <a:solidFill>
                  <a:schemeClr val="tx1"/>
                </a:solidFill>
                <a:effectLst/>
                <a:latin typeface="+mn-lt"/>
                <a:ea typeface="+mn-ea"/>
                <a:cs typeface="+mn-cs"/>
              </a:rPr>
              <a:t> and John the Ripper utilize Python for cracking passwords and testing their strength. </a:t>
            </a:r>
          </a:p>
          <a:p>
            <a:r>
              <a:rPr lang="en-US" sz="1200" b="1" i="0" kern="1200" dirty="0" smtClean="0">
                <a:solidFill>
                  <a:schemeClr val="tx1"/>
                </a:solidFill>
                <a:effectLst/>
                <a:latin typeface="+mn-lt"/>
                <a:ea typeface="+mn-ea"/>
                <a:cs typeface="+mn-cs"/>
                <a:hlinkClick r:id="rId8"/>
              </a:rPr>
              <a:t>Network Scanning</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ct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is used to manipulate network packets and perform network scans, helping identify active hosts and services. </a:t>
            </a:r>
          </a:p>
          <a:p>
            <a:r>
              <a:rPr lang="en-US" sz="1200" b="1" i="0" kern="1200" dirty="0" smtClean="0">
                <a:solidFill>
                  <a:schemeClr val="tx1"/>
                </a:solidFill>
                <a:effectLst/>
                <a:latin typeface="+mn-lt"/>
                <a:ea typeface="+mn-ea"/>
                <a:cs typeface="+mn-cs"/>
                <a:hlinkClick r:id="rId9"/>
              </a:rPr>
              <a:t>SQL Injection</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Python is used in tools like </a:t>
            </a:r>
            <a:r>
              <a:rPr lang="en-US" sz="1200" b="0" i="0" kern="1200" dirty="0" err="1" smtClean="0">
                <a:solidFill>
                  <a:schemeClr val="tx1"/>
                </a:solidFill>
                <a:effectLst/>
                <a:latin typeface="+mn-lt"/>
                <a:ea typeface="+mn-ea"/>
                <a:cs typeface="+mn-cs"/>
              </a:rPr>
              <a:t>Sqlmap</a:t>
            </a:r>
            <a:r>
              <a:rPr lang="en-US" sz="1200" b="0" i="0" kern="1200" dirty="0" smtClean="0">
                <a:solidFill>
                  <a:schemeClr val="tx1"/>
                </a:solidFill>
                <a:effectLst/>
                <a:latin typeface="+mn-lt"/>
                <a:ea typeface="+mn-ea"/>
                <a:cs typeface="+mn-cs"/>
              </a:rPr>
              <a:t> to detect and exploit SQL injection vulnerabilities in web applications. </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7</a:t>
            </a:fld>
            <a:endParaRPr lang="en-US"/>
          </a:p>
        </p:txBody>
      </p:sp>
    </p:spTree>
    <p:extLst>
      <p:ext uri="{BB962C8B-B14F-4D97-AF65-F5344CB8AC3E}">
        <p14:creationId xmlns:p14="http://schemas.microsoft.com/office/powerpoint/2010/main" val="22881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Network Scanning and Packet Analysis with </a:t>
            </a:r>
            <a:r>
              <a:rPr lang="en-US" sz="1200" b="1" i="0" kern="1200" dirty="0" err="1" smtClean="0">
                <a:solidFill>
                  <a:schemeClr val="tx1"/>
                </a:solidFill>
                <a:effectLst/>
                <a:latin typeface="+mn-lt"/>
                <a:ea typeface="+mn-ea"/>
                <a:cs typeface="+mn-cs"/>
              </a:rPr>
              <a:t>Scapy</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key aspects of cybersecurity is understanding network traffic and identifying potential vulnerabilities. Python’s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library allows you to create, manipulate, and send packets on a network, making it an invaluable tool for network scanning and packet analysis. Whether you’re conducting security assessments or monitoring your network’s health,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empowers you to interact with packets at a granular level.</a:t>
            </a:r>
          </a:p>
          <a:p>
            <a:r>
              <a:rPr lang="en-US" sz="1200" b="0" i="0" kern="1200" dirty="0" smtClean="0">
                <a:solidFill>
                  <a:schemeClr val="tx1"/>
                </a:solidFill>
                <a:effectLst/>
                <a:latin typeface="+mn-lt"/>
                <a:ea typeface="+mn-ea"/>
                <a:cs typeface="+mn-cs"/>
              </a:rPr>
              <a:t>To perform a basic network scan, you can use the following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code snippet: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t>
            </a:r>
            <a:r>
              <a:rPr lang="en-US" sz="1200" b="0" i="0" kern="1200" dirty="0" err="1" smtClean="0">
                <a:solidFill>
                  <a:schemeClr val="tx1"/>
                </a:solidFill>
                <a:effectLst/>
                <a:latin typeface="+mn-lt"/>
                <a:ea typeface="+mn-ea"/>
                <a:cs typeface="+mn-cs"/>
              </a:rPr>
              <a:t>scapy.all</a:t>
            </a:r>
            <a:r>
              <a:rPr lang="en-US" sz="1200" b="0" i="0" kern="1200" dirty="0" smtClean="0">
                <a:solidFill>
                  <a:schemeClr val="tx1"/>
                </a:solidFill>
                <a:effectLst/>
                <a:latin typeface="+mn-lt"/>
                <a:ea typeface="+mn-ea"/>
                <a:cs typeface="+mn-cs"/>
              </a:rPr>
              <a:t> import ARP, Ether, </a:t>
            </a:r>
            <a:r>
              <a:rPr lang="en-US" sz="1200" b="0" i="0" kern="1200" dirty="0" err="1" smtClean="0">
                <a:solidFill>
                  <a:schemeClr val="tx1"/>
                </a:solidFill>
                <a:effectLst/>
                <a:latin typeface="+mn-lt"/>
                <a:ea typeface="+mn-ea"/>
                <a:cs typeface="+mn-cs"/>
              </a:rPr>
              <a:t>srp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target_ip</a:t>
            </a:r>
            <a:r>
              <a:rPr lang="en-US" sz="1200" b="0" i="0" kern="1200" dirty="0" smtClean="0">
                <a:solidFill>
                  <a:schemeClr val="tx1"/>
                </a:solidFill>
                <a:effectLst/>
                <a:latin typeface="+mn-lt"/>
                <a:ea typeface="+mn-ea"/>
                <a:cs typeface="+mn-cs"/>
              </a:rPr>
              <a:t> = "172.20.10.2/24"#"192.168.1.1/24" #or your </a:t>
            </a:r>
            <a:r>
              <a:rPr lang="en-US" sz="1200" b="0" i="0" kern="1200" dirty="0" err="1" smtClean="0">
                <a:solidFill>
                  <a:schemeClr val="tx1"/>
                </a:solidFill>
                <a:effectLst/>
                <a:latin typeface="+mn-lt"/>
                <a:ea typeface="+mn-ea"/>
                <a:cs typeface="+mn-cs"/>
              </a:rPr>
              <a:t>ip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arp</a:t>
            </a:r>
            <a:r>
              <a:rPr lang="en-US" sz="1200" b="0" i="0" kern="1200" dirty="0" smtClean="0">
                <a:solidFill>
                  <a:schemeClr val="tx1"/>
                </a:solidFill>
                <a:effectLst/>
                <a:latin typeface="+mn-lt"/>
                <a:ea typeface="+mn-ea"/>
                <a:cs typeface="+mn-cs"/>
              </a:rPr>
              <a:t> = ARP(</a:t>
            </a:r>
            <a:r>
              <a:rPr lang="en-US" sz="1200" b="0" i="0" kern="1200" dirty="0" err="1" smtClean="0">
                <a:solidFill>
                  <a:schemeClr val="tx1"/>
                </a:solidFill>
                <a:effectLst/>
                <a:latin typeface="+mn-lt"/>
                <a:ea typeface="+mn-ea"/>
                <a:cs typeface="+mn-cs"/>
              </a:rPr>
              <a:t>pdst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target_ip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ether = Ether(</a:t>
            </a:r>
            <a:r>
              <a:rPr lang="en-US" sz="1200" b="0"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ff:ff:ff:ff:ff:ff</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packet = ether/</a:t>
            </a:r>
            <a:r>
              <a:rPr lang="en-US" sz="1200" b="0" i="0" kern="1200" dirty="0" err="1" smtClean="0">
                <a:solidFill>
                  <a:schemeClr val="tx1"/>
                </a:solidFill>
                <a:effectLst/>
                <a:latin typeface="+mn-lt"/>
                <a:ea typeface="+mn-ea"/>
                <a:cs typeface="+mn-cs"/>
              </a:rPr>
              <a:t>arp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result = </a:t>
            </a:r>
            <a:r>
              <a:rPr lang="en-US" sz="1200" b="0" i="0" kern="1200" dirty="0" err="1" smtClean="0">
                <a:solidFill>
                  <a:schemeClr val="tx1"/>
                </a:solidFill>
                <a:effectLst/>
                <a:latin typeface="+mn-lt"/>
                <a:ea typeface="+mn-ea"/>
                <a:cs typeface="+mn-cs"/>
              </a:rPr>
              <a:t>srp</a:t>
            </a:r>
            <a:r>
              <a:rPr lang="en-US" sz="1200" b="0" i="0" kern="1200" dirty="0" smtClean="0">
                <a:solidFill>
                  <a:schemeClr val="tx1"/>
                </a:solidFill>
                <a:effectLst/>
                <a:latin typeface="+mn-lt"/>
                <a:ea typeface="+mn-ea"/>
                <a:cs typeface="+mn-cs"/>
              </a:rPr>
              <a:t>(packet, timeout=3, verbose=0)[0]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sent, received in result:</a:t>
            </a:r>
          </a:p>
          <a:p>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f"IP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received.psrc</a:t>
            </a:r>
            <a:r>
              <a:rPr lang="en-US" sz="1200" b="0" i="0" kern="1200" dirty="0" smtClean="0">
                <a:solidFill>
                  <a:schemeClr val="tx1"/>
                </a:solidFill>
                <a:effectLst/>
                <a:latin typeface="+mn-lt"/>
                <a:ea typeface="+mn-ea"/>
                <a:cs typeface="+mn-cs"/>
              </a:rPr>
              <a:t>} MAC: {</a:t>
            </a:r>
            <a:r>
              <a:rPr lang="en-US" sz="1200" b="0" i="0" kern="1200" dirty="0" err="1" smtClean="0">
                <a:solidFill>
                  <a:schemeClr val="tx1"/>
                </a:solidFill>
                <a:effectLst/>
                <a:latin typeface="+mn-lt"/>
                <a:ea typeface="+mn-ea"/>
                <a:cs typeface="+mn-cs"/>
              </a:rPr>
              <a:t>received.hwsrc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this example, we use </a:t>
            </a:r>
            <a:r>
              <a:rPr lang="en-US" sz="1200" b="0" i="0" kern="1200" dirty="0" err="1" smtClean="0">
                <a:solidFill>
                  <a:schemeClr val="tx1"/>
                </a:solidFill>
                <a:effectLst/>
                <a:latin typeface="+mn-lt"/>
                <a:ea typeface="+mn-ea"/>
                <a:cs typeface="+mn-cs"/>
              </a:rPr>
              <a:t>Scapy</a:t>
            </a:r>
            <a:r>
              <a:rPr lang="en-US" sz="1200" b="0" i="0" kern="1200" dirty="0" smtClean="0">
                <a:solidFill>
                  <a:schemeClr val="tx1"/>
                </a:solidFill>
                <a:effectLst/>
                <a:latin typeface="+mn-lt"/>
                <a:ea typeface="+mn-ea"/>
                <a:cs typeface="+mn-cs"/>
              </a:rPr>
              <a:t> to send ARP requests to discover devices on the network. The responses provide valuable information about IP-MAC address mappings, which is crucial for network security and management.</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9</a:t>
            </a:fld>
            <a:endParaRPr lang="en-US"/>
          </a:p>
        </p:txBody>
      </p:sp>
    </p:spTree>
    <p:extLst>
      <p:ext uri="{BB962C8B-B14F-4D97-AF65-F5344CB8AC3E}">
        <p14:creationId xmlns:p14="http://schemas.microsoft.com/office/powerpoint/2010/main" val="72324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Web scraping has become a fundamental skill for extracting valuable information from websites and online sources. Python offers powerful libraries that enable efficient web scraping and automation. In this section, we’ll explore how to harness these capabilities to gather data and streamline tasks.</a:t>
            </a:r>
          </a:p>
          <a:p>
            <a:r>
              <a:rPr lang="en-US" sz="1200" b="1" i="0" kern="1200" dirty="0" smtClean="0">
                <a:solidFill>
                  <a:schemeClr val="tx1"/>
                </a:solidFill>
                <a:effectLst/>
                <a:latin typeface="+mn-lt"/>
                <a:ea typeface="+mn-ea"/>
                <a:cs typeface="+mn-cs"/>
              </a:rPr>
              <a:t>Introduction to Web Scraping</a:t>
            </a:r>
          </a:p>
          <a:p>
            <a:r>
              <a:rPr lang="en-US" sz="1200" b="0" i="0" kern="1200" dirty="0" smtClean="0">
                <a:solidFill>
                  <a:schemeClr val="tx1"/>
                </a:solidFill>
                <a:effectLst/>
                <a:latin typeface="+mn-lt"/>
                <a:ea typeface="+mn-ea"/>
                <a:cs typeface="+mn-cs"/>
              </a:rPr>
              <a:t>Web scraping involves extracting data from websites in a structured and automated manner. Python’s Beautiful Soup and Requests libraries provide a robust foundation for web scraping projects.</a:t>
            </a:r>
          </a:p>
          <a:p>
            <a:r>
              <a:rPr lang="en-US" sz="1200" b="0" i="0" kern="1200" dirty="0" smtClean="0">
                <a:solidFill>
                  <a:schemeClr val="tx1"/>
                </a:solidFill>
                <a:effectLst/>
                <a:latin typeface="+mn-lt"/>
                <a:ea typeface="+mn-ea"/>
                <a:cs typeface="+mn-cs"/>
              </a:rPr>
              <a:t>To get started, consider this basic example that scrapes headlines from a news website: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import requests</a:t>
            </a:r>
          </a:p>
          <a:p>
            <a:r>
              <a:rPr lang="en-US" sz="1200" b="0" i="0" kern="1200" dirty="0" smtClean="0">
                <a:solidFill>
                  <a:schemeClr val="tx1"/>
                </a:solidFill>
                <a:effectLst/>
                <a:latin typeface="+mn-lt"/>
                <a:ea typeface="+mn-ea"/>
                <a:cs typeface="+mn-cs"/>
              </a:rPr>
              <a:t>from bs4 import </a:t>
            </a:r>
            <a:r>
              <a:rPr lang="en-US" sz="1200" b="0" i="0" kern="1200" dirty="0" err="1" smtClean="0">
                <a:solidFill>
                  <a:schemeClr val="tx1"/>
                </a:solidFill>
                <a:effectLst/>
                <a:latin typeface="+mn-lt"/>
                <a:ea typeface="+mn-ea"/>
                <a:cs typeface="+mn-cs"/>
              </a:rPr>
              <a:t>BeautifulSoup</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 "https://www.foxnews.com/"</a:t>
            </a:r>
          </a:p>
          <a:p>
            <a:r>
              <a:rPr lang="en-US" sz="1200" b="0" i="0" kern="1200" dirty="0" smtClean="0">
                <a:solidFill>
                  <a:schemeClr val="tx1"/>
                </a:solidFill>
                <a:effectLst/>
                <a:latin typeface="+mn-lt"/>
                <a:ea typeface="+mn-ea"/>
                <a:cs typeface="+mn-cs"/>
              </a:rPr>
              <a:t>response = </a:t>
            </a:r>
            <a:r>
              <a:rPr lang="en-US" sz="1200" b="0" i="0" kern="1200" dirty="0" err="1" smtClean="0">
                <a:solidFill>
                  <a:schemeClr val="tx1"/>
                </a:solidFill>
                <a:effectLst/>
                <a:latin typeface="+mn-lt"/>
                <a:ea typeface="+mn-ea"/>
                <a:cs typeface="+mn-cs"/>
              </a:rPr>
              <a:t>requests.get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soup = </a:t>
            </a:r>
            <a:r>
              <a:rPr lang="en-US" sz="1200" b="0" i="0" kern="1200" dirty="0" err="1" smtClean="0">
                <a:solidFill>
                  <a:schemeClr val="tx1"/>
                </a:solidFill>
                <a:effectLst/>
                <a:latin typeface="+mn-lt"/>
                <a:ea typeface="+mn-ea"/>
                <a:cs typeface="+mn-cs"/>
              </a:rPr>
              <a:t>BeautifulSoup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response.text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html.parser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headlines = </a:t>
            </a:r>
            <a:r>
              <a:rPr lang="en-US" sz="1200" b="0" i="0" kern="1200" dirty="0" err="1" smtClean="0">
                <a:solidFill>
                  <a:schemeClr val="tx1"/>
                </a:solidFill>
                <a:effectLst/>
                <a:latin typeface="+mn-lt"/>
                <a:ea typeface="+mn-ea"/>
                <a:cs typeface="+mn-cs"/>
              </a:rPr>
              <a:t>soup.find_all</a:t>
            </a:r>
            <a:r>
              <a:rPr lang="en-US" sz="1200" b="0" i="0" kern="1200" dirty="0" smtClean="0">
                <a:solidFill>
                  <a:schemeClr val="tx1"/>
                </a:solidFill>
                <a:effectLst/>
                <a:latin typeface="+mn-lt"/>
                <a:ea typeface="+mn-ea"/>
                <a:cs typeface="+mn-cs"/>
              </a:rPr>
              <a:t>("h2")</a:t>
            </a:r>
          </a:p>
          <a:p>
            <a:r>
              <a:rPr lang="en-US" sz="1200" b="0" i="0" kern="1200" dirty="0" smtClean="0">
                <a:solidFill>
                  <a:schemeClr val="tx1"/>
                </a:solidFill>
                <a:effectLst/>
                <a:latin typeface="+mn-lt"/>
                <a:ea typeface="+mn-ea"/>
                <a:cs typeface="+mn-cs"/>
              </a:rPr>
              <a:t>for headline in headlines:</a:t>
            </a:r>
          </a:p>
          <a:p>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headline.text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this snippet, Python fetches the HTML content of a news website, parses it using Beautiful Soup, and extracts headlines. With web scraping, you can gather data for analysis, research, or content creation.</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10</a:t>
            </a:fld>
            <a:endParaRPr lang="en-US"/>
          </a:p>
        </p:txBody>
      </p:sp>
    </p:spTree>
    <p:extLst>
      <p:ext uri="{BB962C8B-B14F-4D97-AF65-F5344CB8AC3E}">
        <p14:creationId xmlns:p14="http://schemas.microsoft.com/office/powerpoint/2010/main" val="77232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Automated Incident Response with Python</a:t>
            </a:r>
          </a:p>
          <a:p>
            <a:r>
              <a:rPr lang="en-US" sz="1200" b="0" i="0" kern="1200" dirty="0" smtClean="0">
                <a:solidFill>
                  <a:schemeClr val="tx1"/>
                </a:solidFill>
                <a:effectLst/>
                <a:latin typeface="+mn-lt"/>
                <a:ea typeface="+mn-ea"/>
                <a:cs typeface="+mn-cs"/>
              </a:rPr>
              <a:t>Python’s automation capabilities can significantly enhance incident response in cybersecurity. By combining web scraping and automation, you can create scripts that monitor security-related websites and forums for the latest vulnerabilities and threat indicators.</a:t>
            </a:r>
          </a:p>
          <a:p>
            <a:r>
              <a:rPr lang="en-US" sz="1200" b="0" i="0" kern="1200" dirty="0" smtClean="0">
                <a:solidFill>
                  <a:schemeClr val="tx1"/>
                </a:solidFill>
                <a:effectLst/>
                <a:latin typeface="+mn-lt"/>
                <a:ea typeface="+mn-ea"/>
                <a:cs typeface="+mn-cs"/>
              </a:rPr>
              <a:t>Here’s an outline of an automated incident response script using Python:</a:t>
            </a:r>
          </a:p>
          <a:p>
            <a:r>
              <a:rPr lang="en-US" sz="1200" b="0" i="0" kern="1200" dirty="0" smtClean="0">
                <a:solidFill>
                  <a:schemeClr val="tx1"/>
                </a:solidFill>
                <a:effectLst/>
                <a:latin typeface="+mn-lt"/>
                <a:ea typeface="+mn-ea"/>
                <a:cs typeface="+mn-cs"/>
              </a:rPr>
              <a:t>Use web scraping to monitor security forums and websites for new threat indicators.</a:t>
            </a:r>
          </a:p>
          <a:p>
            <a:r>
              <a:rPr lang="en-US" sz="1200" b="0" i="0" kern="1200" dirty="0" smtClean="0">
                <a:solidFill>
                  <a:schemeClr val="tx1"/>
                </a:solidFill>
                <a:effectLst/>
                <a:latin typeface="+mn-lt"/>
                <a:ea typeface="+mn-ea"/>
                <a:cs typeface="+mn-cs"/>
              </a:rPr>
              <a:t>Automate the collection of relevant threat data, such as IP addresses and domain names.</a:t>
            </a:r>
          </a:p>
          <a:p>
            <a:r>
              <a:rPr lang="en-US" sz="1200" b="0" i="0" kern="1200" dirty="0" smtClean="0">
                <a:solidFill>
                  <a:schemeClr val="tx1"/>
                </a:solidFill>
                <a:effectLst/>
                <a:latin typeface="+mn-lt"/>
                <a:ea typeface="+mn-ea"/>
                <a:cs typeface="+mn-cs"/>
              </a:rPr>
              <a:t>Integrate the collected data with your existing security infrastructure to enhance threat detection and response.</a:t>
            </a:r>
          </a:p>
          <a:p>
            <a:r>
              <a:rPr lang="en-US" sz="1200" b="0" i="0" kern="1200" dirty="0" smtClean="0">
                <a:solidFill>
                  <a:schemeClr val="tx1"/>
                </a:solidFill>
                <a:effectLst/>
                <a:latin typeface="+mn-lt"/>
                <a:ea typeface="+mn-ea"/>
                <a:cs typeface="+mn-cs"/>
              </a:rPr>
              <a:t>By harnessing Python’s capabilities, you can create a dynamic and responsive incident response system that adapts to emerging threats.</a:t>
            </a:r>
          </a:p>
          <a:p>
            <a:endParaRPr lang="en-US" dirty="0"/>
          </a:p>
        </p:txBody>
      </p:sp>
      <p:sp>
        <p:nvSpPr>
          <p:cNvPr id="4" name="Slide Number Placeholder 3"/>
          <p:cNvSpPr>
            <a:spLocks noGrp="1"/>
          </p:cNvSpPr>
          <p:nvPr>
            <p:ph type="sldNum" sz="quarter" idx="10"/>
          </p:nvPr>
        </p:nvSpPr>
        <p:spPr/>
        <p:txBody>
          <a:bodyPr/>
          <a:lstStyle/>
          <a:p>
            <a:fld id="{40FBF49C-E684-2740-AF79-EA8DE9BA3D0D}" type="slidenum">
              <a:rPr lang="en-US" smtClean="0"/>
              <a:t>11</a:t>
            </a:fld>
            <a:endParaRPr lang="en-US"/>
          </a:p>
        </p:txBody>
      </p:sp>
    </p:spTree>
    <p:extLst>
      <p:ext uri="{BB962C8B-B14F-4D97-AF65-F5344CB8AC3E}">
        <p14:creationId xmlns:p14="http://schemas.microsoft.com/office/powerpoint/2010/main" val="339579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7069-AFB8-414F-9B14-4BFE3603FBAE}"/>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3AEC335-CB7B-E84D-814A-A900E733E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8E45A-C170-7348-8076-11B191BE3621}"/>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4BC44B1B-CF2D-184E-9B16-96D8DEA3B3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7E8D7E-3F80-A849-874A-3344B2B613B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237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4145-2305-2140-8342-04C689484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8F509-0349-EA45-A9E7-166A48127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C1BAA-F130-794F-92BF-25587A78B25B}"/>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C582ABFC-3530-4947-A539-3F5623C734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D745-173C-224C-B538-D2028A2F5EC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708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D5187-D026-7540-9BA1-9D91273915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B168D-566D-5B44-8964-C3EF33D4E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2507-3191-0C46-9CF6-B490D75BC0D6}"/>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58AEAFDF-5426-1441-A2B7-8C3D8D905D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8DECEB-3734-4D4D-929E-5EA9076E855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02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1D1B-3DFB-7B44-B904-AFD5803589E2}"/>
              </a:ext>
            </a:extLst>
          </p:cNvPr>
          <p:cNvSpPr>
            <a:spLocks noGrp="1"/>
          </p:cNvSpPr>
          <p:nvPr>
            <p:ph type="title"/>
          </p:nvPr>
        </p:nvSpPr>
        <p:spPr>
          <a:xfrm>
            <a:off x="838200" y="283016"/>
            <a:ext cx="10515600" cy="480131"/>
          </a:xfrm>
        </p:spPr>
        <p:txBody>
          <a:bodyPr anchor="ctr" anchorCtr="1">
            <a:spAutoFit/>
          </a:bodyPr>
          <a:lstStyle>
            <a:lvl1pPr>
              <a:defRPr sz="2800" b="1"/>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AD490B-83A2-D848-BC71-3AE72FE762C3}"/>
              </a:ext>
            </a:extLst>
          </p:cNvPr>
          <p:cNvSpPr>
            <a:spLocks noGrp="1"/>
          </p:cNvSpPr>
          <p:nvPr>
            <p:ph idx="1"/>
          </p:nvPr>
        </p:nvSpPr>
        <p:spPr>
          <a:xfrm>
            <a:off x="838200" y="914400"/>
            <a:ext cx="10515600" cy="52625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975378C-A980-3045-BB1A-2A02640C9618}"/>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1CC325E8-453C-D549-AD9F-273BBB10B7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39151C-3B30-574E-BE20-7157C326FF3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7980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9AB8-EDA3-964E-981E-57301EC10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35D8F-41F0-5447-A96E-5BC7AF78C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A7154-BC1A-D147-A347-445AED8B41FE}"/>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0635C377-C72A-4447-8C8F-1AB75D17EE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02BCA3-A816-7742-8F19-9B2452BB062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862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2004-4E40-6E4F-B646-3A0287174525}"/>
              </a:ext>
            </a:extLst>
          </p:cNvPr>
          <p:cNvSpPr>
            <a:spLocks noGrp="1"/>
          </p:cNvSpPr>
          <p:nvPr>
            <p:ph type="title"/>
          </p:nvPr>
        </p:nvSpPr>
        <p:spPr>
          <a:xfrm>
            <a:off x="838200" y="365126"/>
            <a:ext cx="10515600" cy="365126"/>
          </a:xfrm>
        </p:spPr>
        <p:txBody>
          <a:bodyPr anchor="ctr" anchorCtr="1">
            <a:noAutofit/>
          </a:bodyPr>
          <a:lstStyle>
            <a:lvl1pPr>
              <a:defRPr sz="2800" b="1"/>
            </a:lvl1pPr>
          </a:lstStyle>
          <a:p>
            <a:r>
              <a:rPr lang="en-US"/>
              <a:t>Click to edit Master title style</a:t>
            </a:r>
          </a:p>
        </p:txBody>
      </p:sp>
      <p:sp>
        <p:nvSpPr>
          <p:cNvPr id="3" name="Content Placeholder 2">
            <a:extLst>
              <a:ext uri="{FF2B5EF4-FFF2-40B4-BE49-F238E27FC236}">
                <a16:creationId xmlns:a16="http://schemas.microsoft.com/office/drawing/2014/main" id="{B8EC6330-032F-7941-8E41-A7BEF844B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1C29E-4B42-C247-BABC-7DFC1B65E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DE1190-FD81-4146-B9A0-DDEC02B13E95}"/>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1FC8DF9E-D97B-6E4B-ACB5-13168C04F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81F6EE-EAB4-FD47-B341-A3D515A85F5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058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455C-045B-EF4E-B34E-A8720BCA6616}"/>
              </a:ext>
            </a:extLst>
          </p:cNvPr>
          <p:cNvSpPr>
            <a:spLocks noGrp="1"/>
          </p:cNvSpPr>
          <p:nvPr>
            <p:ph type="title"/>
          </p:nvPr>
        </p:nvSpPr>
        <p:spPr>
          <a:xfrm>
            <a:off x="839788" y="365126"/>
            <a:ext cx="10515600" cy="365126"/>
          </a:xfrm>
        </p:spPr>
        <p:txBody>
          <a:bodyPr anchor="ctr" anchorCtr="1">
            <a:noAutofit/>
          </a:bodyPr>
          <a:lstStyle>
            <a:lvl1pPr>
              <a:defRPr sz="2800" b="1"/>
            </a:lvl1pPr>
          </a:lstStyle>
          <a:p>
            <a:r>
              <a:rPr lang="en-US"/>
              <a:t>Click to edit Master title style</a:t>
            </a:r>
          </a:p>
        </p:txBody>
      </p:sp>
      <p:sp>
        <p:nvSpPr>
          <p:cNvPr id="3" name="Text Placeholder 2">
            <a:extLst>
              <a:ext uri="{FF2B5EF4-FFF2-40B4-BE49-F238E27FC236}">
                <a16:creationId xmlns:a16="http://schemas.microsoft.com/office/drawing/2014/main" id="{CC6043A9-88B8-D949-8155-2DEC7E289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25713-ADFB-B548-879C-4A4D85B46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695CC-8B5B-9542-948D-5AFB8F704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85DE2-EEC5-354C-B958-2FD18DCEE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383700-1E03-3F41-8D96-62C19EA1409F}"/>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8" name="Footer Placeholder 7">
            <a:extLst>
              <a:ext uri="{FF2B5EF4-FFF2-40B4-BE49-F238E27FC236}">
                <a16:creationId xmlns:a16="http://schemas.microsoft.com/office/drawing/2014/main" id="{DEBED341-982E-5044-93AE-D0BB7D0ED7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1A8BDB-7529-6445-BB63-61BF480BF12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579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EFDA-66BE-FA4B-9B99-0C21D63D853E}"/>
              </a:ext>
            </a:extLst>
          </p:cNvPr>
          <p:cNvSpPr>
            <a:spLocks noGrp="1"/>
          </p:cNvSpPr>
          <p:nvPr>
            <p:ph type="title"/>
          </p:nvPr>
        </p:nvSpPr>
        <p:spPr>
          <a:xfrm>
            <a:off x="838200" y="365125"/>
            <a:ext cx="10515600" cy="365125"/>
          </a:xfrm>
        </p:spPr>
        <p:txBody>
          <a:bodyPr anchor="ctr" anchorCtr="1">
            <a:normAutofit/>
          </a:bodyPr>
          <a:lstStyle>
            <a:lvl1pPr>
              <a:defRPr sz="2800" b="1"/>
            </a:lvl1pPr>
          </a:lstStyle>
          <a:p>
            <a:r>
              <a:rPr lang="en-US"/>
              <a:t>Click to edit Master title style</a:t>
            </a:r>
          </a:p>
        </p:txBody>
      </p:sp>
      <p:sp>
        <p:nvSpPr>
          <p:cNvPr id="3" name="Date Placeholder 2">
            <a:extLst>
              <a:ext uri="{FF2B5EF4-FFF2-40B4-BE49-F238E27FC236}">
                <a16:creationId xmlns:a16="http://schemas.microsoft.com/office/drawing/2014/main" id="{A2A31A52-6C63-274F-91FB-DBAE26290614}"/>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4" name="Footer Placeholder 3">
            <a:extLst>
              <a:ext uri="{FF2B5EF4-FFF2-40B4-BE49-F238E27FC236}">
                <a16:creationId xmlns:a16="http://schemas.microsoft.com/office/drawing/2014/main" id="{93B27264-8F5E-EE44-A6CC-104CD8DE13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12D625-4B03-C742-86AF-79E59FF1374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917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394A4-0E0E-6547-B54D-74247518E6D8}"/>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3" name="Footer Placeholder 2">
            <a:extLst>
              <a:ext uri="{FF2B5EF4-FFF2-40B4-BE49-F238E27FC236}">
                <a16:creationId xmlns:a16="http://schemas.microsoft.com/office/drawing/2014/main" id="{8C9903A7-E38C-844D-B1B7-9C22710990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0F2581-B8BA-554D-965A-FEC9E05755C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1285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D536-9F6B-9047-9363-77DCD95CD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FD82F-14E6-454F-8C32-41F9FC05E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0EC4F-48A0-244D-B2A6-50DB91685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3EAC1-A50D-DC45-A59E-46F4793B825D}"/>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096F2750-E4CD-5146-AA78-5F712C578B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C3A43B-F660-7C44-BE0D-649E6139DBB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4532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1ACA-EF8F-4443-BF3D-331C28B99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3AA5C-A4BB-3041-802E-B6D23F4FE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3C390A1-B767-134D-944C-C768BB69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96F45-0637-E44B-9975-437C21861FAC}"/>
              </a:ext>
            </a:extLst>
          </p:cNvPr>
          <p:cNvSpPr>
            <a:spLocks noGrp="1"/>
          </p:cNvSpPr>
          <p:nvPr>
            <p:ph type="dt" sz="half" idx="10"/>
          </p:nvPr>
        </p:nvSpPr>
        <p:spPr/>
        <p:txBody>
          <a:bodyPr/>
          <a:lstStyle/>
          <a:p>
            <a:fld id="{C764DE79-268F-4C1A-8933-263129D2AF90}" type="datetimeFigureOut">
              <a:rPr lang="en-US" smtClean="0"/>
              <a:t>4/24/2025</a:t>
            </a:fld>
            <a:endParaRPr lang="en-US" dirty="0"/>
          </a:p>
        </p:txBody>
      </p:sp>
      <p:sp>
        <p:nvSpPr>
          <p:cNvPr id="6" name="Footer Placeholder 5">
            <a:extLst>
              <a:ext uri="{FF2B5EF4-FFF2-40B4-BE49-F238E27FC236}">
                <a16:creationId xmlns:a16="http://schemas.microsoft.com/office/drawing/2014/main" id="{2B56984A-DE85-6345-BA9D-E55706C3AC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6F7549-72BF-3040-84D0-3B9777F75A6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26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D22D3E79-51C8-414D-96EC-60BB070CB753}"/>
              </a:ext>
            </a:extLst>
          </p:cNvPr>
          <p:cNvPicPr>
            <a:picLocks noChangeAspect="1"/>
          </p:cNvPicPr>
          <p:nvPr/>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62464FEF-070E-B541-8E78-5AA42C56C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B2BCA-B893-1542-BF7B-82C2CC6CF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57A5D-BA50-E242-B238-ED912C9E3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4/24/2025</a:t>
            </a:fld>
            <a:endParaRPr lang="en-US" dirty="0"/>
          </a:p>
        </p:txBody>
      </p:sp>
      <p:sp>
        <p:nvSpPr>
          <p:cNvPr id="5" name="Footer Placeholder 4">
            <a:extLst>
              <a:ext uri="{FF2B5EF4-FFF2-40B4-BE49-F238E27FC236}">
                <a16:creationId xmlns:a16="http://schemas.microsoft.com/office/drawing/2014/main" id="{582F1FDD-36F2-7C40-966A-3F01D0946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33787A1-81E1-614C-95BB-C717261B8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54250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lotaylor23/tutorials/tree/main/cybersecurity%20tutorials/code%20file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www.winpcap.org/install/" TargetMode="External"/><Relationship Id="rId7" Type="http://schemas.openxmlformats.org/officeDocument/2006/relationships/image" Target="../media/image31.png"/><Relationship Id="rId2" Type="http://schemas.openxmlformats.org/officeDocument/2006/relationships/hyperlink" Target="https://npcap.com/#download"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hyperlink" Target="https://jupyter.org/instal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sphinix.medium.com/developing-a-basic-network-packet-sniffer-860ec12919da" TargetMode="External"/><Relationship Id="rId2" Type="http://schemas.openxmlformats.org/officeDocument/2006/relationships/hyperlink" Target="https://www.eccu.edu/blog/cybersecurity/python-for-cyber-security/" TargetMode="External"/><Relationship Id="rId1" Type="http://schemas.openxmlformats.org/officeDocument/2006/relationships/slideLayout" Target="../slideLayouts/slideLayout1.xml"/><Relationship Id="rId5" Type="http://schemas.openxmlformats.org/officeDocument/2006/relationships/hyperlink" Target="https://www.tutorialspoint.com/python_penetration_testing/python_penetration_testing_network_packet_sniffing.htm" TargetMode="External"/><Relationship Id="rId4" Type="http://schemas.openxmlformats.org/officeDocument/2006/relationships/hyperlink" Target="https://www.geeksforgeeks.org/packet-sniffing-using-sca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4A2FD-EDF5-410D-4348-C3BCA8784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C8F1D-33D3-8A9E-7973-90444625F753}"/>
              </a:ext>
            </a:extLst>
          </p:cNvPr>
          <p:cNvSpPr>
            <a:spLocks noGrp="1"/>
          </p:cNvSpPr>
          <p:nvPr>
            <p:ph type="ctrTitle"/>
          </p:nvPr>
        </p:nvSpPr>
        <p:spPr>
          <a:xfrm>
            <a:off x="461915" y="259492"/>
            <a:ext cx="11054582" cy="3652069"/>
          </a:xfrm>
        </p:spPr>
        <p:txBody>
          <a:bodyPr>
            <a:noAutofit/>
          </a:bodyPr>
          <a:lstStyle/>
          <a:p>
            <a:r>
              <a:rPr lang="en-US" dirty="0" smtClean="0"/>
              <a:t>Introduction </a:t>
            </a:r>
            <a:r>
              <a:rPr lang="en-US" dirty="0"/>
              <a:t>to Python </a:t>
            </a:r>
            <a:br>
              <a:rPr lang="en-US" dirty="0"/>
            </a:br>
            <a:r>
              <a:rPr lang="en-US" dirty="0"/>
              <a:t>for </a:t>
            </a:r>
            <a:br>
              <a:rPr lang="en-US" dirty="0"/>
            </a:br>
            <a:r>
              <a:rPr lang="en-US" dirty="0"/>
              <a:t>Cybersecurity</a:t>
            </a:r>
            <a:br>
              <a:rPr lang="en-US" dirty="0"/>
            </a:br>
            <a:r>
              <a:rPr lang="en-US" dirty="0" smtClean="0"/>
              <a:t>1 Hour</a:t>
            </a:r>
            <a:endParaRPr lang="en-US" dirty="0">
              <a:solidFill>
                <a:srgbClr val="0432FF"/>
              </a:solidFill>
            </a:endParaRPr>
          </a:p>
        </p:txBody>
      </p:sp>
      <p:sp>
        <p:nvSpPr>
          <p:cNvPr id="3" name="Subtitle 2">
            <a:extLst>
              <a:ext uri="{FF2B5EF4-FFF2-40B4-BE49-F238E27FC236}">
                <a16:creationId xmlns:a16="http://schemas.microsoft.com/office/drawing/2014/main" id="{9AFB8E79-9387-5DC1-1A52-0D9351D14FAB}"/>
              </a:ext>
            </a:extLst>
          </p:cNvPr>
          <p:cNvSpPr>
            <a:spLocks noGrp="1"/>
          </p:cNvSpPr>
          <p:nvPr>
            <p:ph type="subTitle" idx="1"/>
          </p:nvPr>
        </p:nvSpPr>
        <p:spPr>
          <a:xfrm>
            <a:off x="580766" y="5082286"/>
            <a:ext cx="10767455" cy="492776"/>
          </a:xfrm>
        </p:spPr>
        <p:txBody>
          <a:bodyPr>
            <a:normAutofit/>
          </a:bodyPr>
          <a:lstStyle/>
          <a:p>
            <a:pPr algn="l"/>
            <a:r>
              <a:rPr lang="en-US" dirty="0" smtClean="0">
                <a:latin typeface="+mj-lt"/>
              </a:rPr>
              <a:t>Instructors: Loni Taylor, </a:t>
            </a:r>
            <a:r>
              <a:rPr lang="en-US" dirty="0" err="1" smtClean="0">
                <a:latin typeface="+mj-lt"/>
              </a:rPr>
              <a:t>Puspita</a:t>
            </a:r>
            <a:r>
              <a:rPr lang="en-US" dirty="0" smtClean="0">
                <a:latin typeface="+mj-lt"/>
              </a:rPr>
              <a:t> Chatterjee</a:t>
            </a:r>
            <a:endParaRPr lang="en-US" dirty="0">
              <a:latin typeface="+mj-lt"/>
            </a:endParaRPr>
          </a:p>
        </p:txBody>
      </p:sp>
      <p:pic>
        <p:nvPicPr>
          <p:cNvPr id="2050" name="Picture 2" descr="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326" y="4533900"/>
            <a:ext cx="3080274" cy="87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1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B1165-0630-5228-D142-0E4CAC2E3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283D-2601-C979-640C-2919D49D9AB4}"/>
              </a:ext>
            </a:extLst>
          </p:cNvPr>
          <p:cNvSpPr>
            <a:spLocks noGrp="1"/>
          </p:cNvSpPr>
          <p:nvPr>
            <p:ph type="ctrTitle"/>
          </p:nvPr>
        </p:nvSpPr>
        <p:spPr>
          <a:xfrm>
            <a:off x="457200" y="641779"/>
            <a:ext cx="6819900" cy="506627"/>
          </a:xfrm>
        </p:spPr>
        <p:txBody>
          <a:bodyPr>
            <a:normAutofit/>
          </a:bodyPr>
          <a:lstStyle/>
          <a:p>
            <a:pPr algn="l"/>
            <a:r>
              <a:rPr lang="en-US" sz="2800" b="1" dirty="0">
                <a:solidFill>
                  <a:srgbClr val="000000"/>
                </a:solidFill>
              </a:rPr>
              <a:t>Coding Demonstration: Web </a:t>
            </a:r>
            <a:r>
              <a:rPr lang="en-US" sz="2800" b="1" dirty="0" smtClean="0">
                <a:solidFill>
                  <a:srgbClr val="000000"/>
                </a:solidFill>
              </a:rPr>
              <a:t>Scraping</a:t>
            </a:r>
            <a:endParaRPr lang="en-US" sz="2800" b="1" dirty="0">
              <a:effectLst/>
            </a:endParaRPr>
          </a:p>
        </p:txBody>
      </p:sp>
      <p:sp>
        <p:nvSpPr>
          <p:cNvPr id="3" name="Subtitle 2">
            <a:extLst>
              <a:ext uri="{FF2B5EF4-FFF2-40B4-BE49-F238E27FC236}">
                <a16:creationId xmlns:a16="http://schemas.microsoft.com/office/drawing/2014/main" id="{7CEF9268-FD9C-754E-A0A9-02AAF7EA0637}"/>
              </a:ext>
            </a:extLst>
          </p:cNvPr>
          <p:cNvSpPr>
            <a:spLocks noGrp="1"/>
          </p:cNvSpPr>
          <p:nvPr>
            <p:ph type="subTitle" idx="1"/>
          </p:nvPr>
        </p:nvSpPr>
        <p:spPr>
          <a:xfrm>
            <a:off x="457200" y="1486511"/>
            <a:ext cx="4695825" cy="3028950"/>
          </a:xfrm>
        </p:spPr>
        <p:txBody>
          <a:bodyPr>
            <a:normAutofit/>
          </a:bodyPr>
          <a:lstStyle/>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Fetch </a:t>
            </a:r>
            <a:r>
              <a:rPr lang="en-US" dirty="0">
                <a:solidFill>
                  <a:srgbClr val="000000"/>
                </a:solidFill>
                <a:latin typeface="Cambria" panose="02040503050406030204" pitchFamily="18" charset="0"/>
              </a:rPr>
              <a:t>the HTML content of a news </a:t>
            </a:r>
            <a:r>
              <a:rPr lang="en-US" dirty="0" smtClean="0">
                <a:solidFill>
                  <a:srgbClr val="000000"/>
                </a:solidFill>
                <a:latin typeface="Cambria" panose="02040503050406030204" pitchFamily="18" charset="0"/>
              </a:rPr>
              <a:t>website</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Parse </a:t>
            </a:r>
            <a:r>
              <a:rPr lang="en-US" dirty="0">
                <a:solidFill>
                  <a:srgbClr val="000000"/>
                </a:solidFill>
                <a:latin typeface="Cambria" panose="02040503050406030204" pitchFamily="18" charset="0"/>
              </a:rPr>
              <a:t>it using Beautiful </a:t>
            </a:r>
            <a:r>
              <a:rPr lang="en-US" dirty="0" smtClean="0">
                <a:solidFill>
                  <a:srgbClr val="000000"/>
                </a:solidFill>
                <a:latin typeface="Cambria" panose="02040503050406030204" pitchFamily="18" charset="0"/>
              </a:rPr>
              <a:t>Soup</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Extract headlines</a:t>
            </a:r>
            <a:endParaRPr lang="en-US" i="0" dirty="0">
              <a:solidFill>
                <a:srgbClr val="000000"/>
              </a:solidFill>
              <a:effectLst/>
              <a:latin typeface="Cambria" panose="02040503050406030204" pitchFamily="18" charset="0"/>
            </a:endParaRPr>
          </a:p>
        </p:txBody>
      </p:sp>
      <p:pic>
        <p:nvPicPr>
          <p:cNvPr id="4" name="Picture 3"/>
          <p:cNvPicPr>
            <a:picLocks noChangeAspect="1"/>
          </p:cNvPicPr>
          <p:nvPr/>
        </p:nvPicPr>
        <p:blipFill rotWithShape="1">
          <a:blip r:embed="rId3"/>
          <a:srcRect r="29419" b="79677"/>
          <a:stretch/>
        </p:blipFill>
        <p:spPr>
          <a:xfrm>
            <a:off x="457200" y="3467779"/>
            <a:ext cx="4315097" cy="1689463"/>
          </a:xfrm>
          <a:prstGeom prst="rect">
            <a:avLst/>
          </a:prstGeom>
        </p:spPr>
      </p:pic>
      <p:pic>
        <p:nvPicPr>
          <p:cNvPr id="6" name="Picture 5"/>
          <p:cNvPicPr>
            <a:picLocks noChangeAspect="1"/>
          </p:cNvPicPr>
          <p:nvPr/>
        </p:nvPicPr>
        <p:blipFill rotWithShape="1">
          <a:blip r:embed="rId3"/>
          <a:srcRect t="19854" r="4222" b="37207"/>
          <a:stretch/>
        </p:blipFill>
        <p:spPr>
          <a:xfrm>
            <a:off x="5964808" y="1599693"/>
            <a:ext cx="5649926" cy="3444366"/>
          </a:xfrm>
          <a:prstGeom prst="rect">
            <a:avLst/>
          </a:prstGeom>
        </p:spPr>
      </p:pic>
      <p:sp>
        <p:nvSpPr>
          <p:cNvPr id="7" name="Down Arrow 6"/>
          <p:cNvSpPr/>
          <p:nvPr/>
        </p:nvSpPr>
        <p:spPr>
          <a:xfrm>
            <a:off x="3261821" y="2908084"/>
            <a:ext cx="745507" cy="82758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43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F5F0B-4F17-C5B0-311C-307C7195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B897F-19A0-C113-18A2-AF844B26B0A3}"/>
              </a:ext>
            </a:extLst>
          </p:cNvPr>
          <p:cNvSpPr>
            <a:spLocks noGrp="1"/>
          </p:cNvSpPr>
          <p:nvPr>
            <p:ph type="ctrTitle"/>
          </p:nvPr>
        </p:nvSpPr>
        <p:spPr>
          <a:xfrm>
            <a:off x="361950" y="742949"/>
            <a:ext cx="10048876" cy="504825"/>
          </a:xfrm>
        </p:spPr>
        <p:txBody>
          <a:bodyPr>
            <a:normAutofit/>
          </a:bodyPr>
          <a:lstStyle/>
          <a:p>
            <a:pPr algn="l"/>
            <a:r>
              <a:rPr lang="en-US" sz="2800" b="1" dirty="0" smtClean="0">
                <a:solidFill>
                  <a:srgbClr val="000000"/>
                </a:solidFill>
              </a:rPr>
              <a:t>Put </a:t>
            </a:r>
            <a:r>
              <a:rPr lang="en-US" sz="2800" b="1" dirty="0">
                <a:solidFill>
                  <a:srgbClr val="000000"/>
                </a:solidFill>
              </a:rPr>
              <a:t>it together: Automated Incident Response with Python</a:t>
            </a:r>
            <a:endParaRPr lang="en-US" sz="2800" b="1" dirty="0">
              <a:effectLst/>
            </a:endParaRPr>
          </a:p>
        </p:txBody>
      </p:sp>
      <p:sp>
        <p:nvSpPr>
          <p:cNvPr id="3" name="Subtitle 2">
            <a:extLst>
              <a:ext uri="{FF2B5EF4-FFF2-40B4-BE49-F238E27FC236}">
                <a16:creationId xmlns:a16="http://schemas.microsoft.com/office/drawing/2014/main" id="{F931C620-6211-A77D-5A96-B88D35233C7A}"/>
              </a:ext>
            </a:extLst>
          </p:cNvPr>
          <p:cNvSpPr>
            <a:spLocks noGrp="1"/>
          </p:cNvSpPr>
          <p:nvPr>
            <p:ph type="subTitle" idx="1"/>
          </p:nvPr>
        </p:nvSpPr>
        <p:spPr>
          <a:xfrm>
            <a:off x="361950" y="1590675"/>
            <a:ext cx="6905625" cy="3162300"/>
          </a:xfrm>
        </p:spPr>
        <p:txBody>
          <a:bodyPr>
            <a:normAutofit/>
          </a:bodyPr>
          <a:lstStyle/>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Steps:</a:t>
            </a:r>
          </a:p>
          <a:p>
            <a:pPr marL="800100" lvl="1" indent="-342900" algn="l">
              <a:buFont typeface="Arial" panose="020B0604020202020204" pitchFamily="34" charset="0"/>
              <a:buChar char="•"/>
            </a:pPr>
            <a:r>
              <a:rPr lang="en-US" dirty="0">
                <a:solidFill>
                  <a:srgbClr val="000000"/>
                </a:solidFill>
                <a:latin typeface="Cambria" panose="02040503050406030204" pitchFamily="18" charset="0"/>
              </a:rPr>
              <a:t>Use web scraping to monitor security forums and websites for new threat indicators.</a:t>
            </a:r>
          </a:p>
          <a:p>
            <a:pPr marL="800100" lvl="1" indent="-342900" algn="l">
              <a:buFont typeface="Arial" panose="020B0604020202020204" pitchFamily="34" charset="0"/>
              <a:buChar char="•"/>
            </a:pPr>
            <a:r>
              <a:rPr lang="en-US" dirty="0">
                <a:solidFill>
                  <a:srgbClr val="000000"/>
                </a:solidFill>
                <a:latin typeface="Cambria" panose="02040503050406030204" pitchFamily="18" charset="0"/>
              </a:rPr>
              <a:t>Automate the collection of relevant threat data, such as IP addresses and domain names.</a:t>
            </a:r>
          </a:p>
          <a:p>
            <a:pPr marL="800100" lvl="1" indent="-342900" algn="l">
              <a:buFont typeface="Arial" panose="020B0604020202020204" pitchFamily="34" charset="0"/>
              <a:buChar char="•"/>
            </a:pPr>
            <a:r>
              <a:rPr lang="en-US" dirty="0">
                <a:solidFill>
                  <a:srgbClr val="000000"/>
                </a:solidFill>
                <a:latin typeface="Cambria" panose="02040503050406030204" pitchFamily="18" charset="0"/>
              </a:rPr>
              <a:t>Integrate the collected data with your existing security infrastructure to enhance threat detection and response.</a:t>
            </a:r>
            <a:endParaRPr lang="en-US" i="0" dirty="0">
              <a:solidFill>
                <a:srgbClr val="000000"/>
              </a:solidFill>
              <a:effectLst/>
              <a:latin typeface="Cambria" panose="02040503050406030204" pitchFamily="18" charset="0"/>
            </a:endParaRPr>
          </a:p>
        </p:txBody>
      </p:sp>
      <p:pic>
        <p:nvPicPr>
          <p:cNvPr id="1028" name="Picture 4" descr="File:Website gambar.jp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4637" y="1327221"/>
            <a:ext cx="1286193" cy="12861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ython™"/>
          <p:cNvPicPr>
            <a:picLocks noChangeAspect="1" noChangeArrowheads="1"/>
          </p:cNvPicPr>
          <p:nvPr/>
        </p:nvPicPr>
        <p:blipFill rotWithShape="1">
          <a:blip r:embed="rId4">
            <a:extLst>
              <a:ext uri="{28A0092B-C50C-407E-A947-70E740481C1C}">
                <a14:useLocalDpi xmlns:a14="http://schemas.microsoft.com/office/drawing/2010/main" val="0"/>
              </a:ext>
            </a:extLst>
          </a:blip>
          <a:srcRect r="73592"/>
          <a:stretch/>
        </p:blipFill>
        <p:spPr bwMode="auto">
          <a:xfrm>
            <a:off x="9990669" y="2641631"/>
            <a:ext cx="1190625" cy="12748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ail Service Providers: Your Complete 2024 Guide to Success"/>
          <p:cNvPicPr>
            <a:picLocks noChangeAspect="1" noChangeArrowheads="1"/>
          </p:cNvPicPr>
          <p:nvPr/>
        </p:nvPicPr>
        <p:blipFill rotWithShape="1">
          <a:blip r:embed="rId5">
            <a:extLst>
              <a:ext uri="{28A0092B-C50C-407E-A947-70E740481C1C}">
                <a14:useLocalDpi xmlns:a14="http://schemas.microsoft.com/office/drawing/2010/main" val="0"/>
              </a:ext>
            </a:extLst>
          </a:blip>
          <a:srcRect l="15593" r="15245"/>
          <a:stretch/>
        </p:blipFill>
        <p:spPr bwMode="auto">
          <a:xfrm>
            <a:off x="9893649" y="3955042"/>
            <a:ext cx="1384663" cy="1052167"/>
          </a:xfrm>
          <a:prstGeom prst="rect">
            <a:avLst/>
          </a:prstGeom>
          <a:noFill/>
          <a:extLst>
            <a:ext uri="{909E8E84-426E-40DD-AFC4-6F175D3DCCD1}">
              <a14:hiddenFill xmlns:a14="http://schemas.microsoft.com/office/drawing/2010/main">
                <a:solidFill>
                  <a:srgbClr val="FFFFFF"/>
                </a:solidFill>
              </a14:hiddenFill>
            </a:ext>
          </a:extLst>
        </p:spPr>
      </p:pic>
      <p:sp>
        <p:nvSpPr>
          <p:cNvPr id="5" name="Curved Left Arrow 4"/>
          <p:cNvSpPr/>
          <p:nvPr/>
        </p:nvSpPr>
        <p:spPr>
          <a:xfrm flipH="1">
            <a:off x="9207622" y="2058361"/>
            <a:ext cx="637015" cy="12145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11278312" y="3171825"/>
            <a:ext cx="692467" cy="111382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243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F5F0B-4F17-C5B0-311C-307C7195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B897F-19A0-C113-18A2-AF844B26B0A3}"/>
              </a:ext>
            </a:extLst>
          </p:cNvPr>
          <p:cNvSpPr>
            <a:spLocks noGrp="1"/>
          </p:cNvSpPr>
          <p:nvPr>
            <p:ph type="ctrTitle"/>
          </p:nvPr>
        </p:nvSpPr>
        <p:spPr>
          <a:xfrm>
            <a:off x="391885" y="600892"/>
            <a:ext cx="4972595" cy="714102"/>
          </a:xfrm>
        </p:spPr>
        <p:txBody>
          <a:bodyPr>
            <a:normAutofit/>
          </a:bodyPr>
          <a:lstStyle/>
          <a:p>
            <a:pPr algn="l"/>
            <a:r>
              <a:rPr lang="en-US" sz="2800" b="1" dirty="0">
                <a:solidFill>
                  <a:srgbClr val="000000"/>
                </a:solidFill>
              </a:rPr>
              <a:t>Assignments</a:t>
            </a:r>
            <a:endParaRPr lang="en-US" sz="2800" b="1" dirty="0">
              <a:effectLst/>
            </a:endParaRPr>
          </a:p>
        </p:txBody>
      </p:sp>
      <p:sp>
        <p:nvSpPr>
          <p:cNvPr id="3" name="Subtitle 2">
            <a:extLst>
              <a:ext uri="{FF2B5EF4-FFF2-40B4-BE49-F238E27FC236}">
                <a16:creationId xmlns:a16="http://schemas.microsoft.com/office/drawing/2014/main" id="{F931C620-6211-A77D-5A96-B88D35233C7A}"/>
              </a:ext>
            </a:extLst>
          </p:cNvPr>
          <p:cNvSpPr>
            <a:spLocks noGrp="1"/>
          </p:cNvSpPr>
          <p:nvPr>
            <p:ph type="subTitle" idx="1"/>
          </p:nvPr>
        </p:nvSpPr>
        <p:spPr>
          <a:xfrm>
            <a:off x="391884" y="1506583"/>
            <a:ext cx="6305007" cy="3882496"/>
          </a:xfrm>
        </p:spPr>
        <p:txBody>
          <a:bodyPr>
            <a:normAutofit/>
          </a:bodyPr>
          <a:lstStyle/>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DIY-Try it at home:</a:t>
            </a:r>
          </a:p>
          <a:p>
            <a:pPr marL="800100" lvl="1" indent="-342900" algn="l">
              <a:buFont typeface="Arial" panose="020B0604020202020204" pitchFamily="34" charset="0"/>
              <a:buChar char="•"/>
            </a:pPr>
            <a:r>
              <a:rPr lang="en-US" dirty="0" smtClean="0">
                <a:solidFill>
                  <a:srgbClr val="000000"/>
                </a:solidFill>
                <a:latin typeface="Cambria" panose="02040503050406030204" pitchFamily="18" charset="0"/>
              </a:rPr>
              <a:t>Navigate to this </a:t>
            </a:r>
            <a:r>
              <a:rPr lang="en-US" dirty="0" err="1" smtClean="0">
                <a:solidFill>
                  <a:srgbClr val="000000"/>
                </a:solidFill>
                <a:latin typeface="Cambria" panose="02040503050406030204" pitchFamily="18" charset="0"/>
                <a:hlinkClick r:id="rId2"/>
              </a:rPr>
              <a:t>github</a:t>
            </a:r>
            <a:r>
              <a:rPr lang="en-US" dirty="0" smtClean="0">
                <a:solidFill>
                  <a:srgbClr val="000000"/>
                </a:solidFill>
                <a:latin typeface="Cambria" panose="02040503050406030204" pitchFamily="18" charset="0"/>
                <a:hlinkClick r:id="rId2"/>
              </a:rPr>
              <a:t> repository</a:t>
            </a:r>
            <a:r>
              <a:rPr lang="en-US" dirty="0" smtClean="0">
                <a:solidFill>
                  <a:srgbClr val="000000"/>
                </a:solidFill>
                <a:latin typeface="Cambria" panose="02040503050406030204" pitchFamily="18" charset="0"/>
              </a:rPr>
              <a:t> and debug/try this code automating an incident response. Try to see where each step performs the task and note what types of improvements can be made or implemented in your own systems.</a:t>
            </a:r>
          </a:p>
        </p:txBody>
      </p:sp>
      <p:pic>
        <p:nvPicPr>
          <p:cNvPr id="4" name="Picture 3"/>
          <p:cNvPicPr>
            <a:picLocks noChangeAspect="1"/>
          </p:cNvPicPr>
          <p:nvPr/>
        </p:nvPicPr>
        <p:blipFill>
          <a:blip r:embed="rId3"/>
          <a:stretch>
            <a:fillRect/>
          </a:stretch>
        </p:blipFill>
        <p:spPr>
          <a:xfrm>
            <a:off x="7384867" y="809897"/>
            <a:ext cx="4110447" cy="4110447"/>
          </a:xfrm>
          <a:prstGeom prst="rect">
            <a:avLst/>
          </a:prstGeom>
        </p:spPr>
      </p:pic>
    </p:spTree>
    <p:extLst>
      <p:ext uri="{BB962C8B-B14F-4D97-AF65-F5344CB8AC3E}">
        <p14:creationId xmlns:p14="http://schemas.microsoft.com/office/powerpoint/2010/main" val="419879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CF51-EDB2-2D1C-9BBD-EA43A0286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D1E3E-A728-66A2-1730-055C16707039}"/>
              </a:ext>
            </a:extLst>
          </p:cNvPr>
          <p:cNvSpPr>
            <a:spLocks noGrp="1"/>
          </p:cNvSpPr>
          <p:nvPr>
            <p:ph type="ctrTitle"/>
          </p:nvPr>
        </p:nvSpPr>
        <p:spPr>
          <a:xfrm>
            <a:off x="409302" y="592182"/>
            <a:ext cx="5808618" cy="714103"/>
          </a:xfrm>
        </p:spPr>
        <p:txBody>
          <a:bodyPr>
            <a:normAutofit/>
          </a:bodyPr>
          <a:lstStyle/>
          <a:p>
            <a:pPr algn="l"/>
            <a:r>
              <a:rPr lang="en-US" sz="3200" b="1" dirty="0">
                <a:effectLst/>
              </a:rPr>
              <a:t>Pre-Workshop Reading </a:t>
            </a:r>
            <a:endParaRPr lang="en-US" sz="3200" b="0" dirty="0">
              <a:effectLst/>
            </a:endParaRPr>
          </a:p>
        </p:txBody>
      </p:sp>
      <p:sp>
        <p:nvSpPr>
          <p:cNvPr id="3" name="Subtitle 2">
            <a:extLst>
              <a:ext uri="{FF2B5EF4-FFF2-40B4-BE49-F238E27FC236}">
                <a16:creationId xmlns:a16="http://schemas.microsoft.com/office/drawing/2014/main" id="{7B168946-7406-2A2C-D773-BA92F5FCC719}"/>
              </a:ext>
            </a:extLst>
          </p:cNvPr>
          <p:cNvSpPr>
            <a:spLocks noGrp="1"/>
          </p:cNvSpPr>
          <p:nvPr>
            <p:ph type="subTitle" idx="1"/>
          </p:nvPr>
        </p:nvSpPr>
        <p:spPr>
          <a:xfrm>
            <a:off x="409302" y="1881051"/>
            <a:ext cx="7933509" cy="3597895"/>
          </a:xfrm>
        </p:spPr>
        <p:txBody>
          <a:bodyPr>
            <a:normAutofit/>
          </a:bodyPr>
          <a:lstStyle/>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Npcap</a:t>
            </a:r>
            <a:r>
              <a:rPr lang="en-US" dirty="0">
                <a:solidFill>
                  <a:srgbClr val="000000"/>
                </a:solidFill>
                <a:latin typeface="Cambria" panose="02040503050406030204" pitchFamily="18" charset="0"/>
              </a:rPr>
              <a:t> download: </a:t>
            </a:r>
            <a:r>
              <a:rPr lang="en-US" dirty="0">
                <a:solidFill>
                  <a:srgbClr val="000000"/>
                </a:solidFill>
                <a:latin typeface="Cambria" panose="02040503050406030204" pitchFamily="18" charset="0"/>
                <a:hlinkClick r:id="rId2"/>
              </a:rPr>
              <a:t>Packet capture library for </a:t>
            </a:r>
            <a:r>
              <a:rPr lang="en-US" dirty="0" smtClean="0">
                <a:solidFill>
                  <a:srgbClr val="000000"/>
                </a:solidFill>
                <a:latin typeface="Cambria" panose="02040503050406030204" pitchFamily="18" charset="0"/>
                <a:hlinkClick r:id="rId2"/>
              </a:rPr>
              <a:t>Windows</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WinPcap</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3"/>
              </a:rPr>
              <a:t>For legacy systems</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JupyterLab</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4"/>
              </a:rPr>
              <a:t>Installing </a:t>
            </a:r>
            <a:r>
              <a:rPr lang="en-US" dirty="0" err="1">
                <a:solidFill>
                  <a:srgbClr val="000000"/>
                </a:solidFill>
                <a:latin typeface="Cambria" panose="02040503050406030204" pitchFamily="18" charset="0"/>
                <a:hlinkClick r:id="rId4"/>
              </a:rPr>
              <a:t>Jupyter</a:t>
            </a: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p:txBody>
      </p:sp>
      <p:pic>
        <p:nvPicPr>
          <p:cNvPr id="5" name="Picture 4"/>
          <p:cNvPicPr>
            <a:picLocks noChangeAspect="1"/>
          </p:cNvPicPr>
          <p:nvPr/>
        </p:nvPicPr>
        <p:blipFill>
          <a:blip r:embed="rId5"/>
          <a:stretch>
            <a:fillRect/>
          </a:stretch>
        </p:blipFill>
        <p:spPr>
          <a:xfrm>
            <a:off x="287382" y="3737393"/>
            <a:ext cx="2619375" cy="981075"/>
          </a:xfrm>
          <a:prstGeom prst="rect">
            <a:avLst/>
          </a:prstGeom>
        </p:spPr>
      </p:pic>
      <p:pic>
        <p:nvPicPr>
          <p:cNvPr id="6" name="Picture 2" descr="python™"/>
          <p:cNvPicPr>
            <a:picLocks noChangeAspect="1" noChangeArrowheads="1"/>
          </p:cNvPicPr>
          <p:nvPr/>
        </p:nvPicPr>
        <p:blipFill rotWithShape="1">
          <a:blip r:embed="rId6">
            <a:extLst>
              <a:ext uri="{28A0092B-C50C-407E-A947-70E740481C1C}">
                <a14:useLocalDpi xmlns:a14="http://schemas.microsoft.com/office/drawing/2010/main" val="0"/>
              </a:ext>
            </a:extLst>
          </a:blip>
          <a:srcRect r="12535"/>
          <a:stretch/>
        </p:blipFill>
        <p:spPr bwMode="auto">
          <a:xfrm>
            <a:off x="3025411" y="3590521"/>
            <a:ext cx="3943350" cy="1274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7"/>
          <a:stretch>
            <a:fillRect/>
          </a:stretch>
        </p:blipFill>
        <p:spPr>
          <a:xfrm>
            <a:off x="7158718" y="3737147"/>
            <a:ext cx="2152650" cy="895350"/>
          </a:xfrm>
          <a:prstGeom prst="rect">
            <a:avLst/>
          </a:prstGeom>
        </p:spPr>
      </p:pic>
      <p:pic>
        <p:nvPicPr>
          <p:cNvPr id="8" name="Picture 7"/>
          <p:cNvPicPr>
            <a:picLocks noChangeAspect="1"/>
          </p:cNvPicPr>
          <p:nvPr/>
        </p:nvPicPr>
        <p:blipFill>
          <a:blip r:embed="rId8"/>
          <a:stretch>
            <a:fillRect/>
          </a:stretch>
        </p:blipFill>
        <p:spPr>
          <a:xfrm>
            <a:off x="9647736" y="3751434"/>
            <a:ext cx="2266950" cy="866775"/>
          </a:xfrm>
          <a:prstGeom prst="rect">
            <a:avLst/>
          </a:prstGeom>
        </p:spPr>
      </p:pic>
    </p:spTree>
    <p:extLst>
      <p:ext uri="{BB962C8B-B14F-4D97-AF65-F5344CB8AC3E}">
        <p14:creationId xmlns:p14="http://schemas.microsoft.com/office/powerpoint/2010/main" val="204944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8319-7923-D748-5251-EEC5CD1BD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B38F8-8420-2EBA-4FD8-6F9D4481249C}"/>
              </a:ext>
            </a:extLst>
          </p:cNvPr>
          <p:cNvSpPr>
            <a:spLocks noGrp="1"/>
          </p:cNvSpPr>
          <p:nvPr>
            <p:ph type="ctrTitle"/>
          </p:nvPr>
        </p:nvSpPr>
        <p:spPr>
          <a:xfrm>
            <a:off x="400050" y="828674"/>
            <a:ext cx="10067925" cy="638175"/>
          </a:xfrm>
        </p:spPr>
        <p:txBody>
          <a:bodyPr>
            <a:normAutofit/>
          </a:bodyPr>
          <a:lstStyle/>
          <a:p>
            <a:pPr algn="l"/>
            <a:r>
              <a:rPr lang="en-US" sz="3200" b="1" dirty="0">
                <a:effectLst/>
              </a:rPr>
              <a:t>Further Reading </a:t>
            </a:r>
            <a:endParaRPr lang="en-US" sz="3200" b="0" dirty="0">
              <a:effectLst/>
            </a:endParaRPr>
          </a:p>
        </p:txBody>
      </p:sp>
      <p:sp>
        <p:nvSpPr>
          <p:cNvPr id="3" name="Subtitle 2">
            <a:extLst>
              <a:ext uri="{FF2B5EF4-FFF2-40B4-BE49-F238E27FC236}">
                <a16:creationId xmlns:a16="http://schemas.microsoft.com/office/drawing/2014/main" id="{85F3A3E2-6CD0-10C5-3DB1-D5355E605750}"/>
              </a:ext>
            </a:extLst>
          </p:cNvPr>
          <p:cNvSpPr>
            <a:spLocks noGrp="1"/>
          </p:cNvSpPr>
          <p:nvPr>
            <p:ph type="subTitle" idx="1"/>
          </p:nvPr>
        </p:nvSpPr>
        <p:spPr>
          <a:xfrm>
            <a:off x="400050" y="1920240"/>
            <a:ext cx="10067925" cy="3621571"/>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EC-Council </a:t>
            </a:r>
            <a:r>
              <a:rPr lang="en-US" dirty="0" smtClean="0">
                <a:solidFill>
                  <a:srgbClr val="000000"/>
                </a:solidFill>
                <a:latin typeface="Cambria" panose="02040503050406030204" pitchFamily="18" charset="0"/>
              </a:rPr>
              <a:t>University: </a:t>
            </a:r>
            <a:r>
              <a:rPr lang="en-US" dirty="0" smtClean="0">
                <a:solidFill>
                  <a:srgbClr val="000000"/>
                </a:solidFill>
                <a:latin typeface="Cambria" panose="02040503050406030204" pitchFamily="18" charset="0"/>
                <a:hlinkClick r:id="rId2"/>
              </a:rPr>
              <a:t>The </a:t>
            </a:r>
            <a:r>
              <a:rPr lang="en-US" dirty="0">
                <a:solidFill>
                  <a:srgbClr val="000000"/>
                </a:solidFill>
                <a:latin typeface="Cambria" panose="02040503050406030204" pitchFamily="18" charset="0"/>
                <a:hlinkClick r:id="rId2"/>
              </a:rPr>
              <a:t>Power of Python in Cybersecurity </a:t>
            </a:r>
            <a:r>
              <a:rPr lang="en-US" dirty="0" smtClean="0">
                <a:solidFill>
                  <a:srgbClr val="000000"/>
                </a:solidFill>
                <a:latin typeface="Cambria" panose="02040503050406030204" pitchFamily="18" charset="0"/>
                <a:hlinkClick r:id="rId2"/>
              </a:rPr>
              <a:t>Education</a:t>
            </a:r>
            <a:endParaRPr lang="en-US" dirty="0" smtClean="0">
              <a:solidFill>
                <a:srgbClr val="000000"/>
              </a:solidFill>
              <a:latin typeface="Cambria" panose="02040503050406030204" pitchFamily="18" charset="0"/>
            </a:endParaRP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Yash</a:t>
            </a:r>
            <a:r>
              <a:rPr lang="en-US" dirty="0" smtClean="0">
                <a:solidFill>
                  <a:srgbClr val="000000"/>
                </a:solidFill>
                <a:latin typeface="Cambria" panose="02040503050406030204" pitchFamily="18" charset="0"/>
              </a:rPr>
              <a:t> </a:t>
            </a:r>
            <a:r>
              <a:rPr lang="en-US" dirty="0" err="1" smtClean="0">
                <a:solidFill>
                  <a:srgbClr val="000000"/>
                </a:solidFill>
                <a:latin typeface="Cambria" panose="02040503050406030204" pitchFamily="18" charset="0"/>
              </a:rPr>
              <a:t>Lote</a:t>
            </a:r>
            <a:r>
              <a:rPr lang="en-US" dirty="0">
                <a:solidFill>
                  <a:srgbClr val="000000"/>
                </a:solidFill>
                <a:latin typeface="Cambria" panose="02040503050406030204" pitchFamily="18" charset="0"/>
              </a:rPr>
              <a:t>: </a:t>
            </a:r>
            <a:r>
              <a:rPr lang="en-US" dirty="0">
                <a:solidFill>
                  <a:srgbClr val="000000"/>
                </a:solidFill>
                <a:latin typeface="Cambria" panose="02040503050406030204" pitchFamily="18" charset="0"/>
                <a:hlinkClick r:id="rId3"/>
              </a:rPr>
              <a:t>Developing a Basic Network Packet </a:t>
            </a:r>
            <a:r>
              <a:rPr lang="en-US" dirty="0" smtClean="0">
                <a:solidFill>
                  <a:srgbClr val="000000"/>
                </a:solidFill>
                <a:latin typeface="Cambria" panose="02040503050406030204" pitchFamily="18" charset="0"/>
                <a:hlinkClick r:id="rId3"/>
              </a:rPr>
              <a:t>Sniffer</a:t>
            </a:r>
            <a:r>
              <a:rPr lang="en-US" dirty="0">
                <a:solidFill>
                  <a:srgbClr val="000000"/>
                </a:solidFill>
                <a:latin typeface="Cambria" panose="02040503050406030204" pitchFamily="18" charset="0"/>
              </a:rPr>
              <a:t>, Medium, Feb 6, </a:t>
            </a:r>
            <a:r>
              <a:rPr lang="en-US" dirty="0" smtClean="0">
                <a:solidFill>
                  <a:srgbClr val="000000"/>
                </a:solidFill>
                <a:latin typeface="Cambria" panose="02040503050406030204" pitchFamily="18" charset="0"/>
              </a:rPr>
              <a:t>2024</a:t>
            </a:r>
          </a:p>
          <a:p>
            <a:pPr marL="342900" indent="-342900" algn="l">
              <a:buFont typeface="Arial" panose="020B0604020202020204" pitchFamily="34" charset="0"/>
              <a:buChar char="•"/>
            </a:pPr>
            <a:r>
              <a:rPr lang="en-US" dirty="0" err="1" smtClean="0">
                <a:solidFill>
                  <a:srgbClr val="000000"/>
                </a:solidFill>
                <a:latin typeface="Cambria" panose="02040503050406030204" pitchFamily="18" charset="0"/>
              </a:rPr>
              <a:t>Geeksforgeeks</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hlinkClick r:id="rId4"/>
              </a:rPr>
              <a:t>Packet </a:t>
            </a:r>
            <a:r>
              <a:rPr lang="en-US" dirty="0">
                <a:solidFill>
                  <a:srgbClr val="000000"/>
                </a:solidFill>
                <a:latin typeface="Cambria" panose="02040503050406030204" pitchFamily="18" charset="0"/>
                <a:hlinkClick r:id="rId4"/>
              </a:rPr>
              <a:t>sniffing using </a:t>
            </a:r>
            <a:r>
              <a:rPr lang="en-US" dirty="0" err="1" smtClean="0">
                <a:solidFill>
                  <a:srgbClr val="000000"/>
                </a:solidFill>
                <a:latin typeface="Cambria" panose="02040503050406030204" pitchFamily="18" charset="0"/>
                <a:hlinkClick r:id="rId4"/>
              </a:rPr>
              <a:t>Scapy</a:t>
            </a:r>
            <a:r>
              <a:rPr lang="en-US" dirty="0">
                <a:solidFill>
                  <a:srgbClr val="000000"/>
                </a:solidFill>
                <a:latin typeface="Cambria" panose="02040503050406030204" pitchFamily="18" charset="0"/>
              </a:rPr>
              <a:t>, 05 Jul, </a:t>
            </a:r>
            <a:r>
              <a:rPr lang="en-US" dirty="0" smtClean="0">
                <a:solidFill>
                  <a:srgbClr val="000000"/>
                </a:solidFill>
                <a:latin typeface="Cambria" panose="02040503050406030204" pitchFamily="18" charset="0"/>
              </a:rPr>
              <a:t>2021</a:t>
            </a:r>
          </a:p>
          <a:p>
            <a:pPr marL="342900" indent="-342900" algn="l">
              <a:buFont typeface="Arial" panose="020B0604020202020204" pitchFamily="34" charset="0"/>
              <a:buChar char="•"/>
            </a:pPr>
            <a:r>
              <a:rPr lang="en-US" i="0" dirty="0" err="1" smtClean="0">
                <a:solidFill>
                  <a:srgbClr val="000000"/>
                </a:solidFill>
                <a:effectLst/>
                <a:latin typeface="Cambria" panose="02040503050406030204" pitchFamily="18" charset="0"/>
              </a:rPr>
              <a:t>Tutorialspoint</a:t>
            </a:r>
            <a:r>
              <a:rPr lang="en-US" dirty="0">
                <a:solidFill>
                  <a:srgbClr val="000000"/>
                </a:solidFill>
                <a:latin typeface="Cambria" panose="02040503050406030204" pitchFamily="18" charset="0"/>
              </a:rPr>
              <a:t>: </a:t>
            </a:r>
            <a:r>
              <a:rPr lang="en-US" dirty="0">
                <a:solidFill>
                  <a:srgbClr val="000000"/>
                </a:solidFill>
                <a:latin typeface="Cambria" panose="02040503050406030204" pitchFamily="18" charset="0"/>
                <a:hlinkClick r:id="rId5"/>
              </a:rPr>
              <a:t>Network Packet Sniffing</a:t>
            </a:r>
            <a:endParaRPr lang="en-US" i="0" dirty="0">
              <a:solidFill>
                <a:srgbClr val="000000"/>
              </a:solidFill>
              <a:effectLst/>
              <a:latin typeface="Cambria" panose="02040503050406030204" pitchFamily="18" charset="0"/>
            </a:endParaRPr>
          </a:p>
        </p:txBody>
      </p:sp>
    </p:spTree>
    <p:extLst>
      <p:ext uri="{BB962C8B-B14F-4D97-AF65-F5344CB8AC3E}">
        <p14:creationId xmlns:p14="http://schemas.microsoft.com/office/powerpoint/2010/main" val="3026964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0D466-60B9-9B28-F2BA-FA9157DD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42B9F-8E8D-44B4-26CC-6855ED163A49}"/>
              </a:ext>
            </a:extLst>
          </p:cNvPr>
          <p:cNvSpPr>
            <a:spLocks noGrp="1"/>
          </p:cNvSpPr>
          <p:nvPr>
            <p:ph type="ctrTitle"/>
          </p:nvPr>
        </p:nvSpPr>
        <p:spPr>
          <a:xfrm>
            <a:off x="0" y="2746719"/>
            <a:ext cx="12192000" cy="682281"/>
          </a:xfrm>
        </p:spPr>
        <p:txBody>
          <a:bodyPr>
            <a:normAutofit/>
          </a:bodyPr>
          <a:lstStyle/>
          <a:p>
            <a:r>
              <a:rPr lang="en-US" sz="3200" b="1" dirty="0">
                <a:effectLst/>
              </a:rPr>
              <a:t>Thank You!!</a:t>
            </a:r>
            <a:endParaRPr lang="en-US" sz="3200" b="0" dirty="0">
              <a:effectLst/>
            </a:endParaRPr>
          </a:p>
        </p:txBody>
      </p:sp>
    </p:spTree>
    <p:extLst>
      <p:ext uri="{BB962C8B-B14F-4D97-AF65-F5344CB8AC3E}">
        <p14:creationId xmlns:p14="http://schemas.microsoft.com/office/powerpoint/2010/main" val="133700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165DE-5936-A227-5A6D-E7C76F271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075B2-BACF-C4CB-562E-166942DA97DC}"/>
              </a:ext>
            </a:extLst>
          </p:cNvPr>
          <p:cNvSpPr>
            <a:spLocks noGrp="1"/>
          </p:cNvSpPr>
          <p:nvPr>
            <p:ph type="ctrTitle"/>
          </p:nvPr>
        </p:nvSpPr>
        <p:spPr>
          <a:xfrm>
            <a:off x="457200" y="876300"/>
            <a:ext cx="6181725" cy="682281"/>
          </a:xfrm>
        </p:spPr>
        <p:txBody>
          <a:bodyPr>
            <a:normAutofit/>
          </a:bodyPr>
          <a:lstStyle/>
          <a:p>
            <a:pPr algn="l"/>
            <a:r>
              <a:rPr lang="en-US" sz="3200" b="1" dirty="0" smtClean="0">
                <a:effectLst/>
              </a:rPr>
              <a:t>Overview </a:t>
            </a:r>
            <a:r>
              <a:rPr lang="en-US" sz="3200" b="1" dirty="0">
                <a:effectLst/>
              </a:rPr>
              <a:t>of the Presentation </a:t>
            </a:r>
            <a:endParaRPr lang="en-US" sz="3200" b="0" dirty="0">
              <a:effectLst/>
            </a:endParaRPr>
          </a:p>
        </p:txBody>
      </p:sp>
      <p:sp>
        <p:nvSpPr>
          <p:cNvPr id="3" name="Subtitle 2">
            <a:extLst>
              <a:ext uri="{FF2B5EF4-FFF2-40B4-BE49-F238E27FC236}">
                <a16:creationId xmlns:a16="http://schemas.microsoft.com/office/drawing/2014/main" id="{3F178940-D3FF-A5CF-B055-5D0365371A16}"/>
              </a:ext>
            </a:extLst>
          </p:cNvPr>
          <p:cNvSpPr>
            <a:spLocks noGrp="1"/>
          </p:cNvSpPr>
          <p:nvPr>
            <p:ph type="subTitle" idx="1"/>
          </p:nvPr>
        </p:nvSpPr>
        <p:spPr>
          <a:xfrm>
            <a:off x="457200" y="1819275"/>
            <a:ext cx="6181725" cy="3598711"/>
          </a:xfrm>
        </p:spPr>
        <p:txBody>
          <a:bodyPr>
            <a:normAutofit/>
          </a:bodyPr>
          <a:lstStyle/>
          <a:p>
            <a:pPr marL="342900" indent="-342900" algn="l">
              <a:buFont typeface="Arial" panose="020B0604020202020204" pitchFamily="34" charset="0"/>
              <a:buChar char="•"/>
            </a:pPr>
            <a:r>
              <a:rPr lang="en-US" dirty="0">
                <a:latin typeface="Cambria" panose="02040503050406030204" pitchFamily="18" charset="0"/>
              </a:rPr>
              <a:t>What is Python</a:t>
            </a:r>
          </a:p>
          <a:p>
            <a:pPr marL="342900" indent="-342900" algn="l">
              <a:buFont typeface="Arial" panose="020B0604020202020204" pitchFamily="34" charset="0"/>
              <a:buChar char="•"/>
            </a:pPr>
            <a:r>
              <a:rPr lang="en-US" dirty="0">
                <a:latin typeface="Cambria" panose="02040503050406030204" pitchFamily="18" charset="0"/>
              </a:rPr>
              <a:t>Installation Guidelines </a:t>
            </a: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Benefits of Python Programming</a:t>
            </a:r>
            <a:endParaRPr lang="en-US" dirty="0">
              <a:solidFill>
                <a:srgbClr val="000000"/>
              </a:solidFill>
              <a:latin typeface="Cambria" panose="02040503050406030204" pitchFamily="18" charset="0"/>
            </a:endParaRP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Why Python for Cybersecurity?</a:t>
            </a:r>
          </a:p>
          <a:p>
            <a:pPr marL="342900" indent="-342900" algn="l">
              <a:buFont typeface="Arial" panose="020B0604020202020204" pitchFamily="34" charset="0"/>
              <a:buChar char="•"/>
            </a:pPr>
            <a:r>
              <a:rPr lang="en-US" i="0" dirty="0">
                <a:solidFill>
                  <a:srgbClr val="000000"/>
                </a:solidFill>
                <a:effectLst/>
                <a:latin typeface="Cambria" panose="02040503050406030204" pitchFamily="18" charset="0"/>
              </a:rPr>
              <a:t>Top Python Libraries for </a:t>
            </a:r>
            <a:r>
              <a:rPr lang="en-US" i="0" dirty="0" smtClean="0">
                <a:solidFill>
                  <a:srgbClr val="000000"/>
                </a:solidFill>
                <a:effectLst/>
                <a:latin typeface="Cambria" panose="02040503050406030204" pitchFamily="18" charset="0"/>
              </a:rPr>
              <a:t>Cybersecurity</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Uses for </a:t>
            </a:r>
            <a:r>
              <a:rPr lang="en-US" dirty="0">
                <a:solidFill>
                  <a:srgbClr val="000000"/>
                </a:solidFill>
                <a:latin typeface="Cambria" panose="02040503050406030204" pitchFamily="18" charset="0"/>
              </a:rPr>
              <a:t>Cybersecurity</a:t>
            </a: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r>
              <a:rPr lang="en-US" dirty="0">
                <a:solidFill>
                  <a:srgbClr val="000000"/>
                </a:solidFill>
                <a:latin typeface="Cambria" panose="02040503050406030204" pitchFamily="18" charset="0"/>
              </a:rPr>
              <a:t>Coding Demonstration </a:t>
            </a: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a:p>
            <a:pPr marL="342900" indent="-342900" algn="l">
              <a:buFont typeface="Arial" panose="020B0604020202020204" pitchFamily="34" charset="0"/>
              <a:buChar char="•"/>
            </a:pPr>
            <a:endParaRPr lang="en-US" i="0" dirty="0">
              <a:solidFill>
                <a:srgbClr val="000000"/>
              </a:solidFill>
              <a:effectLst/>
              <a:latin typeface="Cambria" panose="02040503050406030204" pitchFamily="18" charset="0"/>
            </a:endParaRPr>
          </a:p>
        </p:txBody>
      </p:sp>
      <p:pic>
        <p:nvPicPr>
          <p:cNvPr id="3080" name="Picture 8" descr="Newcomers Guide To Cybersecurity With Python - Cyber Security and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25" y="1217440"/>
            <a:ext cx="4146798" cy="41467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200901" y="5349607"/>
            <a:ext cx="4584948" cy="338554"/>
          </a:xfrm>
          <a:prstGeom prst="rect">
            <a:avLst/>
          </a:prstGeom>
        </p:spPr>
        <p:txBody>
          <a:bodyPr wrap="square">
            <a:spAutoFit/>
          </a:bodyPr>
          <a:lstStyle/>
          <a:p>
            <a:r>
              <a:rPr lang="en-US" sz="800" dirty="0"/>
              <a:t>https://denizhalil.com/wp-content/uploads/2024/02/Cybersecurity-with-Python-A-Comprehensive-Roadmap-by-denizhalil.jpeg</a:t>
            </a:r>
          </a:p>
        </p:txBody>
      </p:sp>
    </p:spTree>
    <p:extLst>
      <p:ext uri="{BB962C8B-B14F-4D97-AF65-F5344CB8AC3E}">
        <p14:creationId xmlns:p14="http://schemas.microsoft.com/office/powerpoint/2010/main" val="166568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0FFF7-AFD3-3BC8-D1B2-B97002944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C2835-5F27-B944-D542-C08FE4030F2E}"/>
              </a:ext>
            </a:extLst>
          </p:cNvPr>
          <p:cNvSpPr>
            <a:spLocks noGrp="1"/>
          </p:cNvSpPr>
          <p:nvPr>
            <p:ph type="ctrTitle"/>
          </p:nvPr>
        </p:nvSpPr>
        <p:spPr>
          <a:xfrm>
            <a:off x="628650" y="933450"/>
            <a:ext cx="5391150" cy="682281"/>
          </a:xfrm>
        </p:spPr>
        <p:txBody>
          <a:bodyPr>
            <a:normAutofit/>
          </a:bodyPr>
          <a:lstStyle/>
          <a:p>
            <a:pPr algn="l"/>
            <a:r>
              <a:rPr lang="en-US" sz="3200" b="1" dirty="0">
                <a:effectLst/>
              </a:rPr>
              <a:t>What is Python </a:t>
            </a:r>
            <a:endParaRPr lang="en-US" sz="3200" b="0" dirty="0">
              <a:effectLst/>
            </a:endParaRPr>
          </a:p>
        </p:txBody>
      </p:sp>
      <p:sp>
        <p:nvSpPr>
          <p:cNvPr id="3" name="Subtitle 2">
            <a:extLst>
              <a:ext uri="{FF2B5EF4-FFF2-40B4-BE49-F238E27FC236}">
                <a16:creationId xmlns:a16="http://schemas.microsoft.com/office/drawing/2014/main" id="{B608F88F-7E17-FB57-6119-53869CB27D6E}"/>
              </a:ext>
            </a:extLst>
          </p:cNvPr>
          <p:cNvSpPr>
            <a:spLocks noGrp="1"/>
          </p:cNvSpPr>
          <p:nvPr>
            <p:ph type="subTitle" idx="1"/>
          </p:nvPr>
        </p:nvSpPr>
        <p:spPr>
          <a:xfrm>
            <a:off x="628650" y="1933574"/>
            <a:ext cx="5391150" cy="3484411"/>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Python is a </a:t>
            </a:r>
            <a:r>
              <a:rPr lang="en-US" dirty="0" smtClean="0">
                <a:solidFill>
                  <a:srgbClr val="000000"/>
                </a:solidFill>
                <a:latin typeface="Cambria" panose="02040503050406030204" pitchFamily="18" charset="0"/>
              </a:rPr>
              <a:t>high-level</a:t>
            </a:r>
            <a:r>
              <a:rPr lang="en-US" dirty="0">
                <a:solidFill>
                  <a:srgbClr val="000000"/>
                </a:solidFill>
                <a:latin typeface="Cambria" panose="02040503050406030204" pitchFamily="18" charset="0"/>
              </a:rPr>
              <a:t>, general-purpose programming </a:t>
            </a:r>
            <a:r>
              <a:rPr lang="en-US" dirty="0" smtClean="0">
                <a:solidFill>
                  <a:srgbClr val="000000"/>
                </a:solidFill>
                <a:latin typeface="Cambria" panose="02040503050406030204" pitchFamily="18" charset="0"/>
              </a:rPr>
              <a:t>language used </a:t>
            </a:r>
            <a:r>
              <a:rPr lang="en-US" dirty="0">
                <a:solidFill>
                  <a:srgbClr val="000000"/>
                </a:solidFill>
                <a:latin typeface="Cambria" panose="02040503050406030204" pitchFamily="18" charset="0"/>
              </a:rPr>
              <a:t>in web development, data science, machine learning, automation, and more. Python is known for its readability, ease of learning, and the vast number of libraries and frameworks available for various tasks. </a:t>
            </a:r>
            <a:endParaRPr lang="en-US" i="0" dirty="0">
              <a:solidFill>
                <a:srgbClr val="000000"/>
              </a:solidFill>
              <a:effectLst/>
              <a:latin typeface="Cambria" panose="02040503050406030204" pitchFamily="18" charset="0"/>
            </a:endParaRPr>
          </a:p>
        </p:txBody>
      </p:sp>
      <p:pic>
        <p:nvPicPr>
          <p:cNvPr id="4098" name="Picture 2" descr="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2368550"/>
            <a:ext cx="5524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70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5417-70DC-B002-F16E-8072C82CF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F3BB4-6E5E-1FCD-7E5E-386B61F20F03}"/>
              </a:ext>
            </a:extLst>
          </p:cNvPr>
          <p:cNvSpPr>
            <a:spLocks noGrp="1"/>
          </p:cNvSpPr>
          <p:nvPr>
            <p:ph type="ctrTitle"/>
          </p:nvPr>
        </p:nvSpPr>
        <p:spPr>
          <a:xfrm>
            <a:off x="504825" y="930447"/>
            <a:ext cx="7515226" cy="682281"/>
          </a:xfrm>
        </p:spPr>
        <p:txBody>
          <a:bodyPr>
            <a:normAutofit/>
          </a:bodyPr>
          <a:lstStyle/>
          <a:p>
            <a:pPr algn="l"/>
            <a:r>
              <a:rPr lang="en-US" sz="3200" b="1" dirty="0">
                <a:effectLst/>
              </a:rPr>
              <a:t>Installation Guidelines </a:t>
            </a:r>
            <a:endParaRPr lang="en-US" sz="3200" b="0" dirty="0">
              <a:effectLst/>
            </a:endParaRPr>
          </a:p>
        </p:txBody>
      </p:sp>
      <p:sp>
        <p:nvSpPr>
          <p:cNvPr id="3" name="Subtitle 2">
            <a:extLst>
              <a:ext uri="{FF2B5EF4-FFF2-40B4-BE49-F238E27FC236}">
                <a16:creationId xmlns:a16="http://schemas.microsoft.com/office/drawing/2014/main" id="{F7B659B4-47D0-1936-F29D-FA8B8CA591C6}"/>
              </a:ext>
            </a:extLst>
          </p:cNvPr>
          <p:cNvSpPr>
            <a:spLocks noGrp="1"/>
          </p:cNvSpPr>
          <p:nvPr>
            <p:ph type="subTitle" idx="1"/>
          </p:nvPr>
        </p:nvSpPr>
        <p:spPr>
          <a:xfrm>
            <a:off x="504823" y="1962150"/>
            <a:ext cx="7515227" cy="3455835"/>
          </a:xfrm>
        </p:spPr>
        <p:txBody>
          <a:bodyPr>
            <a:normAutofit/>
          </a:bodyPr>
          <a:lstStyle/>
          <a:p>
            <a:pPr marL="342900" indent="-342900" algn="l">
              <a:buFont typeface="Arial" panose="020B0604020202020204" pitchFamily="34" charset="0"/>
              <a:buChar char="•"/>
            </a:pPr>
            <a:r>
              <a:rPr lang="en-US" dirty="0">
                <a:solidFill>
                  <a:srgbClr val="000000"/>
                </a:solidFill>
                <a:latin typeface="Cambria" panose="02040503050406030204" pitchFamily="18" charset="0"/>
              </a:rPr>
              <a:t>To install Python, first download the appropriate installer from the official Python website. Then, run the installer and follow the on-screen instructions. During installation, consider adding Python to your system's PATH to easily access it from the command line. Finally, verify the installation by opening a command prompt and typing python -V</a:t>
            </a:r>
            <a:endParaRPr lang="en-US" i="0" dirty="0">
              <a:solidFill>
                <a:srgbClr val="000000"/>
              </a:solidFill>
              <a:effectLst/>
              <a:latin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475" y="1271587"/>
            <a:ext cx="3295650" cy="3295650"/>
          </a:xfrm>
          <a:prstGeom prst="rect">
            <a:avLst/>
          </a:prstGeom>
        </p:spPr>
      </p:pic>
      <p:pic>
        <p:nvPicPr>
          <p:cNvPr id="5122" name="Picture 2" descr="python™"/>
          <p:cNvPicPr>
            <a:picLocks noChangeAspect="1" noChangeArrowheads="1"/>
          </p:cNvPicPr>
          <p:nvPr/>
        </p:nvPicPr>
        <p:blipFill rotWithShape="1">
          <a:blip r:embed="rId3">
            <a:extLst>
              <a:ext uri="{28A0092B-C50C-407E-A947-70E740481C1C}">
                <a14:useLocalDpi xmlns:a14="http://schemas.microsoft.com/office/drawing/2010/main" val="0"/>
              </a:ext>
            </a:extLst>
          </a:blip>
          <a:srcRect r="12535"/>
          <a:stretch/>
        </p:blipFill>
        <p:spPr bwMode="auto">
          <a:xfrm>
            <a:off x="8048625" y="4392558"/>
            <a:ext cx="3943350" cy="127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1F70-ADE4-7B34-7C25-A1281383A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C05AA-2CBA-14C9-CB68-5A9738768414}"/>
              </a:ext>
            </a:extLst>
          </p:cNvPr>
          <p:cNvSpPr>
            <a:spLocks noGrp="1"/>
          </p:cNvSpPr>
          <p:nvPr>
            <p:ph type="ctrTitle"/>
          </p:nvPr>
        </p:nvSpPr>
        <p:spPr>
          <a:xfrm>
            <a:off x="342901" y="723900"/>
            <a:ext cx="6953250" cy="682281"/>
          </a:xfrm>
        </p:spPr>
        <p:txBody>
          <a:bodyPr>
            <a:normAutofit/>
          </a:bodyPr>
          <a:lstStyle/>
          <a:p>
            <a:pPr algn="l"/>
            <a:r>
              <a:rPr lang="en-US" sz="3200" b="1" dirty="0">
                <a:effectLst/>
              </a:rPr>
              <a:t>Benefits of Python Programming</a:t>
            </a:r>
          </a:p>
        </p:txBody>
      </p:sp>
      <p:pic>
        <p:nvPicPr>
          <p:cNvPr id="6150" name="Picture 6" descr="Pros and Cons of using Python for Web Development - DataScienceCentral.com"/>
          <p:cNvPicPr>
            <a:picLocks noChangeAspect="1" noChangeArrowheads="1"/>
          </p:cNvPicPr>
          <p:nvPr/>
        </p:nvPicPr>
        <p:blipFill rotWithShape="1">
          <a:blip r:embed="rId3">
            <a:extLst>
              <a:ext uri="{28A0092B-C50C-407E-A947-70E740481C1C}">
                <a14:useLocalDpi xmlns:a14="http://schemas.microsoft.com/office/drawing/2010/main" val="0"/>
              </a:ext>
            </a:extLst>
          </a:blip>
          <a:srcRect t="19059"/>
          <a:stretch/>
        </p:blipFill>
        <p:spPr bwMode="auto">
          <a:xfrm>
            <a:off x="1350664" y="1562100"/>
            <a:ext cx="9096972" cy="3681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32000" y="5243698"/>
            <a:ext cx="7734300" cy="246221"/>
          </a:xfrm>
          <a:prstGeom prst="rect">
            <a:avLst/>
          </a:prstGeom>
        </p:spPr>
        <p:txBody>
          <a:bodyPr wrap="square">
            <a:spAutoFit/>
          </a:bodyPr>
          <a:lstStyle/>
          <a:p>
            <a:pPr algn="ctr"/>
            <a:r>
              <a:rPr lang="en-US" sz="1000" dirty="0"/>
              <a:t>https://www.datasciencecentral.com/wp-content/uploads/2021/10/python-development-services-benefits-1.png</a:t>
            </a:r>
          </a:p>
        </p:txBody>
      </p:sp>
    </p:spTree>
    <p:extLst>
      <p:ext uri="{BB962C8B-B14F-4D97-AF65-F5344CB8AC3E}">
        <p14:creationId xmlns:p14="http://schemas.microsoft.com/office/powerpoint/2010/main" val="55465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A44D-EF64-024C-B26C-87EC24F83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4F073-360C-F329-F989-EDB24E17C953}"/>
              </a:ext>
            </a:extLst>
          </p:cNvPr>
          <p:cNvSpPr>
            <a:spLocks noGrp="1"/>
          </p:cNvSpPr>
          <p:nvPr>
            <p:ph type="ctrTitle"/>
          </p:nvPr>
        </p:nvSpPr>
        <p:spPr>
          <a:xfrm>
            <a:off x="418413" y="361950"/>
            <a:ext cx="6953251" cy="682281"/>
          </a:xfrm>
        </p:spPr>
        <p:txBody>
          <a:bodyPr>
            <a:normAutofit/>
          </a:bodyPr>
          <a:lstStyle/>
          <a:p>
            <a:pPr algn="l"/>
            <a:r>
              <a:rPr lang="en-US" sz="3200" b="1" dirty="0">
                <a:effectLst/>
              </a:rPr>
              <a:t>Why Python for Cybersecurity </a:t>
            </a:r>
          </a:p>
        </p:txBody>
      </p:sp>
      <p:sp>
        <p:nvSpPr>
          <p:cNvPr id="3" name="Subtitle 2">
            <a:extLst>
              <a:ext uri="{FF2B5EF4-FFF2-40B4-BE49-F238E27FC236}">
                <a16:creationId xmlns:a16="http://schemas.microsoft.com/office/drawing/2014/main" id="{5F83785E-DC70-2DA1-05A1-F2B58D5DAAE0}"/>
              </a:ext>
            </a:extLst>
          </p:cNvPr>
          <p:cNvSpPr>
            <a:spLocks noGrp="1"/>
          </p:cNvSpPr>
          <p:nvPr>
            <p:ph type="subTitle" idx="1"/>
          </p:nvPr>
        </p:nvSpPr>
        <p:spPr>
          <a:xfrm>
            <a:off x="7153962" y="2305050"/>
            <a:ext cx="4324350" cy="2545952"/>
          </a:xfrm>
        </p:spPr>
        <p:txBody>
          <a:bodyPr>
            <a:normAutofit/>
          </a:bodyPr>
          <a:lstStyle/>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Simplicity</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Extensive libraries</a:t>
            </a:r>
          </a:p>
          <a:p>
            <a:pPr marL="342900" indent="-342900" algn="l">
              <a:buFont typeface="Arial" panose="020B0604020202020204" pitchFamily="34" charset="0"/>
              <a:buChar char="•"/>
            </a:pPr>
            <a:r>
              <a:rPr lang="en-US" dirty="0" smtClean="0">
                <a:solidFill>
                  <a:srgbClr val="000000"/>
                </a:solidFill>
                <a:latin typeface="Cambria" panose="02040503050406030204" pitchFamily="18" charset="0"/>
              </a:rPr>
              <a:t>Ability </a:t>
            </a:r>
            <a:r>
              <a:rPr lang="en-US" dirty="0">
                <a:solidFill>
                  <a:srgbClr val="000000"/>
                </a:solidFill>
                <a:latin typeface="Cambria" panose="02040503050406030204" pitchFamily="18" charset="0"/>
              </a:rPr>
              <a:t>to automate </a:t>
            </a:r>
            <a:r>
              <a:rPr lang="en-US" dirty="0" smtClean="0">
                <a:solidFill>
                  <a:srgbClr val="000000"/>
                </a:solidFill>
                <a:latin typeface="Cambria" panose="02040503050406030204" pitchFamily="18" charset="0"/>
              </a:rPr>
              <a:t>tasks </a:t>
            </a:r>
            <a:endParaRPr lang="en-US" i="0" dirty="0">
              <a:solidFill>
                <a:srgbClr val="000000"/>
              </a:solidFill>
              <a:effectLst/>
              <a:latin typeface="Cambria" panose="02040503050406030204" pitchFamily="18" charset="0"/>
            </a:endParaRPr>
          </a:p>
        </p:txBody>
      </p:sp>
      <p:pic>
        <p:nvPicPr>
          <p:cNvPr id="7172" name="Picture 4" descr="https://cdn.auxanoglobalservices.com/wp-content/uploads/2022/09/Benefits-of-Python-for-Cybersecur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8142" t="4336" r="8830" b="3013"/>
          <a:stretch/>
        </p:blipFill>
        <p:spPr bwMode="auto">
          <a:xfrm>
            <a:off x="752475" y="1164521"/>
            <a:ext cx="5629275" cy="4304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413" y="5468637"/>
            <a:ext cx="6096000" cy="230832"/>
          </a:xfrm>
          <a:prstGeom prst="rect">
            <a:avLst/>
          </a:prstGeom>
        </p:spPr>
        <p:txBody>
          <a:bodyPr>
            <a:spAutoFit/>
          </a:bodyPr>
          <a:lstStyle/>
          <a:p>
            <a:pPr algn="ctr"/>
            <a:r>
              <a:rPr lang="en-US" sz="900" dirty="0"/>
              <a:t>https://cdn.auxanoglobalservices.com/wp-content/uploads/2022/09/Benefits-of-Python-for-Cybersecurity.png</a:t>
            </a:r>
          </a:p>
        </p:txBody>
      </p:sp>
    </p:spTree>
    <p:extLst>
      <p:ext uri="{BB962C8B-B14F-4D97-AF65-F5344CB8AC3E}">
        <p14:creationId xmlns:p14="http://schemas.microsoft.com/office/powerpoint/2010/main" val="220280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9E56-D0C2-3D97-3D02-7B967067C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9CF84-75A2-6142-19F5-AAE9E33788BD}"/>
              </a:ext>
            </a:extLst>
          </p:cNvPr>
          <p:cNvSpPr>
            <a:spLocks noGrp="1"/>
          </p:cNvSpPr>
          <p:nvPr>
            <p:ph type="ctrTitle"/>
          </p:nvPr>
        </p:nvSpPr>
        <p:spPr>
          <a:xfrm>
            <a:off x="638175" y="314325"/>
            <a:ext cx="8010525" cy="914400"/>
          </a:xfrm>
        </p:spPr>
        <p:txBody>
          <a:bodyPr>
            <a:normAutofit/>
          </a:bodyPr>
          <a:lstStyle/>
          <a:p>
            <a:pPr algn="l"/>
            <a:r>
              <a:rPr lang="en-US" sz="3200" b="1" dirty="0" smtClean="0"/>
              <a:t>Uses </a:t>
            </a:r>
            <a:r>
              <a:rPr lang="en-US" sz="3200" b="1" dirty="0" smtClean="0">
                <a:effectLst/>
              </a:rPr>
              <a:t>for Cybersecurity</a:t>
            </a:r>
            <a:endParaRPr lang="en-US" sz="3200" b="1" dirty="0">
              <a:effectLst/>
            </a:endParaRPr>
          </a:p>
        </p:txBody>
      </p:sp>
      <p:pic>
        <p:nvPicPr>
          <p:cNvPr id="8194" name="Picture 2" descr="https://www.brainerhub.com/wp-content/uploads/2024/05/Uses-of-Python-in-Cybersecur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17741" t="3300" r="1888" b="6250"/>
          <a:stretch/>
        </p:blipFill>
        <p:spPr bwMode="auto">
          <a:xfrm>
            <a:off x="638175" y="1314449"/>
            <a:ext cx="6680518" cy="4229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1975" y="5453360"/>
            <a:ext cx="6756718" cy="261610"/>
          </a:xfrm>
          <a:prstGeom prst="rect">
            <a:avLst/>
          </a:prstGeom>
        </p:spPr>
        <p:txBody>
          <a:bodyPr wrap="square">
            <a:spAutoFit/>
          </a:bodyPr>
          <a:lstStyle/>
          <a:p>
            <a:pPr algn="ctr"/>
            <a:r>
              <a:rPr lang="en-US" sz="1050" dirty="0"/>
              <a:t>https://www.brainerhub.com/wp-content/uploads/2024/05/Uses-of-Python-in-Cybersecurity.png</a:t>
            </a:r>
          </a:p>
        </p:txBody>
      </p:sp>
      <p:sp>
        <p:nvSpPr>
          <p:cNvPr id="5" name="Rectangle 4"/>
          <p:cNvSpPr/>
          <p:nvPr/>
        </p:nvSpPr>
        <p:spPr>
          <a:xfrm>
            <a:off x="7534275" y="2667001"/>
            <a:ext cx="4286249" cy="1200329"/>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Network scanning</a:t>
            </a:r>
          </a:p>
          <a:p>
            <a:pPr marL="285750"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Vulnerability analysis</a:t>
            </a:r>
          </a:p>
          <a:p>
            <a:pPr marL="285750" indent="-285750">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Building </a:t>
            </a:r>
            <a:r>
              <a:rPr lang="en-US" sz="2400" dirty="0">
                <a:latin typeface="Cambria" panose="02040503050406030204" pitchFamily="18" charset="0"/>
                <a:ea typeface="Cambria" panose="02040503050406030204" pitchFamily="18" charset="0"/>
              </a:rPr>
              <a:t>security tools</a:t>
            </a:r>
          </a:p>
        </p:txBody>
      </p:sp>
    </p:spTree>
    <p:extLst>
      <p:ext uri="{BB962C8B-B14F-4D97-AF65-F5344CB8AC3E}">
        <p14:creationId xmlns:p14="http://schemas.microsoft.com/office/powerpoint/2010/main" val="184469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9E56-D0C2-3D97-3D02-7B967067C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9CF84-75A2-6142-19F5-AAE9E33788BD}"/>
              </a:ext>
            </a:extLst>
          </p:cNvPr>
          <p:cNvSpPr>
            <a:spLocks noGrp="1"/>
          </p:cNvSpPr>
          <p:nvPr>
            <p:ph type="ctrTitle"/>
          </p:nvPr>
        </p:nvSpPr>
        <p:spPr>
          <a:xfrm>
            <a:off x="638175" y="314325"/>
            <a:ext cx="8010525" cy="914400"/>
          </a:xfrm>
        </p:spPr>
        <p:txBody>
          <a:bodyPr>
            <a:normAutofit/>
          </a:bodyPr>
          <a:lstStyle/>
          <a:p>
            <a:pPr algn="l"/>
            <a:r>
              <a:rPr lang="en-US" sz="3200" b="1" dirty="0" smtClean="0"/>
              <a:t>To</a:t>
            </a:r>
            <a:r>
              <a:rPr lang="en-US" sz="3200" b="1" dirty="0" smtClean="0">
                <a:effectLst/>
              </a:rPr>
              <a:t>p </a:t>
            </a:r>
            <a:r>
              <a:rPr lang="en-US" sz="3200" b="1" dirty="0">
                <a:effectLst/>
              </a:rPr>
              <a:t>Python Libraries for </a:t>
            </a:r>
            <a:r>
              <a:rPr lang="en-US" sz="3200" b="1" dirty="0" smtClean="0">
                <a:effectLst/>
              </a:rPr>
              <a:t>Cybersecurity</a:t>
            </a:r>
            <a:endParaRPr lang="en-US" sz="3200" b="1" dirty="0">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799486162"/>
              </p:ext>
            </p:extLst>
          </p:nvPr>
        </p:nvGraphicFramePr>
        <p:xfrm>
          <a:off x="638175" y="1933571"/>
          <a:ext cx="7029450" cy="3095628"/>
        </p:xfrm>
        <a:graphic>
          <a:graphicData uri="http://schemas.openxmlformats.org/drawingml/2006/table">
            <a:tbl>
              <a:tblPr firstRow="1" firstCol="1" bandRow="1">
                <a:tableStyleId>{5C22544A-7EE6-4342-B048-85BDC9FD1C3A}</a:tableStyleId>
              </a:tblPr>
              <a:tblGrid>
                <a:gridCol w="1756987">
                  <a:extLst>
                    <a:ext uri="{9D8B030D-6E8A-4147-A177-3AD203B41FA5}">
                      <a16:colId xmlns:a16="http://schemas.microsoft.com/office/drawing/2014/main" val="2058288529"/>
                    </a:ext>
                  </a:extLst>
                </a:gridCol>
                <a:gridCol w="1756987">
                  <a:extLst>
                    <a:ext uri="{9D8B030D-6E8A-4147-A177-3AD203B41FA5}">
                      <a16:colId xmlns:a16="http://schemas.microsoft.com/office/drawing/2014/main" val="4084343569"/>
                    </a:ext>
                  </a:extLst>
                </a:gridCol>
                <a:gridCol w="1757738">
                  <a:extLst>
                    <a:ext uri="{9D8B030D-6E8A-4147-A177-3AD203B41FA5}">
                      <a16:colId xmlns:a16="http://schemas.microsoft.com/office/drawing/2014/main" val="1579430576"/>
                    </a:ext>
                  </a:extLst>
                </a:gridCol>
                <a:gridCol w="1757738">
                  <a:extLst>
                    <a:ext uri="{9D8B030D-6E8A-4147-A177-3AD203B41FA5}">
                      <a16:colId xmlns:a16="http://schemas.microsoft.com/office/drawing/2014/main" val="863930986"/>
                    </a:ext>
                  </a:extLst>
                </a:gridCol>
              </a:tblGrid>
              <a:tr h="515938">
                <a:tc>
                  <a:txBody>
                    <a:bodyPr/>
                    <a:lstStyle/>
                    <a:p>
                      <a:pPr marL="0" marR="0">
                        <a:lnSpc>
                          <a:spcPct val="107000"/>
                        </a:lnSpc>
                        <a:spcBef>
                          <a:spcPts val="0"/>
                        </a:spcBef>
                        <a:spcAft>
                          <a:spcPts val="0"/>
                        </a:spcAft>
                      </a:pPr>
                      <a:r>
                        <a:rPr lang="en-US" sz="1800" b="0" dirty="0" err="1">
                          <a:ln>
                            <a:noFill/>
                          </a:ln>
                          <a:solidFill>
                            <a:schemeClr val="tx1"/>
                          </a:solidFill>
                          <a:effectLst/>
                        </a:rPr>
                        <a:t>Scapy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Requests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Beautiful Soup</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YARA</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16827"/>
                  </a:ext>
                </a:extLst>
              </a:tr>
              <a:tr h="515938">
                <a:tc>
                  <a:txBody>
                    <a:bodyPr/>
                    <a:lstStyle/>
                    <a:p>
                      <a:pPr marL="0" marR="0">
                        <a:lnSpc>
                          <a:spcPct val="107000"/>
                        </a:lnSpc>
                        <a:spcBef>
                          <a:spcPts val="0"/>
                        </a:spcBef>
                        <a:spcAft>
                          <a:spcPts val="0"/>
                        </a:spcAft>
                      </a:pPr>
                      <a:r>
                        <a:rPr lang="en-US" sz="1800" b="0" dirty="0" err="1">
                          <a:ln>
                            <a:noFill/>
                          </a:ln>
                          <a:solidFill>
                            <a:schemeClr val="tx1"/>
                          </a:solidFill>
                          <a:effectLst/>
                        </a:rPr>
                        <a:t>Nmap</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Cryptography</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Matplotlib</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Paramiko</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454389"/>
                  </a:ext>
                </a:extLst>
              </a:tr>
              <a:tr h="515938">
                <a:tc>
                  <a:txBody>
                    <a:bodyPr/>
                    <a:lstStyle/>
                    <a:p>
                      <a:pPr marL="0" marR="0">
                        <a:lnSpc>
                          <a:spcPct val="107000"/>
                        </a:lnSpc>
                        <a:spcBef>
                          <a:spcPts val="0"/>
                        </a:spcBef>
                        <a:spcAft>
                          <a:spcPts val="0"/>
                        </a:spcAft>
                      </a:pPr>
                      <a:r>
                        <a:rPr lang="en-US" sz="1800" b="0" dirty="0" err="1">
                          <a:ln>
                            <a:noFill/>
                          </a:ln>
                          <a:solidFill>
                            <a:schemeClr val="tx1"/>
                          </a:solidFill>
                          <a:effectLst/>
                        </a:rPr>
                        <a:t>PyBrain</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Pycrypto</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Impacket</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Pandas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0602780"/>
                  </a:ext>
                </a:extLst>
              </a:tr>
              <a:tr h="515938">
                <a:tc>
                  <a:txBody>
                    <a:bodyPr/>
                    <a:lstStyle/>
                    <a:p>
                      <a:pPr marL="0" marR="0">
                        <a:lnSpc>
                          <a:spcPct val="107000"/>
                        </a:lnSpc>
                        <a:spcBef>
                          <a:spcPts val="0"/>
                        </a:spcBef>
                        <a:spcAft>
                          <a:spcPts val="0"/>
                        </a:spcAft>
                      </a:pPr>
                      <a:r>
                        <a:rPr lang="en-US" sz="1800" b="0">
                          <a:ln>
                            <a:noFill/>
                          </a:ln>
                          <a:solidFill>
                            <a:schemeClr val="tx1"/>
                          </a:solidFill>
                          <a:effectLst/>
                        </a:rPr>
                        <a:t>Scikit-learn</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NumPy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Pwntools</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OWASP ZAP</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232042"/>
                  </a:ext>
                </a:extLst>
              </a:tr>
              <a:tr h="515938">
                <a:tc>
                  <a:txBody>
                    <a:bodyPr/>
                    <a:lstStyle/>
                    <a:p>
                      <a:pPr marL="0" marR="0">
                        <a:lnSpc>
                          <a:spcPct val="107000"/>
                        </a:lnSpc>
                        <a:spcBef>
                          <a:spcPts val="0"/>
                        </a:spcBef>
                        <a:spcAft>
                          <a:spcPts val="0"/>
                        </a:spcAft>
                      </a:pPr>
                      <a:r>
                        <a:rPr lang="en-US" sz="1800" b="0">
                          <a:ln>
                            <a:noFill/>
                          </a:ln>
                          <a:solidFill>
                            <a:schemeClr val="tx1"/>
                          </a:solidFill>
                          <a:effectLst/>
                        </a:rPr>
                        <a:t>Pexpect</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TensorFlow</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a:ln>
                            <a:noFill/>
                          </a:ln>
                          <a:solidFill>
                            <a:schemeClr val="tx1"/>
                          </a:solidFill>
                          <a:effectLst/>
                        </a:rPr>
                        <a:t>Faker</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a:ln>
                            <a:noFill/>
                          </a:ln>
                          <a:solidFill>
                            <a:schemeClr val="tx1"/>
                          </a:solidFill>
                          <a:effectLst/>
                        </a:rPr>
                        <a:t>Mechanize</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584219"/>
                  </a:ext>
                </a:extLst>
              </a:tr>
              <a:tr h="515938">
                <a:tc>
                  <a:txBody>
                    <a:bodyPr/>
                    <a:lstStyle/>
                    <a:p>
                      <a:pPr marL="0" marR="0">
                        <a:lnSpc>
                          <a:spcPct val="107000"/>
                        </a:lnSpc>
                        <a:spcBef>
                          <a:spcPts val="0"/>
                        </a:spcBef>
                        <a:spcAft>
                          <a:spcPts val="0"/>
                        </a:spcAft>
                      </a:pPr>
                      <a:r>
                        <a:rPr lang="en-US" sz="1800" b="0" dirty="0">
                          <a:ln>
                            <a:noFill/>
                          </a:ln>
                          <a:solidFill>
                            <a:schemeClr val="tx1"/>
                          </a:solidFill>
                          <a:effectLst/>
                        </a:rPr>
                        <a:t>Pymetasploit3</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Twisted</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a:ln>
                            <a:noFill/>
                          </a:ln>
                          <a:solidFill>
                            <a:schemeClr val="tx1"/>
                          </a:solidFill>
                          <a:effectLst/>
                        </a:rPr>
                        <a:t>IPython</a:t>
                      </a:r>
                      <a:endParaRPr lang="en-US" sz="1800" b="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800" b="0" dirty="0" err="1">
                          <a:ln>
                            <a:noFill/>
                          </a:ln>
                          <a:solidFill>
                            <a:schemeClr val="tx1"/>
                          </a:solidFill>
                          <a:effectLst/>
                        </a:rPr>
                        <a:t>Rawsocketpy</a:t>
                      </a:r>
                      <a:endParaRPr lang="en-US" sz="1800" b="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2765383"/>
                  </a:ext>
                </a:extLst>
              </a:tr>
            </a:tbl>
          </a:graphicData>
        </a:graphic>
      </p:graphicFrame>
      <p:pic>
        <p:nvPicPr>
          <p:cNvPr id="6" name="Picture 5"/>
          <p:cNvPicPr>
            <a:picLocks noChangeAspect="1"/>
          </p:cNvPicPr>
          <p:nvPr/>
        </p:nvPicPr>
        <p:blipFill rotWithShape="1">
          <a:blip r:embed="rId2"/>
          <a:srcRect r="7500" b="11392"/>
          <a:stretch/>
        </p:blipFill>
        <p:spPr>
          <a:xfrm>
            <a:off x="8966594" y="3690935"/>
            <a:ext cx="704850" cy="666750"/>
          </a:xfrm>
          <a:prstGeom prst="rect">
            <a:avLst/>
          </a:prstGeom>
        </p:spPr>
      </p:pic>
      <p:pic>
        <p:nvPicPr>
          <p:cNvPr id="7" name="Picture 6"/>
          <p:cNvPicPr>
            <a:picLocks noChangeAspect="1"/>
          </p:cNvPicPr>
          <p:nvPr/>
        </p:nvPicPr>
        <p:blipFill>
          <a:blip r:embed="rId3"/>
          <a:stretch>
            <a:fillRect/>
          </a:stretch>
        </p:blipFill>
        <p:spPr>
          <a:xfrm>
            <a:off x="9338069" y="2000198"/>
            <a:ext cx="666750" cy="685800"/>
          </a:xfrm>
          <a:prstGeom prst="rect">
            <a:avLst/>
          </a:prstGeom>
        </p:spPr>
      </p:pic>
      <p:pic>
        <p:nvPicPr>
          <p:cNvPr id="8" name="Picture 7"/>
          <p:cNvPicPr>
            <a:picLocks noChangeAspect="1"/>
          </p:cNvPicPr>
          <p:nvPr/>
        </p:nvPicPr>
        <p:blipFill>
          <a:blip r:embed="rId4"/>
          <a:stretch>
            <a:fillRect/>
          </a:stretch>
        </p:blipFill>
        <p:spPr>
          <a:xfrm>
            <a:off x="8005164" y="3391508"/>
            <a:ext cx="714375" cy="666750"/>
          </a:xfrm>
          <a:prstGeom prst="rect">
            <a:avLst/>
          </a:prstGeom>
        </p:spPr>
      </p:pic>
      <p:pic>
        <p:nvPicPr>
          <p:cNvPr id="9" name="Picture 8"/>
          <p:cNvPicPr>
            <a:picLocks noChangeAspect="1"/>
          </p:cNvPicPr>
          <p:nvPr/>
        </p:nvPicPr>
        <p:blipFill>
          <a:blip r:embed="rId5"/>
          <a:stretch>
            <a:fillRect/>
          </a:stretch>
        </p:blipFill>
        <p:spPr>
          <a:xfrm>
            <a:off x="8173633" y="2356804"/>
            <a:ext cx="619125" cy="647700"/>
          </a:xfrm>
          <a:prstGeom prst="rect">
            <a:avLst/>
          </a:prstGeom>
        </p:spPr>
      </p:pic>
      <p:pic>
        <p:nvPicPr>
          <p:cNvPr id="10" name="Picture 9"/>
          <p:cNvPicPr>
            <a:picLocks noChangeAspect="1"/>
          </p:cNvPicPr>
          <p:nvPr/>
        </p:nvPicPr>
        <p:blipFill>
          <a:blip r:embed="rId6"/>
          <a:stretch>
            <a:fillRect/>
          </a:stretch>
        </p:blipFill>
        <p:spPr>
          <a:xfrm>
            <a:off x="9778601" y="2853890"/>
            <a:ext cx="666750" cy="676275"/>
          </a:xfrm>
          <a:prstGeom prst="rect">
            <a:avLst/>
          </a:prstGeom>
        </p:spPr>
      </p:pic>
      <p:pic>
        <p:nvPicPr>
          <p:cNvPr id="11" name="Picture 10"/>
          <p:cNvPicPr>
            <a:picLocks noChangeAspect="1"/>
          </p:cNvPicPr>
          <p:nvPr/>
        </p:nvPicPr>
        <p:blipFill>
          <a:blip r:embed="rId7"/>
          <a:stretch>
            <a:fillRect/>
          </a:stretch>
        </p:blipFill>
        <p:spPr>
          <a:xfrm>
            <a:off x="11163286" y="1933571"/>
            <a:ext cx="695325" cy="657225"/>
          </a:xfrm>
          <a:prstGeom prst="rect">
            <a:avLst/>
          </a:prstGeom>
        </p:spPr>
      </p:pic>
      <p:pic>
        <p:nvPicPr>
          <p:cNvPr id="13" name="Picture 12"/>
          <p:cNvPicPr>
            <a:picLocks noChangeAspect="1"/>
          </p:cNvPicPr>
          <p:nvPr/>
        </p:nvPicPr>
        <p:blipFill>
          <a:blip r:embed="rId8"/>
          <a:stretch>
            <a:fillRect/>
          </a:stretch>
        </p:blipFill>
        <p:spPr>
          <a:xfrm>
            <a:off x="8483195" y="1338566"/>
            <a:ext cx="685800" cy="647700"/>
          </a:xfrm>
          <a:prstGeom prst="rect">
            <a:avLst/>
          </a:prstGeom>
        </p:spPr>
      </p:pic>
      <p:pic>
        <p:nvPicPr>
          <p:cNvPr id="14" name="Picture 13"/>
          <p:cNvPicPr>
            <a:picLocks noChangeAspect="1"/>
          </p:cNvPicPr>
          <p:nvPr/>
        </p:nvPicPr>
        <p:blipFill>
          <a:blip r:embed="rId9"/>
          <a:stretch>
            <a:fillRect/>
          </a:stretch>
        </p:blipFill>
        <p:spPr>
          <a:xfrm>
            <a:off x="10776335" y="3733795"/>
            <a:ext cx="714375" cy="676275"/>
          </a:xfrm>
          <a:prstGeom prst="rect">
            <a:avLst/>
          </a:prstGeom>
        </p:spPr>
      </p:pic>
      <p:pic>
        <p:nvPicPr>
          <p:cNvPr id="15" name="Picture 14"/>
          <p:cNvPicPr>
            <a:picLocks noChangeAspect="1"/>
          </p:cNvPicPr>
          <p:nvPr/>
        </p:nvPicPr>
        <p:blipFill>
          <a:blip r:embed="rId10"/>
          <a:stretch>
            <a:fillRect/>
          </a:stretch>
        </p:blipFill>
        <p:spPr>
          <a:xfrm>
            <a:off x="8110535" y="4410070"/>
            <a:ext cx="695325" cy="695325"/>
          </a:xfrm>
          <a:prstGeom prst="rect">
            <a:avLst/>
          </a:prstGeom>
        </p:spPr>
      </p:pic>
      <p:pic>
        <p:nvPicPr>
          <p:cNvPr id="16" name="Picture 15"/>
          <p:cNvPicPr>
            <a:picLocks noChangeAspect="1"/>
          </p:cNvPicPr>
          <p:nvPr/>
        </p:nvPicPr>
        <p:blipFill>
          <a:blip r:embed="rId11"/>
          <a:stretch>
            <a:fillRect/>
          </a:stretch>
        </p:blipFill>
        <p:spPr>
          <a:xfrm>
            <a:off x="10004820" y="4754141"/>
            <a:ext cx="647700" cy="657225"/>
          </a:xfrm>
          <a:prstGeom prst="rect">
            <a:avLst/>
          </a:prstGeom>
        </p:spPr>
      </p:pic>
      <p:pic>
        <p:nvPicPr>
          <p:cNvPr id="17" name="Picture 16"/>
          <p:cNvPicPr>
            <a:picLocks noChangeAspect="1"/>
          </p:cNvPicPr>
          <p:nvPr/>
        </p:nvPicPr>
        <p:blipFill>
          <a:blip r:embed="rId12"/>
          <a:stretch>
            <a:fillRect/>
          </a:stretch>
        </p:blipFill>
        <p:spPr>
          <a:xfrm>
            <a:off x="10004819" y="1151879"/>
            <a:ext cx="685800" cy="685800"/>
          </a:xfrm>
          <a:prstGeom prst="rect">
            <a:avLst/>
          </a:prstGeom>
        </p:spPr>
      </p:pic>
      <p:pic>
        <p:nvPicPr>
          <p:cNvPr id="18" name="Picture 17"/>
          <p:cNvPicPr>
            <a:picLocks noChangeAspect="1"/>
          </p:cNvPicPr>
          <p:nvPr/>
        </p:nvPicPr>
        <p:blipFill>
          <a:blip r:embed="rId13"/>
          <a:stretch>
            <a:fillRect/>
          </a:stretch>
        </p:blipFill>
        <p:spPr>
          <a:xfrm>
            <a:off x="9911944" y="3855204"/>
            <a:ext cx="657225" cy="657225"/>
          </a:xfrm>
          <a:prstGeom prst="rect">
            <a:avLst/>
          </a:prstGeom>
        </p:spPr>
      </p:pic>
      <p:pic>
        <p:nvPicPr>
          <p:cNvPr id="19" name="Picture 18"/>
          <p:cNvPicPr>
            <a:picLocks noChangeAspect="1"/>
          </p:cNvPicPr>
          <p:nvPr/>
        </p:nvPicPr>
        <p:blipFill>
          <a:blip r:embed="rId14"/>
          <a:stretch>
            <a:fillRect/>
          </a:stretch>
        </p:blipFill>
        <p:spPr>
          <a:xfrm>
            <a:off x="9124946" y="4693469"/>
            <a:ext cx="638175" cy="666750"/>
          </a:xfrm>
          <a:prstGeom prst="rect">
            <a:avLst/>
          </a:prstGeom>
        </p:spPr>
      </p:pic>
      <p:pic>
        <p:nvPicPr>
          <p:cNvPr id="20" name="Picture 19"/>
          <p:cNvPicPr>
            <a:picLocks noChangeAspect="1"/>
          </p:cNvPicPr>
          <p:nvPr/>
        </p:nvPicPr>
        <p:blipFill>
          <a:blip r:embed="rId15"/>
          <a:stretch>
            <a:fillRect/>
          </a:stretch>
        </p:blipFill>
        <p:spPr>
          <a:xfrm>
            <a:off x="8895158" y="2894399"/>
            <a:ext cx="657225" cy="628650"/>
          </a:xfrm>
          <a:prstGeom prst="rect">
            <a:avLst/>
          </a:prstGeom>
        </p:spPr>
      </p:pic>
      <p:pic>
        <p:nvPicPr>
          <p:cNvPr id="21" name="Picture 20"/>
          <p:cNvPicPr>
            <a:picLocks noChangeAspect="1"/>
          </p:cNvPicPr>
          <p:nvPr/>
        </p:nvPicPr>
        <p:blipFill>
          <a:blip r:embed="rId16"/>
          <a:stretch>
            <a:fillRect/>
          </a:stretch>
        </p:blipFill>
        <p:spPr>
          <a:xfrm>
            <a:off x="10245319" y="2031153"/>
            <a:ext cx="647700" cy="628650"/>
          </a:xfrm>
          <a:prstGeom prst="rect">
            <a:avLst/>
          </a:prstGeom>
        </p:spPr>
      </p:pic>
      <p:pic>
        <p:nvPicPr>
          <p:cNvPr id="22" name="Picture 21"/>
          <p:cNvPicPr>
            <a:picLocks noChangeAspect="1"/>
          </p:cNvPicPr>
          <p:nvPr/>
        </p:nvPicPr>
        <p:blipFill>
          <a:blip r:embed="rId17"/>
          <a:stretch>
            <a:fillRect/>
          </a:stretch>
        </p:blipFill>
        <p:spPr>
          <a:xfrm>
            <a:off x="10866238" y="2906275"/>
            <a:ext cx="638175" cy="666750"/>
          </a:xfrm>
          <a:prstGeom prst="rect">
            <a:avLst/>
          </a:prstGeom>
        </p:spPr>
      </p:pic>
      <p:pic>
        <p:nvPicPr>
          <p:cNvPr id="23" name="Picture 22"/>
          <p:cNvPicPr>
            <a:picLocks noChangeAspect="1"/>
          </p:cNvPicPr>
          <p:nvPr/>
        </p:nvPicPr>
        <p:blipFill>
          <a:blip r:embed="rId18"/>
          <a:stretch>
            <a:fillRect/>
          </a:stretch>
        </p:blipFill>
        <p:spPr>
          <a:xfrm>
            <a:off x="11063286" y="4679182"/>
            <a:ext cx="657225" cy="695325"/>
          </a:xfrm>
          <a:prstGeom prst="rect">
            <a:avLst/>
          </a:prstGeom>
        </p:spPr>
      </p:pic>
    </p:spTree>
    <p:extLst>
      <p:ext uri="{BB962C8B-B14F-4D97-AF65-F5344CB8AC3E}">
        <p14:creationId xmlns:p14="http://schemas.microsoft.com/office/powerpoint/2010/main" val="137292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B1165-0630-5228-D142-0E4CAC2E3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283D-2601-C979-640C-2919D49D9AB4}"/>
              </a:ext>
            </a:extLst>
          </p:cNvPr>
          <p:cNvSpPr>
            <a:spLocks noGrp="1"/>
          </p:cNvSpPr>
          <p:nvPr>
            <p:ph type="ctrTitle"/>
          </p:nvPr>
        </p:nvSpPr>
        <p:spPr>
          <a:xfrm>
            <a:off x="447675" y="622729"/>
            <a:ext cx="11087100" cy="929846"/>
          </a:xfrm>
        </p:spPr>
        <p:txBody>
          <a:bodyPr>
            <a:normAutofit/>
          </a:bodyPr>
          <a:lstStyle/>
          <a:p>
            <a:pPr algn="l"/>
            <a:r>
              <a:rPr lang="en-US" sz="2800" b="1" dirty="0">
                <a:solidFill>
                  <a:srgbClr val="000000"/>
                </a:solidFill>
              </a:rPr>
              <a:t>Coding Demonstration: Network Scanning and Packet Analysis with </a:t>
            </a:r>
            <a:r>
              <a:rPr lang="en-US" sz="2800" b="1" dirty="0" err="1" smtClean="0">
                <a:solidFill>
                  <a:srgbClr val="000000"/>
                </a:solidFill>
              </a:rPr>
              <a:t>Scapy</a:t>
            </a:r>
            <a:endParaRPr lang="en-US" sz="2800" b="1" dirty="0">
              <a:effectLst/>
            </a:endParaRPr>
          </a:p>
        </p:txBody>
      </p:sp>
      <p:sp>
        <p:nvSpPr>
          <p:cNvPr id="3" name="Subtitle 2">
            <a:extLst>
              <a:ext uri="{FF2B5EF4-FFF2-40B4-BE49-F238E27FC236}">
                <a16:creationId xmlns:a16="http://schemas.microsoft.com/office/drawing/2014/main" id="{7CEF9268-FD9C-754E-A0A9-02AAF7EA0637}"/>
              </a:ext>
            </a:extLst>
          </p:cNvPr>
          <p:cNvSpPr>
            <a:spLocks noGrp="1"/>
          </p:cNvSpPr>
          <p:nvPr>
            <p:ph type="subTitle" idx="1"/>
          </p:nvPr>
        </p:nvSpPr>
        <p:spPr>
          <a:xfrm>
            <a:off x="633028" y="1895475"/>
            <a:ext cx="5358198" cy="3419475"/>
          </a:xfrm>
        </p:spPr>
        <p:txBody>
          <a:bodyPr>
            <a:normAutofit/>
          </a:bodyPr>
          <a:lstStyle/>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Make sure the following libraries are installed via pip:</a:t>
            </a:r>
          </a:p>
          <a:p>
            <a:pPr marL="800100" lvl="1" indent="-342900" algn="l">
              <a:buFont typeface="Arial" panose="020B0604020202020204" pitchFamily="34" charset="0"/>
              <a:buChar char="•"/>
            </a:pPr>
            <a:r>
              <a:rPr lang="en-US" i="0" dirty="0" err="1" smtClean="0">
                <a:solidFill>
                  <a:srgbClr val="000000"/>
                </a:solidFill>
                <a:effectLst/>
                <a:latin typeface="Cambria" panose="02040503050406030204" pitchFamily="18" charset="0"/>
              </a:rPr>
              <a:t>Scapy</a:t>
            </a:r>
            <a:endParaRPr lang="en-US" i="0" dirty="0" smtClean="0">
              <a:solidFill>
                <a:srgbClr val="000000"/>
              </a:solidFill>
              <a:effectLst/>
              <a:latin typeface="Cambria" panose="02040503050406030204" pitchFamily="18" charset="0"/>
            </a:endParaRPr>
          </a:p>
          <a:p>
            <a:pPr marL="800100" lvl="1" indent="-342900" algn="l">
              <a:buFont typeface="Arial" panose="020B0604020202020204" pitchFamily="34" charset="0"/>
              <a:buChar char="•"/>
            </a:pPr>
            <a:r>
              <a:rPr lang="en-US" dirty="0" err="1" smtClean="0">
                <a:solidFill>
                  <a:srgbClr val="000000"/>
                </a:solidFill>
                <a:latin typeface="Cambria" panose="02040503050406030204" pitchFamily="18" charset="0"/>
              </a:rPr>
              <a:t>Winpcap</a:t>
            </a:r>
            <a:r>
              <a:rPr lang="en-US" dirty="0" smtClean="0">
                <a:solidFill>
                  <a:srgbClr val="000000"/>
                </a:solidFill>
                <a:latin typeface="Cambria" panose="02040503050406030204" pitchFamily="18" charset="0"/>
              </a:rPr>
              <a:t>/</a:t>
            </a:r>
            <a:r>
              <a:rPr lang="en-US" dirty="0" err="1" smtClean="0">
                <a:solidFill>
                  <a:srgbClr val="000000"/>
                </a:solidFill>
                <a:latin typeface="Cambria" panose="02040503050406030204" pitchFamily="18" charset="0"/>
              </a:rPr>
              <a:t>npcap</a:t>
            </a:r>
            <a:endParaRPr lang="en-US" dirty="0" smtClean="0">
              <a:solidFill>
                <a:srgbClr val="000000"/>
              </a:solidFill>
              <a:latin typeface="Cambria" panose="02040503050406030204" pitchFamily="18" charset="0"/>
            </a:endParaRPr>
          </a:p>
          <a:p>
            <a:pPr marL="800100" lvl="1" indent="-342900" algn="l">
              <a:buFont typeface="Arial" panose="020B0604020202020204" pitchFamily="34" charset="0"/>
              <a:buChar char="•"/>
            </a:pPr>
            <a:endParaRPr lang="en-US" dirty="0">
              <a:solidFill>
                <a:srgbClr val="000000"/>
              </a:solidFill>
              <a:latin typeface="Cambria" panose="02040503050406030204" pitchFamily="18" charset="0"/>
            </a:endParaRPr>
          </a:p>
          <a:p>
            <a:pPr marL="342900" indent="-342900" algn="l">
              <a:buFont typeface="Arial" panose="020B0604020202020204" pitchFamily="34" charset="0"/>
              <a:buChar char="•"/>
            </a:pPr>
            <a:r>
              <a:rPr lang="en-US" i="0" dirty="0" smtClean="0">
                <a:solidFill>
                  <a:srgbClr val="000000"/>
                </a:solidFill>
                <a:effectLst/>
                <a:latin typeface="Cambria" panose="02040503050406030204" pitchFamily="18" charset="0"/>
              </a:rPr>
              <a:t>Basic Network Scan results:</a:t>
            </a:r>
          </a:p>
          <a:p>
            <a:pPr marL="800100" lvl="1" indent="-342900" algn="l">
              <a:buFont typeface="Arial" panose="020B0604020202020204" pitchFamily="34" charset="0"/>
              <a:buChar char="•"/>
            </a:pPr>
            <a:r>
              <a:rPr lang="en-US" dirty="0">
                <a:solidFill>
                  <a:srgbClr val="000000"/>
                </a:solidFill>
                <a:latin typeface="Cambria" panose="02040503050406030204" pitchFamily="18" charset="0"/>
              </a:rPr>
              <a:t>send ARP requests to discover devices on the network</a:t>
            </a:r>
            <a:endParaRPr lang="en-US" i="0" dirty="0">
              <a:solidFill>
                <a:srgbClr val="000000"/>
              </a:solidFill>
              <a:effectLst/>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5991225" y="2421226"/>
            <a:ext cx="5876925" cy="2809875"/>
          </a:xfrm>
          <a:prstGeom prst="rect">
            <a:avLst/>
          </a:prstGeom>
        </p:spPr>
      </p:pic>
    </p:spTree>
    <p:extLst>
      <p:ext uri="{BB962C8B-B14F-4D97-AF65-F5344CB8AC3E}">
        <p14:creationId xmlns:p14="http://schemas.microsoft.com/office/powerpoint/2010/main" val="3249642578"/>
      </p:ext>
    </p:extLst>
  </p:cSld>
  <p:clrMapOvr>
    <a:masterClrMapping/>
  </p:clrMapOvr>
</p:sld>
</file>

<file path=ppt/theme/theme1.xml><?xml version="1.0" encoding="utf-8"?>
<a:theme xmlns:a="http://schemas.openxmlformats.org/drawingml/2006/main" name="SAC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CS" id="{E228A518-2708-784B-BD04-095323078856}" vid="{BDFE49AF-500D-6E47-A651-D6E66DBF4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475</TotalTime>
  <Words>1212</Words>
  <Application>Microsoft Office PowerPoint</Application>
  <PresentationFormat>Widescreen</PresentationFormat>
  <Paragraphs>141</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Cambria</vt:lpstr>
      <vt:lpstr>Constantia</vt:lpstr>
      <vt:lpstr>Franklin Gothic Book</vt:lpstr>
      <vt:lpstr>Times New Roman</vt:lpstr>
      <vt:lpstr>SACS</vt:lpstr>
      <vt:lpstr>Introduction to Python  for  Cybersecurity 1 Hour</vt:lpstr>
      <vt:lpstr>Overview of the Presentation </vt:lpstr>
      <vt:lpstr>What is Python </vt:lpstr>
      <vt:lpstr>Installation Guidelines </vt:lpstr>
      <vt:lpstr>Benefits of Python Programming</vt:lpstr>
      <vt:lpstr>Why Python for Cybersecurity </vt:lpstr>
      <vt:lpstr>Uses for Cybersecurity</vt:lpstr>
      <vt:lpstr>Top Python Libraries for Cybersecurity</vt:lpstr>
      <vt:lpstr>Coding Demonstration: Network Scanning and Packet Analysis with Scapy</vt:lpstr>
      <vt:lpstr>Coding Demonstration: Web Scraping</vt:lpstr>
      <vt:lpstr>Put it together: Automated Incident Response with Python</vt:lpstr>
      <vt:lpstr>Assignments</vt:lpstr>
      <vt:lpstr>Pre-Workshop Reading </vt:lpstr>
      <vt:lpstr>Further Reading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 Introductory Slide for Bootcamp   </dc:title>
  <dc:creator>Singhal, Ashutosh</dc:creator>
  <cp:lastModifiedBy>Taylor, Loni S</cp:lastModifiedBy>
  <cp:revision>32</cp:revision>
  <dcterms:created xsi:type="dcterms:W3CDTF">2024-09-20T16:17:47Z</dcterms:created>
  <dcterms:modified xsi:type="dcterms:W3CDTF">2025-04-25T02:06:46Z</dcterms:modified>
</cp:coreProperties>
</file>