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94" r:id="rId7"/>
    <p:sldId id="295" r:id="rId8"/>
    <p:sldId id="296" r:id="rId9"/>
    <p:sldId id="297" r:id="rId10"/>
    <p:sldId id="281" r:id="rId11"/>
    <p:sldId id="298" r:id="rId12"/>
    <p:sldId id="283" r:id="rId13"/>
    <p:sldId id="284" r:id="rId14"/>
    <p:sldId id="28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2A48"/>
    <a:srgbClr val="8B3151"/>
    <a:srgbClr val="8D2F5E"/>
    <a:srgbClr val="7D254D"/>
    <a:srgbClr val="69253A"/>
    <a:srgbClr val="612D31"/>
    <a:srgbClr val="4B2531"/>
    <a:srgbClr val="743A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A98B5D-0EF4-081B-9E49-89D7BEC7012B}" v="281" dt="2025-03-27T19:09:34.930"/>
    <p1510:client id="{F00AFF0D-C64E-539E-EFB1-BC8C2CA6400A}" v="344" dt="2025-03-27T20:31:53.9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77" autoAdjust="0"/>
  </p:normalViewPr>
  <p:slideViewPr>
    <p:cSldViewPr snapToGrid="0">
      <p:cViewPr varScale="1">
        <p:scale>
          <a:sx n="63" d="100"/>
          <a:sy n="63" d="100"/>
        </p:scale>
        <p:origin x="86" y="10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852577-038D-4526-9331-A1CEE87F11B1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37AFD-E331-4385-BBDA-2041ABDF1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02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It is particularly useful for extracting latent features from data, where the underlying factors are assumed to be non-negative (i.e., all data points are positive or zero).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604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Factorization: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NMF works by factorizing a non-negative matrix 𝑉 into two smaller non-negative matrices 𝑊 and 𝐻, such that:</a:t>
            </a:r>
          </a:p>
          <a:p>
            <a:r>
              <a:rPr lang="en-US" dirty="0" smtClean="0"/>
              <a:t>𝑉 ≈ 𝑊 × 𝐻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𝑉 is the original data matrix (for example, gene expression values or document-term matrix).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𝑊 contains the "basis" or "components," often interpreted as the features or patterns.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 contains the "coefficients" or "activations," showing how strongly each component is present in the original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89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Factorization: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NMF works by factorizing a non-negative matrix 𝑉 into two smaller non-negative matrices 𝑊 and 𝐻, such that:</a:t>
            </a:r>
          </a:p>
          <a:p>
            <a:r>
              <a:rPr lang="en-US" dirty="0" smtClean="0"/>
              <a:t>𝑉 ≈ 𝑊 × 𝐻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𝑉 is the original data matrix (for example, gene expression values or document-term matrix).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𝑊 contains the "basis" or "components," often interpreted as the features or patterns.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𝐻 contains the "coefficients" or "activations," showing how strongly each component is present in the original data.</a:t>
            </a:r>
          </a:p>
          <a:p>
            <a:endParaRPr lang="en-US" dirty="0" smtClean="0"/>
          </a:p>
          <a:p>
            <a:r>
              <a:rPr lang="en-US" dirty="0" smtClean="0"/>
              <a:t>Decomposes data into interpretable latent factors</a:t>
            </a:r>
          </a:p>
          <a:p>
            <a:r>
              <a:rPr lang="en-US" dirty="0" smtClean="0"/>
              <a:t>Captures co-expressed genes/proteins/metabolites</a:t>
            </a:r>
          </a:p>
          <a:p>
            <a:r>
              <a:rPr lang="en-US" dirty="0" smtClean="0"/>
              <a:t>Useful for clustering and feature selection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246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: Customizing treatment based on individual genetic and molecular profiles.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Traditional Limitations: Single-omics data often overlook critical disease mechanisms and differential expressions.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Multi-Omics Integration: Offers a holistic view for more precise disease understanding.</a:t>
            </a:r>
            <a:r>
              <a:rPr lang="en-US" baseline="30000" dirty="0" smtClean="0">
                <a:hlinkClick r:id="" action="ppaction://noaction"/>
              </a:rPr>
              <a:t>[8]</a:t>
            </a:r>
            <a:endParaRPr lang="en-US" dirty="0" smtClean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74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Lemas</a:t>
            </a:r>
            <a:r>
              <a:rPr lang="en-US" dirty="0" smtClean="0"/>
              <a:t>, Dominick &amp; Du, </a:t>
            </a:r>
            <a:r>
              <a:rPr lang="en-US" dirty="0" err="1" smtClean="0"/>
              <a:t>Xinsong</a:t>
            </a:r>
            <a:r>
              <a:rPr lang="en-US" dirty="0" smtClean="0"/>
              <a:t> &amp; Dado-</a:t>
            </a:r>
            <a:r>
              <a:rPr lang="en-US" dirty="0" err="1" smtClean="0"/>
              <a:t>Senn</a:t>
            </a:r>
            <a:r>
              <a:rPr lang="en-US" dirty="0" smtClean="0"/>
              <a:t>, Bethany &amp; Xu, </a:t>
            </a:r>
            <a:r>
              <a:rPr lang="en-US" dirty="0" err="1" smtClean="0"/>
              <a:t>Ke</a:t>
            </a:r>
            <a:r>
              <a:rPr lang="en-US" dirty="0" smtClean="0"/>
              <a:t> &amp; </a:t>
            </a:r>
            <a:r>
              <a:rPr lang="en-US" dirty="0" err="1" smtClean="0"/>
              <a:t>Dobrowolski</a:t>
            </a:r>
            <a:r>
              <a:rPr lang="en-US" dirty="0" smtClean="0"/>
              <a:t>, Amanda &amp; </a:t>
            </a:r>
            <a:r>
              <a:rPr lang="en-US" dirty="0" err="1" smtClean="0"/>
              <a:t>Carvalho</a:t>
            </a:r>
            <a:r>
              <a:rPr lang="en-US" dirty="0" smtClean="0"/>
              <a:t> </a:t>
            </a:r>
            <a:r>
              <a:rPr lang="en-US" dirty="0" err="1" smtClean="0"/>
              <a:t>Magalhães</a:t>
            </a:r>
            <a:r>
              <a:rPr lang="en-US" dirty="0" smtClean="0"/>
              <a:t>, Marina &amp; </a:t>
            </a:r>
            <a:r>
              <a:rPr lang="en-US" dirty="0" err="1" smtClean="0"/>
              <a:t>Aristizabal-Henao</a:t>
            </a:r>
            <a:r>
              <a:rPr lang="en-US" dirty="0" smtClean="0"/>
              <a:t>, Juan &amp; Young, Bridget &amp; Francois, Magda &amp; Thompson, Lindsay &amp; Parker, Leslie &amp; </a:t>
            </a:r>
            <a:r>
              <a:rPr lang="en-US" dirty="0" err="1" smtClean="0"/>
              <a:t>Neu</a:t>
            </a:r>
            <a:r>
              <a:rPr lang="en-US" dirty="0" smtClean="0"/>
              <a:t>, Josef &amp; </a:t>
            </a:r>
            <a:r>
              <a:rPr lang="en-US" dirty="0" err="1" smtClean="0"/>
              <a:t>Laporta</a:t>
            </a:r>
            <a:r>
              <a:rPr lang="en-US" dirty="0" smtClean="0"/>
              <a:t>, Jimena &amp; </a:t>
            </a:r>
            <a:r>
              <a:rPr lang="en-US" dirty="0" err="1" smtClean="0"/>
              <a:t>Misra</a:t>
            </a:r>
            <a:r>
              <a:rPr lang="en-US" dirty="0" smtClean="0"/>
              <a:t>, </a:t>
            </a:r>
            <a:r>
              <a:rPr lang="en-US" dirty="0" err="1" smtClean="0"/>
              <a:t>Biswapriya</a:t>
            </a:r>
            <a:r>
              <a:rPr lang="en-US" dirty="0" smtClean="0"/>
              <a:t> &amp; Wane, Ismael &amp; </a:t>
            </a:r>
            <a:r>
              <a:rPr lang="en-US" dirty="0" err="1" smtClean="0"/>
              <a:t>Samaan</a:t>
            </a:r>
            <a:r>
              <a:rPr lang="en-US" dirty="0" smtClean="0"/>
              <a:t>, </a:t>
            </a:r>
            <a:r>
              <a:rPr lang="en-US" dirty="0" err="1" smtClean="0"/>
              <a:t>Samih</a:t>
            </a:r>
            <a:r>
              <a:rPr lang="en-US" dirty="0" smtClean="0"/>
              <a:t> &amp; Garrett, Timothy. (2023). Untargeted </a:t>
            </a:r>
            <a:r>
              <a:rPr lang="en-US" dirty="0" err="1" smtClean="0"/>
              <a:t>Metabolomic</a:t>
            </a:r>
            <a:r>
              <a:rPr lang="en-US" dirty="0" smtClean="0"/>
              <a:t> Analysis of Lactation-Stage-Matched Human and Bovine Milk Samples at 2 Weeks Postnatal. Nutrients. 15. 3768. 10.3390/nu15173768.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523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https://github.com/lotaylor23/tutorials/blob/main/Multiomics%20Data%20Integration%20using%20Graph%20Based%20Machine%20Learning/Session%203%3A%20Non-negative%20Matrix%20Factorization%20(NMF)%20for%20Multiomics%20Data.ipynb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268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37AFD-E331-4385-BBDA-2041ABDF1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78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714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339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8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03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0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88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23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61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3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35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FED67-33AA-4DCB-90BD-C150D5D6559B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D26D0-82D8-43DB-ABB6-76BDDC3757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13" Type="http://schemas.openxmlformats.org/officeDocument/2006/relationships/image" Target="../media/image23.jpeg"/><Relationship Id="rId3" Type="http://schemas.openxmlformats.org/officeDocument/2006/relationships/image" Target="../media/image2.png"/><Relationship Id="rId7" Type="http://schemas.openxmlformats.org/officeDocument/2006/relationships/image" Target="../media/image18.png"/><Relationship Id="rId12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jpeg"/><Relationship Id="rId11" Type="http://schemas.openxmlformats.org/officeDocument/2006/relationships/image" Target="../media/image3.png"/><Relationship Id="rId5" Type="http://schemas.openxmlformats.org/officeDocument/2006/relationships/image" Target="../media/image16.jpeg"/><Relationship Id="rId10" Type="http://schemas.openxmlformats.org/officeDocument/2006/relationships/image" Target="../media/image21.jpeg"/><Relationship Id="rId4" Type="http://schemas.openxmlformats.org/officeDocument/2006/relationships/image" Target="../media/image15.jpeg"/><Relationship Id="rId9" Type="http://schemas.openxmlformats.org/officeDocument/2006/relationships/image" Target="../media/image20.png"/><Relationship Id="rId1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10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Background pattern&#10;&#10;Description automatically generated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7" t="82053" r="1299"/>
          <a:stretch/>
        </p:blipFill>
        <p:spPr bwMode="auto">
          <a:xfrm>
            <a:off x="0" y="5600700"/>
            <a:ext cx="12192000" cy="1257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42951"/>
            <a:ext cx="9144000" cy="2770958"/>
          </a:xfrm>
        </p:spPr>
        <p:txBody>
          <a:bodyPr>
            <a:normAutofit/>
          </a:bodyPr>
          <a:lstStyle/>
          <a:p>
            <a:r>
              <a:rPr lang="en-US" dirty="0"/>
              <a:t>Non-negative Matrix Factorization (NMF) for </a:t>
            </a:r>
            <a:r>
              <a:rPr lang="en-US" dirty="0" err="1"/>
              <a:t>Multiomics</a:t>
            </a:r>
            <a:r>
              <a:rPr lang="en-US" dirty="0"/>
              <a:t>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09851"/>
            <a:ext cx="9144000" cy="1547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Tutorial VT1 – A Hands-on Introduction with NMF</a:t>
            </a:r>
          </a:p>
          <a:p>
            <a:r>
              <a:rPr lang="en-US" dirty="0" smtClean="0"/>
              <a:t>Loni </a:t>
            </a:r>
            <a:r>
              <a:rPr lang="en-US" dirty="0"/>
              <a:t>Taylor</a:t>
            </a:r>
          </a:p>
          <a:p>
            <a:r>
              <a:rPr lang="en-US" dirty="0"/>
              <a:t>ISCB-Africa ASBCB </a:t>
            </a:r>
            <a:r>
              <a:rPr lang="en-US" dirty="0" smtClean="0"/>
              <a:t>2025</a:t>
            </a:r>
          </a:p>
        </p:txBody>
      </p:sp>
      <p:sp>
        <p:nvSpPr>
          <p:cNvPr id="8" name="Right Triangle 7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8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6324" y="152401"/>
            <a:ext cx="9858375" cy="1148008"/>
          </a:xfrm>
        </p:spPr>
        <p:txBody>
          <a:bodyPr/>
          <a:lstStyle/>
          <a:p>
            <a:r>
              <a:rPr lang="en-US" dirty="0"/>
              <a:t>Acknowledgements</a:t>
            </a:r>
          </a:p>
        </p:txBody>
      </p:sp>
      <p:pic>
        <p:nvPicPr>
          <p:cNvPr id="1026" name="Picture 2" descr="Bishnu Sarker, Ph.D., assistant professor, computer science and data sci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5709" y="4426701"/>
            <a:ext cx="1520917" cy="190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ean Fortune Mhlanga, Ph.D.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191" y="4421377"/>
            <a:ext cx="1523999" cy="1904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1" t="-540" r="21020" b="540"/>
          <a:stretch/>
        </p:blipFill>
        <p:spPr>
          <a:xfrm>
            <a:off x="4276153" y="4426701"/>
            <a:ext cx="1510051" cy="1901146"/>
          </a:xfrm>
          <a:prstGeom prst="rect">
            <a:avLst/>
          </a:prstGeom>
        </p:spPr>
      </p:pic>
      <p:pic>
        <p:nvPicPr>
          <p:cNvPr id="1044" name="Picture 20" descr="Meharry SACS announces four new master's degree programs - SACS Meharry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6" t="14217" r="12546" b="37961"/>
          <a:stretch/>
        </p:blipFill>
        <p:spPr bwMode="auto">
          <a:xfrm>
            <a:off x="3770743" y="1430345"/>
            <a:ext cx="7091010" cy="265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Accelerated Cure Project &amp; iConquerMS to Launch the Largest-Ever Study of a  Novel Therapy to Treat Fatigue in Multiple Sclerosis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860" b="13259"/>
          <a:stretch/>
        </p:blipFill>
        <p:spPr bwMode="auto">
          <a:xfrm>
            <a:off x="2414620" y="5347484"/>
            <a:ext cx="1546076" cy="867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TCGA Cancer Subsets"/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7" t="5450" r="4343" b="5539"/>
          <a:stretch/>
        </p:blipFill>
        <p:spPr bwMode="auto">
          <a:xfrm>
            <a:off x="584000" y="3073006"/>
            <a:ext cx="2207782" cy="988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PPT - Gene Expression Omnibus (GEO) PowerPoint Presentation, free download  - ID:1756957"/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85" t="16652" r="7049" b="7023"/>
          <a:stretch/>
        </p:blipFill>
        <p:spPr bwMode="auto">
          <a:xfrm>
            <a:off x="482597" y="1515078"/>
            <a:ext cx="2305761" cy="1585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pic>
        <p:nvPicPr>
          <p:cNvPr id="13" name="Picture 3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National Alzheimer's Coordinating Center (NACC) - UW Research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243" y="5468781"/>
            <a:ext cx="2054482" cy="839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 rot="20534776">
            <a:off x="3377874" y="2257667"/>
            <a:ext cx="780130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L’OMAR Lab Team</a:t>
            </a:r>
          </a:p>
        </p:txBody>
      </p:sp>
      <p:sp>
        <p:nvSpPr>
          <p:cNvPr id="18" name="Right Triangle 17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8106" y="177006"/>
            <a:ext cx="457200" cy="376238"/>
          </a:xfrm>
        </p:spPr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10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5122" name="Picture 2" descr="Dr Animesh Acharjee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13" y="4421377"/>
            <a:ext cx="1900390" cy="190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80586" y="4005426"/>
            <a:ext cx="30670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96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4954" y="1572450"/>
            <a:ext cx="4409704" cy="1325563"/>
          </a:xfrm>
        </p:spPr>
        <p:txBody>
          <a:bodyPr/>
          <a:lstStyle/>
          <a:p>
            <a:r>
              <a:rPr lang="en-US"/>
              <a:t> Q&amp;A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Right Triangle 7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NMF?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2369616"/>
            <a:ext cx="6446044" cy="2072202"/>
          </a:xfrm>
        </p:spPr>
        <p:txBody>
          <a:bodyPr/>
          <a:lstStyle/>
          <a:p>
            <a:r>
              <a:rPr lang="en-US" dirty="0"/>
              <a:t>Non-negative Matrix Factorization is a dimensionality reduction technique that factorizes a matrix into two lower-dimensional matrices with non-negative entries. </a:t>
            </a:r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2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Pie 23"/>
          <p:cNvSpPr/>
          <p:nvPr/>
        </p:nvSpPr>
        <p:spPr>
          <a:xfrm>
            <a:off x="9080987" y="2657195"/>
            <a:ext cx="1173954" cy="1151336"/>
          </a:xfrm>
          <a:prstGeom prst="pie">
            <a:avLst>
              <a:gd name="adj1" fmla="val 5430694"/>
              <a:gd name="adj2" fmla="val 1620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Flowchart: Connector 24"/>
          <p:cNvSpPr/>
          <p:nvPr/>
        </p:nvSpPr>
        <p:spPr>
          <a:xfrm>
            <a:off x="6965157" y="2695858"/>
            <a:ext cx="1121568" cy="1151336"/>
          </a:xfrm>
          <a:prstGeom prst="flowChartConnecto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Pie 25"/>
          <p:cNvSpPr/>
          <p:nvPr/>
        </p:nvSpPr>
        <p:spPr>
          <a:xfrm>
            <a:off x="10065870" y="2657195"/>
            <a:ext cx="1050130" cy="1151336"/>
          </a:xfrm>
          <a:prstGeom prst="pie">
            <a:avLst>
              <a:gd name="adj1" fmla="val 16135545"/>
              <a:gd name="adj2" fmla="val 54535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/>
              <p:cNvSpPr txBox="1"/>
              <p:nvPr/>
            </p:nvSpPr>
            <p:spPr>
              <a:xfrm>
                <a:off x="8294056" y="2972533"/>
                <a:ext cx="54360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4056" y="2972533"/>
                <a:ext cx="54360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/>
              <p:cNvSpPr txBox="1"/>
              <p:nvPr/>
            </p:nvSpPr>
            <p:spPr>
              <a:xfrm>
                <a:off x="9913471" y="2955864"/>
                <a:ext cx="43441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71" y="2955864"/>
                <a:ext cx="434414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942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NMF Works: Assumptions</a:t>
            </a:r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3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7010226" y="1664929"/>
                <a:ext cx="3448593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 ≈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226" y="1664929"/>
                <a:ext cx="3448593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/>
              <p:cNvSpPr txBox="1"/>
              <p:nvPr/>
            </p:nvSpPr>
            <p:spPr>
              <a:xfrm>
                <a:off x="5785545" y="2426811"/>
                <a:ext cx="5568255" cy="13251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nor/>
                                  </m:rPr>
                                  <a:rPr lang="en-US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𝐻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5545" y="2426811"/>
                <a:ext cx="5568255" cy="132510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/>
              <p:cNvSpPr txBox="1"/>
              <p:nvPr/>
            </p:nvSpPr>
            <p:spPr>
              <a:xfrm>
                <a:off x="7662446" y="3879903"/>
                <a:ext cx="1814452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2446" y="3879903"/>
                <a:ext cx="1814452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/>
              <p:cNvSpPr/>
              <p:nvPr/>
            </p:nvSpPr>
            <p:spPr>
              <a:xfrm>
                <a:off x="7814847" y="4563602"/>
                <a:ext cx="163166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4847" y="4563602"/>
                <a:ext cx="1631665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matrixMultiplication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" y="2607746"/>
            <a:ext cx="51435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57150" y="6224017"/>
            <a:ext cx="17988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 smtClean="0"/>
              <a:t>*https</a:t>
            </a:r>
            <a:r>
              <a:rPr lang="en-US" sz="800" dirty="0"/>
              <a:t>://www.billconnelly.net/?p=534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17954" y="4744655"/>
            <a:ext cx="491845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Traditional Matrix Multiplication*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07709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NMF </a:t>
            </a:r>
            <a:r>
              <a:rPr lang="en-US" dirty="0" smtClean="0"/>
              <a:t>Works: Matrix </a:t>
            </a:r>
            <a:r>
              <a:rPr lang="en-US" dirty="0" smtClean="0"/>
              <a:t>Decomposition</a:t>
            </a:r>
            <a:r>
              <a:rPr lang="en-US" baseline="30000" dirty="0" smtClean="0"/>
              <a:t>*</a:t>
            </a:r>
            <a:endParaRPr lang="en-US" baseline="30000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4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57150" y="6224017"/>
            <a:ext cx="698460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800" dirty="0"/>
              <a:t>https://www.researchgate.net/profile/Jun-Xu-67/publication/321344494/figure/fig1/AS:702109309751298@1544407312766/Diagram-of-matrix-factorization.png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80" y="1530457"/>
            <a:ext cx="7357718" cy="431075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377454" y="3561854"/>
            <a:ext cx="59343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V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07858" y="2149676"/>
            <a:ext cx="81304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75000"/>
                  </a:schemeClr>
                </a:solidFill>
              </a:rPr>
              <a:t>W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>
                  <a:lumMod val="75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610600" y="2913796"/>
            <a:ext cx="62228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7030A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H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7030A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59296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NMF for </a:t>
            </a:r>
            <a:r>
              <a:rPr lang="en-US" dirty="0" err="1"/>
              <a:t>Multiomics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9963912" cy="4246841"/>
          </a:xfrm>
        </p:spPr>
        <p:txBody>
          <a:bodyPr>
            <a:normAutofit/>
          </a:bodyPr>
          <a:lstStyle/>
          <a:p>
            <a:r>
              <a:rPr lang="en-US" dirty="0"/>
              <a:t>NMF helps identify hidden factors </a:t>
            </a:r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educing </a:t>
            </a:r>
            <a:r>
              <a:rPr lang="en-US" dirty="0"/>
              <a:t>the complexity of </a:t>
            </a:r>
            <a:r>
              <a:rPr lang="en-US" dirty="0" err="1"/>
              <a:t>multiomics</a:t>
            </a:r>
            <a:r>
              <a:rPr lang="en-US" dirty="0"/>
              <a:t> </a:t>
            </a:r>
            <a:r>
              <a:rPr lang="en-US" dirty="0" smtClean="0"/>
              <a:t>data</a:t>
            </a:r>
          </a:p>
          <a:p>
            <a:r>
              <a:rPr lang="en-US" dirty="0"/>
              <a:t>NMF can be used to identify gene expression patterns associated with disease, protein complexes in cellular networks, and metabolic pathways in diseases.</a:t>
            </a:r>
          </a:p>
          <a:p>
            <a:r>
              <a:rPr lang="en-US" dirty="0" smtClean="0"/>
              <a:t>Effective </a:t>
            </a:r>
            <a:r>
              <a:rPr lang="en-US" dirty="0"/>
              <a:t>data </a:t>
            </a:r>
            <a:r>
              <a:rPr lang="en-US" dirty="0" smtClean="0"/>
              <a:t>integration</a:t>
            </a:r>
          </a:p>
          <a:p>
            <a:r>
              <a:rPr lang="en-US" dirty="0" smtClean="0"/>
              <a:t>Precision medicine</a:t>
            </a:r>
            <a:endParaRPr lang="en-US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5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62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NMF for Biomarker Discovery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Finding Biomarkers with NMF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Identify top features in NMF </a:t>
            </a:r>
            <a:r>
              <a:rPr lang="en-US" dirty="0" smtClean="0"/>
              <a:t>components</a:t>
            </a:r>
          </a:p>
          <a:p>
            <a:r>
              <a:rPr lang="en-US" dirty="0" smtClean="0"/>
              <a:t>Cluster </a:t>
            </a:r>
            <a:r>
              <a:rPr lang="en-US" dirty="0"/>
              <a:t>samples by shared </a:t>
            </a:r>
            <a:r>
              <a:rPr lang="en-US" dirty="0" smtClean="0"/>
              <a:t>profiles</a:t>
            </a:r>
          </a:p>
          <a:p>
            <a:r>
              <a:rPr lang="en-US" dirty="0" smtClean="0"/>
              <a:t>Use </a:t>
            </a:r>
            <a:r>
              <a:rPr lang="en-US" dirty="0"/>
              <a:t>output for prediction or pathway analysis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203156" y="5359008"/>
            <a:ext cx="5183188" cy="823912"/>
          </a:xfrm>
        </p:spPr>
        <p:txBody>
          <a:bodyPr>
            <a:noAutofit/>
          </a:bodyPr>
          <a:lstStyle/>
          <a:p>
            <a:r>
              <a:rPr lang="en-US" sz="1400" dirty="0"/>
              <a:t>Untargeted </a:t>
            </a:r>
            <a:r>
              <a:rPr lang="en-US" sz="1400" dirty="0" err="1"/>
              <a:t>Metabolomic</a:t>
            </a:r>
            <a:r>
              <a:rPr lang="en-US" sz="1400" dirty="0"/>
              <a:t> Analysis of Lactation-Stage-Matched Human and Bovine Milk Samples at 2 Weeks Postnatal</a:t>
            </a:r>
          </a:p>
        </p:txBody>
      </p:sp>
      <p:sp>
        <p:nvSpPr>
          <p:cNvPr id="17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6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Right Triangle 15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Content Placeholder 21"/>
          <p:cNvPicPr>
            <a:picLocks noGrp="1" noChangeAspect="1"/>
          </p:cNvPicPr>
          <p:nvPr>
            <p:ph sz="quarter" idx="4"/>
          </p:nvPr>
        </p:nvPicPr>
        <p:blipFill rotWithShape="1">
          <a:blip r:embed="rId5"/>
          <a:srcRect t="-1" b="1306"/>
          <a:stretch/>
        </p:blipFill>
        <p:spPr>
          <a:xfrm>
            <a:off x="5439520" y="1681163"/>
            <a:ext cx="5729850" cy="388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6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24455"/>
          </a:xfrm>
        </p:spPr>
        <p:txBody>
          <a:bodyPr/>
          <a:lstStyle/>
          <a:p>
            <a:r>
              <a:rPr lang="en-US" dirty="0"/>
              <a:t>Data Quality Variability: Platform and sample type inconsistencies.</a:t>
            </a:r>
          </a:p>
          <a:p>
            <a:r>
              <a:rPr lang="en-US" dirty="0"/>
              <a:t>Computational Complexity: Handling high-dimensional data requires optimization.</a:t>
            </a:r>
          </a:p>
          <a:p>
            <a:r>
              <a:rPr lang="en-US" dirty="0"/>
              <a:t>Disease Focus: </a:t>
            </a:r>
            <a:r>
              <a:rPr lang="en-US" dirty="0" smtClean="0"/>
              <a:t>Omics factors for cancer </a:t>
            </a:r>
            <a:r>
              <a:rPr lang="en-US" dirty="0"/>
              <a:t>and </a:t>
            </a:r>
            <a:r>
              <a:rPr lang="en-US" dirty="0" smtClean="0"/>
              <a:t>MS datasets are available; </a:t>
            </a:r>
            <a:r>
              <a:rPr lang="en-US" dirty="0"/>
              <a:t>validation for other diseases needed.</a:t>
            </a:r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8106" y="177006"/>
            <a:ext cx="457200" cy="376238"/>
          </a:xfrm>
        </p:spPr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7</a:t>
            </a:fld>
            <a:endParaRPr lang="en-US" sz="1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04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Tools &amp; </a:t>
            </a:r>
            <a:r>
              <a:rPr lang="en-US" dirty="0" smtClean="0"/>
              <a:t>Demonstration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39367"/>
          </a:xfrm>
        </p:spPr>
        <p:txBody>
          <a:bodyPr>
            <a:normAutofit/>
          </a:bodyPr>
          <a:lstStyle/>
          <a:p>
            <a:r>
              <a:rPr lang="en-US" dirty="0"/>
              <a:t>Tools: Python, pandas, </a:t>
            </a:r>
            <a:r>
              <a:rPr lang="en-US" dirty="0" err="1" smtClean="0"/>
              <a:t>scikit</a:t>
            </a:r>
            <a:r>
              <a:rPr lang="en-US" dirty="0" smtClean="0"/>
              <a:t>-learn, </a:t>
            </a:r>
            <a:r>
              <a:rPr lang="en-US" dirty="0" err="1" smtClean="0"/>
              <a:t>numpy</a:t>
            </a:r>
            <a:endParaRPr lang="en-US" dirty="0" smtClean="0"/>
          </a:p>
          <a:p>
            <a:r>
              <a:rPr lang="en-US" dirty="0" smtClean="0"/>
              <a:t>Code notebook</a:t>
            </a:r>
            <a:r>
              <a:rPr lang="en-US" dirty="0"/>
              <a:t>: Session 3: Non-negative Matrix Factorization (NMF) for </a:t>
            </a:r>
            <a:r>
              <a:rPr lang="en-US" dirty="0" err="1"/>
              <a:t>Multiomics</a:t>
            </a:r>
            <a:r>
              <a:rPr lang="en-US" dirty="0"/>
              <a:t> </a:t>
            </a:r>
            <a:r>
              <a:rPr lang="en-US" dirty="0" err="1"/>
              <a:t>Data.ipynb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8106" y="177006"/>
            <a:ext cx="457200" cy="376238"/>
          </a:xfrm>
        </p:spPr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8</a:t>
            </a:fld>
            <a:endParaRPr lang="en-US" sz="1600">
              <a:solidFill>
                <a:srgbClr val="FFC000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-236" t="64844" r="77315"/>
          <a:stretch/>
        </p:blipFill>
        <p:spPr>
          <a:xfrm>
            <a:off x="538162" y="3925127"/>
            <a:ext cx="3648742" cy="191608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5"/>
          <a:srcRect l="24208"/>
          <a:stretch/>
        </p:blipFill>
        <p:spPr>
          <a:xfrm>
            <a:off x="5099983" y="3432672"/>
            <a:ext cx="5727929" cy="2587649"/>
          </a:xfrm>
          <a:prstGeom prst="rect">
            <a:avLst/>
          </a:prstGeom>
        </p:spPr>
      </p:pic>
      <p:sp>
        <p:nvSpPr>
          <p:cNvPr id="13" name="Left Arrow 12"/>
          <p:cNvSpPr/>
          <p:nvPr/>
        </p:nvSpPr>
        <p:spPr>
          <a:xfrm>
            <a:off x="3821144" y="4421696"/>
            <a:ext cx="731520" cy="6096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50916" y="5309724"/>
            <a:ext cx="1012685" cy="600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705856" y="3523488"/>
            <a:ext cx="3048000" cy="2316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682" y="304800"/>
            <a:ext cx="1895230" cy="1895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735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Takeaway:</a:t>
            </a:r>
          </a:p>
          <a:p>
            <a:pPr lvl="1"/>
            <a:r>
              <a:rPr lang="en-US" dirty="0"/>
              <a:t>Dimensionality Reduction: Simplify complex </a:t>
            </a:r>
            <a:r>
              <a:rPr lang="en-US" dirty="0" err="1"/>
              <a:t>multiomics</a:t>
            </a:r>
            <a:r>
              <a:rPr lang="en-US" dirty="0"/>
              <a:t> datasets by focusing on the most important components.</a:t>
            </a:r>
          </a:p>
          <a:p>
            <a:pPr lvl="1"/>
            <a:r>
              <a:rPr lang="en-US" dirty="0"/>
              <a:t>Uncover hidden biological patterns across multiple </a:t>
            </a:r>
            <a:r>
              <a:rPr lang="en-US" dirty="0" err="1"/>
              <a:t>omic</a:t>
            </a:r>
            <a:r>
              <a:rPr lang="en-US" dirty="0"/>
              <a:t> layers, such as common pathways or gene-metabolite </a:t>
            </a:r>
            <a:r>
              <a:rPr lang="en-US" dirty="0" smtClean="0"/>
              <a:t>interactions.</a:t>
            </a:r>
            <a:endParaRPr lang="en-US" dirty="0" smtClean="0"/>
          </a:p>
          <a:p>
            <a:pPr lvl="1"/>
            <a:r>
              <a:rPr lang="en-US" dirty="0" smtClean="0"/>
              <a:t>Could lead </a:t>
            </a:r>
            <a:r>
              <a:rPr lang="en-US" dirty="0"/>
              <a:t>to more accurate clinical risk predictions and identification of novel biomarkers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Ability to feed biomarkers </a:t>
            </a:r>
            <a:r>
              <a:rPr lang="en-US" dirty="0"/>
              <a:t>into a prediction </a:t>
            </a:r>
            <a:r>
              <a:rPr lang="en-US" dirty="0" smtClean="0"/>
              <a:t>model </a:t>
            </a:r>
            <a:r>
              <a:rPr lang="en-US" dirty="0"/>
              <a:t>after applying NMF, the new </a:t>
            </a:r>
            <a:r>
              <a:rPr lang="en-US" dirty="0" smtClean="0"/>
              <a:t>features would be </a:t>
            </a:r>
            <a:r>
              <a:rPr lang="en-US" dirty="0"/>
              <a:t>used as the input features for the machine learning model</a:t>
            </a:r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6400801"/>
            <a:ext cx="121919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8989" y="5965038"/>
            <a:ext cx="892963" cy="89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11439525" y="0"/>
            <a:ext cx="23812" cy="527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1591925" y="152400"/>
            <a:ext cx="13335" cy="5476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1733848" y="304800"/>
            <a:ext cx="10477" cy="5536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9" name="Right Triangle 8"/>
          <p:cNvSpPr/>
          <p:nvPr/>
        </p:nvSpPr>
        <p:spPr>
          <a:xfrm rot="5400000">
            <a:off x="-143013" y="143015"/>
            <a:ext cx="1362351" cy="1076324"/>
          </a:xfrm>
          <a:prstGeom prst="rtTriangle">
            <a:avLst/>
          </a:prstGeom>
          <a:solidFill>
            <a:srgbClr val="7E2A48"/>
          </a:solidFill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lide Number Placeholder 15"/>
          <p:cNvSpPr>
            <a:spLocks noGrp="1"/>
          </p:cNvSpPr>
          <p:nvPr>
            <p:ph type="sldNum" sz="quarter" idx="12"/>
          </p:nvPr>
        </p:nvSpPr>
        <p:spPr>
          <a:xfrm>
            <a:off x="88106" y="177006"/>
            <a:ext cx="457200" cy="376238"/>
          </a:xfrm>
        </p:spPr>
        <p:txBody>
          <a:bodyPr/>
          <a:lstStyle/>
          <a:p>
            <a:fld id="{A0DD26D0-82D8-43DB-ABB6-76BDDC37578D}" type="slidenum">
              <a:rPr lang="en-US" sz="1600" smtClean="0">
                <a:solidFill>
                  <a:srgbClr val="FFC000"/>
                </a:solidFill>
              </a:rPr>
              <a:t>9</a:t>
            </a:fld>
            <a:endParaRPr lang="en-US" sz="16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456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38A527C667FC42B875C35EFF5DBCCA" ma:contentTypeVersion="14" ma:contentTypeDescription="Create a new document." ma:contentTypeScope="" ma:versionID="6e0874f7dac604f6e4c7e19aafe0a216">
  <xsd:schema xmlns:xsd="http://www.w3.org/2001/XMLSchema" xmlns:xs="http://www.w3.org/2001/XMLSchema" xmlns:p="http://schemas.microsoft.com/office/2006/metadata/properties" xmlns:ns2="ef31f160-6f78-41b5-a79c-54e69d747dcc" xmlns:ns3="0ffb3011-b816-453c-9c2a-490f32c590ad" targetNamespace="http://schemas.microsoft.com/office/2006/metadata/properties" ma:root="true" ma:fieldsID="93ad418135dd14720e1b264434a9a052" ns2:_="" ns3:_="">
    <xsd:import namespace="ef31f160-6f78-41b5-a79c-54e69d747dcc"/>
    <xsd:import namespace="0ffb3011-b816-453c-9c2a-490f32c590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31f160-6f78-41b5-a79c-54e69d747d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360688d-70ba-47ac-ad24-25d6889a9ac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fb3011-b816-453c-9c2a-490f32c590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8f56487f-b10a-42e3-b9a9-48f6b491009c}" ma:internalName="TaxCatchAll" ma:showField="CatchAllData" ma:web="0ffb3011-b816-453c-9c2a-490f32c590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f31f160-6f78-41b5-a79c-54e69d747dcc">
      <Terms xmlns="http://schemas.microsoft.com/office/infopath/2007/PartnerControls"/>
    </lcf76f155ced4ddcb4097134ff3c332f>
    <TaxCatchAll xmlns="0ffb3011-b816-453c-9c2a-490f32c590ad" xsi:nil="true"/>
  </documentManagement>
</p:properties>
</file>

<file path=customXml/itemProps1.xml><?xml version="1.0" encoding="utf-8"?>
<ds:datastoreItem xmlns:ds="http://schemas.openxmlformats.org/officeDocument/2006/customXml" ds:itemID="{6EF67D47-89FB-4815-B416-EFD90FFBB9F9}">
  <ds:schemaRefs>
    <ds:schemaRef ds:uri="0ffb3011-b816-453c-9c2a-490f32c590ad"/>
    <ds:schemaRef ds:uri="ef31f160-6f78-41b5-a79c-54e69d747dc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993238C-09D3-4E4B-B84D-6DCF6AB764E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C3063E-F26F-4FA7-BF91-1ED2EBC038FF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f31f160-6f78-41b5-a79c-54e69d747dcc"/>
    <ds:schemaRef ds:uri="http://purl.org/dc/terms/"/>
    <ds:schemaRef ds:uri="0ffb3011-b816-453c-9c2a-490f32c590ad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841</Words>
  <Application>Microsoft Office PowerPoint</Application>
  <PresentationFormat>Widescreen</PresentationFormat>
  <Paragraphs>86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Non-negative Matrix Factorization (NMF) for Multiomics Data</vt:lpstr>
      <vt:lpstr>What is NMF?</vt:lpstr>
      <vt:lpstr>How NMF Works: Assumptions</vt:lpstr>
      <vt:lpstr>How NMF Works: Matrix Decomposition*</vt:lpstr>
      <vt:lpstr>Why NMF for Multiomics?</vt:lpstr>
      <vt:lpstr>NMF for Biomarker Discovery</vt:lpstr>
      <vt:lpstr>Limitations</vt:lpstr>
      <vt:lpstr>Hands-On Tools &amp; Demonstration</vt:lpstr>
      <vt:lpstr>Conclusion</vt:lpstr>
      <vt:lpstr>Acknowledgements</vt:lpstr>
      <vt:lpstr> Q&amp;A</vt:lpstr>
    </vt:vector>
  </TitlesOfParts>
  <Company>Alief 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On Agentic-AI For Multi-Omics Integration</dc:title>
  <dc:creator>Taylor, Loni S</dc:creator>
  <cp:lastModifiedBy>Taylor, Loni S</cp:lastModifiedBy>
  <cp:revision>291</cp:revision>
  <dcterms:created xsi:type="dcterms:W3CDTF">2025-02-18T14:00:56Z</dcterms:created>
  <dcterms:modified xsi:type="dcterms:W3CDTF">2025-04-10T04:09:03Z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0x0101000438A527C667FC42B875C35EFF5DBCCA</vt:lpwstr>
  </property>
</Properties>
</file>