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9"/>
  </p:notesMasterIdLst>
  <p:handoutMasterIdLst>
    <p:handoutMasterId r:id="rId20"/>
  </p:handoutMasterIdLst>
  <p:sldIdLst>
    <p:sldId id="278" r:id="rId5"/>
    <p:sldId id="282" r:id="rId6"/>
    <p:sldId id="271" r:id="rId7"/>
    <p:sldId id="283" r:id="rId8"/>
    <p:sldId id="284" r:id="rId9"/>
    <p:sldId id="285" r:id="rId10"/>
    <p:sldId id="286" r:id="rId11"/>
    <p:sldId id="287" r:id="rId12"/>
    <p:sldId id="288" r:id="rId13"/>
    <p:sldId id="290" r:id="rId14"/>
    <p:sldId id="289"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388" autoAdjust="0"/>
  </p:normalViewPr>
  <p:slideViewPr>
    <p:cSldViewPr snapToGrid="0">
      <p:cViewPr>
        <p:scale>
          <a:sx n="69" d="100"/>
          <a:sy n="69" d="100"/>
        </p:scale>
        <p:origin x="780" y="60"/>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3/26/2024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23815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949659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689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0Dc6rkDtucs&amp;t=149s" TargetMode="Externa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igitaldetox.com/blog/the-19-negative-effects-of-technology-in-2019/" TargetMode="External"/><Relationship Id="rId2" Type="http://schemas.openxmlformats.org/officeDocument/2006/relationships/hyperlink" Target="https://wisehealthynwealthy.com/disadvantages-of-technology/" TargetMode="External"/><Relationship Id="rId1" Type="http://schemas.openxmlformats.org/officeDocument/2006/relationships/slideLayout" Target="../slideLayouts/slideLayout23.xml"/><Relationship Id="rId4" Type="http://schemas.openxmlformats.org/officeDocument/2006/relationships/hyperlink" Target="https://www.un.org/en/un75/impact-digital-technologi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50863" y="549275"/>
            <a:ext cx="5936056" cy="2986234"/>
          </a:xfrm>
        </p:spPr>
        <p:txBody>
          <a:bodyPr anchor="b">
            <a:normAutofit/>
          </a:bodyPr>
          <a:lstStyle/>
          <a:p>
            <a:pPr>
              <a:lnSpc>
                <a:spcPct val="90000"/>
              </a:lnSpc>
            </a:pPr>
            <a:r>
              <a:rPr lang="en-US" sz="4000" dirty="0"/>
              <a:t>The Impact of Technology on Society</a:t>
            </a:r>
            <a:br>
              <a:rPr lang="en-US" sz="4000" dirty="0"/>
            </a:br>
            <a:br>
              <a:rPr lang="en-US" sz="4000" dirty="0"/>
            </a:br>
            <a:endParaRPr lang="en-US" sz="4000" dirty="0"/>
          </a:p>
        </p:txBody>
      </p:sp>
      <p:pic>
        <p:nvPicPr>
          <p:cNvPr id="3074" name="Picture 2" descr="Effects of Technology on Society | Hidden Brains">
            <a:extLst>
              <a:ext uri="{FF2B5EF4-FFF2-40B4-BE49-F238E27FC236}">
                <a16:creationId xmlns:a16="http://schemas.microsoft.com/office/drawing/2014/main" id="{CAA6C77F-1BD0-DDAB-B387-21676B4095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0333" b="-1"/>
          <a:stretch/>
        </p:blipFill>
        <p:spPr bwMode="auto">
          <a:xfrm>
            <a:off x="6523233" y="1"/>
            <a:ext cx="5632453" cy="3428999"/>
          </a:xfrm>
          <a:custGeom>
            <a:avLst/>
            <a:gdLst/>
            <a:ahLst/>
            <a:cxnLst/>
            <a:rect l="l" t="t" r="r" b="b"/>
            <a:pathLst>
              <a:path w="5632453" h="3428999">
                <a:moveTo>
                  <a:pt x="0" y="0"/>
                </a:moveTo>
                <a:lnTo>
                  <a:pt x="5632453" y="0"/>
                </a:lnTo>
                <a:lnTo>
                  <a:pt x="5632453" y="3428999"/>
                </a:lnTo>
                <a:lnTo>
                  <a:pt x="0" y="3428999"/>
                </a:lnTo>
                <a:close/>
              </a:path>
            </a:pathLst>
          </a:custGeom>
          <a:noFill/>
          <a:extLst>
            <a:ext uri="{909E8E84-426E-40DD-AFC4-6F175D3DCCD1}">
              <a14:hiddenFill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3082" name="Freeform: Shape 3081">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83" name="Oval 3082">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4294967295"/>
          </p:nvPr>
        </p:nvPicPr>
        <p:blipFill rotWithShape="1">
          <a:blip r:embed="rId4" cstate="screen">
            <a:extLst>
              <a:ext uri="{28A0092B-C50C-407E-A947-70E740481C1C}">
                <a14:useLocalDpi xmlns:a14="http://schemas.microsoft.com/office/drawing/2010/main" val="0"/>
              </a:ext>
            </a:extLst>
          </a:blip>
          <a:srcRect r="-1" b="33826"/>
          <a:stretch/>
        </p:blipFill>
        <p:spPr>
          <a:xfrm>
            <a:off x="6523233" y="3429001"/>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3085" name="Rectangle 308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a:extLst>
              <a:ext uri="{FF2B5EF4-FFF2-40B4-BE49-F238E27FC236}">
                <a16:creationId xmlns:a16="http://schemas.microsoft.com/office/drawing/2014/main" id="{C8DE94F8-7F0A-2A48-6F43-1D19EAFFF1C6}"/>
              </a:ext>
            </a:extLst>
          </p:cNvPr>
          <p:cNvSpPr>
            <a:spLocks noGrp="1"/>
          </p:cNvSpPr>
          <p:nvPr>
            <p:ph type="subTitle" idx="1"/>
          </p:nvPr>
        </p:nvSpPr>
        <p:spPr>
          <a:xfrm>
            <a:off x="550863" y="3827610"/>
            <a:ext cx="5437187" cy="2265216"/>
          </a:xfrm>
        </p:spPr>
        <p:txBody>
          <a:bodyPr>
            <a:normAutofit/>
          </a:bodyPr>
          <a:lstStyle/>
          <a:p>
            <a:r>
              <a:rPr lang="en-US" dirty="0">
                <a:solidFill>
                  <a:schemeClr val="tx1">
                    <a:alpha val="60000"/>
                  </a:schemeClr>
                </a:solidFill>
              </a:rPr>
              <a:t>By: Zuber Lotif</a:t>
            </a:r>
          </a:p>
        </p:txBody>
      </p:sp>
    </p:spTree>
    <p:extLst>
      <p:ext uri="{BB962C8B-B14F-4D97-AF65-F5344CB8AC3E}">
        <p14:creationId xmlns:p14="http://schemas.microsoft.com/office/powerpoint/2010/main" val="28030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933805" y="2642004"/>
            <a:ext cx="7764378" cy="1332000"/>
          </a:xfrm>
          <a:noFill/>
        </p:spPr>
        <p:txBody>
          <a:bodyPr lIns="0">
            <a:normAutofit fontScale="90000"/>
          </a:bodyPr>
          <a:lstStyle/>
          <a:p>
            <a:r>
              <a:rPr lang="en-US" dirty="0">
                <a:hlinkClick r:id="rId2"/>
              </a:rPr>
              <a:t>Impact of Technology on Society | A Brighter Side | key Impacts of Technology on Society (youtube.com)</a:t>
            </a:r>
            <a:endParaRPr lang="en-US" dirty="0"/>
          </a:p>
        </p:txBody>
      </p:sp>
      <p:sp>
        <p:nvSpPr>
          <p:cNvPr id="9" name="TextBox 8">
            <a:extLst>
              <a:ext uri="{FF2B5EF4-FFF2-40B4-BE49-F238E27FC236}">
                <a16:creationId xmlns:a16="http://schemas.microsoft.com/office/drawing/2014/main" id="{56E2C44F-E31E-B18D-BA9D-EF496592B931}"/>
              </a:ext>
            </a:extLst>
          </p:cNvPr>
          <p:cNvSpPr txBox="1"/>
          <p:nvPr/>
        </p:nvSpPr>
        <p:spPr>
          <a:xfrm>
            <a:off x="2151466" y="1385455"/>
            <a:ext cx="7329055" cy="707886"/>
          </a:xfrm>
          <a:prstGeom prst="rect">
            <a:avLst/>
          </a:prstGeom>
          <a:noFill/>
        </p:spPr>
        <p:txBody>
          <a:bodyPr wrap="square" rtlCol="0">
            <a:spAutoFit/>
          </a:bodyPr>
          <a:lstStyle/>
          <a:p>
            <a:r>
              <a:rPr lang="en-US" sz="4000" dirty="0"/>
              <a:t>Impact of technology on society</a:t>
            </a:r>
          </a:p>
        </p:txBody>
      </p:sp>
    </p:spTree>
    <p:extLst>
      <p:ext uri="{BB962C8B-B14F-4D97-AF65-F5344CB8AC3E}">
        <p14:creationId xmlns:p14="http://schemas.microsoft.com/office/powerpoint/2010/main" val="11866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752229-1E89-8467-1214-425D9234DA0B}"/>
              </a:ext>
            </a:extLst>
          </p:cNvPr>
          <p:cNvSpPr txBox="1"/>
          <p:nvPr/>
        </p:nvSpPr>
        <p:spPr>
          <a:xfrm>
            <a:off x="734290" y="1371600"/>
            <a:ext cx="5361709" cy="2862322"/>
          </a:xfrm>
          <a:prstGeom prst="rect">
            <a:avLst/>
          </a:prstGeom>
          <a:noFill/>
        </p:spPr>
        <p:txBody>
          <a:bodyPr wrap="square" rtlCol="0">
            <a:spAutoFit/>
          </a:bodyPr>
          <a:lstStyle/>
          <a:p>
            <a:r>
              <a:rPr lang="en-US" sz="2000" dirty="0"/>
              <a:t>Overall,, technology has had a significant impact on society, both positive and negative. </a:t>
            </a:r>
          </a:p>
          <a:p>
            <a:pPr marL="342900" indent="-342900">
              <a:buFont typeface="Wingdings" panose="05000000000000000000" pitchFamily="2" charset="2"/>
              <a:buChar char="§"/>
            </a:pPr>
            <a:r>
              <a:rPr lang="en-US" sz="2000" dirty="0"/>
              <a:t>On the positive side, technology has improved communication, increased efficiency, improved healthcare, and improved greater access to information.</a:t>
            </a:r>
          </a:p>
          <a:p>
            <a:pPr marL="342900" indent="-342900">
              <a:buFont typeface="Wingdings" panose="05000000000000000000" pitchFamily="2" charset="2"/>
              <a:buChar char="§"/>
            </a:pPr>
            <a:r>
              <a:rPr lang="en-US" sz="2000" dirty="0"/>
              <a:t>However, on the negative side, technology has led to social isolation, job loss, cybersecurity threat, and addiction.</a:t>
            </a:r>
          </a:p>
        </p:txBody>
      </p:sp>
      <p:pic>
        <p:nvPicPr>
          <p:cNvPr id="10242" name="Picture 2" descr="Image result for impact of technology on society">
            <a:extLst>
              <a:ext uri="{FF2B5EF4-FFF2-40B4-BE49-F238E27FC236}">
                <a16:creationId xmlns:a16="http://schemas.microsoft.com/office/drawing/2014/main" id="{D8D3196A-06C4-3084-EDAF-7912D5F2F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81" y="1545553"/>
            <a:ext cx="4447309" cy="305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1534536" y="731140"/>
            <a:ext cx="11090275" cy="1186560"/>
          </a:xfrm>
          <a:noFill/>
        </p:spPr>
        <p:txBody>
          <a:bodyPr anchor="t"/>
          <a:lstStyle/>
          <a:p>
            <a:r>
              <a:rPr lang="en-US" dirty="0"/>
              <a:t>Impact of technology on society</a:t>
            </a:r>
          </a:p>
        </p:txBody>
      </p:sp>
      <p:pic>
        <p:nvPicPr>
          <p:cNvPr id="11266" name="Picture 2" descr="How Americans Believe Technology Effects Society - CHART">
            <a:extLst>
              <a:ext uri="{FF2B5EF4-FFF2-40B4-BE49-F238E27FC236}">
                <a16:creationId xmlns:a16="http://schemas.microsoft.com/office/drawing/2014/main" id="{4EBE3403-06DA-6F05-F1A2-FEF1AF2EE94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34536" y="1917700"/>
            <a:ext cx="9230446" cy="42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46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49536" y="505136"/>
            <a:ext cx="4113665" cy="1234702"/>
          </a:xfrm>
          <a:noFill/>
        </p:spPr>
        <p:txBody>
          <a:bodyPr anchor="b">
            <a:normAutofit/>
          </a:bodyPr>
          <a:lstStyle/>
          <a:p>
            <a:r>
              <a:rPr lang="en-US" dirty="0"/>
              <a:t>References</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549536" y="2050473"/>
            <a:ext cx="5948245" cy="4302391"/>
          </a:xfrm>
          <a:noFill/>
        </p:spPr>
        <p:txBody>
          <a:bodyPr>
            <a:normAutofit/>
          </a:bodyPr>
          <a:lstStyle/>
          <a:p>
            <a:r>
              <a:rPr lang="en-US" dirty="0">
                <a:hlinkClick r:id="rId2"/>
              </a:rPr>
              <a:t>Major Disadvantages of Technology [2022 Technology Disadvantages] - Wise Healthy n Wealthy</a:t>
            </a:r>
            <a:endParaRPr lang="en-US" dirty="0"/>
          </a:p>
          <a:p>
            <a:r>
              <a:rPr lang="en-US" dirty="0">
                <a:hlinkClick r:id="rId3"/>
              </a:rPr>
              <a:t>Potential Negative Effects of Technology | Digital Detox</a:t>
            </a:r>
            <a:endParaRPr lang="en-US" dirty="0"/>
          </a:p>
          <a:p>
            <a:r>
              <a:rPr lang="en-US" dirty="0">
                <a:hlinkClick r:id="rId4"/>
              </a:rPr>
              <a:t>The Impact of Digital Technologies | United Nations</a:t>
            </a:r>
            <a:endParaRPr lang="en-US" dirty="0"/>
          </a:p>
        </p:txBody>
      </p:sp>
    </p:spTree>
    <p:extLst>
      <p:ext uri="{BB962C8B-B14F-4D97-AF65-F5344CB8AC3E}">
        <p14:creationId xmlns:p14="http://schemas.microsoft.com/office/powerpoint/2010/main" val="254763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B8C1-529F-EB29-883C-515B9E29BF52}"/>
              </a:ext>
            </a:extLst>
          </p:cNvPr>
          <p:cNvSpPr>
            <a:spLocks noGrp="1"/>
          </p:cNvSpPr>
          <p:nvPr>
            <p:ph type="title"/>
          </p:nvPr>
        </p:nvSpPr>
        <p:spPr>
          <a:xfrm>
            <a:off x="3265028" y="587171"/>
            <a:ext cx="5179330" cy="2841829"/>
          </a:xfrm>
        </p:spPr>
        <p:txBody>
          <a:bodyPr/>
          <a:lstStyle/>
          <a:p>
            <a:r>
              <a:rPr lang="en-US" dirty="0"/>
              <a:t>Thank you! </a:t>
            </a:r>
          </a:p>
        </p:txBody>
      </p:sp>
    </p:spTree>
    <p:extLst>
      <p:ext uri="{BB962C8B-B14F-4D97-AF65-F5344CB8AC3E}">
        <p14:creationId xmlns:p14="http://schemas.microsoft.com/office/powerpoint/2010/main" val="165774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32" name="Freeform: Shape 103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3" name="Oval 103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4" name="Oval 103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Freeform: Shape 103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37" name="Rectangle 10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r>
              <a:rPr lang="en-US" sz="4400" kern="1200" dirty="0">
                <a:solidFill>
                  <a:schemeClr val="tx1"/>
                </a:solidFill>
                <a:latin typeface="+mj-lt"/>
                <a:ea typeface="+mj-ea"/>
                <a:cs typeface="+mj-cs"/>
              </a:rPr>
              <a:t>Positive Impact of Technology on Society</a:t>
            </a:r>
          </a:p>
        </p:txBody>
      </p:sp>
      <p:grpSp>
        <p:nvGrpSpPr>
          <p:cNvPr id="1039" name="Group 103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040" name="Freeform: Shape 103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1" name="Oval 104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26" name="Picture 2" descr="Image result for communication">
            <a:extLst>
              <a:ext uri="{FF2B5EF4-FFF2-40B4-BE49-F238E27FC236}">
                <a16:creationId xmlns:a16="http://schemas.microsoft.com/office/drawing/2014/main" id="{7A4E5FCE-23FB-A4F3-E3E5-21ADC59DCE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82" r="7611"/>
          <a:stretch/>
        </p:blipFill>
        <p:spPr bwMode="auto">
          <a:xfrm>
            <a:off x="275432" y="2106814"/>
            <a:ext cx="5773738" cy="3779838"/>
          </a:xfrm>
          <a:custGeom>
            <a:avLst/>
            <a:gdLst/>
            <a:ahLst/>
            <a:cxnLst/>
            <a:rect l="l" t="t" r="r" b="b"/>
            <a:pathLst>
              <a:path w="5773738" h="3779838">
                <a:moveTo>
                  <a:pt x="0" y="0"/>
                </a:moveTo>
                <a:lnTo>
                  <a:pt x="5773738" y="0"/>
                </a:lnTo>
                <a:lnTo>
                  <a:pt x="5773738" y="3779838"/>
                </a:lnTo>
                <a:lnTo>
                  <a:pt x="0" y="3779838"/>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6324602" y="1520825"/>
            <a:ext cx="5687290" cy="4572000"/>
          </a:xfrm>
        </p:spPr>
        <p:txBody>
          <a:bodyPr vert="horz" wrap="square" lIns="0" tIns="0" rIns="0" bIns="0" rtlCol="0" anchor="t">
            <a:normAutofit/>
          </a:bodyPr>
          <a:lstStyle/>
          <a:p>
            <a:pPr marL="285750" indent="-228600">
              <a:buFont typeface="Arial" panose="020B0604020202020204" pitchFamily="34" charset="0"/>
              <a:buChar char="•"/>
            </a:pPr>
            <a:r>
              <a:rPr lang="en-US" sz="4000" dirty="0">
                <a:solidFill>
                  <a:schemeClr val="tx1">
                    <a:alpha val="60000"/>
                  </a:schemeClr>
                </a:solidFill>
              </a:rPr>
              <a:t>Improved communication: </a:t>
            </a:r>
          </a:p>
          <a:p>
            <a:pPr marL="285750" indent="-228600">
              <a:buFont typeface="Arial" panose="020B0604020202020204" pitchFamily="34" charset="0"/>
              <a:buChar char="•"/>
            </a:pPr>
            <a:r>
              <a:rPr lang="en-US" dirty="0">
                <a:solidFill>
                  <a:schemeClr val="tx1">
                    <a:alpha val="60000"/>
                  </a:schemeClr>
                </a:solidFill>
              </a:rPr>
              <a:t>Technology has made it easier for people to communicate with each other, regardless of distance. This has enabled people to stay connected with family and friends, collaborate with colleagues, and access information from anywhere in the world.</a:t>
            </a:r>
          </a:p>
        </p:txBody>
      </p:sp>
      <p:sp>
        <p:nvSpPr>
          <p:cNvPr id="1043" name="Freeform: Shape 104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13" name="Freeform: Shape 21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15" name="Oval 21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17" name="Oval 21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19" name="Group 21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20" name="Freeform: Shape 21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1" name="Freeform: Shape 21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22" name="Oval 21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23" name="Oval 21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25" name="Rectangle 21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6144657" y="1368962"/>
            <a:ext cx="5545137" cy="3825823"/>
          </a:xfrm>
        </p:spPr>
        <p:txBody>
          <a:bodyPr vert="horz" wrap="square" lIns="0" tIns="0" rIns="0" bIns="0" rtlCol="0" anchor="b" anchorCtr="0">
            <a:normAutofit/>
          </a:bodyPr>
          <a:lstStyle/>
          <a:p>
            <a:pPr marL="457200" indent="-457200">
              <a:buFont typeface="Wingdings" panose="05000000000000000000" pitchFamily="2" charset="2"/>
              <a:buChar char="v"/>
            </a:pPr>
            <a:r>
              <a:rPr lang="en-US" sz="4000" dirty="0"/>
              <a:t>Increased Efficiency:</a:t>
            </a:r>
            <a:br>
              <a:rPr lang="en-US" sz="2100" dirty="0"/>
            </a:br>
            <a:br>
              <a:rPr lang="en-US" sz="2100" dirty="0"/>
            </a:br>
            <a:r>
              <a:rPr lang="en-US" sz="2100" dirty="0"/>
              <a:t>Many Technology have improved the efficiency of various industries, making it easier to produce goods and services at a faster pace.</a:t>
            </a:r>
            <a:br>
              <a:rPr lang="en-US" sz="2100" dirty="0"/>
            </a:br>
            <a:br>
              <a:rPr lang="en-US" sz="2100" dirty="0"/>
            </a:br>
            <a:r>
              <a:rPr lang="en-US" sz="2100" dirty="0"/>
              <a:t>This has helped to increase productivity and reduce costs, making products more affordable for consumers.</a:t>
            </a:r>
            <a:br>
              <a:rPr lang="en-US" sz="2100" dirty="0"/>
            </a:br>
            <a:br>
              <a:rPr lang="en-US" sz="2100" dirty="0"/>
            </a:br>
            <a:endParaRPr lang="en-US" sz="2100" dirty="0"/>
          </a:p>
        </p:txBody>
      </p:sp>
      <p:pic>
        <p:nvPicPr>
          <p:cNvPr id="2052" name="Picture 4" descr="3 Tips for Improving the Efficiency and Quality of Your Business">
            <a:extLst>
              <a:ext uri="{FF2B5EF4-FFF2-40B4-BE49-F238E27FC236}">
                <a16:creationId xmlns:a16="http://schemas.microsoft.com/office/drawing/2014/main" id="{54C24ED6-AAA9-BCFF-70D8-C5CCCB2F2BED}"/>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tretch/>
        </p:blipFill>
        <p:spPr bwMode="auto">
          <a:xfrm>
            <a:off x="275432" y="1596101"/>
            <a:ext cx="5545137" cy="3760023"/>
          </a:xfrm>
          <a:custGeom>
            <a:avLst/>
            <a:gdLst/>
            <a:ahLst/>
            <a:cxnLst/>
            <a:rect l="l" t="t" r="r" b="b"/>
            <a:pathLst>
              <a:path w="5102225" h="5761037">
                <a:moveTo>
                  <a:pt x="0" y="0"/>
                </a:moveTo>
                <a:lnTo>
                  <a:pt x="5102225" y="0"/>
                </a:lnTo>
                <a:lnTo>
                  <a:pt x="5102225"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3" name="Freeform: Shape 410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5" name="Oval 410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7" name="Oval 410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109" name="Group 410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10" name="Freeform: Shape 410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12" name="Oval 411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3" name="Oval 411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115" name="Rectangle 411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7" name="Group 4116">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4118" name="Freeform: Shape 4117">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9" name="Oval 4118">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121" name="Rectangle 4120">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341400" y="1336652"/>
            <a:ext cx="5437187" cy="2265216"/>
          </a:xfrm>
        </p:spPr>
        <p:txBody>
          <a:bodyPr vert="horz" wrap="square" lIns="0" tIns="0" rIns="0" bIns="0" rtlCol="0">
            <a:noAutofit/>
          </a:bodyPr>
          <a:lstStyle/>
          <a:p>
            <a:pPr marL="342900" indent="-342900">
              <a:spcAft>
                <a:spcPts val="800"/>
              </a:spcAft>
              <a:buFont typeface="Wingdings" panose="05000000000000000000" pitchFamily="2" charset="2"/>
              <a:buChar char="v"/>
            </a:pPr>
            <a:r>
              <a:rPr lang="en-US" sz="4400" dirty="0"/>
              <a:t>Improved Healthcare: </a:t>
            </a:r>
          </a:p>
          <a:p>
            <a:pPr>
              <a:spcAft>
                <a:spcPts val="800"/>
              </a:spcAft>
            </a:pPr>
            <a:r>
              <a:rPr lang="en-US" dirty="0"/>
              <a:t>Technology has improved the equality of healthcare service, making it easier for doctors and healthcare providers to diagnose and treat patients.</a:t>
            </a:r>
            <a:br>
              <a:rPr lang="en-US" dirty="0"/>
            </a:br>
            <a:r>
              <a:rPr lang="en-US" dirty="0"/>
              <a:t>Medical technologies such as MRI machines, CT scanners, and robotic surgery have revolutionized the way we treat diseases and illnesses. </a:t>
            </a:r>
            <a:br>
              <a:rPr lang="en-US" dirty="0"/>
            </a:br>
            <a:br>
              <a:rPr lang="en-US" dirty="0"/>
            </a:br>
            <a:br>
              <a:rPr lang="en-US" dirty="0"/>
            </a:br>
            <a:br>
              <a:rPr lang="en-US" dirty="0"/>
            </a:br>
            <a:r>
              <a:rPr lang="en-US" dirty="0"/>
              <a:t> </a:t>
            </a:r>
            <a:endParaRPr lang="en-US" kern="1200" dirty="0">
              <a:solidFill>
                <a:schemeClr val="tx1">
                  <a:alpha val="60000"/>
                </a:schemeClr>
              </a:solidFill>
            </a:endParaRPr>
          </a:p>
        </p:txBody>
      </p:sp>
      <p:pic>
        <p:nvPicPr>
          <p:cNvPr id="4100" name="Picture 4" descr="Szegedi Tudományegyetem | English">
            <a:extLst>
              <a:ext uri="{FF2B5EF4-FFF2-40B4-BE49-F238E27FC236}">
                <a16:creationId xmlns:a16="http://schemas.microsoft.com/office/drawing/2014/main" id="{7AD41C34-57BE-40C4-B680-5106F1D76F75}"/>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9270" r="9270"/>
          <a:stretch>
            <a:fillRect/>
          </a:stretch>
        </p:blipFill>
        <p:spPr bwMode="auto">
          <a:xfrm>
            <a:off x="6523176" y="796205"/>
            <a:ext cx="5132388" cy="513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59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59" name="Group 515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160" name="Freeform: Shape 515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61" name="Oval 516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62" name="Oval 516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63" name="Freeform: Shape 516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164" name="Rectangle 516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3" y="549276"/>
            <a:ext cx="6210155" cy="1622896"/>
          </a:xfrm>
        </p:spPr>
        <p:txBody>
          <a:bodyPr vert="horz" wrap="square" lIns="0" tIns="0" rIns="0" bIns="0" rtlCol="0" anchor="b" anchorCtr="0">
            <a:normAutofit/>
          </a:bodyPr>
          <a:lstStyle/>
          <a:p>
            <a:pPr>
              <a:lnSpc>
                <a:spcPct val="100000"/>
              </a:lnSpc>
            </a:pPr>
            <a:r>
              <a:rPr lang="en-US" sz="4800" dirty="0"/>
              <a:t>Access to information:</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863" y="2677306"/>
            <a:ext cx="5437187" cy="3415519"/>
          </a:xfrm>
        </p:spPr>
        <p:txBody>
          <a:bodyPr vert="horz" wrap="square" lIns="0" tIns="0" rIns="0" bIns="0" rtlCol="0" anchor="t">
            <a:normAutofit/>
          </a:bodyPr>
          <a:lstStyle/>
          <a:p>
            <a:pPr>
              <a:buFont typeface="Wingdings" panose="05000000000000000000" pitchFamily="2" charset="2"/>
              <a:buChar char="v"/>
            </a:pPr>
            <a:r>
              <a:rPr lang="en-US" sz="2000" dirty="0">
                <a:solidFill>
                  <a:schemeClr val="tx1">
                    <a:alpha val="60000"/>
                  </a:schemeClr>
                </a:solidFill>
              </a:rPr>
              <a:t> The internet has made it easier for people to access information from anywhere in the world. This has enabled people to learn new things, stay informed about current events. And engage with other people who share similar interest.</a:t>
            </a:r>
          </a:p>
        </p:txBody>
      </p:sp>
      <p:pic>
        <p:nvPicPr>
          <p:cNvPr id="5122" name="Picture 2" descr="Image result for common interest">
            <a:extLst>
              <a:ext uri="{FF2B5EF4-FFF2-40B4-BE49-F238E27FC236}">
                <a16:creationId xmlns:a16="http://schemas.microsoft.com/office/drawing/2014/main" id="{9D0CAE1D-EE74-69A4-D963-CF7D14E8FC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965"/>
          <a:stretch/>
        </p:blipFill>
        <p:spPr bwMode="auto">
          <a:xfrm>
            <a:off x="6924675" y="1885995"/>
            <a:ext cx="4713922" cy="3086010"/>
          </a:xfrm>
          <a:custGeom>
            <a:avLst/>
            <a:gdLst/>
            <a:ahLst/>
            <a:cxnLst/>
            <a:rect l="l" t="t" r="r" b="b"/>
            <a:pathLst>
              <a:path w="4713922" h="5759450">
                <a:moveTo>
                  <a:pt x="0" y="0"/>
                </a:moveTo>
                <a:lnTo>
                  <a:pt x="4713922" y="0"/>
                </a:lnTo>
                <a:lnTo>
                  <a:pt x="471392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8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51" name="Freeform: Shape 615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53" name="Oval 615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55" name="Oval 615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57" name="Group 615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158" name="Freeform: Shape 615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9" name="Freeform: Shape 615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60" name="Oval 615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61" name="Oval 616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163" name="Rectangle 616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0000"/>
            <a:extLst>
              <a:ext uri="{28A0092B-C50C-407E-A947-70E740481C1C}">
                <a14:useLocalDpi xmlns:a14="http://schemas.microsoft.com/office/drawing/2010/main" val="0"/>
              </a:ext>
            </a:extLst>
          </a:blip>
          <a:stretch/>
        </p:blipFill>
        <p:spPr>
          <a:xfrm>
            <a:off x="545465" y="1381189"/>
            <a:ext cx="6379210" cy="4095622"/>
          </a:xfrm>
          <a:custGeom>
            <a:avLst/>
            <a:gdLst/>
            <a:ahLst/>
            <a:cxnLst/>
            <a:rect l="l" t="t" r="r" b="b"/>
            <a:pathLst>
              <a:path w="6098400" h="6858000">
                <a:moveTo>
                  <a:pt x="0" y="0"/>
                </a:moveTo>
                <a:lnTo>
                  <a:pt x="6098400" y="0"/>
                </a:lnTo>
                <a:lnTo>
                  <a:pt x="6098400" y="6858000"/>
                </a:lnTo>
                <a:lnTo>
                  <a:pt x="0" y="6858000"/>
                </a:lnTo>
                <a:close/>
              </a:path>
            </a:pathLst>
          </a:custGeo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550863" y="549275"/>
            <a:ext cx="5437187" cy="2115684"/>
          </a:xfrm>
        </p:spPr>
        <p:txBody>
          <a:bodyPr vert="horz" wrap="square" lIns="0" tIns="0" rIns="0" bIns="0" rtlCol="0" anchor="b" anchorCtr="0">
            <a:normAutofit/>
          </a:bodyPr>
          <a:lstStyle/>
          <a:p>
            <a:pPr algn="l">
              <a:lnSpc>
                <a:spcPct val="100000"/>
              </a:lnSpc>
            </a:pPr>
            <a:r>
              <a:rPr lang="en-US" sz="4000" dirty="0"/>
              <a:t>Negative Impact of Technology on Society</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647591" y="3211595"/>
            <a:ext cx="5437187" cy="2265216"/>
          </a:xfrm>
        </p:spPr>
        <p:txBody>
          <a:bodyPr vert="horz" wrap="square" lIns="0" tIns="0" rIns="0" bIns="0" rtlCol="0">
            <a:normAutofit lnSpcReduction="10000"/>
          </a:bodyPr>
          <a:lstStyle/>
          <a:p>
            <a:pPr marL="571500" indent="-571500" algn="l">
              <a:lnSpc>
                <a:spcPct val="90000"/>
              </a:lnSpc>
              <a:buFont typeface="Wingdings" panose="05000000000000000000" pitchFamily="2" charset="2"/>
              <a:buChar char="v"/>
            </a:pPr>
            <a:r>
              <a:rPr lang="en-US" sz="4000" dirty="0">
                <a:solidFill>
                  <a:schemeClr val="tx1">
                    <a:alpha val="60000"/>
                  </a:schemeClr>
                </a:solidFill>
              </a:rPr>
              <a:t>Social Isolation: </a:t>
            </a:r>
          </a:p>
          <a:p>
            <a:pPr algn="l">
              <a:lnSpc>
                <a:spcPct val="90000"/>
              </a:lnSpc>
            </a:pPr>
            <a:r>
              <a:rPr lang="en-US" sz="2000" dirty="0">
                <a:solidFill>
                  <a:schemeClr val="tx1">
                    <a:alpha val="60000"/>
                  </a:schemeClr>
                </a:solidFill>
              </a:rPr>
              <a:t>While technology has enabled people to communicate with each other more easily, it has also led to social isolation for some individuals.</a:t>
            </a:r>
          </a:p>
          <a:p>
            <a:pPr algn="l">
              <a:lnSpc>
                <a:spcPct val="90000"/>
              </a:lnSpc>
            </a:pPr>
            <a:r>
              <a:rPr lang="en-US" sz="2000" dirty="0">
                <a:solidFill>
                  <a:schemeClr val="tx1">
                    <a:alpha val="60000"/>
                  </a:schemeClr>
                </a:solidFill>
              </a:rPr>
              <a:t>Spending too much time online can lead to  lack of face-to-face interaction and reduced social skills.</a:t>
            </a:r>
          </a:p>
        </p:txBody>
      </p:sp>
      <p:pic>
        <p:nvPicPr>
          <p:cNvPr id="6146" name="Picture 2" descr="Image result for social isolation">
            <a:extLst>
              <a:ext uri="{FF2B5EF4-FFF2-40B4-BE49-F238E27FC236}">
                <a16:creationId xmlns:a16="http://schemas.microsoft.com/office/drawing/2014/main" id="{5D987031-417C-D34E-245B-B668B6E8868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40575" y="1739991"/>
            <a:ext cx="4500563" cy="3379604"/>
          </a:xfrm>
          <a:custGeom>
            <a:avLst/>
            <a:gdLst/>
            <a:ahLst/>
            <a:cxnLst/>
            <a:rect l="l" t="t" r="r" b="b"/>
            <a:pathLst>
              <a:path w="6922273" h="4225290">
                <a:moveTo>
                  <a:pt x="0" y="0"/>
                </a:moveTo>
                <a:lnTo>
                  <a:pt x="6922273" y="0"/>
                </a:lnTo>
                <a:lnTo>
                  <a:pt x="6922273" y="4225290"/>
                </a:lnTo>
                <a:lnTo>
                  <a:pt x="0" y="422529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51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75" name="Group 717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176" name="Freeform: Shape 717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77" name="Oval 717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8" name="Oval 717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9" name="Freeform: Shape 717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7181" name="Rectangle 718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1902474" y="1141099"/>
            <a:ext cx="5437188" cy="1333055"/>
          </a:xfrm>
        </p:spPr>
        <p:txBody>
          <a:bodyPr vert="horz" wrap="square" lIns="0" tIns="0" rIns="0" bIns="0" rtlCol="0" anchor="t" anchorCtr="0">
            <a:normAutofit/>
          </a:bodyPr>
          <a:lstStyle/>
          <a:p>
            <a:r>
              <a:rPr lang="en-US" sz="4800" dirty="0"/>
              <a:t>Job loss:</a:t>
            </a:r>
          </a:p>
        </p:txBody>
      </p:sp>
      <p:grpSp>
        <p:nvGrpSpPr>
          <p:cNvPr id="7183" name="Group 7182">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7184"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5"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6"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170" name="Picture 2" descr="Image result for job loss">
            <a:extLst>
              <a:ext uri="{FF2B5EF4-FFF2-40B4-BE49-F238E27FC236}">
                <a16:creationId xmlns:a16="http://schemas.microsoft.com/office/drawing/2014/main" id="{D7138954-ECFE-43B4-FFB4-00625B2BB79D}"/>
              </a:ext>
            </a:extLst>
          </p:cNvPr>
          <p:cNvPicPr>
            <a:picLocks noGrp="1" noChangeAspect="1" noChangeArrowheads="1"/>
          </p:cNvPicPr>
          <p:nvPr>
            <p:ph sz="half" idx="13"/>
          </p:nvPr>
        </p:nvPicPr>
        <p:blipFill>
          <a:blip r:embed="rId3">
            <a:extLst>
              <a:ext uri="{28A0092B-C50C-407E-A947-70E740481C1C}">
                <a14:useLocalDpi xmlns:a14="http://schemas.microsoft.com/office/drawing/2010/main" val="0"/>
              </a:ext>
            </a:extLst>
          </a:blip>
          <a:stretch>
            <a:fillRect/>
          </a:stretch>
        </p:blipFill>
        <p:spPr bwMode="auto">
          <a:xfrm>
            <a:off x="1004596" y="2381493"/>
            <a:ext cx="4859423" cy="3313243"/>
          </a:xfrm>
          <a:custGeom>
            <a:avLst/>
            <a:gdLst/>
            <a:ahLst/>
            <a:cxnLst/>
            <a:rect l="l" t="t" r="r" b="b"/>
            <a:pathLst>
              <a:path w="5773738" h="3779838">
                <a:moveTo>
                  <a:pt x="0" y="0"/>
                </a:moveTo>
                <a:lnTo>
                  <a:pt x="5773738" y="0"/>
                </a:lnTo>
                <a:lnTo>
                  <a:pt x="5773738" y="3779838"/>
                </a:lnTo>
                <a:lnTo>
                  <a:pt x="0" y="3779838"/>
                </a:lnTo>
                <a:close/>
              </a:path>
            </a:pathLst>
          </a:cu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6942664" y="2431757"/>
            <a:ext cx="4500562" cy="4572000"/>
          </a:xfrm>
        </p:spPr>
        <p:txBody>
          <a:bodyPr vert="horz" wrap="square" lIns="0" tIns="0" rIns="0" bIns="0" rtlCol="0" anchor="t">
            <a:normAutofit/>
          </a:bodyPr>
          <a:lstStyle/>
          <a:p>
            <a:pPr marL="342900" indent="-285750">
              <a:buFont typeface="Wingdings" panose="05000000000000000000" pitchFamily="2" charset="2"/>
              <a:buChar char="v"/>
            </a:pPr>
            <a:r>
              <a:rPr lang="en-US" dirty="0">
                <a:solidFill>
                  <a:schemeClr val="tx1">
                    <a:alpha val="60000"/>
                  </a:schemeClr>
                </a:solidFill>
              </a:rPr>
              <a:t>Many technological advancements, such as automation and artificial intelligence, have the potential to replace human workers in certain industries. This can lead to job loss and increased economic inequality. </a:t>
            </a:r>
          </a:p>
        </p:txBody>
      </p:sp>
    </p:spTree>
    <p:extLst>
      <p:ext uri="{BB962C8B-B14F-4D97-AF65-F5344CB8AC3E}">
        <p14:creationId xmlns:p14="http://schemas.microsoft.com/office/powerpoint/2010/main" val="2330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8200" name="Freeform: Shape 819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01" name="Oval 820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02" name="Oval 820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03" name="Freeform: Shape 820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8205" name="Rectangle 820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2" y="580363"/>
            <a:ext cx="6379210" cy="1333057"/>
          </a:xfrm>
        </p:spPr>
        <p:txBody>
          <a:bodyPr vert="horz" wrap="square" lIns="0" tIns="0" rIns="0" bIns="0" rtlCol="0" anchor="t" anchorCtr="0">
            <a:normAutofit/>
          </a:bodyPr>
          <a:lstStyle/>
          <a:p>
            <a:r>
              <a:rPr lang="en-US" sz="4800" kern="1200" dirty="0">
                <a:solidFill>
                  <a:schemeClr val="tx1"/>
                </a:solidFill>
                <a:latin typeface="+mj-lt"/>
                <a:ea typeface="+mj-ea"/>
                <a:cs typeface="+mj-cs"/>
              </a:rPr>
              <a:t>Cybersecurity Threats:</a:t>
            </a:r>
          </a:p>
        </p:txBody>
      </p:sp>
      <p:sp>
        <p:nvSpPr>
          <p:cNvPr id="8207" name="Oval 8206">
            <a:extLst>
              <a:ext uri="{FF2B5EF4-FFF2-40B4-BE49-F238E27FC236}">
                <a16:creationId xmlns:a16="http://schemas.microsoft.com/office/drawing/2014/main" id="{6B425BBD-042F-4CF8-A9EE-42CC14D25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0575" y="5492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94" name="Picture 2" descr="Image result for cybersecurity">
            <a:extLst>
              <a:ext uri="{FF2B5EF4-FFF2-40B4-BE49-F238E27FC236}">
                <a16:creationId xmlns:a16="http://schemas.microsoft.com/office/drawing/2014/main" id="{4AFCCB7D-B3EE-C2DC-B99D-7450D28EDBA8}"/>
              </a:ext>
            </a:extLst>
          </p:cNvPr>
          <p:cNvPicPr>
            <a:picLocks noGrp="1" noChangeAspect="1" noChangeArrowheads="1"/>
          </p:cNvPicPr>
          <p:nvPr>
            <p:ph sz="half" idx="13"/>
          </p:nvPr>
        </p:nvPicPr>
        <p:blipFill rotWithShape="1">
          <a:blip r:embed="rId2">
            <a:extLst>
              <a:ext uri="{28A0092B-C50C-407E-A947-70E740481C1C}">
                <a14:useLocalDpi xmlns:a14="http://schemas.microsoft.com/office/drawing/2010/main" val="0"/>
              </a:ext>
            </a:extLst>
          </a:blip>
          <a:srcRect l="14447" r="8956" b="-1"/>
          <a:stretch/>
        </p:blipFill>
        <p:spPr bwMode="auto">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a:noFill/>
          <a:extLst>
            <a:ext uri="{909E8E84-426E-40DD-AFC4-6F175D3DCCD1}">
              <a14:hiddenFill xmlns:a14="http://schemas.microsoft.com/office/drawing/2010/main">
                <a:solidFill>
                  <a:srgbClr val="FFFFFF"/>
                </a:solidFill>
              </a14:hiddenFill>
            </a:ext>
          </a:extLst>
        </p:spPr>
      </p:pic>
      <p:grpSp>
        <p:nvGrpSpPr>
          <p:cNvPr id="8209" name="Group 8208">
            <a:extLst>
              <a:ext uri="{FF2B5EF4-FFF2-40B4-BE49-F238E27FC236}">
                <a16:creationId xmlns:a16="http://schemas.microsoft.com/office/drawing/2014/main" id="{F8ED97E8-4320-4F9F-8AB2-2EC6D9FC9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0191" y="1665774"/>
            <a:ext cx="1262947" cy="1335600"/>
            <a:chOff x="2678417" y="2427951"/>
            <a:chExt cx="1262947" cy="1335600"/>
          </a:xfrm>
        </p:grpSpPr>
        <p:sp>
          <p:nvSpPr>
            <p:cNvPr id="8210" name="Freeform: Shape 8209">
              <a:extLst>
                <a:ext uri="{FF2B5EF4-FFF2-40B4-BE49-F238E27FC236}">
                  <a16:creationId xmlns:a16="http://schemas.microsoft.com/office/drawing/2014/main" id="{DDAE1E3F-711D-4F2E-AF4B-0A3CF77C56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11" name="Oval 8210">
              <a:extLst>
                <a:ext uri="{FF2B5EF4-FFF2-40B4-BE49-F238E27FC236}">
                  <a16:creationId xmlns:a16="http://schemas.microsoft.com/office/drawing/2014/main" id="{717A35D9-9F09-4A9F-AD47-CF2115100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7140575" y="1520825"/>
            <a:ext cx="4500562" cy="2808288"/>
          </a:xfrm>
        </p:spPr>
        <p:txBody>
          <a:bodyPr vert="horz" wrap="square" lIns="0" tIns="0" rIns="0" bIns="0" rtlCol="0" anchor="t">
            <a:normAutofit/>
          </a:bodyPr>
          <a:lstStyle/>
          <a:p>
            <a:pPr marL="114300" lvl="1" indent="-342900">
              <a:buFont typeface="Wingdings" panose="05000000000000000000" pitchFamily="2" charset="2"/>
              <a:buChar char="v"/>
            </a:pPr>
            <a:r>
              <a:rPr lang="en-US" sz="2000" dirty="0">
                <a:solidFill>
                  <a:schemeClr val="tx1">
                    <a:alpha val="60000"/>
                  </a:schemeClr>
                </a:solidFill>
              </a:rPr>
              <a:t>As technology becomes more integrated into our lives, the risk of cyber-attacks and data breaches increases. This can lead to the loss of sensitive information and loss of trust in technology.</a:t>
            </a:r>
          </a:p>
        </p:txBody>
      </p:sp>
      <p:grpSp>
        <p:nvGrpSpPr>
          <p:cNvPr id="8213" name="Group 8212">
            <a:extLst>
              <a:ext uri="{FF2B5EF4-FFF2-40B4-BE49-F238E27FC236}">
                <a16:creationId xmlns:a16="http://schemas.microsoft.com/office/drawing/2014/main" id="{3F071BFC-FCD5-404E-90E6-D596557747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24513" y="5071998"/>
            <a:ext cx="1980000" cy="1336764"/>
            <a:chOff x="7285270" y="3781428"/>
            <a:chExt cx="1980000" cy="1336764"/>
          </a:xfrm>
        </p:grpSpPr>
        <p:sp>
          <p:nvSpPr>
            <p:cNvPr id="8214" name="Freeform: Shape 8213">
              <a:extLst>
                <a:ext uri="{FF2B5EF4-FFF2-40B4-BE49-F238E27FC236}">
                  <a16:creationId xmlns:a16="http://schemas.microsoft.com/office/drawing/2014/main" id="{BA0B934F-9437-4904-A573-FD6F8B81F3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285270" y="378142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15" name="Freeform: Shape 8214">
              <a:extLst>
                <a:ext uri="{FF2B5EF4-FFF2-40B4-BE49-F238E27FC236}">
                  <a16:creationId xmlns:a16="http://schemas.microsoft.com/office/drawing/2014/main" id="{E0204A86-ED4C-4DD3-9013-C7A4EFF92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351895" y="3784117"/>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16" name="Oval 8215">
              <a:extLst>
                <a:ext uri="{FF2B5EF4-FFF2-40B4-BE49-F238E27FC236}">
                  <a16:creationId xmlns:a16="http://schemas.microsoft.com/office/drawing/2014/main" id="{69EEA625-9D71-403F-B693-78E33344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997401" y="483134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17" name="Oval 8216">
              <a:extLst>
                <a:ext uri="{FF2B5EF4-FFF2-40B4-BE49-F238E27FC236}">
                  <a16:creationId xmlns:a16="http://schemas.microsoft.com/office/drawing/2014/main" id="{425D8F7F-021F-459C-87EB-5AF697DC3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978427" y="3850321"/>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nchor="b"/>
          <a:lstStyle/>
          <a:p>
            <a:pPr algn="l"/>
            <a:r>
              <a:rPr lang="en-US" dirty="0"/>
              <a:t>Addiction: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pPr marL="285750" indent="-285750" algn="l">
              <a:buFont typeface="Wingdings" panose="05000000000000000000" pitchFamily="2" charset="2"/>
              <a:buChar char="v"/>
            </a:pPr>
            <a:r>
              <a:rPr lang="en-US" dirty="0"/>
              <a:t>Technology addiction, or excessive use of technology, can have negative impacts on mental health and wellbeing. It can lead to feelings of anxiety, depression, and sleep deprivation.</a:t>
            </a:r>
          </a:p>
        </p:txBody>
      </p:sp>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9218" name="Picture 2" descr="Image result for addiction">
            <a:extLst>
              <a:ext uri="{FF2B5EF4-FFF2-40B4-BE49-F238E27FC236}">
                <a16:creationId xmlns:a16="http://schemas.microsoft.com/office/drawing/2014/main" id="{84029370-2C72-BEB1-FBC7-9CF334E6D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4" y="1889134"/>
            <a:ext cx="4032539" cy="265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383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252</TotalTime>
  <Words>506</Words>
  <Application>Microsoft Office PowerPoint</Application>
  <PresentationFormat>Widescreen</PresentationFormat>
  <Paragraphs>38</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Walbaum Display</vt:lpstr>
      <vt:lpstr>Wingdings</vt:lpstr>
      <vt:lpstr>3DFloatVTI</vt:lpstr>
      <vt:lpstr>The Impact of Technology on Society  </vt:lpstr>
      <vt:lpstr>Positive Impact of Technology on Society</vt:lpstr>
      <vt:lpstr>Increased Efficiency:  Many Technology have improved the efficiency of various industries, making it easier to produce goods and services at a faster pace.  This has helped to increase productivity and reduce costs, making products more affordable for consumers.  </vt:lpstr>
      <vt:lpstr>PowerPoint Presentation</vt:lpstr>
      <vt:lpstr>Access to information:</vt:lpstr>
      <vt:lpstr>Negative Impact of Technology on Society</vt:lpstr>
      <vt:lpstr>Job loss:</vt:lpstr>
      <vt:lpstr>Cybersecurity Threats:</vt:lpstr>
      <vt:lpstr>Addiction:</vt:lpstr>
      <vt:lpstr>Impact of Technology on Society | A Brighter Side | key Impacts of Technology on Society (youtube.com)</vt:lpstr>
      <vt:lpstr>PowerPoint Presentation</vt:lpstr>
      <vt:lpstr>Impact of technology on society</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Technology on Society  </dc:title>
  <dc:creator>Zuber Lotif</dc:creator>
  <cp:lastModifiedBy>Zuber Lotif</cp:lastModifiedBy>
  <cp:revision>1</cp:revision>
  <dcterms:created xsi:type="dcterms:W3CDTF">2024-03-26T14:29:53Z</dcterms:created>
  <dcterms:modified xsi:type="dcterms:W3CDTF">2024-03-26T18:42:26Z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