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5"/>
  </p:notesMasterIdLst>
  <p:handoutMasterIdLst>
    <p:handoutMasterId r:id="rId26"/>
  </p:handoutMasterIdLst>
  <p:sldIdLst>
    <p:sldId id="880" r:id="rId5"/>
    <p:sldId id="897" r:id="rId6"/>
    <p:sldId id="898" r:id="rId7"/>
    <p:sldId id="881" r:id="rId8"/>
    <p:sldId id="882" r:id="rId9"/>
    <p:sldId id="883" r:id="rId10"/>
    <p:sldId id="885" r:id="rId11"/>
    <p:sldId id="884" r:id="rId12"/>
    <p:sldId id="886" r:id="rId13"/>
    <p:sldId id="887" r:id="rId14"/>
    <p:sldId id="888" r:id="rId15"/>
    <p:sldId id="889" r:id="rId16"/>
    <p:sldId id="890" r:id="rId17"/>
    <p:sldId id="891" r:id="rId18"/>
    <p:sldId id="892" r:id="rId19"/>
    <p:sldId id="893" r:id="rId20"/>
    <p:sldId id="894" r:id="rId21"/>
    <p:sldId id="895" r:id="rId22"/>
    <p:sldId id="896" r:id="rId23"/>
    <p:sldId id="899" r:id="rId2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7"/>
            <p14:sldId id="898"/>
            <p14:sldId id="881"/>
            <p14:sldId id="882"/>
            <p14:sldId id="883"/>
            <p14:sldId id="885"/>
            <p14:sldId id="884"/>
            <p14:sldId id="886"/>
            <p14:sldId id="887"/>
            <p14:sldId id="888"/>
            <p14:sldId id="889"/>
            <p14:sldId id="890"/>
            <p14:sldId id="891"/>
            <p14:sldId id="892"/>
            <p14:sldId id="893"/>
            <p14:sldId id="894"/>
            <p14:sldId id="895"/>
            <p14:sldId id="896"/>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007233"/>
    <a:srgbClr val="FF8C00"/>
    <a:srgbClr val="505050"/>
    <a:srgbClr val="0072C6"/>
    <a:srgbClr val="00FFFF"/>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91" d="100"/>
          <a:sy n="91" d="100"/>
        </p:scale>
        <p:origin x="33" y="63"/>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10/5/2018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10/5/2018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E899BC-F371-436E-B989-AE03859C6939}"/>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a:xfrm>
            <a:off x="466328" y="6482889"/>
            <a:ext cx="2176198" cy="372394"/>
          </a:xfrm>
          <a:prstGeom prst="rect">
            <a:avLst/>
          </a:prstGeom>
        </p:spPr>
        <p:txBody>
          <a:bodyPr/>
          <a:lstStyle/>
          <a:p>
            <a:fld id="{EF3D8E67-0BA6-400F-A971-2DDC931422AA}" type="datetimeFigureOut">
              <a:rPr lang="da-DK" smtClean="0"/>
              <a:t>05-10-2018</a:t>
            </a:fld>
            <a:endParaRPr lang="da-DK"/>
          </a:p>
        </p:txBody>
      </p:sp>
      <p:sp>
        <p:nvSpPr>
          <p:cNvPr id="4" name="Pladsholder til sidefod 3"/>
          <p:cNvSpPr>
            <a:spLocks noGrp="1"/>
          </p:cNvSpPr>
          <p:nvPr>
            <p:ph type="ftr" sz="quarter" idx="11"/>
          </p:nvPr>
        </p:nvSpPr>
        <p:spPr>
          <a:xfrm>
            <a:off x="3186576" y="6482889"/>
            <a:ext cx="2953412" cy="372394"/>
          </a:xfrm>
          <a:prstGeom prst="rect">
            <a:avLst/>
          </a:prstGeom>
        </p:spPr>
        <p:txBody>
          <a:bodyPr/>
          <a:lstStyle/>
          <a:p>
            <a:endParaRPr lang="da-DK"/>
          </a:p>
        </p:txBody>
      </p:sp>
      <p:sp>
        <p:nvSpPr>
          <p:cNvPr id="5" name="Pladsholder til diasnummer 4"/>
          <p:cNvSpPr>
            <a:spLocks noGrp="1"/>
          </p:cNvSpPr>
          <p:nvPr>
            <p:ph type="sldNum" sz="quarter" idx="12"/>
          </p:nvPr>
        </p:nvSpPr>
        <p:spPr>
          <a:xfrm>
            <a:off x="6684037" y="6482889"/>
            <a:ext cx="2176198" cy="372394"/>
          </a:xfrm>
          <a:prstGeom prst="rect">
            <a:avLst/>
          </a:prstGeom>
        </p:spPr>
        <p:txBody>
          <a:bodyPr/>
          <a:lstStyle/>
          <a:p>
            <a:fld id="{D7A3723E-B662-488D-AEAD-B1EC624CCCB8}" type="slidenum">
              <a:rPr lang="da-DK" smtClean="0"/>
              <a:t>‹#›</a:t>
            </a:fld>
            <a:endParaRPr lang="da-DK"/>
          </a:p>
        </p:txBody>
      </p:sp>
    </p:spTree>
    <p:extLst>
      <p:ext uri="{BB962C8B-B14F-4D97-AF65-F5344CB8AC3E}">
        <p14:creationId xmlns:p14="http://schemas.microsoft.com/office/powerpoint/2010/main" val="168930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 id="2147484189"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Asynchronous and Parallel Programming in C</a:t>
            </a:r>
            <a:r>
              <a:rPr lang="en-US" sz="4400" baseline="30000" dirty="0"/>
              <a:t>♯</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Behavior of a program where the output is </a:t>
            </a:r>
            <a:r>
              <a:rPr lang="en-US" b="1" dirty="0"/>
              <a:t>dependent</a:t>
            </a:r>
            <a:r>
              <a:rPr lang="en-US" dirty="0"/>
              <a:t> on the </a:t>
            </a:r>
            <a:r>
              <a:rPr lang="en-US" b="1" dirty="0"/>
              <a:t>sequence</a:t>
            </a:r>
            <a:r>
              <a:rPr lang="en-US" dirty="0"/>
              <a:t> or </a:t>
            </a:r>
            <a:r>
              <a:rPr lang="en-US" b="1" dirty="0"/>
              <a:t>timing</a:t>
            </a:r>
            <a:r>
              <a:rPr lang="en-US" dirty="0"/>
              <a:t> of other </a:t>
            </a:r>
            <a:r>
              <a:rPr lang="en-US" b="1" dirty="0"/>
              <a:t>uncontrollable</a:t>
            </a:r>
            <a:r>
              <a:rPr lang="en-US" dirty="0"/>
              <a:t> events. </a:t>
            </a:r>
          </a:p>
          <a:p>
            <a:pPr marL="0" indent="0">
              <a:buNone/>
            </a:pPr>
            <a:endParaRPr lang="en-US" dirty="0"/>
          </a:p>
          <a:p>
            <a:pPr marL="0" indent="0">
              <a:buNone/>
            </a:pPr>
            <a:r>
              <a:rPr lang="en-US" dirty="0">
                <a:sym typeface="Wingdings" panose="05000000000000000000" pitchFamily="2" charset="2"/>
              </a:rPr>
              <a:t> Bug, when events do not happen in the order the</a:t>
            </a:r>
            <a:r>
              <a:rPr lang="en-US" dirty="0"/>
              <a:t> programmer intended.</a:t>
            </a:r>
            <a:endParaRPr lang="da-DK" dirty="0"/>
          </a:p>
        </p:txBody>
      </p:sp>
    </p:spTree>
    <p:extLst>
      <p:ext uri="{BB962C8B-B14F-4D97-AF65-F5344CB8AC3E}">
        <p14:creationId xmlns:p14="http://schemas.microsoft.com/office/powerpoint/2010/main" val="42896276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 Demo</a:t>
            </a:r>
            <a:endParaRPr lang="da-DK" dirty="0"/>
          </a:p>
        </p:txBody>
      </p:sp>
    </p:spTree>
    <p:extLst>
      <p:ext uri="{BB962C8B-B14F-4D97-AF65-F5344CB8AC3E}">
        <p14:creationId xmlns:p14="http://schemas.microsoft.com/office/powerpoint/2010/main" val="40605761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80" y="-20341"/>
            <a:ext cx="10606924" cy="7035206"/>
          </a:xfrm>
          <a:prstGeom prst="rect">
            <a:avLst/>
          </a:prstGeom>
        </p:spPr>
      </p:pic>
      <p:sp>
        <p:nvSpPr>
          <p:cNvPr id="2" name="Title 1"/>
          <p:cNvSpPr>
            <a:spLocks noGrp="1"/>
          </p:cNvSpPr>
          <p:nvPr>
            <p:ph type="title"/>
          </p:nvPr>
        </p:nvSpPr>
        <p:spPr/>
        <p:txBody>
          <a:bodyPr/>
          <a:lstStyle/>
          <a:p>
            <a:r>
              <a:rPr lang="en-US" dirty="0">
                <a:solidFill>
                  <a:schemeClr val="bg1"/>
                </a:solidFill>
              </a:rPr>
              <a:t>Deadlock</a:t>
            </a:r>
          </a:p>
        </p:txBody>
      </p:sp>
    </p:spTree>
    <p:extLst>
      <p:ext uri="{BB962C8B-B14F-4D97-AF65-F5344CB8AC3E}">
        <p14:creationId xmlns:p14="http://schemas.microsoft.com/office/powerpoint/2010/main" val="135630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situation in which two or more competing actions are each waiting for the other to finish, and thus neither ever does.</a:t>
            </a:r>
            <a:endParaRPr lang="da-DK" dirty="0"/>
          </a:p>
        </p:txBody>
      </p:sp>
      <p:sp>
        <p:nvSpPr>
          <p:cNvPr id="2" name="Title 1"/>
          <p:cNvSpPr>
            <a:spLocks noGrp="1"/>
          </p:cNvSpPr>
          <p:nvPr>
            <p:ph type="title" idx="4294967295"/>
          </p:nvPr>
        </p:nvSpPr>
        <p:spPr>
          <a:xfrm>
            <a:off x="273844" y="295275"/>
            <a:ext cx="8778875" cy="917575"/>
          </a:xfrm>
        </p:spPr>
        <p:txBody>
          <a:bodyPr/>
          <a:lstStyle/>
          <a:p>
            <a:r>
              <a:rPr lang="en-US" dirty="0"/>
              <a:t>Deadlock</a:t>
            </a:r>
          </a:p>
        </p:txBody>
      </p:sp>
    </p:spTree>
    <p:extLst>
      <p:ext uri="{BB962C8B-B14F-4D97-AF65-F5344CB8AC3E}">
        <p14:creationId xmlns:p14="http://schemas.microsoft.com/office/powerpoint/2010/main" val="27276715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demo</a:t>
            </a:r>
            <a:endParaRPr lang="da-DK" dirty="0"/>
          </a:p>
        </p:txBody>
      </p:sp>
    </p:spTree>
    <p:extLst>
      <p:ext uri="{BB962C8B-B14F-4D97-AF65-F5344CB8AC3E}">
        <p14:creationId xmlns:p14="http://schemas.microsoft.com/office/powerpoint/2010/main" val="29803674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Task Parallel Library</a:t>
            </a:r>
          </a:p>
        </p:txBody>
      </p:sp>
      <p:sp>
        <p:nvSpPr>
          <p:cNvPr id="4" name="Pladsholder til indhold 2"/>
          <p:cNvSpPr txBox="1">
            <a:spLocks/>
          </p:cNvSpPr>
          <p:nvPr/>
        </p:nvSpPr>
        <p:spPr>
          <a:xfrm>
            <a:off x="273844" y="1212850"/>
            <a:ext cx="8778875" cy="4661826"/>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Task.Run</a:t>
            </a:r>
            <a:endParaRPr lang="en-US" dirty="0"/>
          </a:p>
          <a:p>
            <a:pPr marL="0" indent="0">
              <a:buNone/>
            </a:pPr>
            <a:r>
              <a:rPr lang="en-US" dirty="0" err="1"/>
              <a:t>Task.Factory</a:t>
            </a:r>
            <a:r>
              <a:rPr lang="en-US" dirty="0"/>
              <a:t>…</a:t>
            </a:r>
          </a:p>
          <a:p>
            <a:pPr marL="0" indent="0">
              <a:buNone/>
            </a:pPr>
            <a:r>
              <a:rPr lang="en-US" dirty="0" err="1"/>
              <a:t>Task.Delay</a:t>
            </a:r>
            <a:endParaRPr lang="en-US" dirty="0"/>
          </a:p>
          <a:p>
            <a:pPr marL="0" indent="0">
              <a:buNone/>
            </a:pPr>
            <a:r>
              <a:rPr lang="en-US" dirty="0" err="1"/>
              <a:t>Parallel.For</a:t>
            </a:r>
            <a:endParaRPr lang="en-US" dirty="0"/>
          </a:p>
          <a:p>
            <a:pPr marL="0" indent="0">
              <a:buNone/>
            </a:pPr>
            <a:r>
              <a:rPr lang="en-US" dirty="0" err="1"/>
              <a:t>Parallel.ForEach</a:t>
            </a:r>
            <a:endParaRPr lang="en-US" dirty="0"/>
          </a:p>
          <a:p>
            <a:pPr marL="0" indent="0">
              <a:buNone/>
            </a:pPr>
            <a:r>
              <a:rPr lang="en-US" dirty="0" err="1"/>
              <a:t>Parallel.Invoke</a:t>
            </a:r>
            <a:endParaRPr lang="en-US" dirty="0"/>
          </a:p>
          <a:p>
            <a:pPr marL="0" indent="0">
              <a:buNone/>
            </a:pPr>
            <a:endParaRPr lang="en-US" dirty="0"/>
          </a:p>
          <a:p>
            <a:pPr marL="0" indent="0">
              <a:buNone/>
            </a:pPr>
            <a:r>
              <a:rPr lang="en-US" dirty="0"/>
              <a:t>Parallel </a:t>
            </a:r>
            <a:r>
              <a:rPr lang="en-US" dirty="0" err="1"/>
              <a:t>Linq</a:t>
            </a:r>
            <a:r>
              <a:rPr lang="en-US" dirty="0"/>
              <a:t> </a:t>
            </a:r>
            <a:r>
              <a:rPr lang="en-US" dirty="0">
                <a:sym typeface="Wingdings" panose="05000000000000000000" pitchFamily="2" charset="2"/>
              </a:rPr>
              <a:t></a:t>
            </a:r>
            <a:r>
              <a:rPr lang="en-US" dirty="0"/>
              <a:t> .</a:t>
            </a:r>
            <a:r>
              <a:rPr lang="en-US" dirty="0" err="1"/>
              <a:t>AsParallel</a:t>
            </a:r>
            <a:r>
              <a:rPr lang="en-US" dirty="0"/>
              <a:t>()</a:t>
            </a:r>
          </a:p>
        </p:txBody>
      </p:sp>
    </p:spTree>
    <p:extLst>
      <p:ext uri="{BB962C8B-B14F-4D97-AF65-F5344CB8AC3E}">
        <p14:creationId xmlns:p14="http://schemas.microsoft.com/office/powerpoint/2010/main" val="2350092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Task</a:t>
            </a:r>
            <a:r>
              <a:rPr lang="da-DK" sz="7200" dirty="0"/>
              <a:t> Parallel Library demo</a:t>
            </a:r>
          </a:p>
        </p:txBody>
      </p:sp>
    </p:spTree>
    <p:extLst>
      <p:ext uri="{BB962C8B-B14F-4D97-AF65-F5344CB8AC3E}">
        <p14:creationId xmlns:p14="http://schemas.microsoft.com/office/powerpoint/2010/main" val="22756520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System.Collections.Concurrent</a:t>
            </a:r>
            <a:endParaRPr lang="da-DK" dirty="0"/>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ConcurrentQueue</a:t>
            </a:r>
            <a:r>
              <a:rPr lang="en-US" dirty="0"/>
              <a:t>&lt;T&gt;</a:t>
            </a:r>
          </a:p>
          <a:p>
            <a:pPr marL="0" indent="0">
              <a:buNone/>
            </a:pPr>
            <a:r>
              <a:rPr lang="en-US" dirty="0" err="1"/>
              <a:t>ConcurrentStack</a:t>
            </a:r>
            <a:r>
              <a:rPr lang="en-US" dirty="0"/>
              <a:t>&lt;T&gt;</a:t>
            </a:r>
          </a:p>
          <a:p>
            <a:pPr marL="0" indent="0">
              <a:buNone/>
            </a:pPr>
            <a:r>
              <a:rPr lang="en-US" dirty="0" err="1"/>
              <a:t>BlockingCollection</a:t>
            </a:r>
            <a:r>
              <a:rPr lang="en-US" dirty="0"/>
              <a:t>&lt;T&gt;</a:t>
            </a:r>
          </a:p>
          <a:p>
            <a:pPr marL="0" indent="0">
              <a:buNone/>
            </a:pPr>
            <a:r>
              <a:rPr lang="en-US" dirty="0" err="1"/>
              <a:t>ConcurrentDictionary</a:t>
            </a:r>
            <a:r>
              <a:rPr lang="en-US" dirty="0"/>
              <a:t>&lt;</a:t>
            </a:r>
            <a:r>
              <a:rPr lang="en-US" dirty="0" err="1"/>
              <a:t>TKey</a:t>
            </a:r>
            <a:r>
              <a:rPr lang="en-US" dirty="0"/>
              <a:t>, </a:t>
            </a:r>
            <a:r>
              <a:rPr lang="en-US" dirty="0" err="1"/>
              <a:t>TValue</a:t>
            </a:r>
            <a:r>
              <a:rPr lang="en-US" dirty="0"/>
              <a:t>&gt;</a:t>
            </a:r>
          </a:p>
        </p:txBody>
      </p:sp>
    </p:spTree>
    <p:extLst>
      <p:ext uri="{BB962C8B-B14F-4D97-AF65-F5344CB8AC3E}">
        <p14:creationId xmlns:p14="http://schemas.microsoft.com/office/powerpoint/2010/main" val="16737717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Asynchronous Programming</a:t>
            </a:r>
          </a:p>
        </p:txBody>
      </p:sp>
      <p:sp>
        <p:nvSpPr>
          <p:cNvPr id="3" name="Pladsholder til indhold 2"/>
          <p:cNvSpPr txBox="1">
            <a:spLocks/>
          </p:cNvSpPr>
          <p:nvPr/>
        </p:nvSpPr>
        <p:spPr>
          <a:xfrm>
            <a:off x="273844" y="1212850"/>
            <a:ext cx="8778875" cy="5210460"/>
          </a:xfrm>
          <a:prstGeom prst="rect">
            <a:avLst/>
          </a:prstGeom>
        </p:spPr>
        <p:txBody>
          <a:bodyPr vert="horz" wrap="square" lIns="146304" tIns="9144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err="1">
                <a:latin typeface="Consolas" panose="020B0609020204030204" pitchFamily="49" charset="0"/>
              </a:rPr>
              <a:t>async</a:t>
            </a:r>
            <a:r>
              <a:rPr lang="en-US" sz="2800" dirty="0"/>
              <a:t> </a:t>
            </a:r>
            <a:r>
              <a:rPr lang="en-US" sz="2800" dirty="0">
                <a:sym typeface="Wingdings" panose="05000000000000000000" pitchFamily="2" charset="2"/>
              </a:rPr>
              <a:t></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Method must return </a:t>
            </a:r>
            <a:r>
              <a:rPr lang="en-US" sz="2800" dirty="0">
                <a:latin typeface="Consolas" panose="020B0609020204030204" pitchFamily="49" charset="0"/>
                <a:sym typeface="Wingdings" panose="05000000000000000000" pitchFamily="2" charset="2"/>
              </a:rPr>
              <a:t>void</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a:t>
            </a:r>
            <a:r>
              <a:rPr lang="en-US" sz="2800" dirty="0">
                <a:sym typeface="Wingdings" panose="05000000000000000000" pitchFamily="2" charset="2"/>
              </a:rPr>
              <a:t>, </a:t>
            </a:r>
            <a:r>
              <a:rPr lang="en-US" sz="2800" dirty="0">
                <a:latin typeface="Consolas" panose="020B0609020204030204" pitchFamily="49" charset="0"/>
                <a:sym typeface="Wingdings" panose="05000000000000000000" pitchFamily="2" charset="2"/>
              </a:rPr>
              <a:t>Task&lt;T&gt;</a:t>
            </a:r>
            <a:r>
              <a:rPr lang="en-US" sz="2800" dirty="0">
                <a:sym typeface="Wingdings" panose="05000000000000000000" pitchFamily="2" charset="2"/>
              </a:rPr>
              <a:t>, or a task-like type. </a:t>
            </a:r>
          </a:p>
          <a:p>
            <a:pPr marL="0" indent="0">
              <a:buNone/>
            </a:pPr>
            <a:r>
              <a:rPr lang="en-US" sz="2800" dirty="0">
                <a:sym typeface="Wingdings" panose="05000000000000000000" pitchFamily="2" charset="2"/>
              </a:rPr>
              <a:t>Specifically: a type, which satisfy the </a:t>
            </a:r>
            <a:r>
              <a:rPr lang="en-US" sz="2800" dirty="0" err="1">
                <a:latin typeface="Consolas" panose="020B0609020204030204" pitchFamily="49" charset="0"/>
                <a:sym typeface="Wingdings" panose="05000000000000000000" pitchFamily="2" charset="2"/>
              </a:rPr>
              <a:t>async</a:t>
            </a:r>
            <a:r>
              <a:rPr lang="en-US" sz="2800" dirty="0">
                <a:sym typeface="Wingdings" panose="05000000000000000000" pitchFamily="2" charset="2"/>
              </a:rPr>
              <a:t> pattern, meaning a </a:t>
            </a:r>
            <a:r>
              <a:rPr lang="en-US" sz="2800" dirty="0" err="1">
                <a:latin typeface="Consolas" panose="020B0609020204030204" pitchFamily="49" charset="0"/>
                <a:sym typeface="Wingdings" panose="05000000000000000000" pitchFamily="2" charset="2"/>
              </a:rPr>
              <a:t>GetAwaiter</a:t>
            </a:r>
            <a:r>
              <a:rPr lang="en-US" sz="2800" dirty="0">
                <a:sym typeface="Wingdings" panose="05000000000000000000" pitchFamily="2" charset="2"/>
              </a:rPr>
              <a:t> method must be accessible.</a:t>
            </a:r>
          </a:p>
          <a:p>
            <a:pPr marL="0" indent="0">
              <a:buNone/>
            </a:pPr>
            <a:endParaRPr lang="en-US" sz="2800" dirty="0">
              <a:latin typeface="Consolas" panose="020B0609020204030204" pitchFamily="49" charset="0"/>
              <a:sym typeface="Wingdings" panose="05000000000000000000" pitchFamily="2" charset="2"/>
            </a:endParaRPr>
          </a:p>
          <a:p>
            <a:pPr marL="0" indent="0">
              <a:buNone/>
            </a:pPr>
            <a:r>
              <a:rPr lang="en-US" sz="2800" dirty="0">
                <a:latin typeface="Consolas" panose="020B0609020204030204" pitchFamily="49" charset="0"/>
                <a:sym typeface="Wingdings" panose="05000000000000000000" pitchFamily="2" charset="2"/>
              </a:rPr>
              <a:t>await</a:t>
            </a:r>
            <a:r>
              <a:rPr lang="en-US" sz="2800" i="1" dirty="0">
                <a:sym typeface="Wingdings" panose="05000000000000000000" pitchFamily="2" charset="2"/>
              </a:rPr>
              <a:t> </a:t>
            </a:r>
            <a:r>
              <a:rPr lang="en-US" sz="2800" dirty="0">
                <a:sym typeface="Wingdings" panose="05000000000000000000" pitchFamily="2" charset="2"/>
              </a:rPr>
              <a:t> Await task(s)…</a:t>
            </a: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rPr>
              <a:t>Note: Test methods must return </a:t>
            </a:r>
            <a:r>
              <a:rPr lang="en-US" sz="2800" dirty="0">
                <a:latin typeface="Consolas" panose="020B0609020204030204" pitchFamily="49" charset="0"/>
                <a:sym typeface="Wingdings" panose="05000000000000000000" pitchFamily="2" charset="2"/>
              </a:rPr>
              <a:t>Task</a:t>
            </a:r>
            <a:endParaRPr lang="en-US" sz="2800" dirty="0">
              <a:latin typeface="Consolas" panose="020B0609020204030204" pitchFamily="49" charset="0"/>
            </a:endParaRPr>
          </a:p>
        </p:txBody>
      </p:sp>
    </p:spTree>
    <p:extLst>
      <p:ext uri="{BB962C8B-B14F-4D97-AF65-F5344CB8AC3E}">
        <p14:creationId xmlns:p14="http://schemas.microsoft.com/office/powerpoint/2010/main" val="26786663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4637" y="2125663"/>
            <a:ext cx="8777288" cy="1831975"/>
          </a:xfrm>
          <a:prstGeom prst="rect">
            <a:avLst/>
          </a:prstGeom>
        </p:spPr>
        <p:txBody>
          <a:bodyPr/>
          <a:lstStyle/>
          <a:p>
            <a:r>
              <a:rPr lang="en-US" sz="7200" dirty="0" err="1"/>
              <a:t>Async</a:t>
            </a:r>
            <a:r>
              <a:rPr lang="en-US" sz="7200" dirty="0"/>
              <a:t> demo</a:t>
            </a:r>
            <a:endParaRPr lang="da-DK" sz="7200" dirty="0"/>
          </a:p>
        </p:txBody>
      </p:sp>
    </p:spTree>
    <p:extLst>
      <p:ext uri="{BB962C8B-B14F-4D97-AF65-F5344CB8AC3E}">
        <p14:creationId xmlns:p14="http://schemas.microsoft.com/office/powerpoint/2010/main" val="10790851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solidFill>
                  <a:schemeClr val="bg1"/>
                </a:solidFill>
              </a:rPr>
              <a:t>Agenda</a:t>
            </a:r>
          </a:p>
        </p:txBody>
      </p:sp>
      <p:sp>
        <p:nvSpPr>
          <p:cNvPr id="4" name="Text Placeholder 3"/>
          <p:cNvSpPr>
            <a:spLocks noGrp="1"/>
          </p:cNvSpPr>
          <p:nvPr>
            <p:ph type="body" sz="quarter" idx="10"/>
          </p:nvPr>
        </p:nvSpPr>
        <p:spPr>
          <a:xfrm>
            <a:off x="274209" y="1212850"/>
            <a:ext cx="8778240" cy="5558445"/>
          </a:xfrm>
        </p:spPr>
        <p:txBody>
          <a:bodyPr/>
          <a:lstStyle/>
          <a:p>
            <a:r>
              <a:rPr lang="en-US" dirty="0">
                <a:solidFill>
                  <a:schemeClr val="bg1"/>
                </a:solidFill>
              </a:rPr>
              <a:t>Evaluations</a:t>
            </a:r>
          </a:p>
          <a:p>
            <a:r>
              <a:rPr lang="en-US" dirty="0">
                <a:solidFill>
                  <a:schemeClr val="bg1"/>
                </a:solidFill>
              </a:rPr>
              <a:t>Multithreading</a:t>
            </a:r>
          </a:p>
          <a:p>
            <a:r>
              <a:rPr lang="en-US" dirty="0">
                <a:solidFill>
                  <a:schemeClr val="bg1"/>
                </a:solidFill>
              </a:rPr>
              <a:t>Concurrency</a:t>
            </a:r>
          </a:p>
          <a:p>
            <a:r>
              <a:rPr lang="en-US" dirty="0">
                <a:solidFill>
                  <a:schemeClr val="bg1"/>
                </a:solidFill>
              </a:rPr>
              <a:t>Threads</a:t>
            </a:r>
          </a:p>
          <a:p>
            <a:r>
              <a:rPr lang="en-US" dirty="0">
                <a:solidFill>
                  <a:schemeClr val="bg1"/>
                </a:solidFill>
              </a:rPr>
              <a:t>Task Parallel Library</a:t>
            </a:r>
          </a:p>
          <a:p>
            <a:r>
              <a:rPr lang="en-US" dirty="0">
                <a:solidFill>
                  <a:schemeClr val="bg1"/>
                </a:solidFill>
              </a:rPr>
              <a:t>Asynchronous Programming</a:t>
            </a:r>
          </a:p>
          <a:p>
            <a:r>
              <a:rPr lang="en-US" dirty="0">
                <a:solidFill>
                  <a:schemeClr val="bg1"/>
                </a:solidFill>
              </a:rPr>
              <a:t>Async ≠ Parallel ≠ Threads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164571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706D-9921-4533-89B8-54BC679B98FC}"/>
              </a:ext>
            </a:extLst>
          </p:cNvPr>
          <p:cNvSpPr>
            <a:spLocks noGrp="1"/>
          </p:cNvSpPr>
          <p:nvPr>
            <p:ph type="title"/>
          </p:nvPr>
        </p:nvSpPr>
        <p:spPr/>
        <p:txBody>
          <a:bodyPr/>
          <a:lstStyle/>
          <a:p>
            <a:r>
              <a:rPr lang="da-DK" sz="6000" dirty="0"/>
              <a:t>Async ≠ Parallel ≠ Threads</a:t>
            </a:r>
            <a:endParaRPr lang="en-DK" sz="6000" dirty="0"/>
          </a:p>
        </p:txBody>
      </p:sp>
      <p:sp>
        <p:nvSpPr>
          <p:cNvPr id="3" name="Speech Bubble: Rectangle 2">
            <a:extLst>
              <a:ext uri="{FF2B5EF4-FFF2-40B4-BE49-F238E27FC236}">
                <a16:creationId xmlns:a16="http://schemas.microsoft.com/office/drawing/2014/main" id="{EE19202D-201D-4C8F-B26D-D313CE7F36F9}"/>
              </a:ext>
            </a:extLst>
          </p:cNvPr>
          <p:cNvSpPr/>
          <p:nvPr/>
        </p:nvSpPr>
        <p:spPr bwMode="auto">
          <a:xfrm>
            <a:off x="639965" y="4228774"/>
            <a:ext cx="3017487" cy="1280145"/>
          </a:xfrm>
          <a:prstGeom prst="wedgeRectCallout">
            <a:avLst>
              <a:gd name="adj1" fmla="val -22620"/>
              <a:gd name="adj2" fmla="val -15015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Non-blocking UI, background tasks,</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asynchronous</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Speech Bubble: Rectangle 3">
            <a:extLst>
              <a:ext uri="{FF2B5EF4-FFF2-40B4-BE49-F238E27FC236}">
                <a16:creationId xmlns:a16="http://schemas.microsoft.com/office/drawing/2014/main" id="{BAB4AF10-D9C3-4B2B-AB33-B33FEAFABF27}"/>
              </a:ext>
            </a:extLst>
          </p:cNvPr>
          <p:cNvSpPr/>
          <p:nvPr/>
        </p:nvSpPr>
        <p:spPr bwMode="auto">
          <a:xfrm>
            <a:off x="3154537" y="205461"/>
            <a:ext cx="3017487" cy="1280145"/>
          </a:xfrm>
          <a:prstGeom prst="wedgeRectCallout">
            <a:avLst>
              <a:gd name="adj1" fmla="val -12014"/>
              <a:gd name="adj2" fmla="val 123257"/>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Speed</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Multiprocessor</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Parallel execution</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Speech Bubble: Rectangle 4">
            <a:extLst>
              <a:ext uri="{FF2B5EF4-FFF2-40B4-BE49-F238E27FC236}">
                <a16:creationId xmlns:a16="http://schemas.microsoft.com/office/drawing/2014/main" id="{6C033FB9-896F-46FF-B84A-3111F0D6EB00}"/>
              </a:ext>
            </a:extLst>
          </p:cNvPr>
          <p:cNvSpPr/>
          <p:nvPr/>
        </p:nvSpPr>
        <p:spPr bwMode="auto">
          <a:xfrm>
            <a:off x="5577671" y="3680140"/>
            <a:ext cx="3017487" cy="1280145"/>
          </a:xfrm>
          <a:prstGeom prst="wedgeRectCallout">
            <a:avLst>
              <a:gd name="adj1" fmla="val 2296"/>
              <a:gd name="adj2" fmla="val -107301"/>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Low-level building block</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Don’t use directly!</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8832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E930240-6F1F-405D-A44D-A509164A1C95}"/>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tx1"/>
                </a:solidFill>
              </a:rPr>
              <a:t>Evaluation</a:t>
            </a:r>
          </a:p>
        </p:txBody>
      </p:sp>
      <p:sp>
        <p:nvSpPr>
          <p:cNvPr id="5" name="Text Placeholder 3">
            <a:extLst>
              <a:ext uri="{FF2B5EF4-FFF2-40B4-BE49-F238E27FC236}">
                <a16:creationId xmlns:a16="http://schemas.microsoft.com/office/drawing/2014/main" id="{2DA8082B-B58C-4ACC-A4B0-945FD1C0E834}"/>
              </a:ext>
            </a:extLst>
          </p:cNvPr>
          <p:cNvSpPr txBox="1">
            <a:spLocks/>
          </p:cNvSpPr>
          <p:nvPr/>
        </p:nvSpPr>
        <p:spPr>
          <a:xfrm>
            <a:off x="274209" y="1212850"/>
            <a:ext cx="8778240" cy="494904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1"/>
                </a:solidFill>
              </a:rPr>
              <a:t>Exercises</a:t>
            </a:r>
          </a:p>
          <a:p>
            <a:pPr marL="0" indent="0">
              <a:buNone/>
            </a:pPr>
            <a:r>
              <a:rPr lang="en-US" dirty="0">
                <a:solidFill>
                  <a:schemeClr val="tx1"/>
                </a:solidFill>
              </a:rPr>
              <a:t>Workload</a:t>
            </a:r>
          </a:p>
          <a:p>
            <a:pPr marL="0" indent="0">
              <a:buNone/>
            </a:pPr>
            <a:r>
              <a:rPr lang="en-US" dirty="0">
                <a:solidFill>
                  <a:schemeClr val="tx1"/>
                </a:solidFill>
              </a:rPr>
              <a:t>Fall break</a:t>
            </a:r>
          </a:p>
        </p:txBody>
      </p:sp>
    </p:spTree>
    <p:extLst>
      <p:ext uri="{BB962C8B-B14F-4D97-AF65-F5344CB8AC3E}">
        <p14:creationId xmlns:p14="http://schemas.microsoft.com/office/powerpoint/2010/main" val="4018917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Multithreading</a:t>
            </a:r>
          </a:p>
        </p:txBody>
      </p:sp>
      <p:sp>
        <p:nvSpPr>
          <p:cNvPr id="3" name="Pladsholder til indhold 2"/>
          <p:cNvSpPr txBox="1">
            <a:spLocks/>
          </p:cNvSpPr>
          <p:nvPr/>
        </p:nvSpPr>
        <p:spPr>
          <a:xfrm>
            <a:off x="273844" y="1212850"/>
            <a:ext cx="8778875" cy="4021753"/>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Enables executing several pieces of code simultaneously</a:t>
            </a:r>
          </a:p>
          <a:p>
            <a:pPr marL="0" indent="0">
              <a:buNone/>
            </a:pPr>
            <a:endParaRPr lang="en-US" dirty="0"/>
          </a:p>
          <a:p>
            <a:pPr marL="0" indent="0">
              <a:buNone/>
            </a:pPr>
            <a:r>
              <a:rPr lang="en-US" dirty="0"/>
              <a:t>Leverage multicore CPUs</a:t>
            </a:r>
          </a:p>
          <a:p>
            <a:pPr marL="0" indent="0">
              <a:buNone/>
            </a:pPr>
            <a:r>
              <a:rPr lang="en-US" dirty="0"/>
              <a:t>Speed</a:t>
            </a:r>
          </a:p>
          <a:p>
            <a:pPr marL="0" indent="0">
              <a:buNone/>
            </a:pPr>
            <a:r>
              <a:rPr lang="en-US" dirty="0"/>
              <a:t>The operating system decides the order</a:t>
            </a:r>
          </a:p>
          <a:p>
            <a:pPr>
              <a:buFontTx/>
              <a:buChar char="-"/>
            </a:pPr>
            <a:endParaRPr lang="en-US" dirty="0"/>
          </a:p>
        </p:txBody>
      </p:sp>
    </p:spTree>
    <p:extLst>
      <p:ext uri="{BB962C8B-B14F-4D97-AF65-F5344CB8AC3E}">
        <p14:creationId xmlns:p14="http://schemas.microsoft.com/office/powerpoint/2010/main" val="231962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3844" y="295275"/>
            <a:ext cx="8778875" cy="917575"/>
          </a:xfrm>
        </p:spPr>
        <p:txBody>
          <a:bodyPr/>
          <a:lstStyle/>
          <a:p>
            <a:r>
              <a:rPr lang="en-US" dirty="0"/>
              <a:t>Concurrency</a:t>
            </a:r>
          </a:p>
        </p:txBody>
      </p:sp>
      <p:sp>
        <p:nvSpPr>
          <p:cNvPr id="3" name="Pladsholder til indhold 2"/>
          <p:cNvSpPr>
            <a:spLocks noGrp="1"/>
          </p:cNvSpPr>
          <p:nvPr>
            <p:ph idx="4294967295"/>
          </p:nvPr>
        </p:nvSpPr>
        <p:spPr>
          <a:xfrm>
            <a:off x="273844" y="1212850"/>
            <a:ext cx="8778875" cy="4753265"/>
          </a:xfrm>
        </p:spPr>
        <p:txBody>
          <a:bodyPr>
            <a:normAutofit/>
          </a:bodyPr>
          <a:lstStyle/>
          <a:p>
            <a:pPr marL="0" indent="0">
              <a:buNone/>
            </a:pPr>
            <a:r>
              <a:rPr lang="en-US" dirty="0"/>
              <a:t>A property of systems in which several computations are executing </a:t>
            </a:r>
            <a:r>
              <a:rPr lang="en-US" b="1" dirty="0"/>
              <a:t>simultaneously</a:t>
            </a:r>
            <a:r>
              <a:rPr lang="en-US" dirty="0"/>
              <a:t>, and potentially interacting with each other. The computations may be executing on multiple cores in the same chip, preemptively time-shared threads on the same processor, or executed on physically separated processors. </a:t>
            </a:r>
            <a:endParaRPr lang="da-DK" dirty="0"/>
          </a:p>
        </p:txBody>
      </p:sp>
    </p:spTree>
    <p:extLst>
      <p:ext uri="{BB962C8B-B14F-4D97-AF65-F5344CB8AC3E}">
        <p14:creationId xmlns:p14="http://schemas.microsoft.com/office/powerpoint/2010/main" val="35212224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Threads</a:t>
            </a:r>
          </a:p>
        </p:txBody>
      </p:sp>
      <p:grpSp>
        <p:nvGrpSpPr>
          <p:cNvPr id="12" name="Group 11"/>
          <p:cNvGrpSpPr/>
          <p:nvPr/>
        </p:nvGrpSpPr>
        <p:grpSpPr>
          <a:xfrm>
            <a:off x="1304374" y="2125677"/>
            <a:ext cx="2011658" cy="1645902"/>
            <a:chOff x="1920111" y="2765750"/>
            <a:chExt cx="2011658" cy="1645902"/>
          </a:xfrm>
        </p:grpSpPr>
        <p:sp>
          <p:nvSpPr>
            <p:cNvPr id="4" name="Rectangle 3"/>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5120476" y="1759921"/>
            <a:ext cx="2011658" cy="3291804"/>
            <a:chOff x="5577671" y="1759921"/>
            <a:chExt cx="2011658" cy="3291804"/>
          </a:xfrm>
        </p:grpSpPr>
        <p:sp>
          <p:nvSpPr>
            <p:cNvPr id="7" name="Rectangle 6"/>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6886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50262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p:cNvCxnSpPr>
            <a:endCxn id="10" idx="3"/>
          </p:cNvCxnSpPr>
          <p:nvPr/>
        </p:nvCxnSpPr>
        <p:spPr>
          <a:xfrm flipH="1" flipV="1">
            <a:off x="71321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3"/>
          </p:cNvCxnSpPr>
          <p:nvPr/>
        </p:nvCxnSpPr>
        <p:spPr>
          <a:xfrm flipH="1">
            <a:off x="71321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3"/>
          </p:cNvCxnSpPr>
          <p:nvPr/>
        </p:nvCxnSpPr>
        <p:spPr>
          <a:xfrm flipH="1">
            <a:off x="71321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1321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927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6" name="TextBox 25"/>
          <p:cNvSpPr txBox="1"/>
          <p:nvPr/>
        </p:nvSpPr>
        <p:spPr>
          <a:xfrm>
            <a:off x="81735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286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Threads Example</a:t>
            </a:r>
            <a:endParaRPr lang="da-DK"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8" y="2322199"/>
            <a:ext cx="7322651" cy="2489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kstboks 4"/>
          <p:cNvSpPr txBox="1"/>
          <p:nvPr/>
        </p:nvSpPr>
        <p:spPr>
          <a:xfrm>
            <a:off x="6132111" y="4880923"/>
            <a:ext cx="2045605" cy="262241"/>
          </a:xfrm>
          <a:prstGeom prst="rect">
            <a:avLst/>
          </a:prstGeom>
          <a:noFill/>
        </p:spPr>
        <p:txBody>
          <a:bodyPr wrap="none" rtlCol="0">
            <a:spAutoFit/>
          </a:bodyPr>
          <a:lstStyle/>
          <a:p>
            <a:r>
              <a:rPr lang="da-DK" sz="1071" dirty="0"/>
              <a:t>© From C# 5.0 in a NUTSHELL</a:t>
            </a:r>
          </a:p>
        </p:txBody>
      </p:sp>
    </p:spTree>
    <p:extLst>
      <p:ext uri="{BB962C8B-B14F-4D97-AF65-F5344CB8AC3E}">
        <p14:creationId xmlns:p14="http://schemas.microsoft.com/office/powerpoint/2010/main" val="101849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Demo</a:t>
            </a:r>
            <a:endParaRPr lang="da-DK" dirty="0"/>
          </a:p>
        </p:txBody>
      </p:sp>
    </p:spTree>
    <p:extLst>
      <p:ext uri="{BB962C8B-B14F-4D97-AF65-F5344CB8AC3E}">
        <p14:creationId xmlns:p14="http://schemas.microsoft.com/office/powerpoint/2010/main" val="37362046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49" y="-203658"/>
            <a:ext cx="11034272" cy="7358480"/>
          </a:xfrm>
          <a:prstGeom prst="rect">
            <a:avLst/>
          </a:prstGeom>
        </p:spPr>
      </p:pic>
      <p:sp>
        <p:nvSpPr>
          <p:cNvPr id="2" name="Title 1"/>
          <p:cNvSpPr>
            <a:spLocks noGrp="1"/>
          </p:cNvSpPr>
          <p:nvPr>
            <p:ph type="title"/>
          </p:nvPr>
        </p:nvSpPr>
        <p:spPr/>
        <p:txBody>
          <a:bodyPr/>
          <a:lstStyle/>
          <a:p>
            <a:r>
              <a:rPr lang="en-US" dirty="0">
                <a:solidFill>
                  <a:schemeClr val="bg1"/>
                </a:solidFill>
              </a:rPr>
              <a:t>Race Condition</a:t>
            </a:r>
          </a:p>
        </p:txBody>
      </p:sp>
      <p:sp>
        <p:nvSpPr>
          <p:cNvPr id="3" name="AutoShape 2" descr="https://encrypted-tbn1.gstatic.com/images?q=tbn:ANd9GcRyLPmH4CXTD4PFXitpoImqWfZ04zdtZTxKFx7wrSHzvxs4JwLp"/>
          <p:cNvSpPr>
            <a:spLocks noChangeAspect="1" noChangeArrowheads="1"/>
          </p:cNvSpPr>
          <p:nvPr/>
        </p:nvSpPr>
        <p:spPr bwMode="auto">
          <a:xfrm>
            <a:off x="158936" y="-147339"/>
            <a:ext cx="310868" cy="3108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p>
        </p:txBody>
      </p:sp>
    </p:spTree>
    <p:extLst>
      <p:ext uri="{BB962C8B-B14F-4D97-AF65-F5344CB8AC3E}">
        <p14:creationId xmlns:p14="http://schemas.microsoft.com/office/powerpoint/2010/main" val="2207673054"/>
      </p:ext>
    </p:extLst>
  </p:cSld>
  <p:clrMapOvr>
    <a:masterClrMapping/>
  </p:clrMapOvr>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www.w3.org/XML/1998/namespace"/>
    <ds:schemaRef ds:uri="http://schemas.microsoft.com/office/2006/documentManagement/types"/>
    <ds:schemaRef ds:uri="8b529f77-48ab-4581-b468-93f09345b8aa"/>
    <ds:schemaRef ds:uri="http://schemas.microsoft.com/office/infopath/2007/PartnerControls"/>
    <ds:schemaRef ds:uri="http://purl.org/dc/dcmitype/"/>
    <ds:schemaRef ds:uri="http://schemas.openxmlformats.org/package/2006/metadata/core-properties"/>
    <ds:schemaRef ds:uri="2295e2e7-0eeb-498e-8716-217bb2ee6ee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18736</TotalTime>
  <Words>339</Words>
  <Application>Microsoft Office PowerPoint</Application>
  <PresentationFormat>Custom</PresentationFormat>
  <Paragraphs>82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Consolas</vt:lpstr>
      <vt:lpstr>Segoe UI</vt:lpstr>
      <vt:lpstr>Segoe UI Light</vt:lpstr>
      <vt:lpstr>Wingdings</vt:lpstr>
      <vt:lpstr>MSVID_White_4x3_2012-08-18</vt:lpstr>
      <vt:lpstr>Asynchronous and Parallel Programming in C♯</vt:lpstr>
      <vt:lpstr>Agenda</vt:lpstr>
      <vt:lpstr>PowerPoint Presentation</vt:lpstr>
      <vt:lpstr>PowerPoint Presentation</vt:lpstr>
      <vt:lpstr>Concurrency</vt:lpstr>
      <vt:lpstr>PowerPoint Presentation</vt:lpstr>
      <vt:lpstr>Threads Example</vt:lpstr>
      <vt:lpstr>Threads Demo</vt:lpstr>
      <vt:lpstr>Race Condition</vt:lpstr>
      <vt:lpstr>Race Condition</vt:lpstr>
      <vt:lpstr>Race Condition Demo</vt:lpstr>
      <vt:lpstr>Deadlock</vt:lpstr>
      <vt:lpstr>Deadlock</vt:lpstr>
      <vt:lpstr>Deadlock demo</vt:lpstr>
      <vt:lpstr>Task Parallel Library</vt:lpstr>
      <vt:lpstr>PowerPoint Presentation</vt:lpstr>
      <vt:lpstr>PowerPoint Presentation</vt:lpstr>
      <vt:lpstr>PowerPoint Presentation</vt:lpstr>
      <vt:lpstr>Async demo</vt:lpstr>
      <vt:lpstr>Async ≠ Parallel ≠ Threads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222</cp:revision>
  <dcterms:created xsi:type="dcterms:W3CDTF">2012-05-22T07:38:31Z</dcterms:created>
  <dcterms:modified xsi:type="dcterms:W3CDTF">2018-10-05T09:52:44Z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