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9"/>
  </p:notesMasterIdLst>
  <p:handoutMasterIdLst>
    <p:handoutMasterId r:id="rId10"/>
  </p:handoutMasterIdLst>
  <p:sldIdLst>
    <p:sldId id="880" r:id="rId5"/>
    <p:sldId id="881" r:id="rId6"/>
    <p:sldId id="883" r:id="rId7"/>
    <p:sldId id="882" r:id="rId8"/>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1"/>
            <p14:sldId id="883"/>
            <p14:sldId id="882"/>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2359"/>
    <a:srgbClr val="007233"/>
    <a:srgbClr val="BA141A"/>
    <a:srgbClr val="FF8C00"/>
    <a:srgbClr val="0072C6"/>
    <a:srgbClr val="00188F"/>
    <a:srgbClr val="3333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94" d="100"/>
          <a:sy n="94" d="100"/>
        </p:scale>
        <p:origin x="366"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9/18/2018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9/18/2018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AF1281-63D7-47D9-8E43-F0A1990B517E}"/>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a:t>Data Access</a:t>
            </a:r>
            <a:br>
              <a:rPr lang="en-US" sz="4400"/>
            </a:br>
            <a:r>
              <a:rPr lang="en-US" sz="4400"/>
              <a:t>and</a:t>
            </a:r>
            <a:br>
              <a:rPr lang="en-US" sz="4400" dirty="0"/>
            </a:br>
            <a:r>
              <a:rPr lang="en-US" sz="4400"/>
              <a:t>Entity Framework Core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Text Placeholder 3"/>
          <p:cNvSpPr>
            <a:spLocks noGrp="1"/>
          </p:cNvSpPr>
          <p:nvPr>
            <p:ph type="body" sz="quarter" idx="10"/>
          </p:nvPr>
        </p:nvSpPr>
        <p:spPr>
          <a:xfrm>
            <a:off x="274209" y="1212850"/>
            <a:ext cx="8778240" cy="4801314"/>
          </a:xfrm>
        </p:spPr>
        <p:txBody>
          <a:bodyPr/>
          <a:lstStyle/>
          <a:p>
            <a:r>
              <a:rPr lang="en-US" sz="4000" dirty="0">
                <a:solidFill>
                  <a:schemeClr val="bg1"/>
                </a:solidFill>
              </a:rPr>
              <a:t>The Project</a:t>
            </a:r>
          </a:p>
          <a:p>
            <a:r>
              <a:rPr lang="en-US" sz="4000" dirty="0">
                <a:solidFill>
                  <a:schemeClr val="bg1"/>
                </a:solidFill>
              </a:rPr>
              <a:t>Last weeks exercise </a:t>
            </a:r>
            <a:r>
              <a:rPr lang="en-US" sz="2400" dirty="0">
                <a:solidFill>
                  <a:schemeClr val="bg1"/>
                </a:solidFill>
              </a:rPr>
              <a:t>(LINQ vs. Extension Methods)</a:t>
            </a:r>
            <a:endParaRPr lang="en-US" sz="4000" dirty="0">
              <a:solidFill>
                <a:schemeClr val="bg1"/>
              </a:solidFill>
            </a:endParaRPr>
          </a:p>
          <a:p>
            <a:r>
              <a:rPr lang="en-US" sz="4000" dirty="0">
                <a:solidFill>
                  <a:schemeClr val="bg1"/>
                </a:solidFill>
              </a:rPr>
              <a:t>Old school SQL</a:t>
            </a:r>
          </a:p>
          <a:p>
            <a:r>
              <a:rPr lang="da-DK" sz="4000" dirty="0">
                <a:solidFill>
                  <a:schemeClr val="bg1"/>
                </a:solidFill>
              </a:rPr>
              <a:t>NuGet</a:t>
            </a:r>
            <a:endParaRPr lang="en-US" sz="4000" dirty="0">
              <a:solidFill>
                <a:schemeClr val="bg1"/>
              </a:solidFill>
            </a:endParaRPr>
          </a:p>
          <a:p>
            <a:r>
              <a:rPr lang="en-US" sz="4000" dirty="0">
                <a:solidFill>
                  <a:schemeClr val="bg1"/>
                </a:solidFill>
              </a:rPr>
              <a:t>The </a:t>
            </a:r>
            <a:r>
              <a:rPr lang="en-US" sz="4000" dirty="0" err="1">
                <a:solidFill>
                  <a:schemeClr val="bg1"/>
                </a:solidFill>
              </a:rPr>
              <a:t>IDisposable</a:t>
            </a:r>
            <a:r>
              <a:rPr lang="en-US" sz="4000" dirty="0">
                <a:solidFill>
                  <a:schemeClr val="bg1"/>
                </a:solidFill>
              </a:rPr>
              <a:t> interface</a:t>
            </a:r>
          </a:p>
          <a:p>
            <a:r>
              <a:rPr lang="en-US" sz="4000" dirty="0">
                <a:solidFill>
                  <a:schemeClr val="bg1"/>
                </a:solidFill>
              </a:rPr>
              <a:t>SQL Injection</a:t>
            </a:r>
          </a:p>
          <a:p>
            <a:r>
              <a:rPr lang="en-US" sz="4000" dirty="0">
                <a:solidFill>
                  <a:schemeClr val="bg1"/>
                </a:solidFill>
              </a:rPr>
              <a:t>Entity Framework Core</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F799023-93A5-4066-9799-2DCF2008D889}"/>
              </a:ext>
            </a:extLst>
          </p:cNvPr>
          <p:cNvSpPr>
            <a:spLocks noGrp="1"/>
          </p:cNvSpPr>
          <p:nvPr>
            <p:ph type="body" sz="quarter" idx="10"/>
          </p:nvPr>
        </p:nvSpPr>
        <p:spPr>
          <a:xfrm>
            <a:off x="274209" y="1221503"/>
            <a:ext cx="8778240" cy="1902059"/>
          </a:xfrm>
        </p:spPr>
        <p:txBody>
          <a:bodyPr/>
          <a:lstStyle/>
          <a:p>
            <a:pPr marL="0" indent="0">
              <a:buNone/>
            </a:pPr>
            <a:r>
              <a:rPr lang="en-US" dirty="0">
                <a:solidFill>
                  <a:schemeClr val="bg1"/>
                </a:solidFill>
              </a:rPr>
              <a:t>Login/security for web API/app</a:t>
            </a:r>
          </a:p>
          <a:p>
            <a:pPr marL="0" indent="0">
              <a:buNone/>
            </a:pPr>
            <a:r>
              <a:rPr lang="en-US" dirty="0" err="1">
                <a:solidFill>
                  <a:schemeClr val="bg1"/>
                </a:solidFill>
              </a:rPr>
              <a:t>SignalR</a:t>
            </a:r>
            <a:endParaRPr lang="en-US" dirty="0">
              <a:solidFill>
                <a:schemeClr val="bg1"/>
              </a:solidFill>
            </a:endParaRPr>
          </a:p>
          <a:p>
            <a:pPr marL="0" indent="0">
              <a:buNone/>
            </a:pPr>
            <a:r>
              <a:rPr lang="en-US" dirty="0">
                <a:solidFill>
                  <a:schemeClr val="bg1"/>
                </a:solidFill>
              </a:rPr>
              <a:t>Push Notifications</a:t>
            </a:r>
          </a:p>
        </p:txBody>
      </p:sp>
      <p:sp>
        <p:nvSpPr>
          <p:cNvPr id="2" name="Title 1">
            <a:extLst>
              <a:ext uri="{FF2B5EF4-FFF2-40B4-BE49-F238E27FC236}">
                <a16:creationId xmlns:a16="http://schemas.microsoft.com/office/drawing/2014/main" id="{3E87C7BD-4424-47C8-862B-9579DE3CF087}"/>
              </a:ext>
            </a:extLst>
          </p:cNvPr>
          <p:cNvSpPr>
            <a:spLocks noGrp="1"/>
          </p:cNvSpPr>
          <p:nvPr>
            <p:ph type="title"/>
          </p:nvPr>
        </p:nvSpPr>
        <p:spPr/>
        <p:txBody>
          <a:bodyPr/>
          <a:lstStyle/>
          <a:p>
            <a:r>
              <a:rPr lang="en-US" dirty="0">
                <a:solidFill>
                  <a:schemeClr val="bg1"/>
                </a:solidFill>
              </a:rPr>
              <a:t>The Project</a:t>
            </a:r>
            <a:endParaRPr lang="en-DK" dirty="0">
              <a:solidFill>
                <a:schemeClr val="bg1"/>
              </a:solidFill>
            </a:endParaRPr>
          </a:p>
        </p:txBody>
      </p:sp>
      <p:sp>
        <p:nvSpPr>
          <p:cNvPr id="5" name="Text Placeholder 3">
            <a:extLst>
              <a:ext uri="{FF2B5EF4-FFF2-40B4-BE49-F238E27FC236}">
                <a16:creationId xmlns:a16="http://schemas.microsoft.com/office/drawing/2014/main" id="{179DA5AB-425B-49FF-AB9A-3E28DEF1A76D}"/>
              </a:ext>
            </a:extLst>
          </p:cNvPr>
          <p:cNvSpPr txBox="1">
            <a:spLocks/>
          </p:cNvSpPr>
          <p:nvPr/>
        </p:nvSpPr>
        <p:spPr>
          <a:xfrm>
            <a:off x="274209" y="1212850"/>
            <a:ext cx="8778240" cy="412420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4000" dirty="0">
              <a:solidFill>
                <a:schemeClr val="bg1"/>
              </a:solidFill>
            </a:endParaRPr>
          </a:p>
        </p:txBody>
      </p:sp>
    </p:spTree>
    <p:extLst>
      <p:ext uri="{BB962C8B-B14F-4D97-AF65-F5344CB8AC3E}">
        <p14:creationId xmlns:p14="http://schemas.microsoft.com/office/powerpoint/2010/main" val="36123187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EC61-2330-4DC8-909C-644D977F38DD}"/>
              </a:ext>
            </a:extLst>
          </p:cNvPr>
          <p:cNvSpPr>
            <a:spLocks noGrp="1"/>
          </p:cNvSpPr>
          <p:nvPr>
            <p:ph type="title"/>
          </p:nvPr>
        </p:nvSpPr>
        <p:spPr/>
        <p:txBody>
          <a:bodyPr/>
          <a:lstStyle/>
          <a:p>
            <a:r>
              <a:rPr lang="en-US" dirty="0"/>
              <a:t>Old school SQL</a:t>
            </a:r>
            <a:endParaRPr lang="en-DK" dirty="0"/>
          </a:p>
        </p:txBody>
      </p:sp>
      <p:sp>
        <p:nvSpPr>
          <p:cNvPr id="3" name="Text Placeholder 2">
            <a:extLst>
              <a:ext uri="{FF2B5EF4-FFF2-40B4-BE49-F238E27FC236}">
                <a16:creationId xmlns:a16="http://schemas.microsoft.com/office/drawing/2014/main" id="{3F10E365-3F0C-4863-821D-314425D8437C}"/>
              </a:ext>
            </a:extLst>
          </p:cNvPr>
          <p:cNvSpPr>
            <a:spLocks noGrp="1"/>
          </p:cNvSpPr>
          <p:nvPr>
            <p:ph type="body" sz="quarter" idx="10"/>
          </p:nvPr>
        </p:nvSpPr>
        <p:spPr>
          <a:xfrm>
            <a:off x="274209" y="1212850"/>
            <a:ext cx="8778240" cy="683264"/>
          </a:xfrm>
        </p:spPr>
        <p:txBody>
          <a:bodyPr/>
          <a:lstStyle/>
          <a:p>
            <a:r>
              <a:rPr lang="en-US" dirty="0"/>
              <a:t>Install-Package </a:t>
            </a:r>
            <a:r>
              <a:rPr lang="en-US" dirty="0" err="1"/>
              <a:t>System.Data.Client</a:t>
            </a:r>
            <a:endParaRPr lang="en-DK" dirty="0"/>
          </a:p>
        </p:txBody>
      </p:sp>
    </p:spTree>
    <p:extLst>
      <p:ext uri="{BB962C8B-B14F-4D97-AF65-F5344CB8AC3E}">
        <p14:creationId xmlns:p14="http://schemas.microsoft.com/office/powerpoint/2010/main" val="3494369968"/>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17685</TotalTime>
  <Words>60</Words>
  <Application>Microsoft Office PowerPoint</Application>
  <PresentationFormat>Custom</PresentationFormat>
  <Paragraphs>19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Segoe UI</vt:lpstr>
      <vt:lpstr>Segoe UI Light</vt:lpstr>
      <vt:lpstr>Wingdings</vt:lpstr>
      <vt:lpstr>MSVID_White_4x3_2012-08-18</vt:lpstr>
      <vt:lpstr>C♯ Data Access and Entity Framework Core</vt:lpstr>
      <vt:lpstr>Agenda</vt:lpstr>
      <vt:lpstr>The Project</vt:lpstr>
      <vt:lpstr>Old school 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135</cp:revision>
  <dcterms:created xsi:type="dcterms:W3CDTF">2012-05-22T07:38:31Z</dcterms:created>
  <dcterms:modified xsi:type="dcterms:W3CDTF">2018-09-18T05:53:01Z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