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4"/>
  </p:notesMasterIdLst>
  <p:handoutMasterIdLst>
    <p:handoutMasterId r:id="rId25"/>
  </p:handoutMasterIdLst>
  <p:sldIdLst>
    <p:sldId id="880" r:id="rId5"/>
    <p:sldId id="895" r:id="rId6"/>
    <p:sldId id="881" r:id="rId7"/>
    <p:sldId id="882" r:id="rId8"/>
    <p:sldId id="883" r:id="rId9"/>
    <p:sldId id="884" r:id="rId10"/>
    <p:sldId id="886" r:id="rId11"/>
    <p:sldId id="887" r:id="rId12"/>
    <p:sldId id="888" r:id="rId13"/>
    <p:sldId id="889" r:id="rId14"/>
    <p:sldId id="890" r:id="rId15"/>
    <p:sldId id="891" r:id="rId16"/>
    <p:sldId id="892" r:id="rId17"/>
    <p:sldId id="893" r:id="rId18"/>
    <p:sldId id="894" r:id="rId19"/>
    <p:sldId id="900" r:id="rId20"/>
    <p:sldId id="901" r:id="rId21"/>
    <p:sldId id="896" r:id="rId22"/>
    <p:sldId id="899"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890"/>
            <p14:sldId id="891"/>
            <p14:sldId id="892"/>
            <p14:sldId id="893"/>
            <p14:sldId id="894"/>
            <p14:sldId id="900"/>
            <p14:sldId id="901"/>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0000"/>
    <a:srgbClr val="FF8C00"/>
    <a:srgbClr val="00FFFF"/>
    <a:srgbClr val="00188F"/>
    <a:srgbClr val="007233"/>
    <a:srgbClr val="505050"/>
    <a:srgbClr val="442359"/>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10/9/2018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10/9/2018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15</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6858F-EAA2-44F6-99CC-3F740FBBE7E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asp.ne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369332"/>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"firstName":"John" , "lastName":"Doe"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"employees": [</a:t>
            </a:r>
          </a:p>
          <a:p>
            <a:r>
              <a:rPr lang="da-DK" dirty="0">
                <a:latin typeface="Consolas" panose="020B0609020204030204" pitchFamily="49" charset="0"/>
                <a:cs typeface="Consolas" panose="020B0609020204030204" pitchFamily="49" charset="0"/>
              </a:rPr>
              <a:t>    { "firstName":"John"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"firstName":"Jane"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"firstName":"John" , "lastName":"Smith"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2564218958"/>
              </p:ext>
            </p:extLst>
          </p:nvPr>
        </p:nvGraphicFramePr>
        <p:xfrm>
          <a:off x="1554603" y="1137020"/>
          <a:ext cx="6217356" cy="5652046"/>
        </p:xfrm>
        <a:graphic>
          <a:graphicData uri="http://schemas.openxmlformats.org/drawingml/2006/table">
            <a:tbl>
              <a:tblPr firstRow="1" bandRow="1">
                <a:tableStyleId>{638B1855-1B75-4FBE-930C-398BA8C253C6}</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endParaRPr lang="en-US" sz="1800" dirty="0">
                        <a:solidFill>
                          <a:schemeClr val="tx1"/>
                        </a:solidFill>
                      </a:endParaRPr>
                    </a:p>
                  </a:txBody>
                  <a:tcPr marL="93260" marR="93260" marT="46630" marB="46630"/>
                </a:tc>
                <a:tc>
                  <a:txBody>
                    <a:bodyPr/>
                    <a:lstStyle/>
                    <a:p>
                      <a:r>
                        <a:rPr lang="en-US" sz="1800" dirty="0"/>
                        <a:t>Meaning</a:t>
                      </a:r>
                      <a:endParaRPr lang="en-US" sz="1800" dirty="0">
                        <a:solidFill>
                          <a:schemeClr val="tx1"/>
                        </a:solidFill>
                      </a:endParaRP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endParaRPr lang="en-US" sz="1800" dirty="0">
                        <a:solidFill>
                          <a:schemeClr val="tx1"/>
                        </a:solidFill>
                      </a:endParaRPr>
                    </a:p>
                  </a:txBody>
                  <a:tcPr marL="93260" marR="93260" marT="46630" marB="46630"/>
                </a:tc>
                <a:tc>
                  <a:txBody>
                    <a:bodyPr/>
                    <a:lstStyle/>
                    <a:p>
                      <a:r>
                        <a:rPr lang="en-US" sz="1800" dirty="0"/>
                        <a:t>OK</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endParaRPr lang="en-US" sz="1800" dirty="0">
                        <a:solidFill>
                          <a:schemeClr val="tx1"/>
                        </a:solidFill>
                      </a:endParaRPr>
                    </a:p>
                  </a:txBody>
                  <a:tcPr marL="93260" marR="93260" marT="46630" marB="46630"/>
                </a:tc>
                <a:tc>
                  <a:txBody>
                    <a:bodyPr/>
                    <a:lstStyle/>
                    <a:p>
                      <a:r>
                        <a:rPr lang="en-US" sz="1800" dirty="0"/>
                        <a:t>Created</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endParaRPr lang="en-US" sz="1800" dirty="0">
                        <a:solidFill>
                          <a:schemeClr val="tx1"/>
                        </a:solidFill>
                      </a:endParaRPr>
                    </a:p>
                  </a:txBody>
                  <a:tcPr marL="93260" marR="93260" marT="46630" marB="46630"/>
                </a:tc>
                <a:tc>
                  <a:txBody>
                    <a:bodyPr/>
                    <a:lstStyle/>
                    <a:p>
                      <a:r>
                        <a:rPr lang="en-US" sz="1800" dirty="0"/>
                        <a:t>Accepted</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endParaRPr lang="en-US" sz="1800" dirty="0">
                        <a:solidFill>
                          <a:schemeClr val="tx1"/>
                        </a:solidFill>
                      </a:endParaRPr>
                    </a:p>
                  </a:txBody>
                  <a:tcPr marL="93260" marR="93260" marT="46630" marB="46630"/>
                </a:tc>
                <a:tc>
                  <a:txBody>
                    <a:bodyPr/>
                    <a:lstStyle/>
                    <a:p>
                      <a:r>
                        <a:rPr lang="en-US" sz="1800" dirty="0"/>
                        <a:t>No Content</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endParaRPr lang="en-US" sz="1800" dirty="0">
                        <a:solidFill>
                          <a:schemeClr val="tx1"/>
                        </a:solidFill>
                      </a:endParaRPr>
                    </a:p>
                  </a:txBody>
                  <a:tcPr marL="93260" marR="93260" marT="46630" marB="46630"/>
                </a:tc>
                <a:tc>
                  <a:txBody>
                    <a:bodyPr/>
                    <a:lstStyle/>
                    <a:p>
                      <a:r>
                        <a:rPr lang="en-US" sz="1800" dirty="0"/>
                        <a:t>Moved Permanently</a:t>
                      </a:r>
                      <a:endParaRPr lang="en-US" sz="1800" dirty="0">
                        <a:solidFill>
                          <a:schemeClr val="tx1"/>
                        </a:solidFill>
                      </a:endParaRP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endParaRPr lang="en-US" sz="1800" dirty="0">
                        <a:solidFill>
                          <a:schemeClr val="tx1"/>
                        </a:solidFill>
                      </a:endParaRPr>
                    </a:p>
                  </a:txBody>
                  <a:tcPr marL="93260" marR="93260" marT="46630" marB="46630"/>
                </a:tc>
                <a:tc>
                  <a:txBody>
                    <a:bodyPr/>
                    <a:lstStyle/>
                    <a:p>
                      <a:r>
                        <a:rPr lang="en-US" sz="1800" dirty="0"/>
                        <a:t>Found (aka Moved</a:t>
                      </a:r>
                      <a:r>
                        <a:rPr lang="en-US" sz="1800" baseline="0" dirty="0"/>
                        <a:t> Temporarily)</a:t>
                      </a:r>
                      <a:endParaRPr lang="en-US" sz="1800" dirty="0">
                        <a:solidFill>
                          <a:schemeClr val="tx1"/>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t>400</a:t>
                      </a:r>
                      <a:endParaRPr lang="en-US" sz="1800" dirty="0">
                        <a:solidFill>
                          <a:schemeClr val="tx1"/>
                        </a:solidFill>
                      </a:endParaRP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solidFill>
                          <a:schemeClr val="tx1"/>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t>401</a:t>
                      </a:r>
                      <a:endParaRPr lang="en-US" sz="1800" dirty="0">
                        <a:solidFill>
                          <a:schemeClr val="tx1"/>
                        </a:solidFill>
                      </a:endParaRPr>
                    </a:p>
                  </a:txBody>
                  <a:tcPr marL="93260" marR="93260" marT="46630" marB="46630"/>
                </a:tc>
                <a:tc>
                  <a:txBody>
                    <a:bodyPr/>
                    <a:lstStyle/>
                    <a:p>
                      <a:r>
                        <a:rPr lang="en-US" sz="1800" dirty="0"/>
                        <a:t>Unauthorized</a:t>
                      </a:r>
                      <a:endParaRPr lang="en-US" sz="1800" dirty="0">
                        <a:solidFill>
                          <a:schemeClr val="tx1"/>
                        </a:solidFill>
                      </a:endParaRP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endParaRPr lang="en-US" sz="1800" dirty="0">
                        <a:solidFill>
                          <a:schemeClr val="tx1"/>
                        </a:solidFill>
                      </a:endParaRPr>
                    </a:p>
                  </a:txBody>
                  <a:tcPr marL="93260" marR="93260" marT="46630" marB="46630"/>
                </a:tc>
                <a:tc>
                  <a:txBody>
                    <a:bodyPr/>
                    <a:lstStyle/>
                    <a:p>
                      <a:r>
                        <a:rPr lang="en-US" sz="1800" dirty="0"/>
                        <a:t>Forbidden </a:t>
                      </a:r>
                      <a:endParaRPr lang="en-US" sz="1800" dirty="0">
                        <a:solidFill>
                          <a:schemeClr val="tx1"/>
                        </a:solidFill>
                      </a:endParaRP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endParaRPr lang="en-US" sz="1800" dirty="0">
                        <a:solidFill>
                          <a:schemeClr val="tx1"/>
                        </a:solidFill>
                      </a:endParaRPr>
                    </a:p>
                  </a:txBody>
                  <a:tcPr marL="93260" marR="93260" marT="46630" marB="46630"/>
                </a:tc>
                <a:tc>
                  <a:txBody>
                    <a:bodyPr/>
                    <a:lstStyle/>
                    <a:p>
                      <a:r>
                        <a:rPr lang="en-US" sz="1800" dirty="0"/>
                        <a:t>Not Found</a:t>
                      </a:r>
                      <a:endParaRPr lang="en-US" sz="1800" dirty="0">
                        <a:solidFill>
                          <a:schemeClr val="tx1"/>
                        </a:solidFill>
                      </a:endParaRP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t>409</a:t>
                      </a:r>
                      <a:endParaRPr lang="en-US" sz="1800" dirty="0">
                        <a:solidFill>
                          <a:schemeClr val="tx1"/>
                        </a:solidFill>
                      </a:endParaRPr>
                    </a:p>
                  </a:txBody>
                  <a:tcPr marL="93260" marR="93260" marT="46630" marB="46630"/>
                </a:tc>
                <a:tc>
                  <a:txBody>
                    <a:bodyPr/>
                    <a:lstStyle/>
                    <a:p>
                      <a:r>
                        <a:rPr lang="da-DK" sz="1800" dirty="0" err="1"/>
                        <a:t>Conflict</a:t>
                      </a:r>
                      <a:endParaRPr lang="en-US" sz="1800" dirty="0">
                        <a:solidFill>
                          <a:schemeClr val="tx1"/>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t>500</a:t>
                      </a:r>
                      <a:endParaRPr lang="en-US" sz="1800" dirty="0">
                        <a:solidFill>
                          <a:schemeClr val="tx1"/>
                        </a:solidFill>
                      </a:endParaRPr>
                    </a:p>
                  </a:txBody>
                  <a:tcPr marL="93260" marR="93260" marT="46630" marB="46630"/>
                </a:tc>
                <a:tc>
                  <a:txBody>
                    <a:bodyPr/>
                    <a:lstStyle/>
                    <a:p>
                      <a:r>
                        <a:rPr lang="en-US" sz="1800" dirty="0"/>
                        <a:t>Internal Server Error </a:t>
                      </a:r>
                      <a:endParaRPr lang="en-US" sz="1800" dirty="0">
                        <a:solidFill>
                          <a:schemeClr val="tx1"/>
                        </a:solidFill>
                      </a:endParaRP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endParaRPr lang="en-US" sz="1800" dirty="0">
                        <a:solidFill>
                          <a:schemeClr val="tx1"/>
                        </a:solidFill>
                      </a:endParaRPr>
                    </a:p>
                  </a:txBody>
                  <a:tcPr marL="93260" marR="93260" marT="46630" marB="46630"/>
                </a:tc>
                <a:tc>
                  <a:txBody>
                    <a:bodyPr/>
                    <a:lstStyle/>
                    <a:p>
                      <a:r>
                        <a:rPr lang="en-US" sz="1800" dirty="0"/>
                        <a:t>Not Implemented</a:t>
                      </a:r>
                      <a:endParaRPr lang="en-US" sz="1800" dirty="0">
                        <a:solidFill>
                          <a:schemeClr val="tx1"/>
                        </a:solidFill>
                      </a:endParaRP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endParaRPr lang="en-US" sz="1800" dirty="0">
                        <a:solidFill>
                          <a:schemeClr val="tx1"/>
                        </a:solidFill>
                      </a:endParaRPr>
                    </a:p>
                  </a:txBody>
                  <a:tcPr marL="93260" marR="93260" marT="46630" marB="46630"/>
                </a:tc>
                <a:tc>
                  <a:txBody>
                    <a:bodyPr/>
                    <a:lstStyle/>
                    <a:p>
                      <a:r>
                        <a:rPr lang="en-US" sz="1800"/>
                        <a:t>Service</a:t>
                      </a:r>
                      <a:r>
                        <a:rPr lang="en-US" sz="1800" baseline="0"/>
                        <a:t> Unavailable</a:t>
                      </a:r>
                      <a:endParaRPr lang="en-US" sz="1800" dirty="0">
                        <a:solidFill>
                          <a:schemeClr val="tx1"/>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3761525086"/>
              </p:ext>
            </p:extLst>
          </p:nvPr>
        </p:nvGraphicFramePr>
        <p:xfrm>
          <a:off x="411185" y="1302726"/>
          <a:ext cx="8504193" cy="4754829"/>
        </p:xfrm>
        <a:graphic>
          <a:graphicData uri="http://schemas.openxmlformats.org/drawingml/2006/table">
            <a:tbl>
              <a:tblPr firstRow="1">
                <a:tableStyleId>{073A0DAA-6AF3-43AB-8588-CEC1D06C72B9}</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b="0" i="0" kern="1200" dirty="0">
                          <a:solidFill>
                            <a:schemeClr val="dk1"/>
                          </a:solidFill>
                          <a:effectLst/>
                          <a:latin typeface="+mn-lt"/>
                          <a:ea typeface="+mn-ea"/>
                          <a:cs typeface="+mn-cs"/>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5678478"/>
          </a:xfrm>
        </p:spPr>
        <p:txBody>
          <a:bodyPr/>
          <a:lstStyle/>
          <a:p>
            <a:r>
              <a:rPr lang="da-DK" sz="3000" b="1" dirty="0"/>
              <a:t>URI</a:t>
            </a:r>
            <a:r>
              <a:rPr lang="da-DK" sz="3000" dirty="0"/>
              <a:t>: </a:t>
            </a:r>
            <a:r>
              <a:rPr lang="da-DK" sz="3000" dirty="0">
                <a:hlinkClick r:id="rId2"/>
              </a:rPr>
              <a:t>https://futurama.com/api/characters</a:t>
            </a:r>
            <a:r>
              <a:rPr lang="da-DK" sz="3000" dirty="0"/>
              <a:t>  </a:t>
            </a:r>
          </a:p>
          <a:p>
            <a:r>
              <a:rPr lang="da-DK" sz="3000" b="1" dirty="0"/>
              <a:t>Method</a:t>
            </a:r>
            <a:r>
              <a:rPr lang="da-DK" sz="3000" dirty="0"/>
              <a:t>: POST</a:t>
            </a:r>
          </a:p>
          <a:p>
            <a:r>
              <a:rPr lang="da-DK" sz="3000" b="1" dirty="0"/>
              <a:t>Header</a:t>
            </a:r>
            <a:r>
              <a:rPr lang="da-DK" sz="3000" dirty="0"/>
              <a:t>:</a:t>
            </a:r>
          </a:p>
          <a:p>
            <a:r>
              <a:rPr lang="da-DK" sz="3000" dirty="0"/>
              <a:t>    Content-Type: application/json; charset=utf-8</a:t>
            </a:r>
          </a:p>
          <a:p>
            <a:r>
              <a:rPr lang="da-DK" sz="3000" dirty="0"/>
              <a:t>    Authorization: Bearer ey...</a:t>
            </a:r>
          </a:p>
          <a:p>
            <a:r>
              <a:rPr lang="da-DK" sz="3000" b="1" dirty="0"/>
              <a:t>Body</a:t>
            </a:r>
            <a:r>
              <a:rPr lang="da-DK" sz="3000" dirty="0"/>
              <a:t>:</a:t>
            </a:r>
          </a:p>
          <a:p>
            <a:r>
              <a:rPr lang="da-DK" sz="3000" dirty="0"/>
              <a:t>    { </a:t>
            </a:r>
          </a:p>
          <a:p>
            <a:r>
              <a:rPr lang="da-DK" sz="3000" dirty="0"/>
              <a:t>        "name": "Bender", </a:t>
            </a:r>
          </a:p>
          <a:p>
            <a:r>
              <a:rPr lang="da-DK" sz="3000" dirty="0"/>
              <a:t>        "species": "Robot", </a:t>
            </a:r>
          </a:p>
          <a:p>
            <a:r>
              <a:rPr lang="da-DK" sz="3000" dirty="0"/>
              <a:t>        "planet": "Earth" </a:t>
            </a:r>
          </a:p>
          <a:p>
            <a:r>
              <a:rPr lang="da-DK" sz="3000" dirty="0"/>
              <a:t>    }</a:t>
            </a:r>
          </a:p>
        </p:txBody>
      </p:sp>
    </p:spTree>
    <p:extLst>
      <p:ext uri="{BB962C8B-B14F-4D97-AF65-F5344CB8AC3E}">
        <p14:creationId xmlns:p14="http://schemas.microsoft.com/office/powerpoint/2010/main" val="24066711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t>HTTP Response</a:t>
            </a:r>
            <a:endParaRPr lang="en-DK" dirty="0"/>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5678478"/>
          </a:xfrm>
        </p:spPr>
        <p:txBody>
          <a:bodyPr/>
          <a:lstStyle/>
          <a:p>
            <a:r>
              <a:rPr lang="da-DK" sz="3000" b="1" dirty="0"/>
              <a:t>Status-Code</a:t>
            </a:r>
            <a:r>
              <a:rPr lang="da-DK" sz="3000" dirty="0"/>
              <a:t>: 201</a:t>
            </a:r>
          </a:p>
          <a:p>
            <a:r>
              <a:rPr lang="da-DK" sz="3000" b="1" dirty="0"/>
              <a:t>Header</a:t>
            </a:r>
            <a:r>
              <a:rPr lang="da-DK" sz="3000" dirty="0"/>
              <a:t>:</a:t>
            </a:r>
          </a:p>
          <a:p>
            <a:r>
              <a:rPr lang="da-DK" sz="3000" dirty="0"/>
              <a:t>     Content-Type: application/json; charset=utf-8</a:t>
            </a:r>
          </a:p>
          <a:p>
            <a:r>
              <a:rPr lang="da-DK" sz="3000" dirty="0"/>
              <a:t>     Location: </a:t>
            </a:r>
            <a:r>
              <a:rPr lang="da-DK" sz="3000" dirty="0">
                <a:hlinkClick r:id="rId2"/>
              </a:rPr>
              <a:t>https://futurama.com/api/characters/42</a:t>
            </a:r>
            <a:endParaRPr lang="da-DK" sz="3000" dirty="0"/>
          </a:p>
          <a:p>
            <a:r>
              <a:rPr lang="da-DK" sz="3000" b="1" dirty="0"/>
              <a:t>Body</a:t>
            </a:r>
            <a:r>
              <a:rPr lang="da-DK" sz="3000" dirty="0"/>
              <a:t>:</a:t>
            </a:r>
          </a:p>
          <a:p>
            <a:r>
              <a:rPr lang="da-DK" sz="3000" dirty="0"/>
              <a:t>    { </a:t>
            </a:r>
          </a:p>
          <a:p>
            <a:r>
              <a:rPr lang="da-DK" sz="3000" dirty="0"/>
              <a:t>        "id": 42,</a:t>
            </a:r>
          </a:p>
          <a:p>
            <a:r>
              <a:rPr lang="da-DK" sz="3000" dirty="0"/>
              <a:t>        "name": "Bender", </a:t>
            </a:r>
          </a:p>
          <a:p>
            <a:r>
              <a:rPr lang="da-DK" sz="3000" dirty="0"/>
              <a:t>        "species": "Robot", </a:t>
            </a:r>
          </a:p>
          <a:p>
            <a:r>
              <a:rPr lang="da-DK" sz="3000" dirty="0"/>
              <a:t>        "planet": "Earth" </a:t>
            </a:r>
          </a:p>
          <a:p>
            <a:r>
              <a:rPr lang="da-DK" sz="3000" dirty="0"/>
              <a:t>    }</a:t>
            </a:r>
            <a:endParaRPr lang="en-DK" sz="3000" dirty="0"/>
          </a:p>
        </p:txBody>
      </p:sp>
    </p:spTree>
    <p:extLst>
      <p:ext uri="{BB962C8B-B14F-4D97-AF65-F5344CB8AC3E}">
        <p14:creationId xmlns:p14="http://schemas.microsoft.com/office/powerpoint/2010/main" val="24932256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6720109" cy="1200329"/>
          </a:xfrm>
          <a:prstGeom prst="rect">
            <a:avLst/>
          </a:prstGeom>
        </p:spPr>
        <p:txBody>
          <a:bodyPr wrap="none">
            <a:spAutoFit/>
          </a:bodyPr>
          <a:lstStyle/>
          <a:p>
            <a:r>
              <a:rPr lang="da-DK" sz="7200" dirty="0">
                <a:hlinkClick r:id="rId2"/>
              </a:rPr>
              <a:t>https://asp.net/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394165"/>
            <a:ext cx="8778240" cy="3120854"/>
          </a:xfrm>
        </p:spPr>
        <p:txBody>
          <a:bodyPr vert="horz" wrap="square" lIns="146304" tIns="91440" rIns="146304" bIns="91440" rtlCol="0">
            <a:spAutoFit/>
          </a:bodyPr>
          <a:lstStyle/>
          <a:p>
            <a:pPr marL="0" indent="0">
              <a:lnSpc>
                <a:spcPct val="150000"/>
              </a:lnSpc>
              <a:buNone/>
            </a:pPr>
            <a:r>
              <a:rPr lang="da-DK" sz="3200" dirty="0">
                <a:solidFill>
                  <a:schemeClr val="bg1"/>
                </a:solidFill>
              </a:rPr>
              <a:t>XML (History lesson)</a:t>
            </a:r>
          </a:p>
          <a:p>
            <a:pPr marL="0" indent="0">
              <a:lnSpc>
                <a:spcPct val="150000"/>
              </a:lnSpc>
              <a:buNone/>
            </a:pPr>
            <a:r>
              <a:rPr lang="da-DK" sz="3200" dirty="0">
                <a:solidFill>
                  <a:schemeClr val="bg1"/>
                </a:solidFill>
              </a:rPr>
              <a:t>JSON</a:t>
            </a:r>
          </a:p>
          <a:p>
            <a:pPr marL="0" indent="0">
              <a:lnSpc>
                <a:spcPct val="150000"/>
              </a:lnSpc>
              <a:buNone/>
            </a:pPr>
            <a:r>
              <a:rPr lang="da-DK" sz="3200" dirty="0">
                <a:solidFill>
                  <a:schemeClr val="bg1"/>
                </a:solidFill>
              </a:rPr>
              <a:t>REST</a:t>
            </a:r>
          </a:p>
          <a:p>
            <a:pPr marL="0" indent="0">
              <a:lnSpc>
                <a:spcPct val="150000"/>
              </a:lnSpc>
              <a:buNone/>
            </a:pPr>
            <a:r>
              <a:rPr lang="da-DK" sz="3200" dirty="0">
                <a:solidFill>
                  <a:schemeClr val="bg1"/>
                </a:solidFill>
              </a:rPr>
              <a:t>ASP.NET Core</a:t>
            </a:r>
          </a:p>
          <a:p>
            <a:pPr marL="0" indent="0">
              <a:lnSpc>
                <a:spcPct val="150000"/>
              </a:lnSpc>
              <a:buNone/>
            </a:pPr>
            <a:r>
              <a:rPr lang="da-DK" sz="3200"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https://www.ibm.com/support/knowledgecenter/en/SS9H2Y_7.7.0/com.ibm.dp.doc/json_jsonxconversionexample.html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3778599" cy="469039"/>
          </a:xfrm>
          <a:prstGeom prst="rect">
            <a:avLst/>
          </a:prstGeom>
        </p:spPr>
        <p:txBody>
          <a:bodyPr wrap="none">
            <a:spAutoFit/>
          </a:bodyPr>
          <a:lstStyle/>
          <a:p>
            <a:r>
              <a:rPr lang="da-DK" sz="2448" b="1" dirty="0">
                <a:solidFill>
                  <a:schemeClr val="tx1">
                    <a:lumMod val="95000"/>
                  </a:schemeClr>
                </a:solidFill>
                <a:latin typeface="courier new"/>
              </a:rPr>
              <a:t>"firstName":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a:solidFill>
                  <a:schemeClr val="tx1">
                    <a:lumMod val="95000"/>
                  </a:schemeClr>
                </a:solidFill>
                <a:latin typeface="courier new"/>
              </a:rPr>
              <a:t>firstName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20011</TotalTime>
  <Words>611</Words>
  <Application>Microsoft Office PowerPoint</Application>
  <PresentationFormat>Custom</PresentationFormat>
  <Paragraphs>167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HTTP Request</vt:lpstr>
      <vt:lpstr>HTTP Response</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282</cp:revision>
  <dcterms:created xsi:type="dcterms:W3CDTF">2012-05-22T07:38:31Z</dcterms:created>
  <dcterms:modified xsi:type="dcterms:W3CDTF">2018-10-09T18:35:33Z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