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1103503"/>
            <a:ext cx="6140450" cy="192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FF66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codewithmosh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withmosh.com/p/complete-sql-mastery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mosh.com/p/complete-sql-mastery/" TargetMode="External"/><Relationship Id="rId2" Type="http://schemas.openxmlformats.org/officeDocument/2006/relationships/hyperlink" Target="https://youtu.be/7S_tz1z_5b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programmingwithmosh" TargetMode="External"/><Relationship Id="rId2" Type="http://schemas.openxmlformats.org/officeDocument/2006/relationships/hyperlink" Target="https://codewithmos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www.facebook.com/programmingwithmosh/" TargetMode="External"/><Relationship Id="rId4" Type="http://schemas.openxmlformats.org/officeDocument/2006/relationships/hyperlink" Target="https://twitter.com/moshhamedan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103503"/>
            <a:ext cx="42957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490"/>
              </a:lnSpc>
              <a:spcBef>
                <a:spcPts val="100"/>
              </a:spcBef>
            </a:pPr>
            <a:r>
              <a:rPr spc="-5" dirty="0"/>
              <a:t>SQL</a:t>
            </a:r>
          </a:p>
          <a:p>
            <a:pPr marL="12700">
              <a:lnSpc>
                <a:spcPts val="7490"/>
              </a:lnSpc>
            </a:pPr>
            <a:r>
              <a:rPr spc="-5" dirty="0"/>
              <a:t>Cheat</a:t>
            </a:r>
            <a:r>
              <a:rPr spc="-65" dirty="0"/>
              <a:t> </a:t>
            </a:r>
            <a:r>
              <a:rPr spc="-5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3300603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3DA"/>
                </a:solidFill>
                <a:latin typeface="Georgia"/>
                <a:cs typeface="Georgia"/>
              </a:rPr>
              <a:t>Mosh</a:t>
            </a:r>
            <a:r>
              <a:rPr sz="2400" spc="-50" dirty="0">
                <a:solidFill>
                  <a:srgbClr val="00A3DA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A3DA"/>
                </a:solidFill>
                <a:latin typeface="Georgia"/>
                <a:cs typeface="Georgia"/>
              </a:rPr>
              <a:t>Hamedani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8687943"/>
            <a:ext cx="368935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b="1" spc="10" dirty="0">
                <a:solidFill>
                  <a:srgbClr val="7A7A7A"/>
                </a:solidFill>
                <a:latin typeface="Arial"/>
                <a:cs typeface="Arial"/>
              </a:rPr>
              <a:t>Code</a:t>
            </a:r>
            <a:r>
              <a:rPr sz="1600" b="1" dirty="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7A7A7A"/>
                </a:solidFill>
                <a:latin typeface="Arial"/>
                <a:cs typeface="Arial"/>
              </a:rPr>
              <a:t>with </a:t>
            </a:r>
            <a:r>
              <a:rPr sz="1600" b="1" spc="10" dirty="0">
                <a:solidFill>
                  <a:srgbClr val="7A7A7A"/>
                </a:solidFill>
                <a:latin typeface="Arial"/>
                <a:cs typeface="Arial"/>
              </a:rPr>
              <a:t>Mosh</a:t>
            </a:r>
            <a:r>
              <a:rPr sz="1600" b="1" spc="5" dirty="0">
                <a:solidFill>
                  <a:srgbClr val="7A7A7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A7A7A"/>
                </a:solidFill>
                <a:latin typeface="Arial"/>
                <a:cs typeface="Arial"/>
              </a:rPr>
              <a:t>(</a:t>
            </a:r>
            <a:r>
              <a:rPr sz="1600" b="1" u="sng" spc="-5" dirty="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Arial"/>
                <a:cs typeface="Arial"/>
                <a:hlinkClick r:id="rId2"/>
              </a:rPr>
              <a:t>codewithmosh.com</a:t>
            </a:r>
            <a:r>
              <a:rPr sz="1600" b="1" spc="-5" dirty="0">
                <a:solidFill>
                  <a:srgbClr val="7A7A7A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i="1" dirty="0">
                <a:solidFill>
                  <a:srgbClr val="7A7A7A"/>
                </a:solidFill>
                <a:latin typeface="Georgia"/>
                <a:cs typeface="Georgia"/>
              </a:rPr>
              <a:t>1st</a:t>
            </a:r>
            <a:r>
              <a:rPr sz="1600" i="1" spc="-35" dirty="0">
                <a:solidFill>
                  <a:srgbClr val="7A7A7A"/>
                </a:solidFill>
                <a:latin typeface="Georgia"/>
                <a:cs typeface="Georgia"/>
              </a:rPr>
              <a:t> </a:t>
            </a:r>
            <a:r>
              <a:rPr sz="1600" i="1" spc="-5" dirty="0">
                <a:solidFill>
                  <a:srgbClr val="7A7A7A"/>
                </a:solidFill>
                <a:latin typeface="Georgia"/>
                <a:cs typeface="Georgia"/>
              </a:rPr>
              <a:t>Edition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01" y="1104087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>
                <a:moveTo>
                  <a:pt x="0" y="0"/>
                </a:moveTo>
                <a:lnTo>
                  <a:pt x="6076797" y="0"/>
                </a:lnTo>
              </a:path>
            </a:pathLst>
          </a:custGeom>
          <a:ln w="3175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001" y="3113862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>
                <a:moveTo>
                  <a:pt x="0" y="0"/>
                </a:moveTo>
                <a:lnTo>
                  <a:pt x="6076797" y="0"/>
                </a:lnTo>
              </a:path>
            </a:pathLst>
          </a:custGeom>
          <a:ln w="3175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1" y="9167456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>
                <a:moveTo>
                  <a:pt x="0" y="0"/>
                </a:moveTo>
                <a:lnTo>
                  <a:pt x="6076797" y="0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4118483"/>
            <a:ext cx="6070600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634449"/>
            <a:ext cx="4049395" cy="17062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5" dirty="0">
                <a:latin typeface="Georgia"/>
                <a:cs typeface="Georgia"/>
              </a:rPr>
              <a:t>Unions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8100"/>
              </a:lnSpc>
              <a:spcBef>
                <a:spcPts val="3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Combine records from multiple result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sets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name, </a:t>
            </a:r>
            <a:r>
              <a:rPr sz="1200" dirty="0">
                <a:latin typeface="Courier New"/>
                <a:cs typeface="Courier New"/>
              </a:rPr>
              <a:t>address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00A3DA"/>
                </a:solidFill>
                <a:latin typeface="Courier New"/>
                <a:cs typeface="Courier New"/>
              </a:rPr>
              <a:t>UNION</a:t>
            </a:r>
            <a:endParaRPr sz="1200">
              <a:latin typeface="Courier New"/>
              <a:cs typeface="Courier New"/>
            </a:endParaRPr>
          </a:p>
          <a:p>
            <a:pPr marL="12700" marR="2199005">
              <a:lnSpc>
                <a:spcPct val="1181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name,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address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clients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895049"/>
            <a:ext cx="3043555" cy="10585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5" dirty="0">
                <a:latin typeface="Georgia"/>
                <a:cs typeface="Georgia"/>
              </a:rPr>
              <a:t>Inserting</a:t>
            </a:r>
            <a:r>
              <a:rPr sz="1700" b="1" spc="-25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Data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Insert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a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single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record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700"/>
              </a:lnSpc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INSERT INTO </a:t>
            </a:r>
            <a:r>
              <a:rPr sz="1200" spc="-5" dirty="0">
                <a:latin typeface="Courier New"/>
                <a:cs typeface="Courier New"/>
              </a:rPr>
              <a:t>customers(first_name,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VALUES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(‘Mosh’,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NULL</a:t>
            </a:r>
            <a:r>
              <a:rPr sz="1200" spc="-5" dirty="0">
                <a:latin typeface="Courier New"/>
                <a:cs typeface="Courier New"/>
              </a:rPr>
              <a:t>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DEFAULT</a:t>
            </a:r>
            <a:r>
              <a:rPr sz="120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360" y="3529203"/>
            <a:ext cx="1306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phone,</a:t>
            </a:r>
            <a:r>
              <a:rPr sz="1200" spc="-8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points)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4499483"/>
            <a:ext cx="3043555" cy="1092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5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Insert multiple single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records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INSERT INTO </a:t>
            </a:r>
            <a:r>
              <a:rPr sz="1200" spc="-5" dirty="0">
                <a:latin typeface="Courier New"/>
                <a:cs typeface="Courier New"/>
              </a:rPr>
              <a:t>customers(first_name,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VALUES</a:t>
            </a:r>
            <a:endParaRPr sz="1200">
              <a:latin typeface="Courier New"/>
              <a:cs typeface="Courier New"/>
            </a:endParaRPr>
          </a:p>
          <a:p>
            <a:pPr marL="378460" algn="just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latin typeface="Courier New"/>
                <a:cs typeface="Courier New"/>
              </a:rPr>
              <a:t>(‘Mosh’,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NULL</a:t>
            </a:r>
            <a:r>
              <a:rPr sz="1200" dirty="0">
                <a:latin typeface="Courier New"/>
                <a:cs typeface="Courier New"/>
              </a:rPr>
              <a:t>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DEFAULT</a:t>
            </a:r>
            <a:r>
              <a:rPr sz="1200" dirty="0">
                <a:latin typeface="Courier New"/>
                <a:cs typeface="Courier New"/>
              </a:rPr>
              <a:t>),</a:t>
            </a:r>
            <a:endParaRPr sz="1200">
              <a:latin typeface="Courier New"/>
              <a:cs typeface="Courier New"/>
            </a:endParaRPr>
          </a:p>
          <a:p>
            <a:pPr marL="378460" algn="just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latin typeface="Courier New"/>
                <a:cs typeface="Courier New"/>
              </a:rPr>
              <a:t>(‘Bob’,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‘1234’,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10)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0360" y="4748403"/>
            <a:ext cx="1306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phone,</a:t>
            </a:r>
            <a:r>
              <a:rPr sz="1200" spc="-8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points)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01" y="6386507"/>
            <a:ext cx="5843270" cy="33667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700"/>
              </a:spcBef>
            </a:pP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Want</a:t>
            </a:r>
            <a:r>
              <a:rPr sz="1700" b="1" spc="-15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242525"/>
                </a:solidFill>
                <a:latin typeface="Georgia"/>
                <a:cs typeface="Georgia"/>
              </a:rPr>
              <a:t>to</a:t>
            </a:r>
            <a:r>
              <a:rPr sz="1700" b="1" spc="-10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Become</a:t>
            </a:r>
            <a:r>
              <a:rPr sz="1700" b="1" spc="-10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242525"/>
                </a:solidFill>
                <a:latin typeface="Georgia"/>
                <a:cs typeface="Georgia"/>
              </a:rPr>
              <a:t>a</a:t>
            </a:r>
            <a:r>
              <a:rPr sz="1700" b="1" spc="-10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242525"/>
                </a:solidFill>
                <a:latin typeface="Georgia"/>
                <a:cs typeface="Georgia"/>
              </a:rPr>
              <a:t>SQL</a:t>
            </a:r>
            <a:r>
              <a:rPr sz="1700" b="1" spc="-15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242525"/>
                </a:solidFill>
                <a:latin typeface="Georgia"/>
                <a:cs typeface="Georgia"/>
              </a:rPr>
              <a:t>Expert?</a:t>
            </a:r>
            <a:endParaRPr sz="1700">
              <a:latin typeface="Georgia"/>
              <a:cs typeface="Georgia"/>
            </a:endParaRPr>
          </a:p>
          <a:p>
            <a:pPr marL="16510" marR="5080">
              <a:lnSpc>
                <a:spcPct val="115399"/>
              </a:lnSpc>
              <a:spcBef>
                <a:spcPts val="220"/>
              </a:spcBef>
            </a:pPr>
            <a:r>
              <a:rPr sz="1300" spc="-5" dirty="0">
                <a:latin typeface="Georgia"/>
                <a:cs typeface="Georgia"/>
              </a:rPr>
              <a:t>If </a:t>
            </a:r>
            <a:r>
              <a:rPr sz="1300" dirty="0">
                <a:latin typeface="Georgia"/>
                <a:cs typeface="Georgia"/>
              </a:rPr>
              <a:t>you’re serious about </a:t>
            </a:r>
            <a:r>
              <a:rPr sz="1300" spc="-5" dirty="0">
                <a:latin typeface="Georgia"/>
                <a:cs typeface="Georgia"/>
              </a:rPr>
              <a:t>learning </a:t>
            </a:r>
            <a:r>
              <a:rPr sz="1300" dirty="0">
                <a:latin typeface="Georgia"/>
                <a:cs typeface="Georgia"/>
              </a:rPr>
              <a:t>SQL and </a:t>
            </a:r>
            <a:r>
              <a:rPr sz="1300" spc="-5" dirty="0">
                <a:latin typeface="Georgia"/>
                <a:cs typeface="Georgia"/>
              </a:rPr>
              <a:t>getting </a:t>
            </a:r>
            <a:r>
              <a:rPr sz="1300" dirty="0">
                <a:latin typeface="Georgia"/>
                <a:cs typeface="Georgia"/>
              </a:rPr>
              <a:t>a job as a software </a:t>
            </a:r>
            <a:r>
              <a:rPr sz="1300" spc="-5" dirty="0">
                <a:latin typeface="Georgia"/>
                <a:cs typeface="Georgia"/>
              </a:rPr>
              <a:t>developer </a:t>
            </a:r>
            <a:r>
              <a:rPr sz="1300" dirty="0">
                <a:latin typeface="Georgia"/>
                <a:cs typeface="Georgia"/>
              </a:rPr>
              <a:t>or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data scientist, I highly encourage you to </a:t>
            </a:r>
            <a:r>
              <a:rPr sz="1300" spc="-5" dirty="0">
                <a:latin typeface="Georgia"/>
                <a:cs typeface="Georgia"/>
              </a:rPr>
              <a:t>enroll </a:t>
            </a:r>
            <a:r>
              <a:rPr sz="1300" dirty="0">
                <a:latin typeface="Georgia"/>
                <a:cs typeface="Georgia"/>
              </a:rPr>
              <a:t>in my </a:t>
            </a:r>
            <a:r>
              <a:rPr sz="1300" spc="-5" dirty="0">
                <a:latin typeface="Georgia"/>
                <a:cs typeface="Georgia"/>
              </a:rPr>
              <a:t>Complete </a:t>
            </a:r>
            <a:r>
              <a:rPr sz="1300" dirty="0">
                <a:latin typeface="Georgia"/>
                <a:cs typeface="Georgia"/>
              </a:rPr>
              <a:t>SQL </a:t>
            </a:r>
            <a:r>
              <a:rPr sz="1300" spc="-5" dirty="0">
                <a:latin typeface="Georgia"/>
                <a:cs typeface="Georgia"/>
              </a:rPr>
              <a:t>Mastery </a:t>
            </a:r>
            <a:r>
              <a:rPr sz="1300" dirty="0">
                <a:latin typeface="Georgia"/>
                <a:cs typeface="Georgia"/>
              </a:rPr>
              <a:t> Course. Don’t waste your </a:t>
            </a:r>
            <a:r>
              <a:rPr sz="1300" spc="-5" dirty="0">
                <a:latin typeface="Georgia"/>
                <a:cs typeface="Georgia"/>
              </a:rPr>
              <a:t>time following </a:t>
            </a:r>
            <a:r>
              <a:rPr sz="1300" dirty="0">
                <a:latin typeface="Georgia"/>
                <a:cs typeface="Georgia"/>
              </a:rPr>
              <a:t>disconnected, outdated </a:t>
            </a:r>
            <a:r>
              <a:rPr sz="1300" spc="-5" dirty="0">
                <a:latin typeface="Georgia"/>
                <a:cs typeface="Georgia"/>
              </a:rPr>
              <a:t>tutorials. My 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Complete </a:t>
            </a:r>
            <a:r>
              <a:rPr sz="1300" dirty="0">
                <a:latin typeface="Georgia"/>
                <a:cs typeface="Georgia"/>
              </a:rPr>
              <a:t>SQL </a:t>
            </a:r>
            <a:r>
              <a:rPr sz="1300" spc="-5" dirty="0">
                <a:latin typeface="Georgia"/>
                <a:cs typeface="Georgia"/>
              </a:rPr>
              <a:t>Mastery </a:t>
            </a:r>
            <a:r>
              <a:rPr sz="1300" dirty="0">
                <a:latin typeface="Georgia"/>
                <a:cs typeface="Georgia"/>
              </a:rPr>
              <a:t>Course </a:t>
            </a:r>
            <a:r>
              <a:rPr sz="1300" spc="-5" dirty="0">
                <a:latin typeface="Georgia"/>
                <a:cs typeface="Georgia"/>
              </a:rPr>
              <a:t>has everything</a:t>
            </a:r>
            <a:r>
              <a:rPr sz="1300" dirty="0">
                <a:latin typeface="Georgia"/>
                <a:cs typeface="Georgia"/>
              </a:rPr>
              <a:t> you need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in one</a:t>
            </a:r>
            <a:r>
              <a:rPr sz="1300" spc="-5" dirty="0">
                <a:latin typeface="Georgia"/>
                <a:cs typeface="Georgia"/>
              </a:rPr>
              <a:t> place:</a:t>
            </a:r>
            <a:endParaRPr sz="1300">
              <a:latin typeface="Georgia"/>
              <a:cs typeface="Georgia"/>
            </a:endParaRPr>
          </a:p>
          <a:p>
            <a:pPr marL="245110" indent="-233045">
              <a:lnSpc>
                <a:spcPct val="100000"/>
              </a:lnSpc>
              <a:spcBef>
                <a:spcPts val="1185"/>
              </a:spcBef>
              <a:buChar char="•"/>
              <a:tabLst>
                <a:tab pos="245110" algn="l"/>
                <a:tab pos="245745" algn="l"/>
              </a:tabLst>
            </a:pPr>
            <a:r>
              <a:rPr sz="1950" baseline="2136" dirty="0">
                <a:latin typeface="Georgia"/>
                <a:cs typeface="Georgia"/>
              </a:rPr>
              <a:t>10</a:t>
            </a:r>
            <a:r>
              <a:rPr sz="1950" spc="-3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hours</a:t>
            </a:r>
            <a:r>
              <a:rPr sz="1950" spc="-30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of</a:t>
            </a:r>
            <a:r>
              <a:rPr sz="1950" spc="-3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HD</a:t>
            </a:r>
            <a:r>
              <a:rPr sz="1950" spc="-30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video</a:t>
            </a:r>
            <a:endParaRPr sz="1950" baseline="2136">
              <a:latin typeface="Georgia"/>
              <a:cs typeface="Georgia"/>
            </a:endParaRPr>
          </a:p>
          <a:p>
            <a:pPr marL="245110" indent="-233045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  <a:tab pos="245745" algn="l"/>
              </a:tabLst>
            </a:pPr>
            <a:r>
              <a:rPr sz="1950" spc="-7" baseline="2136" dirty="0">
                <a:latin typeface="Georgia"/>
                <a:cs typeface="Georgia"/>
              </a:rPr>
              <a:t>Unlimited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access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-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watch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it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as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many</a:t>
            </a:r>
            <a:r>
              <a:rPr sz="1950" spc="-7" baseline="2136" dirty="0">
                <a:latin typeface="Georgia"/>
                <a:cs typeface="Georgia"/>
              </a:rPr>
              <a:t> times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as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you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want</a:t>
            </a:r>
            <a:endParaRPr sz="1950" baseline="2136">
              <a:latin typeface="Georgia"/>
              <a:cs typeface="Georgia"/>
            </a:endParaRPr>
          </a:p>
          <a:p>
            <a:pPr marL="245110" indent="-233045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  <a:tab pos="245745" algn="l"/>
              </a:tabLst>
            </a:pPr>
            <a:r>
              <a:rPr sz="1950" spc="-7" baseline="2136" dirty="0">
                <a:latin typeface="Georgia"/>
                <a:cs typeface="Georgia"/>
              </a:rPr>
              <a:t>Self-paced learning </a:t>
            </a:r>
            <a:r>
              <a:rPr sz="1950" baseline="2136" dirty="0">
                <a:latin typeface="Georgia"/>
                <a:cs typeface="Georgia"/>
              </a:rPr>
              <a:t>-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take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your</a:t>
            </a:r>
            <a:r>
              <a:rPr sz="1950" spc="-7" baseline="2136" dirty="0">
                <a:latin typeface="Georgia"/>
                <a:cs typeface="Georgia"/>
              </a:rPr>
              <a:t> time </a:t>
            </a:r>
            <a:r>
              <a:rPr sz="1950" baseline="2136" dirty="0">
                <a:latin typeface="Georgia"/>
                <a:cs typeface="Georgia"/>
              </a:rPr>
              <a:t>if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you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prefer</a:t>
            </a:r>
            <a:endParaRPr sz="1950" baseline="2136">
              <a:latin typeface="Georgia"/>
              <a:cs typeface="Georgia"/>
            </a:endParaRPr>
          </a:p>
          <a:p>
            <a:pPr marL="245110" indent="-233045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  <a:tab pos="245745" algn="l"/>
              </a:tabLst>
            </a:pPr>
            <a:r>
              <a:rPr sz="1950" baseline="2136" dirty="0">
                <a:latin typeface="Georgia"/>
                <a:cs typeface="Georgia"/>
              </a:rPr>
              <a:t>Watch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it</a:t>
            </a:r>
            <a:r>
              <a:rPr sz="1950" spc="-7" baseline="2136" dirty="0">
                <a:latin typeface="Georgia"/>
                <a:cs typeface="Georgia"/>
              </a:rPr>
              <a:t> online </a:t>
            </a:r>
            <a:r>
              <a:rPr sz="1950" baseline="2136" dirty="0">
                <a:latin typeface="Georgia"/>
                <a:cs typeface="Georgia"/>
              </a:rPr>
              <a:t>or</a:t>
            </a:r>
            <a:r>
              <a:rPr sz="1950" spc="-7" baseline="2136" dirty="0">
                <a:latin typeface="Georgia"/>
                <a:cs typeface="Georgia"/>
              </a:rPr>
              <a:t> download </a:t>
            </a:r>
            <a:r>
              <a:rPr sz="1950" baseline="2136" dirty="0">
                <a:latin typeface="Georgia"/>
                <a:cs typeface="Georgia"/>
              </a:rPr>
              <a:t>and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watch</a:t>
            </a:r>
            <a:r>
              <a:rPr sz="1950" spc="-7" baseline="2136" dirty="0">
                <a:latin typeface="Georgia"/>
                <a:cs typeface="Georgia"/>
              </a:rPr>
              <a:t> offline</a:t>
            </a:r>
            <a:endParaRPr sz="1950" baseline="2136">
              <a:latin typeface="Georgia"/>
              <a:cs typeface="Georgia"/>
            </a:endParaRPr>
          </a:p>
          <a:p>
            <a:pPr marL="245110" indent="-233045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  <a:tab pos="245745" algn="l"/>
              </a:tabLst>
            </a:pPr>
            <a:r>
              <a:rPr sz="1950" baseline="2136" dirty="0">
                <a:latin typeface="Georgia"/>
                <a:cs typeface="Georgia"/>
              </a:rPr>
              <a:t>Certificate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of</a:t>
            </a:r>
            <a:r>
              <a:rPr sz="1950" spc="-7" baseline="2136" dirty="0">
                <a:latin typeface="Georgia"/>
                <a:cs typeface="Georgia"/>
              </a:rPr>
              <a:t> completion </a:t>
            </a:r>
            <a:r>
              <a:rPr sz="1950" baseline="2136" dirty="0">
                <a:latin typeface="Georgia"/>
                <a:cs typeface="Georgia"/>
              </a:rPr>
              <a:t>-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add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it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to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your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resume</a:t>
            </a:r>
            <a:r>
              <a:rPr sz="1950" spc="-7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to</a:t>
            </a:r>
            <a:r>
              <a:rPr sz="1950" spc="-7" baseline="2136" dirty="0">
                <a:latin typeface="Georgia"/>
                <a:cs typeface="Georgia"/>
              </a:rPr>
              <a:t> stand</a:t>
            </a:r>
            <a:r>
              <a:rPr sz="1950" spc="-15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out</a:t>
            </a:r>
            <a:endParaRPr sz="1950" baseline="2136">
              <a:latin typeface="Georgia"/>
              <a:cs typeface="Georgia"/>
            </a:endParaRPr>
          </a:p>
          <a:p>
            <a:pPr marL="245110" indent="-233045">
              <a:lnSpc>
                <a:spcPct val="100000"/>
              </a:lnSpc>
              <a:spcBef>
                <a:spcPts val="1140"/>
              </a:spcBef>
              <a:buChar char="•"/>
              <a:tabLst>
                <a:tab pos="245110" algn="l"/>
                <a:tab pos="245745" algn="l"/>
              </a:tabLst>
            </a:pPr>
            <a:r>
              <a:rPr sz="1950" baseline="2136" dirty="0">
                <a:latin typeface="Georgia"/>
                <a:cs typeface="Georgia"/>
              </a:rPr>
              <a:t>30-day</a:t>
            </a:r>
            <a:r>
              <a:rPr sz="1950" spc="-30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money-back</a:t>
            </a:r>
            <a:r>
              <a:rPr sz="1950" spc="-22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guarantee</a:t>
            </a:r>
            <a:r>
              <a:rPr sz="1950" spc="-30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-</a:t>
            </a:r>
            <a:r>
              <a:rPr sz="1950" spc="-22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no</a:t>
            </a:r>
            <a:r>
              <a:rPr sz="1950" spc="-30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questions</a:t>
            </a:r>
            <a:r>
              <a:rPr sz="1950" spc="-22" baseline="2136" dirty="0">
                <a:latin typeface="Georgia"/>
                <a:cs typeface="Georgia"/>
              </a:rPr>
              <a:t> </a:t>
            </a:r>
            <a:r>
              <a:rPr sz="1950" baseline="2136" dirty="0">
                <a:latin typeface="Georgia"/>
                <a:cs typeface="Georgia"/>
              </a:rPr>
              <a:t>asked</a:t>
            </a:r>
            <a:endParaRPr sz="1950" baseline="2136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704723"/>
            <a:ext cx="607250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Georgia"/>
                <a:cs typeface="Georgia"/>
              </a:rPr>
              <a:t>The price for this course is $149 but the </a:t>
            </a:r>
            <a:r>
              <a:rPr sz="1300" spc="-5" dirty="0">
                <a:latin typeface="Georgia"/>
                <a:cs typeface="Georgia"/>
              </a:rPr>
              <a:t>first </a:t>
            </a:r>
            <a:r>
              <a:rPr sz="1300" dirty="0">
                <a:latin typeface="Georgia"/>
                <a:cs typeface="Georgia"/>
              </a:rPr>
              <a:t>200 </a:t>
            </a:r>
            <a:r>
              <a:rPr sz="1300" spc="-5" dirty="0">
                <a:latin typeface="Georgia"/>
                <a:cs typeface="Georgia"/>
              </a:rPr>
              <a:t>people </a:t>
            </a:r>
            <a:r>
              <a:rPr sz="1300" dirty="0">
                <a:latin typeface="Georgia"/>
                <a:cs typeface="Georgia"/>
              </a:rPr>
              <a:t>who </a:t>
            </a:r>
            <a:r>
              <a:rPr sz="1300" spc="-5" dirty="0">
                <a:latin typeface="Georgia"/>
                <a:cs typeface="Georgia"/>
              </a:rPr>
              <a:t>have downloaded </a:t>
            </a:r>
            <a:r>
              <a:rPr sz="1300" dirty="0">
                <a:latin typeface="Georgia"/>
                <a:cs typeface="Georgia"/>
              </a:rPr>
              <a:t>this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cheat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sheet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can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get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it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for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$12.99</a:t>
            </a:r>
            <a:r>
              <a:rPr sz="1300" spc="-5" dirty="0">
                <a:latin typeface="Georgia"/>
                <a:cs typeface="Georgia"/>
              </a:rPr>
              <a:t> using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coupon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code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b="1" dirty="0">
                <a:latin typeface="Georgia"/>
                <a:cs typeface="Georgia"/>
              </a:rPr>
              <a:t>CHEATSHEET</a:t>
            </a:r>
            <a:r>
              <a:rPr sz="1300" dirty="0">
                <a:latin typeface="Georgia"/>
                <a:cs typeface="Georgia"/>
              </a:rPr>
              <a:t>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u="sng" spc="-5" dirty="0">
                <a:solidFill>
                  <a:srgbClr val="00A3DA"/>
                </a:solidFill>
                <a:uFill>
                  <a:solidFill>
                    <a:srgbClr val="00A3DA"/>
                  </a:solidFill>
                </a:uFill>
                <a:latin typeface="Georgia"/>
                <a:cs typeface="Georgia"/>
                <a:hlinkClick r:id="rId2"/>
              </a:rPr>
              <a:t>https://codewithmosh.com/p/complete-sql-mastery/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735203"/>
            <a:ext cx="587248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444444"/>
                </a:solidFill>
                <a:latin typeface="Georgia"/>
                <a:cs typeface="Georgia"/>
              </a:rPr>
              <a:t>About</a:t>
            </a:r>
            <a:r>
              <a:rPr sz="1600" b="1" i="1" spc="-2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600" b="1" i="1" dirty="0">
                <a:solidFill>
                  <a:srgbClr val="444444"/>
                </a:solidFill>
                <a:latin typeface="Georgia"/>
                <a:cs typeface="Georgia"/>
              </a:rPr>
              <a:t>this</a:t>
            </a:r>
            <a:r>
              <a:rPr sz="1600" b="1" i="1" spc="-2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600" b="1" i="1" dirty="0">
                <a:solidFill>
                  <a:srgbClr val="444444"/>
                </a:solidFill>
                <a:latin typeface="Georgia"/>
                <a:cs typeface="Georgia"/>
              </a:rPr>
              <a:t>Cheat</a:t>
            </a:r>
            <a:r>
              <a:rPr sz="1600" b="1" i="1" spc="-2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600" b="1" i="1" dirty="0">
                <a:solidFill>
                  <a:srgbClr val="444444"/>
                </a:solidFill>
                <a:latin typeface="Georgia"/>
                <a:cs typeface="Georgia"/>
              </a:rPr>
              <a:t>Sheet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Georgia"/>
              <a:cs typeface="Georgia"/>
            </a:endParaRPr>
          </a:p>
          <a:p>
            <a:pPr marL="12700" marR="481330">
              <a:lnSpc>
                <a:spcPct val="115399"/>
              </a:lnSpc>
            </a:pPr>
            <a:r>
              <a:rPr sz="1300" dirty="0">
                <a:latin typeface="Georgia"/>
                <a:cs typeface="Georgia"/>
              </a:rPr>
              <a:t>This cheat sheet </a:t>
            </a:r>
            <a:r>
              <a:rPr sz="1300" spc="-5" dirty="0">
                <a:latin typeface="Georgia"/>
                <a:cs typeface="Georgia"/>
              </a:rPr>
              <a:t>includes </a:t>
            </a:r>
            <a:r>
              <a:rPr sz="1300" dirty="0">
                <a:latin typeface="Georgia"/>
                <a:cs typeface="Georgia"/>
              </a:rPr>
              <a:t>the </a:t>
            </a:r>
            <a:r>
              <a:rPr sz="1300" spc="-5" dirty="0">
                <a:latin typeface="Georgia"/>
                <a:cs typeface="Georgia"/>
              </a:rPr>
              <a:t>materials I’ve </a:t>
            </a:r>
            <a:r>
              <a:rPr sz="1300" dirty="0">
                <a:latin typeface="Georgia"/>
                <a:cs typeface="Georgia"/>
              </a:rPr>
              <a:t>covered in my SQL </a:t>
            </a:r>
            <a:r>
              <a:rPr sz="1300" spc="-5" dirty="0">
                <a:latin typeface="Georgia"/>
                <a:cs typeface="Georgia"/>
              </a:rPr>
              <a:t>tutorial </a:t>
            </a:r>
            <a:r>
              <a:rPr sz="1300" dirty="0">
                <a:latin typeface="Georgia"/>
                <a:cs typeface="Georgia"/>
              </a:rPr>
              <a:t>for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Beginners </a:t>
            </a:r>
            <a:r>
              <a:rPr sz="1300" dirty="0">
                <a:latin typeface="Georgia"/>
                <a:cs typeface="Georgia"/>
              </a:rPr>
              <a:t>on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YouTube.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u="sng" spc="-5" dirty="0">
                <a:solidFill>
                  <a:srgbClr val="00A3DA"/>
                </a:solidFill>
                <a:uFill>
                  <a:solidFill>
                    <a:srgbClr val="00A3DA"/>
                  </a:solidFill>
                </a:uFill>
                <a:latin typeface="Georgia"/>
                <a:cs typeface="Georgia"/>
                <a:hlinkClick r:id="rId2"/>
              </a:rPr>
              <a:t>https://youtu.be/7S_tz1z_5bA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Georgia"/>
              <a:cs typeface="Georgia"/>
            </a:endParaRPr>
          </a:p>
          <a:p>
            <a:pPr marL="12700" marR="28575">
              <a:lnSpc>
                <a:spcPct val="115399"/>
              </a:lnSpc>
            </a:pPr>
            <a:r>
              <a:rPr sz="1300" dirty="0">
                <a:latin typeface="Georgia"/>
                <a:cs typeface="Georgia"/>
              </a:rPr>
              <a:t>Both the YouTube </a:t>
            </a:r>
            <a:r>
              <a:rPr sz="1300" spc="-5" dirty="0">
                <a:latin typeface="Georgia"/>
                <a:cs typeface="Georgia"/>
              </a:rPr>
              <a:t>tutorial </a:t>
            </a:r>
            <a:r>
              <a:rPr sz="1300" dirty="0">
                <a:latin typeface="Georgia"/>
                <a:cs typeface="Georgia"/>
              </a:rPr>
              <a:t>and this cheat cover the core </a:t>
            </a:r>
            <a:r>
              <a:rPr sz="1300" spc="-5" dirty="0">
                <a:latin typeface="Georgia"/>
                <a:cs typeface="Georgia"/>
              </a:rPr>
              <a:t>language constructs </a:t>
            </a:r>
            <a:r>
              <a:rPr sz="1300" dirty="0">
                <a:latin typeface="Georgia"/>
                <a:cs typeface="Georgia"/>
              </a:rPr>
              <a:t>and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they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are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not</a:t>
            </a:r>
            <a:r>
              <a:rPr sz="1300" spc="-5" dirty="0">
                <a:latin typeface="Georgia"/>
                <a:cs typeface="Georgia"/>
              </a:rPr>
              <a:t> complete </a:t>
            </a:r>
            <a:r>
              <a:rPr sz="1300" dirty="0">
                <a:latin typeface="Georgia"/>
                <a:cs typeface="Georgia"/>
              </a:rPr>
              <a:t>by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any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means.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900"/>
              </a:spcBef>
            </a:pPr>
            <a:r>
              <a:rPr sz="1300" spc="-5" dirty="0">
                <a:latin typeface="Georgia"/>
                <a:cs typeface="Georgia"/>
              </a:rPr>
              <a:t>If </a:t>
            </a:r>
            <a:r>
              <a:rPr sz="1300" dirty="0">
                <a:latin typeface="Georgia"/>
                <a:cs typeface="Georgia"/>
              </a:rPr>
              <a:t>you want to </a:t>
            </a:r>
            <a:r>
              <a:rPr sz="1300" spc="-5" dirty="0">
                <a:latin typeface="Georgia"/>
                <a:cs typeface="Georgia"/>
              </a:rPr>
              <a:t>learn everything </a:t>
            </a:r>
            <a:r>
              <a:rPr sz="1300" dirty="0">
                <a:latin typeface="Georgia"/>
                <a:cs typeface="Georgia"/>
              </a:rPr>
              <a:t>SQL </a:t>
            </a:r>
            <a:r>
              <a:rPr sz="1300" spc="-5" dirty="0">
                <a:latin typeface="Georgia"/>
                <a:cs typeface="Georgia"/>
              </a:rPr>
              <a:t>has </a:t>
            </a:r>
            <a:r>
              <a:rPr sz="1300" dirty="0">
                <a:latin typeface="Georgia"/>
                <a:cs typeface="Georgia"/>
              </a:rPr>
              <a:t>to offer and become a SQL expert, check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out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my</a:t>
            </a:r>
            <a:r>
              <a:rPr sz="1300" spc="-5" dirty="0">
                <a:latin typeface="Georgia"/>
                <a:cs typeface="Georgia"/>
              </a:rPr>
              <a:t> Complete </a:t>
            </a:r>
            <a:r>
              <a:rPr sz="1300" dirty="0">
                <a:latin typeface="Georgia"/>
                <a:cs typeface="Georgia"/>
              </a:rPr>
              <a:t>SQL</a:t>
            </a:r>
            <a:r>
              <a:rPr sz="1300" spc="-5" dirty="0">
                <a:latin typeface="Georgia"/>
                <a:cs typeface="Georgia"/>
              </a:rPr>
              <a:t> Mastery</a:t>
            </a:r>
            <a:r>
              <a:rPr sz="1300" dirty="0">
                <a:latin typeface="Georgia"/>
                <a:cs typeface="Georgia"/>
              </a:rPr>
              <a:t> Course.</a:t>
            </a:r>
            <a:endParaRPr sz="1300">
              <a:latin typeface="Georgia"/>
              <a:cs typeface="Georgia"/>
            </a:endParaRPr>
          </a:p>
          <a:p>
            <a:pPr marL="12700" marR="41910">
              <a:lnSpc>
                <a:spcPct val="115399"/>
              </a:lnSpc>
              <a:spcBef>
                <a:spcPts val="900"/>
              </a:spcBef>
            </a:pPr>
            <a:r>
              <a:rPr sz="1300" dirty="0">
                <a:latin typeface="Georgia"/>
                <a:cs typeface="Georgia"/>
              </a:rPr>
              <a:t>Use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b="1" spc="-5" dirty="0">
                <a:latin typeface="Georgia"/>
                <a:cs typeface="Georgia"/>
              </a:rPr>
              <a:t>coupon</a:t>
            </a:r>
            <a:r>
              <a:rPr sz="1300" b="1" dirty="0">
                <a:latin typeface="Georgia"/>
                <a:cs typeface="Georgia"/>
              </a:rPr>
              <a:t> </a:t>
            </a:r>
            <a:r>
              <a:rPr sz="1300" b="1" spc="-5" dirty="0">
                <a:latin typeface="Georgia"/>
                <a:cs typeface="Georgia"/>
              </a:rPr>
              <a:t>code</a:t>
            </a:r>
            <a:r>
              <a:rPr sz="1300" b="1" spc="-10" dirty="0">
                <a:latin typeface="Georgia"/>
                <a:cs typeface="Georgia"/>
              </a:rPr>
              <a:t> </a:t>
            </a:r>
            <a:r>
              <a:rPr sz="1300" b="1" dirty="0">
                <a:latin typeface="Georgia"/>
                <a:cs typeface="Georgia"/>
              </a:rPr>
              <a:t>CHEATSHEET</a:t>
            </a:r>
            <a:r>
              <a:rPr sz="1300" b="1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upon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checkout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get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this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course </a:t>
            </a:r>
            <a:r>
              <a:rPr sz="1300" dirty="0">
                <a:latin typeface="Georgia"/>
                <a:cs typeface="Georgia"/>
              </a:rPr>
              <a:t>with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 </a:t>
            </a:r>
            <a:r>
              <a:rPr sz="1300" spc="-29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90%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discount: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u="sng" spc="-5" dirty="0">
                <a:solidFill>
                  <a:srgbClr val="00A3DA"/>
                </a:solidFill>
                <a:uFill>
                  <a:solidFill>
                    <a:srgbClr val="00A3DA"/>
                  </a:solidFill>
                </a:uFill>
                <a:latin typeface="Georgia"/>
                <a:cs typeface="Georgia"/>
                <a:hlinkClick r:id="rId3"/>
              </a:rPr>
              <a:t>https://codewithmosh.com/p/complete-sql-mastery/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735203"/>
            <a:ext cx="1856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444444"/>
                </a:solidFill>
                <a:latin typeface="Georgia"/>
                <a:cs typeface="Georgia"/>
              </a:rPr>
              <a:t>About</a:t>
            </a:r>
            <a:r>
              <a:rPr sz="1600" b="1" i="1" spc="-3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600" b="1" i="1" dirty="0">
                <a:solidFill>
                  <a:srgbClr val="444444"/>
                </a:solidFill>
                <a:latin typeface="Georgia"/>
                <a:cs typeface="Georgia"/>
              </a:rPr>
              <a:t>the</a:t>
            </a:r>
            <a:r>
              <a:rPr sz="1600" b="1" i="1" spc="-2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600" b="1" i="1" spc="-5" dirty="0">
                <a:solidFill>
                  <a:srgbClr val="444444"/>
                </a:solidFill>
                <a:latin typeface="Georgia"/>
                <a:cs typeface="Georgia"/>
              </a:rPr>
              <a:t>Author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299" y="1568323"/>
            <a:ext cx="42183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Georgia"/>
                <a:cs typeface="Georgia"/>
              </a:rPr>
              <a:t>Hi! </a:t>
            </a:r>
            <a:r>
              <a:rPr sz="1300" spc="-5" dirty="0">
                <a:latin typeface="Georgia"/>
                <a:cs typeface="Georgia"/>
              </a:rPr>
              <a:t>My </a:t>
            </a:r>
            <a:r>
              <a:rPr sz="1300" dirty="0">
                <a:latin typeface="Georgia"/>
                <a:cs typeface="Georgia"/>
              </a:rPr>
              <a:t>name is </a:t>
            </a:r>
            <a:r>
              <a:rPr sz="1300" spc="-5" dirty="0">
                <a:latin typeface="Georgia"/>
                <a:cs typeface="Georgia"/>
              </a:rPr>
              <a:t>Mosh </a:t>
            </a:r>
            <a:r>
              <a:rPr sz="1300" dirty="0">
                <a:latin typeface="Georgia"/>
                <a:cs typeface="Georgia"/>
              </a:rPr>
              <a:t>Hamedani. </a:t>
            </a:r>
            <a:r>
              <a:rPr sz="1300" spc="-5" dirty="0">
                <a:latin typeface="Georgia"/>
                <a:cs typeface="Georgia"/>
              </a:rPr>
              <a:t>I’m </a:t>
            </a:r>
            <a:r>
              <a:rPr sz="1300" dirty="0">
                <a:latin typeface="Georgia"/>
                <a:cs typeface="Georgia"/>
              </a:rPr>
              <a:t>a </a:t>
            </a:r>
            <a:r>
              <a:rPr sz="1300" spc="-5" dirty="0">
                <a:latin typeface="Georgia"/>
                <a:cs typeface="Georgia"/>
              </a:rPr>
              <a:t>software engineer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with two decades of experience and </a:t>
            </a:r>
            <a:r>
              <a:rPr sz="1300" spc="-5" dirty="0">
                <a:latin typeface="Georgia"/>
                <a:cs typeface="Georgia"/>
              </a:rPr>
              <a:t>I’ve </a:t>
            </a:r>
            <a:r>
              <a:rPr sz="1300" dirty="0">
                <a:latin typeface="Georgia"/>
                <a:cs typeface="Georgia"/>
              </a:rPr>
              <a:t>taught over </a:t>
            </a:r>
            <a:r>
              <a:rPr sz="1300" spc="-5" dirty="0">
                <a:latin typeface="Georgia"/>
                <a:cs typeface="Georgia"/>
              </a:rPr>
              <a:t>three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million </a:t>
            </a:r>
            <a:r>
              <a:rPr sz="1300" dirty="0">
                <a:latin typeface="Georgia"/>
                <a:cs typeface="Georgia"/>
              </a:rPr>
              <a:t>how to code or how to become a </a:t>
            </a:r>
            <a:r>
              <a:rPr sz="1300" spc="-5" dirty="0">
                <a:latin typeface="Georgia"/>
                <a:cs typeface="Georgia"/>
              </a:rPr>
              <a:t>professional </a:t>
            </a:r>
            <a:r>
              <a:rPr sz="1300" dirty="0">
                <a:latin typeface="Georgia"/>
                <a:cs typeface="Georgia"/>
              </a:rPr>
              <a:t> software </a:t>
            </a:r>
            <a:r>
              <a:rPr sz="1300" spc="-5" dirty="0">
                <a:latin typeface="Georgia"/>
                <a:cs typeface="Georgia"/>
              </a:rPr>
              <a:t>engineer. It’s </a:t>
            </a:r>
            <a:r>
              <a:rPr sz="1300" dirty="0">
                <a:latin typeface="Georgia"/>
                <a:cs typeface="Georgia"/>
              </a:rPr>
              <a:t>my mission to </a:t>
            </a:r>
            <a:r>
              <a:rPr sz="1300" spc="-5" dirty="0">
                <a:latin typeface="Georgia"/>
                <a:cs typeface="Georgia"/>
              </a:rPr>
              <a:t>make software 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engineering simple </a:t>
            </a:r>
            <a:r>
              <a:rPr sz="1300" dirty="0">
                <a:latin typeface="Georgia"/>
                <a:cs typeface="Georgia"/>
              </a:rPr>
              <a:t>and </a:t>
            </a:r>
            <a:r>
              <a:rPr sz="1300" spc="-5" dirty="0">
                <a:latin typeface="Georgia"/>
                <a:cs typeface="Georgia"/>
              </a:rPr>
              <a:t>accessible </a:t>
            </a:r>
            <a:r>
              <a:rPr sz="1300" dirty="0">
                <a:latin typeface="Georgia"/>
                <a:cs typeface="Georgia"/>
              </a:rPr>
              <a:t>to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everyone.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3541903"/>
            <a:ext cx="3751579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2"/>
              </a:rPr>
              <a:t>https://codewithmosh.com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ct val="173100"/>
              </a:lnSpc>
            </a:pPr>
            <a:r>
              <a:rPr sz="13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https://youtube.com/user/programmingwithmosh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4"/>
              </a:rPr>
              <a:t>https://twitter.com/moshhamedani 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5"/>
              </a:rPr>
              <a:t>https://facebook.com/programmingwithmosh/</a:t>
            </a:r>
            <a:endParaRPr sz="13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800" y="1196606"/>
            <a:ext cx="1774545" cy="1772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671703"/>
            <a:ext cx="6055995" cy="5575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Basics</a:t>
            </a:r>
            <a:r>
              <a:rPr sz="1500" i="1" spc="-8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........................................................................................................5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Comment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s</a:t>
            </a:r>
            <a:r>
              <a:rPr sz="1500" spc="-1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</a:t>
            </a:r>
            <a:r>
              <a:rPr sz="1500" i="1" spc="75" dirty="0">
                <a:solidFill>
                  <a:srgbClr val="7F7F7F"/>
                </a:solidFill>
                <a:latin typeface="Georgia"/>
                <a:cs typeface="Georgia"/>
              </a:rPr>
              <a:t>.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5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SELECT</a:t>
            </a:r>
            <a:r>
              <a:rPr sz="1500" i="1" spc="-2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Clause</a:t>
            </a:r>
            <a:r>
              <a:rPr sz="1500" i="1" spc="26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........................................................................................5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WHERE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Clause</a:t>
            </a:r>
            <a:r>
              <a:rPr sz="1500" i="1" spc="10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........................................................................................6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Logical</a:t>
            </a:r>
            <a:r>
              <a:rPr sz="1500" i="1" spc="1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Operators</a:t>
            </a:r>
            <a:r>
              <a:rPr sz="1500" i="1" spc="1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....................................................................................6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IN</a:t>
            </a:r>
            <a:r>
              <a:rPr sz="1500" i="1" spc="-2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Operator</a:t>
            </a:r>
            <a:r>
              <a:rPr sz="1500" i="1" spc="-2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..............................................................................................7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BETWEEN</a:t>
            </a:r>
            <a:r>
              <a:rPr sz="1500" i="1" spc="17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Operator</a:t>
            </a:r>
            <a:r>
              <a:rPr sz="1500" i="1" spc="12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................................................................................7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LIKE</a:t>
            </a:r>
            <a:r>
              <a:rPr sz="15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Op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e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r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a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tor</a:t>
            </a:r>
            <a:r>
              <a:rPr sz="1500" spc="-19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</a:t>
            </a:r>
            <a:r>
              <a:rPr sz="1500" i="1" spc="50" dirty="0">
                <a:solidFill>
                  <a:srgbClr val="7F7F7F"/>
                </a:solidFill>
                <a:latin typeface="Georgia"/>
                <a:cs typeface="Georgia"/>
              </a:rPr>
              <a:t>.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7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REGEXP</a:t>
            </a:r>
            <a:r>
              <a:rPr sz="1500" i="1" spc="-1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Operator....................................................................................7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IS</a:t>
            </a:r>
            <a:r>
              <a:rPr sz="1500" i="1" spc="-2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NULL</a:t>
            </a:r>
            <a:r>
              <a:rPr sz="1500" i="1" spc="-1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Operator</a:t>
            </a:r>
            <a:r>
              <a:rPr sz="1500" i="1" spc="12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...................................................................................8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ORDER</a:t>
            </a:r>
            <a:r>
              <a:rPr sz="1500" i="1" spc="-2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BY</a:t>
            </a:r>
            <a:r>
              <a:rPr sz="1500" i="1" spc="-2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Clause</a:t>
            </a:r>
            <a:r>
              <a:rPr sz="1500" i="1" spc="204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...................................................................................8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LIMIT</a:t>
            </a:r>
            <a:r>
              <a:rPr sz="1500" i="1" spc="26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Clause</a:t>
            </a:r>
            <a:r>
              <a:rPr sz="1500" i="1" spc="-7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............................................................................................8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Inner</a:t>
            </a:r>
            <a:r>
              <a:rPr sz="1500" i="1" spc="-2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Joins</a:t>
            </a:r>
            <a:r>
              <a:rPr sz="1500" i="1" spc="13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Outer</a:t>
            </a:r>
            <a:r>
              <a:rPr sz="1500" i="1" spc="-2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Joins</a:t>
            </a:r>
            <a:r>
              <a:rPr sz="1500" i="1" spc="2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USI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NG</a:t>
            </a:r>
            <a:r>
              <a:rPr sz="15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Clause</a:t>
            </a:r>
            <a:r>
              <a:rPr sz="1500" spc="-204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</a:t>
            </a:r>
            <a:r>
              <a:rPr sz="1500" i="1" spc="40" dirty="0">
                <a:solidFill>
                  <a:srgbClr val="7F7F7F"/>
                </a:solidFill>
                <a:latin typeface="Georgia"/>
                <a:cs typeface="Georgia"/>
              </a:rPr>
              <a:t>.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Cros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s</a:t>
            </a:r>
            <a:r>
              <a:rPr sz="15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Join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s</a:t>
            </a:r>
            <a:r>
              <a:rPr sz="1500" spc="-2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</a:t>
            </a:r>
            <a:r>
              <a:rPr sz="1500" i="1" spc="20" dirty="0">
                <a:solidFill>
                  <a:srgbClr val="7F7F7F"/>
                </a:solidFill>
                <a:latin typeface="Georgia"/>
                <a:cs typeface="Georgia"/>
              </a:rPr>
              <a:t>.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9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Unions</a:t>
            </a:r>
            <a:r>
              <a:rPr sz="1500" i="1" spc="330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.....................................................................................................10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27800"/>
              </a:lnSpc>
            </a:pP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Inserting Data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........................................................................................10 </a:t>
            </a:r>
            <a:r>
              <a:rPr sz="1500" i="1" spc="-35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Want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to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Become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a</a:t>
            </a:r>
            <a:r>
              <a:rPr sz="1500" i="1" spc="-5" dirty="0">
                <a:solidFill>
                  <a:srgbClr val="7F7F7F"/>
                </a:solidFill>
                <a:latin typeface="Georgia"/>
                <a:cs typeface="Georgia"/>
              </a:rPr>
              <a:t> SQL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Expert?</a:t>
            </a:r>
            <a:r>
              <a:rPr sz="1500" i="1" spc="229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Georgia"/>
                <a:cs typeface="Georgia"/>
              </a:rPr>
              <a:t>............................................................10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735203"/>
            <a:ext cx="130619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Basics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215300"/>
              </a:lnSpc>
              <a:spcBef>
                <a:spcPts val="40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USE</a:t>
            </a:r>
            <a:r>
              <a:rPr sz="1200" spc="-10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sql_store;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8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035683"/>
            <a:ext cx="48323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WHERE </a:t>
            </a:r>
            <a:r>
              <a:rPr sz="1200" dirty="0">
                <a:solidFill>
                  <a:srgbClr val="00A3DA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ORDER </a:t>
            </a:r>
            <a:r>
              <a:rPr sz="1200" spc="-5" dirty="0">
                <a:solidFill>
                  <a:srgbClr val="00A3DA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LIMIT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57" y="2035683"/>
            <a:ext cx="121475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state </a:t>
            </a:r>
            <a:r>
              <a:rPr sz="1200" dirty="0">
                <a:latin typeface="Courier New"/>
                <a:cs typeface="Courier New"/>
              </a:rPr>
              <a:t>= ‘CA’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BY</a:t>
            </a:r>
            <a:r>
              <a:rPr sz="1200" spc="-10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first_name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2894203"/>
            <a:ext cx="495998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SQL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is </a:t>
            </a:r>
            <a:r>
              <a:rPr sz="1300" b="1" spc="-5" dirty="0">
                <a:latin typeface="Georgia"/>
                <a:cs typeface="Georgia"/>
              </a:rPr>
              <a:t>not</a:t>
            </a:r>
            <a:r>
              <a:rPr sz="1300" b="1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 </a:t>
            </a:r>
            <a:r>
              <a:rPr sz="1300" spc="-5" dirty="0">
                <a:latin typeface="Georgia"/>
                <a:cs typeface="Georgia"/>
              </a:rPr>
              <a:t>case-sensitive language.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In MySQL,</a:t>
            </a:r>
            <a:r>
              <a:rPr sz="1300" dirty="0">
                <a:latin typeface="Georgia"/>
                <a:cs typeface="Georgia"/>
              </a:rPr>
              <a:t> every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statement must be</a:t>
            </a:r>
            <a:r>
              <a:rPr sz="1300" spc="-5" dirty="0">
                <a:latin typeface="Georgia"/>
                <a:cs typeface="Georgia"/>
              </a:rPr>
              <a:t> terminated</a:t>
            </a:r>
            <a:r>
              <a:rPr sz="1300" dirty="0">
                <a:latin typeface="Georgia"/>
                <a:cs typeface="Georgia"/>
              </a:rPr>
              <a:t> with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 </a:t>
            </a:r>
            <a:r>
              <a:rPr sz="1300" spc="-5" dirty="0">
                <a:latin typeface="Georgia"/>
                <a:cs typeface="Georgia"/>
              </a:rPr>
              <a:t>semicolon.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Comments</a:t>
            </a:r>
            <a:endParaRPr sz="17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560"/>
              </a:spcBef>
            </a:pPr>
            <a:r>
              <a:rPr sz="1300" dirty="0">
                <a:latin typeface="Georgia"/>
                <a:cs typeface="Georgia"/>
              </a:rPr>
              <a:t>We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use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comments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</a:t>
            </a:r>
            <a:r>
              <a:rPr sz="1300" spc="-5" dirty="0">
                <a:latin typeface="Georgia"/>
                <a:cs typeface="Georgia"/>
              </a:rPr>
              <a:t> add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notes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our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code.</a:t>
            </a:r>
            <a:endParaRPr sz="13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This is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a</a:t>
            </a:r>
            <a:r>
              <a:rPr sz="1200" spc="-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comment and it won’t</a:t>
            </a:r>
            <a:r>
              <a:rPr sz="1200" spc="-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get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executed.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00" y="5351441"/>
            <a:ext cx="4053840" cy="26562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750"/>
              </a:spcBef>
            </a:pPr>
            <a:r>
              <a:rPr sz="1700" b="1" dirty="0">
                <a:solidFill>
                  <a:srgbClr val="242525"/>
                </a:solidFill>
                <a:latin typeface="Georgia"/>
                <a:cs typeface="Georgia"/>
              </a:rPr>
              <a:t>SELECT</a:t>
            </a:r>
            <a:r>
              <a:rPr sz="1700" b="1" spc="-45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Clause</a:t>
            </a:r>
            <a:endParaRPr sz="17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459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4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Using</a:t>
            </a:r>
            <a:r>
              <a:rPr sz="1200" spc="-3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expressions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16510" marR="5080">
              <a:lnSpc>
                <a:spcPct val="1181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(points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20)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AS</a:t>
            </a:r>
            <a:r>
              <a:rPr sz="1200" spc="-1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discount_factor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Georgia"/>
                <a:cs typeface="Georgia"/>
              </a:rPr>
              <a:t>Order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operations: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Parenthesis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Multiplication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/</a:t>
            </a:r>
            <a:r>
              <a:rPr sz="1300" spc="-5" dirty="0">
                <a:latin typeface="Georgia"/>
                <a:cs typeface="Georgia"/>
              </a:rPr>
              <a:t> division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Addition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/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subtraction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00" y="8698103"/>
            <a:ext cx="2037714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4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Removing</a:t>
            </a:r>
            <a:r>
              <a:rPr sz="1200" spc="-4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duplicates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4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DISTINCT</a:t>
            </a:r>
            <a:r>
              <a:rPr sz="1200" spc="-3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state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642200"/>
            <a:ext cx="2969260" cy="43402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830"/>
              </a:spcBef>
            </a:pP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WHERE</a:t>
            </a:r>
            <a:r>
              <a:rPr sz="1700" b="1" spc="-40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Clause</a:t>
            </a:r>
            <a:endParaRPr sz="17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560"/>
              </a:spcBef>
            </a:pPr>
            <a:r>
              <a:rPr sz="1300" dirty="0">
                <a:latin typeface="Georgia"/>
                <a:cs typeface="Georgia"/>
              </a:rPr>
              <a:t>We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use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WHERE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clause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filter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data.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1235"/>
              </a:spcBef>
            </a:pPr>
            <a:r>
              <a:rPr sz="1300" dirty="0">
                <a:latin typeface="Georgia"/>
                <a:cs typeface="Georgia"/>
              </a:rPr>
              <a:t>Comparison</a:t>
            </a:r>
            <a:r>
              <a:rPr sz="1300" spc="-5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operators: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5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Greater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than: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&gt;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Greater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than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or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equal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to: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&gt;=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Less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than: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&lt;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Less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than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or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equal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to: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&lt;=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Equal: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=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Not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equal: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&lt;&gt;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Not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equal: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!=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</a:pP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Logical</a:t>
            </a:r>
            <a:r>
              <a:rPr sz="1700" b="1" spc="-20" dirty="0">
                <a:solidFill>
                  <a:srgbClr val="242525"/>
                </a:solidFill>
                <a:latin typeface="Georgia"/>
                <a:cs typeface="Georgia"/>
              </a:rPr>
              <a:t> </a:t>
            </a:r>
            <a:r>
              <a:rPr sz="1700" b="1" spc="-5" dirty="0">
                <a:solidFill>
                  <a:srgbClr val="242525"/>
                </a:solidFill>
                <a:latin typeface="Georgia"/>
                <a:cs typeface="Georgia"/>
              </a:rPr>
              <a:t>Operators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5210683"/>
            <a:ext cx="258635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AND (both conditions must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3044" y="5243703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be</a:t>
            </a:r>
            <a:r>
              <a:rPr sz="1200" spc="-8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True)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5878703"/>
            <a:ext cx="4415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birthdate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‘1990-01-01’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AND</a:t>
            </a:r>
            <a:r>
              <a:rPr sz="1200" spc="-1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points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1000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00" y="6455283"/>
            <a:ext cx="139763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OR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(at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least </a:t>
            </a:r>
            <a:r>
              <a:rPr sz="1200" spc="-70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7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 </a:t>
            </a:r>
            <a:r>
              <a:rPr sz="1200" spc="-5" dirty="0">
                <a:latin typeface="Courier New"/>
                <a:cs typeface="Courier New"/>
              </a:rPr>
              <a:t>customers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9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birthdate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4305" y="6488303"/>
            <a:ext cx="2494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one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condition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must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be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True)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347" y="7123303"/>
            <a:ext cx="2860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‘1990-01-01’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OR</a:t>
            </a:r>
            <a:r>
              <a:rPr sz="1200" spc="-2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points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1000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7522083"/>
            <a:ext cx="331787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720">
              <a:lnSpc>
                <a:spcPct val="1181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NOT (to negate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condition)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2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NOT</a:t>
            </a:r>
            <a:r>
              <a:rPr sz="1200" spc="-2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(birthdate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‘1990-01-01’)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634449"/>
            <a:ext cx="4049395" cy="12744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Georgia"/>
                <a:cs typeface="Georgia"/>
              </a:rPr>
              <a:t>IN</a:t>
            </a:r>
            <a:r>
              <a:rPr sz="1700" b="1" spc="-35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Operator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8100"/>
              </a:lnSpc>
              <a:spcBef>
                <a:spcPts val="3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Returns customers in any of these states: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2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state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IN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(‘VA’,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‘NY’,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‘CA’)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135" y="1065403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VA,</a:t>
            </a:r>
            <a:r>
              <a:rPr sz="1200" spc="-4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NY,</a:t>
            </a:r>
            <a:r>
              <a:rPr sz="1200" spc="-4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CA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2247349"/>
            <a:ext cx="2952115" cy="10712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Georgia"/>
                <a:cs typeface="Georgia"/>
              </a:rPr>
              <a:t>BETWEEN</a:t>
            </a:r>
            <a:r>
              <a:rPr sz="1700" b="1" spc="-35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Operator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2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points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BETWEEN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100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AND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200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3657050"/>
            <a:ext cx="2952115" cy="12744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5" dirty="0">
                <a:latin typeface="Georgia"/>
                <a:cs typeface="Georgia"/>
              </a:rPr>
              <a:t>LIKE</a:t>
            </a:r>
            <a:r>
              <a:rPr sz="1700" b="1" spc="-30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Operator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1100"/>
              </a:lnSpc>
              <a:spcBef>
                <a:spcPts val="4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Returns customers whose first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first_name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LIKE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‘b%’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8806" y="4088003"/>
            <a:ext cx="1671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name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starts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with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01" y="5116703"/>
            <a:ext cx="22663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%: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any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number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characters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_: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exactly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one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character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019250"/>
            <a:ext cx="2952115" cy="12744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Georgia"/>
                <a:cs typeface="Georgia"/>
              </a:rPr>
              <a:t>REGEXP</a:t>
            </a:r>
            <a:r>
              <a:rPr sz="1700" b="1" spc="-35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Operator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8100"/>
              </a:lnSpc>
              <a:spcBef>
                <a:spcPts val="3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Returns customers whose first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first_name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REGEXP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‘^a’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8806" y="6450203"/>
            <a:ext cx="1671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name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starts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with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301" y="7479806"/>
            <a:ext cx="2670175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^: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beginning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string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$: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end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string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dirty="0">
                <a:latin typeface="Georgia"/>
                <a:cs typeface="Georgia"/>
              </a:rPr>
              <a:t>|: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logical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OR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[abc]: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match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any</a:t>
            </a:r>
            <a:r>
              <a:rPr sz="1300" spc="-5" dirty="0">
                <a:latin typeface="Georgia"/>
                <a:cs typeface="Georgia"/>
              </a:rPr>
              <a:t> single characters</a:t>
            </a:r>
            <a:endParaRPr sz="1300">
              <a:latin typeface="Georgia"/>
              <a:cs typeface="Georgia"/>
            </a:endParaRPr>
          </a:p>
          <a:p>
            <a:pPr marL="168910" indent="-156845">
              <a:lnSpc>
                <a:spcPct val="100000"/>
              </a:lnSpc>
              <a:spcBef>
                <a:spcPts val="1140"/>
              </a:spcBef>
              <a:buChar char="•"/>
              <a:tabLst>
                <a:tab pos="169545" algn="l"/>
              </a:tabLst>
            </a:pPr>
            <a:r>
              <a:rPr sz="1300" spc="-5" dirty="0">
                <a:latin typeface="Georgia"/>
                <a:cs typeface="Georgia"/>
              </a:rPr>
              <a:t>[a-d]: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any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characters </a:t>
            </a:r>
            <a:r>
              <a:rPr sz="1300" dirty="0">
                <a:latin typeface="Georgia"/>
                <a:cs typeface="Georgia"/>
              </a:rPr>
              <a:t>from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to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d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735203"/>
            <a:ext cx="514667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5" dirty="0">
                <a:latin typeface="Arial"/>
                <a:cs typeface="Arial"/>
              </a:rPr>
              <a:t>More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Examples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Returns customers whose first name ends with EY or ON </a:t>
            </a:r>
            <a:r>
              <a:rPr sz="1200" spc="-70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 </a:t>
            </a:r>
            <a:r>
              <a:rPr sz="1200" dirty="0">
                <a:latin typeface="Courier New"/>
                <a:cs typeface="Courier New"/>
              </a:rPr>
              <a:t>first_name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REGEXP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‘ey$|on$’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1832483"/>
            <a:ext cx="3409315" cy="6477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Returns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customers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whose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first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or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contains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SE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first_name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REGEXP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‘^my|se’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6022" y="1852803"/>
            <a:ext cx="1306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starts</a:t>
            </a:r>
            <a:r>
              <a:rPr sz="1200" spc="-4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with</a:t>
            </a:r>
            <a:r>
              <a:rPr sz="1200" spc="-4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MY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2632583"/>
            <a:ext cx="3409315" cy="6731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Returns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customers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whose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first</a:t>
            </a:r>
            <a:r>
              <a:rPr sz="1200" spc="-1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R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or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U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first_name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REGEXP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‘b[ru]’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6022" y="2665603"/>
            <a:ext cx="2037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contains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B</a:t>
            </a:r>
            <a:r>
              <a:rPr sz="1200" spc="-3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followed</a:t>
            </a:r>
            <a:r>
              <a:rPr sz="1200" spc="-25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by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00" y="4030641"/>
            <a:ext cx="3409315" cy="12566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700" b="1" dirty="0">
                <a:latin typeface="Georgia"/>
                <a:cs typeface="Georgia"/>
              </a:rPr>
              <a:t>IS</a:t>
            </a:r>
            <a:r>
              <a:rPr sz="1700" b="1" spc="-20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NULL</a:t>
            </a:r>
            <a:r>
              <a:rPr sz="1700" b="1" spc="-20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Operator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8100"/>
              </a:lnSpc>
              <a:spcBef>
                <a:spcPts val="2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Returns customers who don’t have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a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 marR="1650364">
              <a:lnSpc>
                <a:spcPct val="1181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8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WHERE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phone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IS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NULL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6037" y="4430903"/>
            <a:ext cx="1123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phone</a:t>
            </a:r>
            <a:r>
              <a:rPr sz="1200" spc="-8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031950"/>
            <a:ext cx="2403475" cy="14903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Georgia"/>
                <a:cs typeface="Georgia"/>
              </a:rPr>
              <a:t>ORDER</a:t>
            </a:r>
            <a:r>
              <a:rPr sz="1700" b="1" spc="-35" dirty="0">
                <a:latin typeface="Georgia"/>
                <a:cs typeface="Georgia"/>
              </a:rPr>
              <a:t> </a:t>
            </a:r>
            <a:r>
              <a:rPr sz="1700" b="1" dirty="0">
                <a:latin typeface="Georgia"/>
                <a:cs typeface="Georgia"/>
              </a:rPr>
              <a:t>BY</a:t>
            </a:r>
            <a:r>
              <a:rPr sz="1700" b="1" spc="-30" dirty="0">
                <a:latin typeface="Georgia"/>
                <a:cs typeface="Georgia"/>
              </a:rPr>
              <a:t> </a:t>
            </a:r>
            <a:r>
              <a:rPr sz="1700" b="1" dirty="0">
                <a:latin typeface="Georgia"/>
                <a:cs typeface="Georgia"/>
              </a:rPr>
              <a:t>Clause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Sort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customers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by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state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700"/>
              </a:lnSpc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by their first name (in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1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ORDER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BY</a:t>
            </a:r>
            <a:r>
              <a:rPr sz="1200" spc="-2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state,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first_name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0164" y="6442583"/>
            <a:ext cx="27692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(in ascending order), and then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descending</a:t>
            </a:r>
            <a:r>
              <a:rPr sz="1200" spc="-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order)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0486" y="7313803"/>
            <a:ext cx="391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DESC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200" y="7860749"/>
            <a:ext cx="2403475" cy="12744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5" dirty="0">
                <a:latin typeface="Georgia"/>
                <a:cs typeface="Georgia"/>
              </a:rPr>
              <a:t>LIMIT</a:t>
            </a:r>
            <a:r>
              <a:rPr sz="1700" b="1" spc="-45" dirty="0">
                <a:latin typeface="Georgia"/>
                <a:cs typeface="Georgia"/>
              </a:rPr>
              <a:t> </a:t>
            </a:r>
            <a:r>
              <a:rPr sz="1700" b="1" dirty="0">
                <a:latin typeface="Georgia"/>
                <a:cs typeface="Georgia"/>
              </a:rPr>
              <a:t>Clause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1100"/>
              </a:lnSpc>
              <a:spcBef>
                <a:spcPts val="4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 only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3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customers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1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 marR="1101725">
              <a:lnSpc>
                <a:spcPct val="1181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9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LIMIT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702183"/>
            <a:ext cx="322643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400">
              <a:lnSpc>
                <a:spcPct val="1181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Skip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6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customers and return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3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 marR="192532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9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LIMIT</a:t>
            </a:r>
            <a:r>
              <a:rPr sz="1200" spc="-1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6,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700" b="1" spc="-5" dirty="0">
                <a:latin typeface="Georgia"/>
                <a:cs typeface="Georgia"/>
              </a:rPr>
              <a:t>Inner</a:t>
            </a:r>
            <a:r>
              <a:rPr sz="1700" b="1" spc="-35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Joins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 marR="1742439">
              <a:lnSpc>
                <a:spcPct val="1181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5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JOIN</a:t>
            </a:r>
            <a:r>
              <a:rPr sz="1200" spc="-2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orders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ON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c.customer_id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o.customer_id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3560741"/>
            <a:ext cx="3317875" cy="14725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700" b="1" dirty="0">
                <a:latin typeface="Georgia"/>
                <a:cs typeface="Georgia"/>
              </a:rPr>
              <a:t>Outer</a:t>
            </a:r>
            <a:r>
              <a:rPr sz="1700" b="1" spc="-40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Joins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8100"/>
              </a:lnSpc>
              <a:spcBef>
                <a:spcPts val="2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Return all customers whether they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4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dirty="0">
                <a:solidFill>
                  <a:srgbClr val="00A3DA"/>
                </a:solidFill>
                <a:latin typeface="Courier New"/>
                <a:cs typeface="Courier New"/>
              </a:rPr>
              <a:t>LEFT</a:t>
            </a:r>
            <a:r>
              <a:rPr sz="1200" b="1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JOIN</a:t>
            </a:r>
            <a:r>
              <a:rPr sz="1200" spc="-2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orders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ON</a:t>
            </a:r>
            <a:r>
              <a:rPr sz="1200" spc="-3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c.customer_id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o.customer_id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4582" y="3961003"/>
            <a:ext cx="2037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have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any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orders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or</a:t>
            </a:r>
            <a:r>
              <a:rPr sz="1200" spc="-2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not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194" y="5395907"/>
            <a:ext cx="5833745" cy="3434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00" b="1" spc="-5" dirty="0">
                <a:latin typeface="Georgia"/>
                <a:cs typeface="Georgia"/>
              </a:rPr>
              <a:t>USING</a:t>
            </a:r>
            <a:r>
              <a:rPr sz="1700" b="1" spc="-35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Clause</a:t>
            </a: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15399"/>
              </a:lnSpc>
              <a:spcBef>
                <a:spcPts val="220"/>
              </a:spcBef>
            </a:pPr>
            <a:r>
              <a:rPr sz="1300" spc="-5" dirty="0">
                <a:latin typeface="Georgia"/>
                <a:cs typeface="Georgia"/>
              </a:rPr>
              <a:t>If column </a:t>
            </a:r>
            <a:r>
              <a:rPr sz="1300" dirty="0">
                <a:latin typeface="Georgia"/>
                <a:cs typeface="Georgia"/>
              </a:rPr>
              <a:t>names are </a:t>
            </a:r>
            <a:r>
              <a:rPr sz="1300" spc="-5" dirty="0">
                <a:latin typeface="Georgia"/>
                <a:cs typeface="Georgia"/>
              </a:rPr>
              <a:t>exactly </a:t>
            </a:r>
            <a:r>
              <a:rPr sz="1300" dirty="0">
                <a:latin typeface="Georgia"/>
                <a:cs typeface="Georgia"/>
              </a:rPr>
              <a:t>the same, you can </a:t>
            </a:r>
            <a:r>
              <a:rPr sz="1300" spc="-5" dirty="0">
                <a:latin typeface="Georgia"/>
                <a:cs typeface="Georgia"/>
              </a:rPr>
              <a:t>simplify </a:t>
            </a:r>
            <a:r>
              <a:rPr sz="1300" dirty="0">
                <a:latin typeface="Georgia"/>
                <a:cs typeface="Georgia"/>
              </a:rPr>
              <a:t>the join with the </a:t>
            </a:r>
            <a:r>
              <a:rPr sz="1300" spc="-5" dirty="0">
                <a:latin typeface="Georgia"/>
                <a:cs typeface="Georgia"/>
              </a:rPr>
              <a:t>USING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clause.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 marR="4349750">
              <a:lnSpc>
                <a:spcPct val="118100"/>
              </a:lnSpc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5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customers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JOIN</a:t>
            </a:r>
            <a:r>
              <a:rPr sz="1200" spc="-2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orders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USING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(customer_id)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700" b="1" spc="-5" dirty="0">
                <a:latin typeface="Georgia"/>
                <a:cs typeface="Georgia"/>
              </a:rPr>
              <a:t>Cross</a:t>
            </a:r>
            <a:r>
              <a:rPr sz="1700" b="1" spc="-30" dirty="0">
                <a:latin typeface="Georgia"/>
                <a:cs typeface="Georgia"/>
              </a:rPr>
              <a:t> </a:t>
            </a:r>
            <a:r>
              <a:rPr sz="1700" b="1" spc="-5" dirty="0">
                <a:latin typeface="Georgia"/>
                <a:cs typeface="Georgia"/>
              </a:rPr>
              <a:t>Joins</a:t>
            </a:r>
            <a:endParaRPr sz="1700">
              <a:latin typeface="Georgia"/>
              <a:cs typeface="Georgia"/>
            </a:endParaRPr>
          </a:p>
          <a:p>
            <a:pPr marL="12700" marR="2338070">
              <a:lnSpc>
                <a:spcPct val="111100"/>
              </a:lnSpc>
              <a:spcBef>
                <a:spcPts val="400"/>
              </a:spcBef>
            </a:pPr>
            <a:r>
              <a:rPr sz="1200" spc="-5" dirty="0">
                <a:solidFill>
                  <a:srgbClr val="629B10"/>
                </a:solidFill>
                <a:latin typeface="Courier New"/>
                <a:cs typeface="Courier New"/>
              </a:rPr>
              <a:t>—- Combine every color with every </a:t>
            </a:r>
            <a:r>
              <a:rPr sz="1200" dirty="0">
                <a:solidFill>
                  <a:srgbClr val="629B10"/>
                </a:solidFill>
                <a:latin typeface="Courier New"/>
                <a:cs typeface="Courier New"/>
              </a:rPr>
              <a:t>size </a:t>
            </a:r>
            <a:r>
              <a:rPr sz="1200" spc="-710" dirty="0">
                <a:solidFill>
                  <a:srgbClr val="629B1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SELECT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A3DA"/>
                </a:solidFill>
                <a:latin typeface="Courier New"/>
                <a:cs typeface="Courier New"/>
              </a:rPr>
              <a:t>FROM</a:t>
            </a:r>
            <a:r>
              <a:rPr sz="1200" spc="-6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colors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dirty="0">
                <a:solidFill>
                  <a:srgbClr val="00A3DA"/>
                </a:solidFill>
                <a:latin typeface="Courier New"/>
                <a:cs typeface="Courier New"/>
              </a:rPr>
              <a:t>CROSS</a:t>
            </a:r>
            <a:r>
              <a:rPr sz="1200" b="1" spc="-40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3DA"/>
                </a:solidFill>
                <a:latin typeface="Courier New"/>
                <a:cs typeface="Courier New"/>
              </a:rPr>
              <a:t>JOIN</a:t>
            </a:r>
            <a:r>
              <a:rPr sz="1200" spc="-35" dirty="0">
                <a:solidFill>
                  <a:srgbClr val="00A3D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sizes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1123</Words>
  <Application>Microsoft Office PowerPoint</Application>
  <PresentationFormat>Custom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Times New Roman</vt:lpstr>
      <vt:lpstr>Office Theme</vt:lpstr>
      <vt:lpstr>SQL Cheat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Cheat Sheet</dc:title>
  <dc:creator>LOTLOUISCHO</dc:creator>
  <cp:lastModifiedBy>Cho, Louis Sungwoo</cp:lastModifiedBy>
  <cp:revision>1</cp:revision>
  <dcterms:created xsi:type="dcterms:W3CDTF">2022-08-18T18:57:05Z</dcterms:created>
  <dcterms:modified xsi:type="dcterms:W3CDTF">2022-08-18T19:35:44Z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2022-08-18T00:00:00Z</vt:filetime>
  </property>
  <property fmtid="{D5CDD505-2E9C-101B-9397-08002B2CF9AE}" pid="3" name="Creator">
    <vt:lpwstr>Pages</vt:lpwstr>
  </property>
  <property fmtid="{D5CDD505-2E9C-101B-9397-08002B2CF9AE}" pid="4" name="LastSaved">
    <vt:filetime>2022-08-18T00:00:00Z</vt:filetime>
  </property>
</Properties>
</file>