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95B5"/>
    <a:srgbClr val="80BFE0"/>
    <a:srgbClr val="165277"/>
    <a:srgbClr val="262626"/>
    <a:srgbClr val="FFFFFF"/>
    <a:srgbClr val="4996B5"/>
    <a:srgbClr val="80BFDE"/>
    <a:srgbClr val="165375"/>
    <a:srgbClr val="0C4460"/>
    <a:srgbClr val="4995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2F4ECB0B-ACDF-48F2-966E-E04E722352E4}"/>
              </a:ext>
            </a:extLst>
          </p:cNvPr>
          <p:cNvSpPr/>
          <p:nvPr userDrawn="1"/>
        </p:nvSpPr>
        <p:spPr>
          <a:xfrm>
            <a:off x="0" y="0"/>
            <a:ext cx="12192000" cy="74815"/>
          </a:xfrm>
          <a:prstGeom prst="rect">
            <a:avLst/>
          </a:prstGeom>
          <a:solidFill>
            <a:srgbClr val="0C44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673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5306B0C-671F-46E1-8F15-1023EE4E44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A1FAD7-7652-4DD4-900E-33E2EB4D17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2B3FA9-CA05-4346-AFFA-142F7DC99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988B-CA4D-41B7-80CC-C5482B710C81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87A7AF-4000-42D4-A715-38EB1929B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ECCCD9-0F3B-404A-B030-2F2DACF79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D9EA2-218E-470E-B13E-C0216A489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7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BB28D-8BC6-446D-B4B6-270B7065D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58693" y="6482752"/>
            <a:ext cx="474133" cy="278642"/>
          </a:xfrm>
        </p:spPr>
        <p:txBody>
          <a:bodyPr/>
          <a:lstStyle>
            <a:lvl1pPr>
              <a:defRPr sz="1000"/>
            </a:lvl1pPr>
          </a:lstStyle>
          <a:p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7A69E65-88A5-45BF-879D-C41321EE5D0E}"/>
              </a:ext>
            </a:extLst>
          </p:cNvPr>
          <p:cNvSpPr/>
          <p:nvPr userDrawn="1"/>
        </p:nvSpPr>
        <p:spPr>
          <a:xfrm>
            <a:off x="0" y="0"/>
            <a:ext cx="12192000" cy="74815"/>
          </a:xfrm>
          <a:prstGeom prst="rect">
            <a:avLst/>
          </a:prstGeom>
          <a:solidFill>
            <a:srgbClr val="0C44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D882484-798B-4EA2-955D-2B309FCAEB5F}"/>
              </a:ext>
            </a:extLst>
          </p:cNvPr>
          <p:cNvCxnSpPr/>
          <p:nvPr userDrawn="1"/>
        </p:nvCxnSpPr>
        <p:spPr>
          <a:xfrm>
            <a:off x="324196" y="656704"/>
            <a:ext cx="1147156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标题 1">
            <a:extLst>
              <a:ext uri="{FF2B5EF4-FFF2-40B4-BE49-F238E27FC236}">
                <a16:creationId xmlns:a16="http://schemas.microsoft.com/office/drawing/2014/main" id="{C87B445A-E597-40A8-92B4-6C9FFA64A8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7264" y="288175"/>
            <a:ext cx="10515600" cy="283269"/>
          </a:xfrm>
        </p:spPr>
        <p:txBody>
          <a:bodyPr>
            <a:normAutofit/>
          </a:bodyPr>
          <a:lstStyle>
            <a:lvl1pPr>
              <a:defRPr sz="2000" b="1">
                <a:latin typeface="+mn-lt"/>
              </a:defRPr>
            </a:lvl1pPr>
          </a:lstStyle>
          <a:p>
            <a:r>
              <a:rPr lang="zh-CN" altLang="en-US" dirty="0"/>
              <a:t>标题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3B68B17-4F26-46CD-989A-55F28A7105B2}"/>
              </a:ext>
            </a:extLst>
          </p:cNvPr>
          <p:cNvCxnSpPr/>
          <p:nvPr userDrawn="1"/>
        </p:nvCxnSpPr>
        <p:spPr>
          <a:xfrm>
            <a:off x="324195" y="6482752"/>
            <a:ext cx="1147156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144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4ECB70-29D2-47E9-A28C-3909D06BE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8C537C-3A15-4A00-93AB-C61CB150F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4EBB0F-ECC8-422A-99E1-205871DD0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94F0E0-A0CB-4267-AED8-27C261469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988B-CA4D-41B7-80CC-C5482B710C81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B5BD4E-81E4-41CE-8FD3-20589E65B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055A3B-1051-4357-8CD6-7D993FD55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D9EA2-218E-470E-B13E-C0216A489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07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1A0373-4A61-49E8-8A2F-1A88BB1D7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CF22E7-015B-487B-A61C-271DDA13D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83A051-F3E1-4E5E-97AE-793FDC7D6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964AE2-1B48-49F1-95EF-4E41D43DAA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8C3607-F2BC-4C96-9B8F-C36E36A47D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93225C-3B78-4977-A6EB-0D0026342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988B-CA4D-41B7-80CC-C5482B710C81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AD375B-0A44-49B5-92E2-191594E68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C20B02-EB47-496B-B3BB-E12032F3C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D9EA2-218E-470E-B13E-C0216A489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208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3248F-CE0D-4F68-A0AC-D6CCECD02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6EE597-753C-472E-A712-EC6F57819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988B-CA4D-41B7-80CC-C5482B710C81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98CCAD-E8E0-4E85-809F-686D3717C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A124C4-5EE3-49BB-92C0-4A36403FA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D9EA2-218E-470E-B13E-C0216A489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810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97A8FF-57BF-44A5-A05E-6BC2032D9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988B-CA4D-41B7-80CC-C5482B710C81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762859-E4FB-43B1-A4EB-8193403D6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E71E92-BB8E-4609-8E1F-377DF47FF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D9EA2-218E-470E-B13E-C0216A489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597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0B2D4E-3A70-4908-98A7-DCE9E1034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CABA8C-2A4F-41FC-9BE8-1BAF4EC86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BFD684-AB0C-4BBF-A886-3FC9DDEC6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7736E7-E483-4859-B7F2-C3D9C6170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988B-CA4D-41B7-80CC-C5482B710C81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0C6665-CA79-4006-88D5-34A593EEF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8FD11D-12ED-43DB-953A-2FE2519F0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D9EA2-218E-470E-B13E-C0216A489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810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C4126-769E-417C-BE3A-6A919D23F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D7AE0B-C250-4321-8E3A-F183C11632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597DD1-20A7-4AA5-AB3D-832CE2FA3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447D2C-902E-422E-929F-5F713A8D0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988B-CA4D-41B7-80CC-C5482B710C81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685903-1175-485C-857A-F69A49342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11D47B-5D50-4873-87F6-0E3862304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D9EA2-218E-470E-B13E-C0216A489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964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FD216C-4DDE-4E21-A25A-6712482F2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3DC8B3-ABF5-4E6D-AAE4-7B0CCB88E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0A512E-432A-4DE2-966B-659768D5A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988B-CA4D-41B7-80CC-C5482B710C81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282A9B-DC8E-4633-8E8D-0E4C078A1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0C2453-CCD3-4BEF-8FE6-57D6BC693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D9EA2-218E-470E-B13E-C0216A489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886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AEB8118-F0AC-480E-9B16-9FABF3CC1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7D96E2-D9FC-4977-9DC3-11B6FA134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BD7B65-AD90-485D-8970-6B85FB1F8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E988B-CA4D-41B7-80CC-C5482B710C81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83DE79-5EDE-41F3-814F-50192CEA6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085BA4-ED5F-45A7-8B39-624E487477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D9EA2-218E-470E-B13E-C0216A489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50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5FD000-A7A6-43D5-AF73-032575F572A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2506662"/>
            <a:ext cx="10515600" cy="922338"/>
          </a:xfrm>
        </p:spPr>
        <p:txBody>
          <a:bodyPr/>
          <a:lstStyle/>
          <a:p>
            <a:pPr algn="ctr"/>
            <a:r>
              <a:rPr lang="zh-CN" altLang="en-US" b="1" dirty="0">
                <a:solidFill>
                  <a:srgbClr val="1653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高效源码学习技巧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E19E52D-F150-40BD-B804-7B9B1E3ACBE1}"/>
              </a:ext>
            </a:extLst>
          </p:cNvPr>
          <p:cNvSpPr txBox="1"/>
          <p:nvPr/>
        </p:nvSpPr>
        <p:spPr>
          <a:xfrm>
            <a:off x="2841865" y="3429000"/>
            <a:ext cx="6543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《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前端高级开发工程师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》Q1901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期 班级预备课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281AAF78-88BE-47A5-AED6-47937492BBEA}"/>
              </a:ext>
            </a:extLst>
          </p:cNvPr>
          <p:cNvGrpSpPr/>
          <p:nvPr/>
        </p:nvGrpSpPr>
        <p:grpSpPr>
          <a:xfrm>
            <a:off x="5824945" y="4061106"/>
            <a:ext cx="542109" cy="84909"/>
            <a:chOff x="5050509" y="3982664"/>
            <a:chExt cx="542109" cy="84909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7C35951D-BC27-4B68-8A1B-3902113F4DB3}"/>
                </a:ext>
              </a:extLst>
            </p:cNvPr>
            <p:cNvSpPr/>
            <p:nvPr/>
          </p:nvSpPr>
          <p:spPr>
            <a:xfrm flipV="1">
              <a:off x="5050509" y="3982664"/>
              <a:ext cx="84909" cy="84909"/>
            </a:xfrm>
            <a:prstGeom prst="ellipse">
              <a:avLst/>
            </a:prstGeom>
            <a:solidFill>
              <a:srgbClr val="80BF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F4D9C761-0A4E-488B-8EF0-E37803B0D0C9}"/>
                </a:ext>
              </a:extLst>
            </p:cNvPr>
            <p:cNvSpPr/>
            <p:nvPr/>
          </p:nvSpPr>
          <p:spPr>
            <a:xfrm flipV="1">
              <a:off x="5202909" y="3982664"/>
              <a:ext cx="84909" cy="84909"/>
            </a:xfrm>
            <a:prstGeom prst="ellipse">
              <a:avLst/>
            </a:prstGeom>
            <a:solidFill>
              <a:srgbClr val="499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0EB3E894-D2DC-4260-8692-F0230DD940B0}"/>
                </a:ext>
              </a:extLst>
            </p:cNvPr>
            <p:cNvSpPr/>
            <p:nvPr/>
          </p:nvSpPr>
          <p:spPr>
            <a:xfrm flipV="1">
              <a:off x="5355309" y="3982664"/>
              <a:ext cx="84909" cy="84909"/>
            </a:xfrm>
            <a:prstGeom prst="ellipse">
              <a:avLst/>
            </a:prstGeom>
            <a:solidFill>
              <a:srgbClr val="1652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04E87676-7115-4443-9664-0E310BF6CC4D}"/>
                </a:ext>
              </a:extLst>
            </p:cNvPr>
            <p:cNvSpPr/>
            <p:nvPr/>
          </p:nvSpPr>
          <p:spPr>
            <a:xfrm flipV="1">
              <a:off x="5507709" y="3982664"/>
              <a:ext cx="84909" cy="8490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3634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6BF2E5E-8C02-48AA-9389-3B490707B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课程目标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85707F-5323-4145-9F79-23D3F6989273}"/>
              </a:ext>
            </a:extLst>
          </p:cNvPr>
          <p:cNvSpPr/>
          <p:nvPr/>
        </p:nvSpPr>
        <p:spPr>
          <a:xfrm>
            <a:off x="2124364" y="1470945"/>
            <a:ext cx="2244436" cy="1006761"/>
          </a:xfrm>
          <a:prstGeom prst="rect">
            <a:avLst/>
          </a:prstGeom>
          <a:solidFill>
            <a:srgbClr val="80BF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01</a:t>
            </a:r>
            <a:endParaRPr lang="zh-CN" altLang="en-US" sz="3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7902024-6836-4727-9263-1EE15096D376}"/>
              </a:ext>
            </a:extLst>
          </p:cNvPr>
          <p:cNvSpPr/>
          <p:nvPr/>
        </p:nvSpPr>
        <p:spPr>
          <a:xfrm>
            <a:off x="2124364" y="2477706"/>
            <a:ext cx="2244436" cy="1006761"/>
          </a:xfrm>
          <a:prstGeom prst="rect">
            <a:avLst/>
          </a:prstGeom>
          <a:solidFill>
            <a:srgbClr val="49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02</a:t>
            </a:r>
            <a:endParaRPr lang="zh-CN" altLang="en-US" sz="3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4634FC1-7A51-4535-BDD6-3BD5390EACAC}"/>
              </a:ext>
            </a:extLst>
          </p:cNvPr>
          <p:cNvSpPr/>
          <p:nvPr/>
        </p:nvSpPr>
        <p:spPr>
          <a:xfrm>
            <a:off x="2124364" y="3484467"/>
            <a:ext cx="2244436" cy="1006761"/>
          </a:xfrm>
          <a:prstGeom prst="rect">
            <a:avLst/>
          </a:prstGeom>
          <a:solidFill>
            <a:srgbClr val="1652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03</a:t>
            </a:r>
            <a:endParaRPr lang="zh-CN" altLang="en-US" sz="3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1B07964-8CE7-4924-9DDA-B1AA643CDB9F}"/>
              </a:ext>
            </a:extLst>
          </p:cNvPr>
          <p:cNvSpPr/>
          <p:nvPr/>
        </p:nvSpPr>
        <p:spPr>
          <a:xfrm>
            <a:off x="2124364" y="4491228"/>
            <a:ext cx="2244436" cy="100676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04</a:t>
            </a:r>
            <a:endParaRPr lang="zh-CN" altLang="en-US" sz="3200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3021A3A-4DFC-4026-8146-7C3B726A850C}"/>
              </a:ext>
            </a:extLst>
          </p:cNvPr>
          <p:cNvCxnSpPr>
            <a:cxnSpLocks/>
          </p:cNvCxnSpPr>
          <p:nvPr/>
        </p:nvCxnSpPr>
        <p:spPr>
          <a:xfrm>
            <a:off x="2124364" y="2477706"/>
            <a:ext cx="787307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2CE1451-1AF7-4005-A67F-16CD24A82FC4}"/>
              </a:ext>
            </a:extLst>
          </p:cNvPr>
          <p:cNvCxnSpPr>
            <a:cxnSpLocks/>
          </p:cNvCxnSpPr>
          <p:nvPr/>
        </p:nvCxnSpPr>
        <p:spPr>
          <a:xfrm>
            <a:off x="2124364" y="3481183"/>
            <a:ext cx="787307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266BF6C-7B6E-42D1-ADF9-1E912261DCC7}"/>
              </a:ext>
            </a:extLst>
          </p:cNvPr>
          <p:cNvCxnSpPr>
            <a:cxnSpLocks/>
          </p:cNvCxnSpPr>
          <p:nvPr/>
        </p:nvCxnSpPr>
        <p:spPr>
          <a:xfrm>
            <a:off x="2124364" y="4491228"/>
            <a:ext cx="787307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EE7532C-FB60-4F85-8D96-64A94F540541}"/>
              </a:ext>
            </a:extLst>
          </p:cNvPr>
          <p:cNvCxnSpPr>
            <a:cxnSpLocks/>
          </p:cNvCxnSpPr>
          <p:nvPr/>
        </p:nvCxnSpPr>
        <p:spPr>
          <a:xfrm>
            <a:off x="2124364" y="5485464"/>
            <a:ext cx="787307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33FF6FBF-1540-4AAC-A19E-A39578B91BEC}"/>
              </a:ext>
            </a:extLst>
          </p:cNvPr>
          <p:cNvSpPr txBox="1"/>
          <p:nvPr/>
        </p:nvSpPr>
        <p:spPr>
          <a:xfrm>
            <a:off x="5002408" y="1682139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165375"/>
                </a:solidFill>
              </a:rPr>
              <a:t>为什么要学习源码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E5FBE53-B695-4DE7-A3DD-EA3FAF15DEDB}"/>
              </a:ext>
            </a:extLst>
          </p:cNvPr>
          <p:cNvSpPr txBox="1"/>
          <p:nvPr/>
        </p:nvSpPr>
        <p:spPr>
          <a:xfrm>
            <a:off x="5000393" y="272888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165375"/>
                </a:solidFill>
              </a:rPr>
              <a:t>源码阅读技巧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5DBF999-FBF8-4E0C-A0C8-A988A55861E5}"/>
              </a:ext>
            </a:extLst>
          </p:cNvPr>
          <p:cNvSpPr txBox="1"/>
          <p:nvPr/>
        </p:nvSpPr>
        <p:spPr>
          <a:xfrm>
            <a:off x="5000393" y="36864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165375"/>
                </a:solidFill>
              </a:rPr>
              <a:t>案例时操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4679875-6C3B-47A3-BEC3-E5FB81C19740}"/>
              </a:ext>
            </a:extLst>
          </p:cNvPr>
          <p:cNvSpPr txBox="1"/>
          <p:nvPr/>
        </p:nvSpPr>
        <p:spPr>
          <a:xfrm>
            <a:off x="5002408" y="4732950"/>
            <a:ext cx="25939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rgbClr val="165375"/>
                </a:solidFill>
              </a:rPr>
              <a:t>Gitlab</a:t>
            </a:r>
            <a:r>
              <a:rPr lang="zh-CN" altLang="en-US" sz="2800" b="1" dirty="0">
                <a:solidFill>
                  <a:srgbClr val="165375"/>
                </a:solidFill>
              </a:rPr>
              <a:t>使用技巧</a:t>
            </a:r>
          </a:p>
        </p:txBody>
      </p:sp>
    </p:spTree>
    <p:extLst>
      <p:ext uri="{BB962C8B-B14F-4D97-AF65-F5344CB8AC3E}">
        <p14:creationId xmlns:p14="http://schemas.microsoft.com/office/powerpoint/2010/main" val="2618373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F2BF1-5F03-4767-A7E5-DECF6C4B7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为什么要学习源码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967C4A-5454-4D92-81C3-D11ED27BCEAB}"/>
              </a:ext>
            </a:extLst>
          </p:cNvPr>
          <p:cNvSpPr/>
          <p:nvPr/>
        </p:nvSpPr>
        <p:spPr>
          <a:xfrm>
            <a:off x="2164423" y="2915110"/>
            <a:ext cx="7863154" cy="1027779"/>
          </a:xfrm>
          <a:prstGeom prst="rect">
            <a:avLst/>
          </a:prstGeom>
          <a:solidFill>
            <a:srgbClr val="1652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/>
              <a:t>01   </a:t>
            </a:r>
            <a:r>
              <a:rPr lang="zh-CN" altLang="en-US" sz="4000" b="1" dirty="0">
                <a:solidFill>
                  <a:schemeClr val="bg1"/>
                </a:solidFill>
              </a:rPr>
              <a:t>为什么要学习源码</a:t>
            </a:r>
          </a:p>
        </p:txBody>
      </p:sp>
    </p:spTree>
    <p:extLst>
      <p:ext uri="{BB962C8B-B14F-4D97-AF65-F5344CB8AC3E}">
        <p14:creationId xmlns:p14="http://schemas.microsoft.com/office/powerpoint/2010/main" val="2436289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599737-D4AD-4387-845F-D9D6A9CD2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源码学习的好处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700C9D2-A709-478B-A705-7E741B60A04B}"/>
              </a:ext>
            </a:extLst>
          </p:cNvPr>
          <p:cNvSpPr/>
          <p:nvPr/>
        </p:nvSpPr>
        <p:spPr>
          <a:xfrm>
            <a:off x="5398654" y="1524088"/>
            <a:ext cx="2415310" cy="283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rgbClr val="165277"/>
                </a:solidFill>
                <a:ea typeface="微软雅黑" panose="020B0503020204020204" pitchFamily="34" charset="-122"/>
              </a:rPr>
              <a:t>✦ 大幅提升编码水平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7041393-FD4E-4E98-B81A-65E2157520A3}"/>
              </a:ext>
            </a:extLst>
          </p:cNvPr>
          <p:cNvSpPr/>
          <p:nvPr/>
        </p:nvSpPr>
        <p:spPr>
          <a:xfrm>
            <a:off x="5398652" y="1835656"/>
            <a:ext cx="5219808" cy="728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通过接触优秀的框架源码，了解架构设计，命名风格、某类功能实现过程中用到的数据结构与算法。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83FDD49-582B-452B-B5A8-1D1EB61144A4}"/>
              </a:ext>
            </a:extLst>
          </p:cNvPr>
          <p:cNvSpPr/>
          <p:nvPr/>
        </p:nvSpPr>
        <p:spPr>
          <a:xfrm>
            <a:off x="5398653" y="2916979"/>
            <a:ext cx="2415310" cy="283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rgbClr val="165277"/>
                </a:solidFill>
                <a:ea typeface="微软雅黑" panose="020B0503020204020204" pitchFamily="34" charset="-122"/>
              </a:rPr>
              <a:t>✦ 提升问题解决能力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3FA856-4C8F-4A0E-AE85-0173FCA8E677}"/>
              </a:ext>
            </a:extLst>
          </p:cNvPr>
          <p:cNvSpPr/>
          <p:nvPr/>
        </p:nvSpPr>
        <p:spPr>
          <a:xfrm>
            <a:off x="5398653" y="3253223"/>
            <a:ext cx="5219808" cy="651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通过接触优秀的框架源码，了解架构设计，命名风格、某类功能实现过程中用到的数据结构与算法。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B7F3FBD-F77F-4A51-9E7B-607678F73A77}"/>
              </a:ext>
            </a:extLst>
          </p:cNvPr>
          <p:cNvSpPr/>
          <p:nvPr/>
        </p:nvSpPr>
        <p:spPr>
          <a:xfrm>
            <a:off x="5447949" y="4605145"/>
            <a:ext cx="2415310" cy="283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rgbClr val="165277"/>
                </a:solidFill>
                <a:ea typeface="微软雅黑" panose="020B0503020204020204" pitchFamily="34" charset="-122"/>
              </a:rPr>
              <a:t>✦ 提升逻辑思维能力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4B1EB533-4572-4C02-8DD2-A764A6DC42EC}"/>
              </a:ext>
            </a:extLst>
          </p:cNvPr>
          <p:cNvGrpSpPr/>
          <p:nvPr/>
        </p:nvGrpSpPr>
        <p:grpSpPr>
          <a:xfrm>
            <a:off x="791669" y="1161366"/>
            <a:ext cx="9826790" cy="4220657"/>
            <a:chOff x="1136074" y="1314742"/>
            <a:chExt cx="9826790" cy="4220657"/>
          </a:xfrm>
        </p:grpSpPr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15748D6D-2001-42D5-8A94-155C6CF6E6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4618" y="2712704"/>
              <a:ext cx="7148246" cy="1105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C59BEE2D-D06B-4D25-9FE3-3AC13FA2D0F0}"/>
                </a:ext>
              </a:extLst>
            </p:cNvPr>
            <p:cNvCxnSpPr>
              <a:cxnSpLocks/>
            </p:cNvCxnSpPr>
            <p:nvPr/>
          </p:nvCxnSpPr>
          <p:spPr>
            <a:xfrm>
              <a:off x="4442691" y="4082473"/>
              <a:ext cx="652017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B766EF7-C3A4-4F5E-9C22-1C3DADE749FE}"/>
                </a:ext>
              </a:extLst>
            </p:cNvPr>
            <p:cNvCxnSpPr/>
            <p:nvPr/>
          </p:nvCxnSpPr>
          <p:spPr>
            <a:xfrm>
              <a:off x="5180900" y="5521545"/>
              <a:ext cx="5781964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B90E49B-B921-4BB8-A12E-37513B2FC3AB}"/>
                </a:ext>
              </a:extLst>
            </p:cNvPr>
            <p:cNvGrpSpPr/>
            <p:nvPr/>
          </p:nvGrpSpPr>
          <p:grpSpPr>
            <a:xfrm rot="10800000">
              <a:off x="1136074" y="1314742"/>
              <a:ext cx="4602018" cy="4220657"/>
              <a:chOff x="1216891" y="1711785"/>
              <a:chExt cx="3371273" cy="3091902"/>
            </a:xfrm>
          </p:grpSpPr>
          <p:sp>
            <p:nvSpPr>
              <p:cNvPr id="15" name="等腰三角形 14">
                <a:extLst>
                  <a:ext uri="{FF2B5EF4-FFF2-40B4-BE49-F238E27FC236}">
                    <a16:creationId xmlns:a16="http://schemas.microsoft.com/office/drawing/2014/main" id="{C1E80344-914B-4FEC-92FF-B9A1E3922124}"/>
                  </a:ext>
                </a:extLst>
              </p:cNvPr>
              <p:cNvSpPr/>
              <p:nvPr/>
            </p:nvSpPr>
            <p:spPr>
              <a:xfrm rot="10800000">
                <a:off x="1216891" y="1711785"/>
                <a:ext cx="3371273" cy="3091902"/>
              </a:xfrm>
              <a:prstGeom prst="triangle">
                <a:avLst/>
              </a:prstGeom>
              <a:solidFill>
                <a:srgbClr val="1652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6">
                <a:extLst>
                  <a:ext uri="{FF2B5EF4-FFF2-40B4-BE49-F238E27FC236}">
                    <a16:creationId xmlns:a16="http://schemas.microsoft.com/office/drawing/2014/main" id="{65B18750-EB5C-4A75-BAA6-2E0C14437800}"/>
                  </a:ext>
                </a:extLst>
              </p:cNvPr>
              <p:cNvSpPr/>
              <p:nvPr/>
            </p:nvSpPr>
            <p:spPr>
              <a:xfrm rot="10800000">
                <a:off x="1216891" y="1711785"/>
                <a:ext cx="3371273" cy="3091902"/>
              </a:xfrm>
              <a:prstGeom prst="triangle">
                <a:avLst/>
              </a:prstGeom>
              <a:solidFill>
                <a:srgbClr val="80BF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18">
                <a:extLst>
                  <a:ext uri="{FF2B5EF4-FFF2-40B4-BE49-F238E27FC236}">
                    <a16:creationId xmlns:a16="http://schemas.microsoft.com/office/drawing/2014/main" id="{5340B6A0-D281-4184-899C-CD8750D1692A}"/>
                  </a:ext>
                </a:extLst>
              </p:cNvPr>
              <p:cNvSpPr/>
              <p:nvPr/>
            </p:nvSpPr>
            <p:spPr>
              <a:xfrm rot="10800000">
                <a:off x="1793841" y="2755493"/>
                <a:ext cx="2221668" cy="2048193"/>
              </a:xfrm>
              <a:custGeom>
                <a:avLst/>
                <a:gdLst>
                  <a:gd name="connsiteX0" fmla="*/ 0 w 3371273"/>
                  <a:gd name="connsiteY0" fmla="*/ 3091902 h 3091902"/>
                  <a:gd name="connsiteX1" fmla="*/ 1685637 w 3371273"/>
                  <a:gd name="connsiteY1" fmla="*/ 0 h 3091902"/>
                  <a:gd name="connsiteX2" fmla="*/ 3371273 w 3371273"/>
                  <a:gd name="connsiteY2" fmla="*/ 3091902 h 3091902"/>
                  <a:gd name="connsiteX3" fmla="*/ 0 w 3371273"/>
                  <a:gd name="connsiteY3" fmla="*/ 3091902 h 3091902"/>
                  <a:gd name="connsiteX0" fmla="*/ 0 w 2798618"/>
                  <a:gd name="connsiteY0" fmla="*/ 2048193 h 3091902"/>
                  <a:gd name="connsiteX1" fmla="*/ 1112982 w 2798618"/>
                  <a:gd name="connsiteY1" fmla="*/ 0 h 3091902"/>
                  <a:gd name="connsiteX2" fmla="*/ 2798618 w 2798618"/>
                  <a:gd name="connsiteY2" fmla="*/ 3091902 h 3091902"/>
                  <a:gd name="connsiteX3" fmla="*/ 0 w 2798618"/>
                  <a:gd name="connsiteY3" fmla="*/ 2048193 h 3091902"/>
                  <a:gd name="connsiteX0" fmla="*/ 0 w 2225963"/>
                  <a:gd name="connsiteY0" fmla="*/ 2048193 h 2048193"/>
                  <a:gd name="connsiteX1" fmla="*/ 1112982 w 2225963"/>
                  <a:gd name="connsiteY1" fmla="*/ 0 h 2048193"/>
                  <a:gd name="connsiteX2" fmla="*/ 2225963 w 2225963"/>
                  <a:gd name="connsiteY2" fmla="*/ 2020484 h 2048193"/>
                  <a:gd name="connsiteX3" fmla="*/ 0 w 2225963"/>
                  <a:gd name="connsiteY3" fmla="*/ 2048193 h 2048193"/>
                  <a:gd name="connsiteX0" fmla="*/ 0 w 2235200"/>
                  <a:gd name="connsiteY0" fmla="*/ 2048193 h 2048193"/>
                  <a:gd name="connsiteX1" fmla="*/ 1112982 w 2235200"/>
                  <a:gd name="connsiteY1" fmla="*/ 0 h 2048193"/>
                  <a:gd name="connsiteX2" fmla="*/ 2235200 w 2235200"/>
                  <a:gd name="connsiteY2" fmla="*/ 2038957 h 2048193"/>
                  <a:gd name="connsiteX3" fmla="*/ 0 w 2235200"/>
                  <a:gd name="connsiteY3" fmla="*/ 2048193 h 2048193"/>
                  <a:gd name="connsiteX0" fmla="*/ 0 w 2208135"/>
                  <a:gd name="connsiteY0" fmla="*/ 2048193 h 2048193"/>
                  <a:gd name="connsiteX1" fmla="*/ 1112982 w 2208135"/>
                  <a:gd name="connsiteY1" fmla="*/ 0 h 2048193"/>
                  <a:gd name="connsiteX2" fmla="*/ 2208135 w 2208135"/>
                  <a:gd name="connsiteY2" fmla="*/ 2032191 h 2048193"/>
                  <a:gd name="connsiteX3" fmla="*/ 0 w 2208135"/>
                  <a:gd name="connsiteY3" fmla="*/ 2048193 h 2048193"/>
                  <a:gd name="connsiteX0" fmla="*/ 0 w 2221668"/>
                  <a:gd name="connsiteY0" fmla="*/ 2048193 h 2048193"/>
                  <a:gd name="connsiteX1" fmla="*/ 1112982 w 2221668"/>
                  <a:gd name="connsiteY1" fmla="*/ 0 h 2048193"/>
                  <a:gd name="connsiteX2" fmla="*/ 2221668 w 2221668"/>
                  <a:gd name="connsiteY2" fmla="*/ 2038958 h 2048193"/>
                  <a:gd name="connsiteX3" fmla="*/ 0 w 2221668"/>
                  <a:gd name="connsiteY3" fmla="*/ 2048193 h 2048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21668" h="2048193">
                    <a:moveTo>
                      <a:pt x="0" y="2048193"/>
                    </a:moveTo>
                    <a:lnTo>
                      <a:pt x="1112982" y="0"/>
                    </a:lnTo>
                    <a:lnTo>
                      <a:pt x="2221668" y="2038958"/>
                    </a:lnTo>
                    <a:lnTo>
                      <a:pt x="0" y="2048193"/>
                    </a:lnTo>
                    <a:close/>
                  </a:path>
                </a:pathLst>
              </a:custGeom>
              <a:solidFill>
                <a:srgbClr val="499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-25000" dirty="0"/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C368B472-BCA8-4691-A5DF-FAB30ED8205C}"/>
                  </a:ext>
                </a:extLst>
              </p:cNvPr>
              <p:cNvSpPr/>
              <p:nvPr/>
            </p:nvSpPr>
            <p:spPr>
              <a:xfrm rot="10800000">
                <a:off x="2343727" y="3771494"/>
                <a:ext cx="1117601" cy="1032193"/>
              </a:xfrm>
              <a:custGeom>
                <a:avLst/>
                <a:gdLst>
                  <a:gd name="connsiteX0" fmla="*/ 0 w 3371273"/>
                  <a:gd name="connsiteY0" fmla="*/ 3091902 h 3091902"/>
                  <a:gd name="connsiteX1" fmla="*/ 1685637 w 3371273"/>
                  <a:gd name="connsiteY1" fmla="*/ 0 h 3091902"/>
                  <a:gd name="connsiteX2" fmla="*/ 3371273 w 3371273"/>
                  <a:gd name="connsiteY2" fmla="*/ 3091902 h 3091902"/>
                  <a:gd name="connsiteX3" fmla="*/ 0 w 3371273"/>
                  <a:gd name="connsiteY3" fmla="*/ 3091902 h 3091902"/>
                  <a:gd name="connsiteX0" fmla="*/ 0 w 2244437"/>
                  <a:gd name="connsiteY0" fmla="*/ 1032193 h 3091902"/>
                  <a:gd name="connsiteX1" fmla="*/ 558801 w 2244437"/>
                  <a:gd name="connsiteY1" fmla="*/ 0 h 3091902"/>
                  <a:gd name="connsiteX2" fmla="*/ 2244437 w 2244437"/>
                  <a:gd name="connsiteY2" fmla="*/ 3091902 h 3091902"/>
                  <a:gd name="connsiteX3" fmla="*/ 0 w 2244437"/>
                  <a:gd name="connsiteY3" fmla="*/ 1032193 h 3091902"/>
                  <a:gd name="connsiteX0" fmla="*/ 0 w 1117601"/>
                  <a:gd name="connsiteY0" fmla="*/ 1032193 h 1032193"/>
                  <a:gd name="connsiteX1" fmla="*/ 558801 w 1117601"/>
                  <a:gd name="connsiteY1" fmla="*/ 0 h 1032193"/>
                  <a:gd name="connsiteX2" fmla="*/ 1117601 w 1117601"/>
                  <a:gd name="connsiteY2" fmla="*/ 1032193 h 1032193"/>
                  <a:gd name="connsiteX3" fmla="*/ 0 w 1117601"/>
                  <a:gd name="connsiteY3" fmla="*/ 1032193 h 1032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17601" h="1032193">
                    <a:moveTo>
                      <a:pt x="0" y="1032193"/>
                    </a:moveTo>
                    <a:lnTo>
                      <a:pt x="558801" y="0"/>
                    </a:lnTo>
                    <a:lnTo>
                      <a:pt x="1117601" y="1032193"/>
                    </a:lnTo>
                    <a:lnTo>
                      <a:pt x="0" y="1032193"/>
                    </a:lnTo>
                    <a:close/>
                  </a:path>
                </a:pathLst>
              </a:custGeom>
              <a:solidFill>
                <a:srgbClr val="1652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-25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5651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F2BF1-5F03-4767-A7E5-DECF6C4B7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源码阅读技巧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761836A-C506-4E5D-AC60-38E0B3DFE398}"/>
              </a:ext>
            </a:extLst>
          </p:cNvPr>
          <p:cNvSpPr/>
          <p:nvPr/>
        </p:nvSpPr>
        <p:spPr>
          <a:xfrm>
            <a:off x="2164423" y="2915110"/>
            <a:ext cx="7863154" cy="1027779"/>
          </a:xfrm>
          <a:prstGeom prst="rect">
            <a:avLst/>
          </a:prstGeom>
          <a:solidFill>
            <a:srgbClr val="1652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/>
              <a:t>02   </a:t>
            </a:r>
            <a:r>
              <a:rPr lang="zh-CN" altLang="en-US" sz="4000" b="1" dirty="0"/>
              <a:t>源码阅读技巧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575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>
            <a:extLst>
              <a:ext uri="{FF2B5EF4-FFF2-40B4-BE49-F238E27FC236}">
                <a16:creationId xmlns:a16="http://schemas.microsoft.com/office/drawing/2014/main" id="{BC9A4667-0454-4BF2-B207-D1B5846CE4B6}"/>
              </a:ext>
            </a:extLst>
          </p:cNvPr>
          <p:cNvGrpSpPr/>
          <p:nvPr/>
        </p:nvGrpSpPr>
        <p:grpSpPr>
          <a:xfrm>
            <a:off x="6982691" y="1766452"/>
            <a:ext cx="760941" cy="3500581"/>
            <a:chOff x="7620000" y="1711034"/>
            <a:chExt cx="760941" cy="3500581"/>
          </a:xfrm>
        </p:grpSpPr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C73496CD-B717-4704-B3C7-80BB4AF0A826}"/>
                </a:ext>
              </a:extLst>
            </p:cNvPr>
            <p:cNvCxnSpPr>
              <a:cxnSpLocks/>
            </p:cNvCxnSpPr>
            <p:nvPr/>
          </p:nvCxnSpPr>
          <p:spPr>
            <a:xfrm>
              <a:off x="7620000" y="3484416"/>
              <a:ext cx="760941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2C75406B-1FED-4074-BEA6-08A0B746CB63}"/>
                </a:ext>
              </a:extLst>
            </p:cNvPr>
            <p:cNvCxnSpPr>
              <a:cxnSpLocks/>
            </p:cNvCxnSpPr>
            <p:nvPr/>
          </p:nvCxnSpPr>
          <p:spPr>
            <a:xfrm>
              <a:off x="7620000" y="2574634"/>
              <a:ext cx="760941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C89ACF14-A77B-4AE3-9DA3-F43FB726B3DB}"/>
                </a:ext>
              </a:extLst>
            </p:cNvPr>
            <p:cNvCxnSpPr>
              <a:cxnSpLocks/>
            </p:cNvCxnSpPr>
            <p:nvPr/>
          </p:nvCxnSpPr>
          <p:spPr>
            <a:xfrm>
              <a:off x="7620000" y="1711034"/>
              <a:ext cx="760941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A5CF7741-2523-4B48-9C59-266D8406D29B}"/>
                </a:ext>
              </a:extLst>
            </p:cNvPr>
            <p:cNvCxnSpPr>
              <a:cxnSpLocks/>
            </p:cNvCxnSpPr>
            <p:nvPr/>
          </p:nvCxnSpPr>
          <p:spPr>
            <a:xfrm>
              <a:off x="7620000" y="4366488"/>
              <a:ext cx="760941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CF3DF94B-D751-4686-968A-4421B3D2F333}"/>
                </a:ext>
              </a:extLst>
            </p:cNvPr>
            <p:cNvCxnSpPr>
              <a:cxnSpLocks/>
            </p:cNvCxnSpPr>
            <p:nvPr/>
          </p:nvCxnSpPr>
          <p:spPr>
            <a:xfrm>
              <a:off x="7620000" y="5211615"/>
              <a:ext cx="760941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1D65590A-6DD4-409C-874C-3476BD079B54}"/>
              </a:ext>
            </a:extLst>
          </p:cNvPr>
          <p:cNvGrpSpPr/>
          <p:nvPr/>
        </p:nvGrpSpPr>
        <p:grpSpPr>
          <a:xfrm>
            <a:off x="3777673" y="1766452"/>
            <a:ext cx="1555268" cy="3500581"/>
            <a:chOff x="4414982" y="1711034"/>
            <a:chExt cx="1555268" cy="3500581"/>
          </a:xfrm>
        </p:grpSpPr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7BCF6C71-05D9-45B9-A2A2-2B88D651471D}"/>
                </a:ext>
              </a:extLst>
            </p:cNvPr>
            <p:cNvCxnSpPr>
              <a:cxnSpLocks/>
            </p:cNvCxnSpPr>
            <p:nvPr/>
          </p:nvCxnSpPr>
          <p:spPr>
            <a:xfrm>
              <a:off x="4414982" y="3484416"/>
              <a:ext cx="1555268" cy="0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24D77A1A-F908-4DDF-B37F-DB6F8E2CFCF0}"/>
                </a:ext>
              </a:extLst>
            </p:cNvPr>
            <p:cNvCxnSpPr>
              <a:cxnSpLocks/>
            </p:cNvCxnSpPr>
            <p:nvPr/>
          </p:nvCxnSpPr>
          <p:spPr>
            <a:xfrm>
              <a:off x="5209309" y="2574634"/>
              <a:ext cx="760941" cy="0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97EB3F3F-81D0-407E-80D8-F4C056E4412F}"/>
                </a:ext>
              </a:extLst>
            </p:cNvPr>
            <p:cNvCxnSpPr>
              <a:cxnSpLocks/>
            </p:cNvCxnSpPr>
            <p:nvPr/>
          </p:nvCxnSpPr>
          <p:spPr>
            <a:xfrm>
              <a:off x="5209309" y="1711034"/>
              <a:ext cx="760941" cy="0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C9EF6124-6CA1-4DE7-A893-16BB1D993569}"/>
                </a:ext>
              </a:extLst>
            </p:cNvPr>
            <p:cNvCxnSpPr>
              <a:cxnSpLocks/>
            </p:cNvCxnSpPr>
            <p:nvPr/>
          </p:nvCxnSpPr>
          <p:spPr>
            <a:xfrm>
              <a:off x="5209309" y="4366488"/>
              <a:ext cx="760941" cy="0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E6EF4D23-E190-4634-9AEA-8488CAFBCEDA}"/>
                </a:ext>
              </a:extLst>
            </p:cNvPr>
            <p:cNvCxnSpPr>
              <a:cxnSpLocks/>
            </p:cNvCxnSpPr>
            <p:nvPr/>
          </p:nvCxnSpPr>
          <p:spPr>
            <a:xfrm>
              <a:off x="5209309" y="5211615"/>
              <a:ext cx="760941" cy="0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F9D9BCAB-A025-4696-9E31-95BD23CC598D}"/>
                </a:ext>
              </a:extLst>
            </p:cNvPr>
            <p:cNvCxnSpPr/>
            <p:nvPr/>
          </p:nvCxnSpPr>
          <p:spPr>
            <a:xfrm>
              <a:off x="5209309" y="1711034"/>
              <a:ext cx="0" cy="350058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1DB9062F-0F1D-42DA-A57F-005D9923A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源码阅读技巧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2F8D4A5-88A1-45E9-AEB4-0D2225CE8722}"/>
              </a:ext>
            </a:extLst>
          </p:cNvPr>
          <p:cNvSpPr/>
          <p:nvPr/>
        </p:nvSpPr>
        <p:spPr>
          <a:xfrm>
            <a:off x="5397597" y="1535413"/>
            <a:ext cx="1649750" cy="46748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知识储备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AA267B3-781B-4C85-AC47-6C1EF5CBD94D}"/>
              </a:ext>
            </a:extLst>
          </p:cNvPr>
          <p:cNvSpPr/>
          <p:nvPr/>
        </p:nvSpPr>
        <p:spPr>
          <a:xfrm>
            <a:off x="5397597" y="3301401"/>
            <a:ext cx="1649750" cy="46748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抽丝剥茧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E4F9EE3-91AF-421C-B0D2-0E03C839DD0A}"/>
              </a:ext>
            </a:extLst>
          </p:cNvPr>
          <p:cNvSpPr/>
          <p:nvPr/>
        </p:nvSpPr>
        <p:spPr>
          <a:xfrm>
            <a:off x="5397597" y="5067390"/>
            <a:ext cx="1649750" cy="46748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运行代码求证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ACE3E8B-55C5-4C39-976D-F320BDC4D168}"/>
              </a:ext>
            </a:extLst>
          </p:cNvPr>
          <p:cNvSpPr/>
          <p:nvPr/>
        </p:nvSpPr>
        <p:spPr>
          <a:xfrm>
            <a:off x="5397597" y="2418407"/>
            <a:ext cx="1649750" cy="46748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寻找入口函数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1614538-550D-4711-AD96-4F461501C965}"/>
              </a:ext>
            </a:extLst>
          </p:cNvPr>
          <p:cNvSpPr/>
          <p:nvPr/>
        </p:nvSpPr>
        <p:spPr>
          <a:xfrm>
            <a:off x="5397597" y="4184395"/>
            <a:ext cx="1649750" cy="46748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反复阅读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注释</a:t>
            </a: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D66F2C88-D3B5-4237-8509-07E6E561E748}"/>
              </a:ext>
            </a:extLst>
          </p:cNvPr>
          <p:cNvSpPr/>
          <p:nvPr/>
        </p:nvSpPr>
        <p:spPr>
          <a:xfrm>
            <a:off x="1764146" y="2389905"/>
            <a:ext cx="2253673" cy="2253673"/>
          </a:xfrm>
          <a:prstGeom prst="ellipse">
            <a:avLst/>
          </a:prstGeom>
          <a:solidFill>
            <a:srgbClr val="165277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源码阅读</a:t>
            </a:r>
            <a:endParaRPr lang="en-US" altLang="zh-CN" sz="2400" dirty="0"/>
          </a:p>
          <a:p>
            <a:pPr algn="ctr"/>
            <a:r>
              <a:rPr lang="zh-CN" altLang="en-US" sz="2400" dirty="0"/>
              <a:t>技巧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EFF6D27D-9FF2-4EDA-9B5B-F77F293B0814}"/>
              </a:ext>
            </a:extLst>
          </p:cNvPr>
          <p:cNvSpPr/>
          <p:nvPr/>
        </p:nvSpPr>
        <p:spPr>
          <a:xfrm>
            <a:off x="7762107" y="1292662"/>
            <a:ext cx="1806745" cy="96052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先看文档再看源码，带着问题到源码中找答案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B43B339-E45F-4B7B-8434-3D4852A7B500}"/>
              </a:ext>
            </a:extLst>
          </p:cNvPr>
          <p:cNvSpPr/>
          <p:nvPr/>
        </p:nvSpPr>
        <p:spPr>
          <a:xfrm>
            <a:off x="7762108" y="3301401"/>
            <a:ext cx="1806744" cy="46748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分析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DD03964B-6CB3-4DAA-9456-FC41889ABFC9}"/>
              </a:ext>
            </a:extLst>
          </p:cNvPr>
          <p:cNvSpPr/>
          <p:nvPr/>
        </p:nvSpPr>
        <p:spPr>
          <a:xfrm>
            <a:off x="7771340" y="4983185"/>
            <a:ext cx="1806744" cy="566786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运行代码 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验证想法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C6A3DC7-D09A-4B9C-AF99-F725EA9DBC27}"/>
              </a:ext>
            </a:extLst>
          </p:cNvPr>
          <p:cNvSpPr/>
          <p:nvPr/>
        </p:nvSpPr>
        <p:spPr>
          <a:xfrm>
            <a:off x="7762108" y="2418407"/>
            <a:ext cx="1806744" cy="46748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定位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5E9F9AF-83A9-4756-B081-4EBCFF88FC41}"/>
              </a:ext>
            </a:extLst>
          </p:cNvPr>
          <p:cNvSpPr/>
          <p:nvPr/>
        </p:nvSpPr>
        <p:spPr>
          <a:xfrm>
            <a:off x="7762108" y="4184395"/>
            <a:ext cx="1806744" cy="46748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笔记</a:t>
            </a:r>
          </a:p>
        </p:txBody>
      </p:sp>
    </p:spTree>
    <p:extLst>
      <p:ext uri="{BB962C8B-B14F-4D97-AF65-F5344CB8AC3E}">
        <p14:creationId xmlns:p14="http://schemas.microsoft.com/office/powerpoint/2010/main" val="3048413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F2BF1-5F03-4767-A7E5-DECF6C4B7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案例实操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761836A-C506-4E5D-AC60-38E0B3DFE398}"/>
              </a:ext>
            </a:extLst>
          </p:cNvPr>
          <p:cNvSpPr/>
          <p:nvPr/>
        </p:nvSpPr>
        <p:spPr>
          <a:xfrm>
            <a:off x="2164423" y="2915110"/>
            <a:ext cx="7863154" cy="1027779"/>
          </a:xfrm>
          <a:prstGeom prst="rect">
            <a:avLst/>
          </a:prstGeom>
          <a:solidFill>
            <a:srgbClr val="1652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/>
              <a:t>03   </a:t>
            </a:r>
            <a:r>
              <a:rPr lang="zh-CN" altLang="en-US" sz="4000" b="1" dirty="0"/>
              <a:t>案例实操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443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7BCF6C71-05D9-45B9-A2A2-2B88D651471D}"/>
              </a:ext>
            </a:extLst>
          </p:cNvPr>
          <p:cNvCxnSpPr>
            <a:cxnSpLocks/>
          </p:cNvCxnSpPr>
          <p:nvPr/>
        </p:nvCxnSpPr>
        <p:spPr>
          <a:xfrm>
            <a:off x="3777673" y="3636815"/>
            <a:ext cx="1555268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24D77A1A-F908-4DDF-B37F-DB6F8E2CFCF0}"/>
              </a:ext>
            </a:extLst>
          </p:cNvPr>
          <p:cNvCxnSpPr>
            <a:cxnSpLocks/>
          </p:cNvCxnSpPr>
          <p:nvPr/>
        </p:nvCxnSpPr>
        <p:spPr>
          <a:xfrm>
            <a:off x="4572000" y="2530761"/>
            <a:ext cx="760941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7EB3F3F-81D0-407E-80D8-F4C056E4412F}"/>
              </a:ext>
            </a:extLst>
          </p:cNvPr>
          <p:cNvCxnSpPr>
            <a:cxnSpLocks/>
          </p:cNvCxnSpPr>
          <p:nvPr/>
        </p:nvCxnSpPr>
        <p:spPr>
          <a:xfrm>
            <a:off x="4572000" y="1424707"/>
            <a:ext cx="760941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C9EF6124-6CA1-4DE7-A893-16BB1D993569}"/>
              </a:ext>
            </a:extLst>
          </p:cNvPr>
          <p:cNvCxnSpPr>
            <a:cxnSpLocks/>
          </p:cNvCxnSpPr>
          <p:nvPr/>
        </p:nvCxnSpPr>
        <p:spPr>
          <a:xfrm>
            <a:off x="4572000" y="4742869"/>
            <a:ext cx="760941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E6EF4D23-E190-4634-9AEA-8488CAFBCEDA}"/>
              </a:ext>
            </a:extLst>
          </p:cNvPr>
          <p:cNvCxnSpPr>
            <a:cxnSpLocks/>
          </p:cNvCxnSpPr>
          <p:nvPr/>
        </p:nvCxnSpPr>
        <p:spPr>
          <a:xfrm>
            <a:off x="4572000" y="5848924"/>
            <a:ext cx="760941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F9D9BCAB-A025-4696-9E31-95BD23CC598D}"/>
              </a:ext>
            </a:extLst>
          </p:cNvPr>
          <p:cNvCxnSpPr>
            <a:cxnSpLocks/>
          </p:cNvCxnSpPr>
          <p:nvPr/>
        </p:nvCxnSpPr>
        <p:spPr>
          <a:xfrm>
            <a:off x="4572000" y="1424707"/>
            <a:ext cx="0" cy="4424217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1DB9062F-0F1D-42DA-A57F-005D9923A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264" y="288175"/>
            <a:ext cx="10515600" cy="28326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Vue</a:t>
            </a:r>
            <a:r>
              <a:rPr lang="zh-CN" altLang="en-US" dirty="0"/>
              <a:t>编译器</a:t>
            </a: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D66F2C88-D3B5-4237-8509-07E6E561E748}"/>
              </a:ext>
            </a:extLst>
          </p:cNvPr>
          <p:cNvSpPr/>
          <p:nvPr/>
        </p:nvSpPr>
        <p:spPr>
          <a:xfrm>
            <a:off x="1764146" y="2389905"/>
            <a:ext cx="2253673" cy="2253673"/>
          </a:xfrm>
          <a:prstGeom prst="ellipse">
            <a:avLst/>
          </a:prstGeom>
          <a:solidFill>
            <a:srgbClr val="165277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Vue</a:t>
            </a:r>
          </a:p>
          <a:p>
            <a:pPr algn="ctr"/>
            <a:r>
              <a:rPr lang="zh-CN" altLang="en-US" sz="2400" dirty="0"/>
              <a:t>编译器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B47A97E-E694-4C11-A909-8DCC0A2855DF}"/>
              </a:ext>
            </a:extLst>
          </p:cNvPr>
          <p:cNvSpPr/>
          <p:nvPr/>
        </p:nvSpPr>
        <p:spPr>
          <a:xfrm>
            <a:off x="5416074" y="978126"/>
            <a:ext cx="3417448" cy="78832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预备知识讲解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3DD87E9-A665-41C2-9838-E88488E955A8}"/>
              </a:ext>
            </a:extLst>
          </p:cNvPr>
          <p:cNvSpPr/>
          <p:nvPr/>
        </p:nvSpPr>
        <p:spPr>
          <a:xfrm>
            <a:off x="5416073" y="2076652"/>
            <a:ext cx="3417449" cy="78984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compileToFunctions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入口函数解析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92D39DB-CDFF-4D82-9818-FED817F71543}"/>
              </a:ext>
            </a:extLst>
          </p:cNvPr>
          <p:cNvSpPr/>
          <p:nvPr/>
        </p:nvSpPr>
        <p:spPr>
          <a:xfrm>
            <a:off x="5416073" y="3176698"/>
            <a:ext cx="3417449" cy="78984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baseOptions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/option</a:t>
            </a:r>
          </a:p>
          <a:p>
            <a:pPr algn="ctr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配置解析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1C666F0-E242-41C1-AD81-C37CF723D5FB}"/>
              </a:ext>
            </a:extLst>
          </p:cNvPr>
          <p:cNvSpPr/>
          <p:nvPr/>
        </p:nvSpPr>
        <p:spPr>
          <a:xfrm>
            <a:off x="5416071" y="4276744"/>
            <a:ext cx="3417449" cy="78984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分析编译器代码组织结构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58B771A-2D10-4AAD-9954-F6B9732AAC90}"/>
              </a:ext>
            </a:extLst>
          </p:cNvPr>
          <p:cNvSpPr/>
          <p:nvPr/>
        </p:nvSpPr>
        <p:spPr>
          <a:xfrm>
            <a:off x="5416072" y="5376789"/>
            <a:ext cx="3417449" cy="78984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下一阶段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parse/generate</a:t>
            </a:r>
          </a:p>
        </p:txBody>
      </p:sp>
    </p:spTree>
    <p:extLst>
      <p:ext uri="{BB962C8B-B14F-4D97-AF65-F5344CB8AC3E}">
        <p14:creationId xmlns:p14="http://schemas.microsoft.com/office/powerpoint/2010/main" val="3266215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195</Words>
  <Application>Microsoft Office PowerPoint</Application>
  <PresentationFormat>宽屏</PresentationFormat>
  <Paragraphs>47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微软雅黑</vt:lpstr>
      <vt:lpstr>Arial</vt:lpstr>
      <vt:lpstr>Office 主题​​</vt:lpstr>
      <vt:lpstr>高效源码学习技巧</vt:lpstr>
      <vt:lpstr>课程目标</vt:lpstr>
      <vt:lpstr>为什么要学习源码</vt:lpstr>
      <vt:lpstr>源码学习的好处</vt:lpstr>
      <vt:lpstr>源码阅读技巧</vt:lpstr>
      <vt:lpstr>源码阅读技巧</vt:lpstr>
      <vt:lpstr>案例实操</vt:lpstr>
      <vt:lpstr>Vue编译器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 </dc:creator>
  <cp:lastModifiedBy> </cp:lastModifiedBy>
  <cp:revision>33</cp:revision>
  <dcterms:created xsi:type="dcterms:W3CDTF">2019-07-05T06:46:43Z</dcterms:created>
  <dcterms:modified xsi:type="dcterms:W3CDTF">2019-07-05T08:51:42Z</dcterms:modified>
</cp:coreProperties>
</file>