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5B5"/>
    <a:srgbClr val="1652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AC5C1-E7A1-42B1-AE05-453A28DE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EB618-99C8-403A-9648-EED3B2608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B7CDE-B279-460E-AE3D-21056B5F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8941E-4778-4B45-A0AD-9E0ADE89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DAFC-D08E-4195-AC52-0992CDE2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4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6B179-1B0E-49CF-AE8B-5E978AF6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4A5990-8598-4BED-8C04-9296CD46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9DD97-7158-43E1-80B4-1FF32AAA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8C8E4-31BA-4A86-8EC9-3D7085EF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93008-7BCA-4B29-AC99-B3EAFD38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9863A-B643-441E-9FCE-A7690779A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EA03C-F789-479A-82FF-B5F51B84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B0AC1-31A7-49E9-98F0-C890EA4C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9B448-CC15-49CA-A3C3-BF369C5F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450C2-B943-4CF9-A129-841743AE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1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4ECB0B-ACDF-48F2-966E-E04E722352E4}"/>
              </a:ext>
            </a:extLst>
          </p:cNvPr>
          <p:cNvSpPr/>
          <p:nvPr userDrawn="1"/>
        </p:nvSpPr>
        <p:spPr>
          <a:xfrm>
            <a:off x="0" y="0"/>
            <a:ext cx="12192000" cy="74815"/>
          </a:xfrm>
          <a:prstGeom prst="rect">
            <a:avLst/>
          </a:prstGeom>
          <a:solidFill>
            <a:srgbClr val="0C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6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BB28D-8BC6-446D-B4B6-270B706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58693" y="6482752"/>
            <a:ext cx="474133" cy="278642"/>
          </a:xfrm>
        </p:spPr>
        <p:txBody>
          <a:bodyPr/>
          <a:lstStyle>
            <a:lvl1pPr>
              <a:defRPr sz="1000"/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A69E65-88A5-45BF-879D-C41321EE5D0E}"/>
              </a:ext>
            </a:extLst>
          </p:cNvPr>
          <p:cNvSpPr/>
          <p:nvPr userDrawn="1"/>
        </p:nvSpPr>
        <p:spPr>
          <a:xfrm>
            <a:off x="0" y="0"/>
            <a:ext cx="12192000" cy="74815"/>
          </a:xfrm>
          <a:prstGeom prst="rect">
            <a:avLst/>
          </a:prstGeom>
          <a:solidFill>
            <a:srgbClr val="0C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882484-798B-4EA2-955D-2B309FCAEB5F}"/>
              </a:ext>
            </a:extLst>
          </p:cNvPr>
          <p:cNvCxnSpPr/>
          <p:nvPr userDrawn="1"/>
        </p:nvCxnSpPr>
        <p:spPr>
          <a:xfrm>
            <a:off x="324196" y="656704"/>
            <a:ext cx="11471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C87B445A-E597-40A8-92B4-6C9FFA64A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264" y="288175"/>
            <a:ext cx="10515600" cy="283269"/>
          </a:xfrm>
        </p:spPr>
        <p:txBody>
          <a:bodyPr>
            <a:normAutofit/>
          </a:bodyPr>
          <a:lstStyle>
            <a:lvl1pPr>
              <a:defRPr sz="2000" b="1">
                <a:latin typeface="+mn-lt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B68B17-4F26-46CD-989A-55F28A7105B2}"/>
              </a:ext>
            </a:extLst>
          </p:cNvPr>
          <p:cNvCxnSpPr/>
          <p:nvPr userDrawn="1"/>
        </p:nvCxnSpPr>
        <p:spPr>
          <a:xfrm>
            <a:off x="324195" y="6482752"/>
            <a:ext cx="114715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58228-47EE-4486-A9FA-7B20FF2A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0B803-7CDB-45E1-9B72-6A9DB57B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134AC-72C9-49C0-A653-18170BE4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5F416-AA98-4F9B-88CE-1062BB45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F046D-26C5-48D7-B068-F6A98F33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4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4AA99-F0C3-48D4-83F7-6AB5475D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DC914-4542-45FF-A7EB-29F86B53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F7DCF-93AF-4448-A9A6-225F7157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CE6B6-9161-4D1A-844B-BD55672F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4D5CB-9E96-4F34-8999-471F886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49F1-9387-47A0-9072-3646ADD8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BF52-A152-4C9A-AB23-08202F12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2E585-B4B1-4622-896A-5B729139D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A3E1D-2164-4D9D-ADCE-B9B3F4F3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B6416-89AD-4DE3-A21A-64575D3E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B2408-5D18-4EC4-B4FF-3A12BBA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8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1C758-BD7A-4D67-AC76-CE721B5D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4BDA5-A32A-4378-AA5B-F7ACAED1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3042E-356B-456B-89C1-CD75D09B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39702-A165-4093-9F28-EEA5D1F13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6AFFFF-98DA-4E5B-AB19-9B89D973E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134EFA-9B4F-448C-8C7F-B4EF4FD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545C1A-93D6-430E-B957-60961E22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373E15-8330-47C0-923B-402B846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1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9455-0188-44F9-B5C6-5F36FDA2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859669-4FB8-4FE8-94D8-5A53073F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7ABDE-0055-4648-A30C-21B367F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072DD-E2B8-4484-A14F-045FE197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8E705-028A-4511-A5F6-C0B70AE4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16C773-0382-4AB7-A84C-B47179D3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B2B08-787B-4C0F-9678-0352369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6647-FE94-46D2-9ECD-F5CFAF90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64F5E-0255-427F-8545-B1404078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29386-B96C-456C-9C26-F1A4E9D1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67D34-A53E-4344-ABA5-77510606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F2585-92AF-4A4F-A05F-1253EA9B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C764B-31A2-4D25-9ECF-972E931D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4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9880-00BB-4161-9DC4-49B00F56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B77E22-532D-46F9-9DCF-26261138D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4CC55-9C34-47C4-B981-DB1D0EC2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77838-15AB-449D-B9D5-679AC5B8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2685C-1200-4413-9B57-530531E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C88BF-D03B-4878-8AB9-42F03282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73BB1-EECA-4E8D-B67B-7A1E313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A3431-82E2-40D5-A9A1-84876DB34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05E31-CF71-4D1D-A74D-13A59095C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3050-4133-4672-83BE-F951600F0671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D688D-32C0-496F-9A3E-FEBFBE34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C5926-E87D-44DC-B98D-356F14E0F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973F-F563-4555-BDE0-4F002E5C69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5FD000-A7A6-43D5-AF73-032575F572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06662"/>
            <a:ext cx="10515600" cy="922338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16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b="1" dirty="0">
                <a:solidFill>
                  <a:srgbClr val="1653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19E52D-F150-40BD-B804-7B9B1E3ACBE1}"/>
              </a:ext>
            </a:extLst>
          </p:cNvPr>
          <p:cNvSpPr txBox="1"/>
          <p:nvPr/>
        </p:nvSpPr>
        <p:spPr>
          <a:xfrm>
            <a:off x="5072446" y="34290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Vu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而基础知识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1AAF78-88BE-47A5-AED6-47937492BBEA}"/>
              </a:ext>
            </a:extLst>
          </p:cNvPr>
          <p:cNvGrpSpPr/>
          <p:nvPr/>
        </p:nvGrpSpPr>
        <p:grpSpPr>
          <a:xfrm>
            <a:off x="5824945" y="4061106"/>
            <a:ext cx="542109" cy="84909"/>
            <a:chOff x="5050509" y="3982664"/>
            <a:chExt cx="542109" cy="84909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C35951D-BC27-4B68-8A1B-3902113F4DB3}"/>
                </a:ext>
              </a:extLst>
            </p:cNvPr>
            <p:cNvSpPr/>
            <p:nvPr/>
          </p:nvSpPr>
          <p:spPr>
            <a:xfrm flipV="1">
              <a:off x="5050509" y="3982664"/>
              <a:ext cx="84909" cy="84909"/>
            </a:xfrm>
            <a:prstGeom prst="ellipse">
              <a:avLst/>
            </a:prstGeom>
            <a:solidFill>
              <a:srgbClr val="80BF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4D9C761-0A4E-488B-8EF0-E37803B0D0C9}"/>
                </a:ext>
              </a:extLst>
            </p:cNvPr>
            <p:cNvSpPr/>
            <p:nvPr/>
          </p:nvSpPr>
          <p:spPr>
            <a:xfrm flipV="1">
              <a:off x="5202909" y="3982664"/>
              <a:ext cx="84909" cy="84909"/>
            </a:xfrm>
            <a:prstGeom prst="ellipse">
              <a:avLst/>
            </a:prstGeom>
            <a:solidFill>
              <a:srgbClr val="499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EB3E894-D2DC-4260-8692-F0230DD940B0}"/>
                </a:ext>
              </a:extLst>
            </p:cNvPr>
            <p:cNvSpPr/>
            <p:nvPr/>
          </p:nvSpPr>
          <p:spPr>
            <a:xfrm flipV="1">
              <a:off x="5355309" y="3982664"/>
              <a:ext cx="84909" cy="84909"/>
            </a:xfrm>
            <a:prstGeom prst="ellipse">
              <a:avLst/>
            </a:prstGeom>
            <a:solidFill>
              <a:srgbClr val="1652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4E87676-7115-4443-9664-0E310BF6CC4D}"/>
                </a:ext>
              </a:extLst>
            </p:cNvPr>
            <p:cNvSpPr/>
            <p:nvPr/>
          </p:nvSpPr>
          <p:spPr>
            <a:xfrm flipV="1">
              <a:off x="5507709" y="3982664"/>
              <a:ext cx="84909" cy="84909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6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BF2E5E-8C02-48AA-9389-3B490707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902024-6836-4727-9263-1EE15096D376}"/>
              </a:ext>
            </a:extLst>
          </p:cNvPr>
          <p:cNvSpPr/>
          <p:nvPr/>
        </p:nvSpPr>
        <p:spPr>
          <a:xfrm>
            <a:off x="2124364" y="2477706"/>
            <a:ext cx="2244436" cy="1006761"/>
          </a:xfrm>
          <a:prstGeom prst="rect">
            <a:avLst/>
          </a:prstGeom>
          <a:solidFill>
            <a:srgbClr val="49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34FC1-7A51-4535-BDD6-3BD5390EACAC}"/>
              </a:ext>
            </a:extLst>
          </p:cNvPr>
          <p:cNvSpPr/>
          <p:nvPr/>
        </p:nvSpPr>
        <p:spPr>
          <a:xfrm>
            <a:off x="2124364" y="3484467"/>
            <a:ext cx="2244436" cy="1006761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2CE1451-1AF7-4005-A67F-16CD24A82FC4}"/>
              </a:ext>
            </a:extLst>
          </p:cNvPr>
          <p:cNvCxnSpPr>
            <a:cxnSpLocks/>
          </p:cNvCxnSpPr>
          <p:nvPr/>
        </p:nvCxnSpPr>
        <p:spPr>
          <a:xfrm>
            <a:off x="2124364" y="3481183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66BF6C-7B6E-42D1-ADF9-1E912261DCC7}"/>
              </a:ext>
            </a:extLst>
          </p:cNvPr>
          <p:cNvCxnSpPr>
            <a:cxnSpLocks/>
          </p:cNvCxnSpPr>
          <p:nvPr/>
        </p:nvCxnSpPr>
        <p:spPr>
          <a:xfrm>
            <a:off x="2124364" y="4491228"/>
            <a:ext cx="78730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5FBE53-B695-4DE7-A3DD-EA3FAF15DEDB}"/>
              </a:ext>
            </a:extLst>
          </p:cNvPr>
          <p:cNvSpPr txBox="1"/>
          <p:nvPr/>
        </p:nvSpPr>
        <p:spPr>
          <a:xfrm>
            <a:off x="5000393" y="27288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65375"/>
                </a:solidFill>
              </a:rPr>
              <a:t>数据驱动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DBF999-FBF8-4E0C-A0C8-A988A55861E5}"/>
              </a:ext>
            </a:extLst>
          </p:cNvPr>
          <p:cNvSpPr txBox="1"/>
          <p:nvPr/>
        </p:nvSpPr>
        <p:spPr>
          <a:xfrm>
            <a:off x="5000393" y="36864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65375"/>
                </a:solidFill>
              </a:rPr>
              <a:t>组件化思想</a:t>
            </a:r>
          </a:p>
        </p:txBody>
      </p:sp>
    </p:spTree>
    <p:extLst>
      <p:ext uri="{BB962C8B-B14F-4D97-AF65-F5344CB8AC3E}">
        <p14:creationId xmlns:p14="http://schemas.microsoft.com/office/powerpoint/2010/main" val="261837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数据驱动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67C4A-5454-4D92-81C3-D11ED27BCEAB}"/>
              </a:ext>
            </a:extLst>
          </p:cNvPr>
          <p:cNvSpPr/>
          <p:nvPr/>
        </p:nvSpPr>
        <p:spPr>
          <a:xfrm>
            <a:off x="2164423" y="2915110"/>
            <a:ext cx="7863154" cy="1027779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01   </a:t>
            </a:r>
            <a:r>
              <a:rPr lang="zh-CN" altLang="en-US" sz="4000" b="1" dirty="0"/>
              <a:t>数据驱动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数据驱动</a:t>
            </a:r>
            <a:r>
              <a:rPr lang="en-US" altLang="zh-CN" dirty="0"/>
              <a:t>-</a:t>
            </a:r>
            <a:r>
              <a:rPr lang="zh-CN" altLang="en-US" dirty="0"/>
              <a:t>传统模式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B031-06A5-4DF2-9FE5-351C0124D981}"/>
              </a:ext>
            </a:extLst>
          </p:cNvPr>
          <p:cNvGrpSpPr/>
          <p:nvPr/>
        </p:nvGrpSpPr>
        <p:grpSpPr>
          <a:xfrm>
            <a:off x="576136" y="1281976"/>
            <a:ext cx="4394447" cy="4367813"/>
            <a:chOff x="1148791" y="1311451"/>
            <a:chExt cx="4394447" cy="43678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E7FA3F-455C-4EC1-AD49-F347AC6BDD30}"/>
                </a:ext>
              </a:extLst>
            </p:cNvPr>
            <p:cNvSpPr/>
            <p:nvPr/>
          </p:nvSpPr>
          <p:spPr>
            <a:xfrm>
              <a:off x="1148791" y="1311451"/>
              <a:ext cx="4394447" cy="4367813"/>
            </a:xfrm>
            <a:prstGeom prst="rect">
              <a:avLst/>
            </a:prstGeom>
            <a:gradFill flip="none" rotWithShape="1">
              <a:gsLst>
                <a:gs pos="0">
                  <a:srgbClr val="165277">
                    <a:lumMod val="100000"/>
                  </a:srgbClr>
                </a:gs>
                <a:gs pos="100000">
                  <a:srgbClr val="4995B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0967C4A-5454-4D92-81C3-D11ED27BCEAB}"/>
                </a:ext>
              </a:extLst>
            </p:cNvPr>
            <p:cNvSpPr/>
            <p:nvPr/>
          </p:nvSpPr>
          <p:spPr>
            <a:xfrm>
              <a:off x="1329917" y="2407842"/>
              <a:ext cx="4032194" cy="2175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传统的前端数据交互是用</a:t>
              </a:r>
              <a:r>
                <a:rPr lang="en-US" altLang="zh-CN" dirty="0">
                  <a:solidFill>
                    <a:schemeClr val="bg1"/>
                  </a:solidFill>
                </a:rPr>
                <a:t>Ajax</a:t>
              </a:r>
              <a:r>
                <a:rPr lang="zh-CN" altLang="en-US" dirty="0">
                  <a:solidFill>
                    <a:schemeClr val="bg1"/>
                  </a:solidFill>
                </a:rPr>
                <a:t>从服务端获取数据，然后操作</a:t>
              </a:r>
              <a:r>
                <a:rPr lang="en-US" altLang="zh-CN" dirty="0">
                  <a:solidFill>
                    <a:schemeClr val="bg1"/>
                  </a:solidFill>
                </a:rPr>
                <a:t>DOM</a:t>
              </a:r>
              <a:r>
                <a:rPr lang="zh-CN" altLang="en-US" dirty="0">
                  <a:solidFill>
                    <a:schemeClr val="bg1"/>
                  </a:solidFill>
                </a:rPr>
                <a:t>来改变视图。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</a:rPr>
                <a:t>当前端交互改变数据时，需要重复一次上述步骤，而手动操作</a:t>
              </a:r>
              <a:r>
                <a:rPr lang="en-US" altLang="zh-CN" dirty="0">
                  <a:solidFill>
                    <a:schemeClr val="bg1"/>
                  </a:solidFill>
                </a:rPr>
                <a:t>DOM</a:t>
              </a:r>
              <a:r>
                <a:rPr lang="zh-CN" altLang="en-US" dirty="0">
                  <a:solidFill>
                    <a:schemeClr val="bg1"/>
                  </a:solidFill>
                </a:rPr>
                <a:t>的过程很繁琐，且易出错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C811048-38A9-4D91-B66D-C9ED40694F4D}"/>
              </a:ext>
            </a:extLst>
          </p:cNvPr>
          <p:cNvSpPr txBox="1"/>
          <p:nvPr/>
        </p:nvSpPr>
        <p:spPr>
          <a:xfrm>
            <a:off x="7087881" y="1469950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是数据的一种自然映射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BCF747-B763-4DD7-9B70-00F02E12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521" y="2632796"/>
            <a:ext cx="1393304" cy="2482806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B78E8617-00AD-4488-B9DE-3213CCF35407}"/>
              </a:ext>
            </a:extLst>
          </p:cNvPr>
          <p:cNvSpPr/>
          <p:nvPr/>
        </p:nvSpPr>
        <p:spPr>
          <a:xfrm>
            <a:off x="7582192" y="2632796"/>
            <a:ext cx="1634433" cy="1634433"/>
          </a:xfrm>
          <a:prstGeom prst="ellipse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DOM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AD9BB0-6200-48C6-A151-F20B30DA8038}"/>
              </a:ext>
            </a:extLst>
          </p:cNvPr>
          <p:cNvSpPr/>
          <p:nvPr/>
        </p:nvSpPr>
        <p:spPr>
          <a:xfrm>
            <a:off x="5685965" y="4165575"/>
            <a:ext cx="1307563" cy="1307563"/>
          </a:xfrm>
          <a:prstGeom prst="ellipse">
            <a:avLst/>
          </a:prstGeom>
          <a:solidFill>
            <a:srgbClr val="49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手动触发</a:t>
            </a:r>
            <a:r>
              <a:rPr lang="en-US" altLang="zh-CN" sz="1600" b="1" dirty="0"/>
              <a:t>DOM</a:t>
            </a:r>
            <a:r>
              <a:rPr lang="zh-CN" altLang="en-US" sz="1600" b="1" dirty="0"/>
              <a:t>改变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B66CE4-CF8C-4B7E-BE27-44417FE09808}"/>
              </a:ext>
            </a:extLst>
          </p:cNvPr>
          <p:cNvSpPr/>
          <p:nvPr/>
        </p:nvSpPr>
        <p:spPr>
          <a:xfrm>
            <a:off x="5772235" y="2276465"/>
            <a:ext cx="1038061" cy="1038061"/>
          </a:xfrm>
          <a:prstGeom prst="ellipse">
            <a:avLst/>
          </a:prstGeom>
          <a:solidFill>
            <a:srgbClr val="49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View</a:t>
            </a:r>
            <a:endParaRPr lang="zh-CN" altLang="en-US" sz="16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1BB119-EA61-423E-8367-BF37B3BC6B45}"/>
              </a:ext>
            </a:extLst>
          </p:cNvPr>
          <p:cNvCxnSpPr>
            <a:cxnSpLocks/>
          </p:cNvCxnSpPr>
          <p:nvPr/>
        </p:nvCxnSpPr>
        <p:spPr>
          <a:xfrm>
            <a:off x="6897078" y="2786807"/>
            <a:ext cx="661528" cy="200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FCF4119-1EDF-4C93-BF32-A42186A54B9A}"/>
              </a:ext>
            </a:extLst>
          </p:cNvPr>
          <p:cNvCxnSpPr>
            <a:cxnSpLocks/>
          </p:cNvCxnSpPr>
          <p:nvPr/>
        </p:nvCxnSpPr>
        <p:spPr>
          <a:xfrm flipV="1">
            <a:off x="7005321" y="4202428"/>
            <a:ext cx="659935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11933CB-8E0F-4584-94E5-75397186EF16}"/>
              </a:ext>
            </a:extLst>
          </p:cNvPr>
          <p:cNvSpPr/>
          <p:nvPr/>
        </p:nvSpPr>
        <p:spPr>
          <a:xfrm>
            <a:off x="5366327" y="1281976"/>
            <a:ext cx="6249537" cy="43678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数据驱动</a:t>
            </a:r>
            <a:r>
              <a:rPr lang="en-US" altLang="zh-CN" dirty="0"/>
              <a:t>-</a:t>
            </a:r>
            <a:r>
              <a:rPr lang="zh-CN" altLang="en-US" dirty="0"/>
              <a:t>双向绑定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AFB031-06A5-4DF2-9FE5-351C0124D981}"/>
              </a:ext>
            </a:extLst>
          </p:cNvPr>
          <p:cNvGrpSpPr/>
          <p:nvPr/>
        </p:nvGrpSpPr>
        <p:grpSpPr>
          <a:xfrm>
            <a:off x="576136" y="1281976"/>
            <a:ext cx="4394447" cy="4367813"/>
            <a:chOff x="1148791" y="1311451"/>
            <a:chExt cx="4394447" cy="436781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E7FA3F-455C-4EC1-AD49-F347AC6BDD30}"/>
                </a:ext>
              </a:extLst>
            </p:cNvPr>
            <p:cNvSpPr/>
            <p:nvPr/>
          </p:nvSpPr>
          <p:spPr>
            <a:xfrm>
              <a:off x="1148791" y="1311451"/>
              <a:ext cx="4394447" cy="4367813"/>
            </a:xfrm>
            <a:prstGeom prst="rect">
              <a:avLst/>
            </a:prstGeom>
            <a:gradFill flip="none" rotWithShape="1">
              <a:gsLst>
                <a:gs pos="0">
                  <a:srgbClr val="165277">
                    <a:lumMod val="100000"/>
                  </a:srgbClr>
                </a:gs>
                <a:gs pos="100000">
                  <a:srgbClr val="4995B5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0967C4A-5454-4D92-81C3-D11ED27BCEAB}"/>
                </a:ext>
              </a:extLst>
            </p:cNvPr>
            <p:cNvSpPr/>
            <p:nvPr/>
          </p:nvSpPr>
          <p:spPr>
            <a:xfrm>
              <a:off x="1329917" y="2171098"/>
              <a:ext cx="4032194" cy="2973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C000"/>
                  </a:solidFill>
                </a:rPr>
                <a:t>Vue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采用 </a:t>
              </a:r>
              <a:r>
                <a:rPr lang="en-US" altLang="zh-CN" dirty="0">
                  <a:solidFill>
                    <a:schemeClr val="bg1"/>
                  </a:solidFill>
                </a:rPr>
                <a:t>MVVM </a:t>
              </a:r>
              <a:r>
                <a:rPr lang="zh-CN" altLang="en-US" dirty="0">
                  <a:solidFill>
                    <a:schemeClr val="bg1"/>
                  </a:solidFill>
                </a:rPr>
                <a:t>的设计模式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C000"/>
                  </a:solidFill>
                </a:rPr>
                <a:t>M-Model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表示模型</a:t>
              </a:r>
              <a:r>
                <a:rPr lang="en-US" altLang="zh-CN" dirty="0">
                  <a:solidFill>
                    <a:schemeClr val="bg1"/>
                  </a:solidFill>
                </a:rPr>
                <a:t>(</a:t>
              </a:r>
              <a:r>
                <a:rPr lang="en-US" altLang="zh-CN" dirty="0" err="1">
                  <a:solidFill>
                    <a:schemeClr val="bg1"/>
                  </a:solidFill>
                </a:rPr>
                <a:t>javascript</a:t>
              </a:r>
              <a:r>
                <a:rPr lang="zh-CN" altLang="en-US" dirty="0">
                  <a:solidFill>
                    <a:schemeClr val="bg1"/>
                  </a:solidFill>
                </a:rPr>
                <a:t>对象</a:t>
              </a:r>
              <a:r>
                <a:rPr lang="en-US" altLang="zh-CN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FFC000"/>
                  </a:solidFill>
                </a:rPr>
                <a:t>V-View</a:t>
              </a:r>
              <a:r>
                <a:rPr lang="en-US" altLang="zh-CN" dirty="0">
                  <a:solidFill>
                    <a:schemeClr val="bg1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是文档模型 </a:t>
              </a:r>
              <a:r>
                <a:rPr lang="en-US" altLang="zh-CN" dirty="0">
                  <a:solidFill>
                    <a:schemeClr val="bg1"/>
                  </a:solidFill>
                </a:rPr>
                <a:t>DOM (UI</a:t>
              </a:r>
              <a:r>
                <a:rPr lang="zh-CN" altLang="en-US" dirty="0">
                  <a:solidFill>
                    <a:schemeClr val="bg1"/>
                  </a:solidFill>
                </a:rPr>
                <a:t>界面</a:t>
              </a:r>
              <a:r>
                <a:rPr lang="en-US" altLang="zh-CN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 dirty="0" err="1">
                  <a:solidFill>
                    <a:srgbClr val="FFC000"/>
                  </a:solidFill>
                </a:rPr>
                <a:t>ViewModel</a:t>
              </a:r>
              <a:r>
                <a:rPr lang="en-US" altLang="zh-CN" b="1" dirty="0">
                  <a:solidFill>
                    <a:srgbClr val="FFC000"/>
                  </a:solidFill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</a:rPr>
                <a:t>表示的是一个 </a:t>
              </a:r>
              <a:r>
                <a:rPr lang="en-US" altLang="zh-CN" dirty="0">
                  <a:solidFill>
                    <a:schemeClr val="bg1"/>
                  </a:solidFill>
                </a:rPr>
                <a:t>Vue </a:t>
              </a:r>
              <a:r>
                <a:rPr lang="zh-CN" altLang="en-US" dirty="0">
                  <a:solidFill>
                    <a:schemeClr val="bg1"/>
                  </a:solidFill>
                </a:rPr>
                <a:t>实例对象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11933CB-8E0F-4584-94E5-75397186EF16}"/>
              </a:ext>
            </a:extLst>
          </p:cNvPr>
          <p:cNvSpPr/>
          <p:nvPr/>
        </p:nvSpPr>
        <p:spPr>
          <a:xfrm>
            <a:off x="5366327" y="1281976"/>
            <a:ext cx="6249537" cy="43678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32A08-EFB8-43BF-8029-D5C4A3D68851}"/>
              </a:ext>
            </a:extLst>
          </p:cNvPr>
          <p:cNvSpPr txBox="1"/>
          <p:nvPr/>
        </p:nvSpPr>
        <p:spPr>
          <a:xfrm>
            <a:off x="7050936" y="159972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是数据的一种自然映射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5315E3-D418-418E-9376-D15D6D46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53" y="2286800"/>
            <a:ext cx="6053956" cy="32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2BF1-5F03-4767-A7E5-DECF6C4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组件化思想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67C4A-5454-4D92-81C3-D11ED27BCEAB}"/>
              </a:ext>
            </a:extLst>
          </p:cNvPr>
          <p:cNvSpPr/>
          <p:nvPr/>
        </p:nvSpPr>
        <p:spPr>
          <a:xfrm>
            <a:off x="2164423" y="2915110"/>
            <a:ext cx="7863154" cy="1027779"/>
          </a:xfrm>
          <a:prstGeom prst="rect">
            <a:avLst/>
          </a:prstGeom>
          <a:solidFill>
            <a:srgbClr val="165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/>
              <a:t>02   </a:t>
            </a:r>
            <a:r>
              <a:rPr lang="zh-CN" altLang="en-US" sz="4000" b="1" dirty="0"/>
              <a:t>组件化思想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8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5A4AFC-203A-4C6E-A30E-4022665E1F20}"/>
              </a:ext>
            </a:extLst>
          </p:cNvPr>
          <p:cNvSpPr/>
          <p:nvPr/>
        </p:nvSpPr>
        <p:spPr>
          <a:xfrm>
            <a:off x="2062823" y="2671618"/>
            <a:ext cx="7863154" cy="2463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DC9BF3-E38D-4C07-9E1B-C3D5E519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组件化思想</a:t>
            </a:r>
            <a:r>
              <a:rPr lang="en-US" altLang="zh-CN" dirty="0">
                <a:solidFill>
                  <a:schemeClr val="accent2"/>
                </a:solidFill>
              </a:rPr>
              <a:t>--</a:t>
            </a:r>
            <a:r>
              <a:rPr lang="zh-CN" altLang="en-US" dirty="0">
                <a:solidFill>
                  <a:schemeClr val="accent2"/>
                </a:solidFill>
              </a:rPr>
              <a:t>定义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F059C8-D7FB-4256-B002-BF6E74DDBFDC}"/>
              </a:ext>
            </a:extLst>
          </p:cNvPr>
          <p:cNvSpPr/>
          <p:nvPr/>
        </p:nvSpPr>
        <p:spPr>
          <a:xfrm>
            <a:off x="2062823" y="1966823"/>
            <a:ext cx="6933395" cy="283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4995B5"/>
                </a:solidFill>
                <a:ea typeface="微软雅黑" panose="020B0503020204020204" pitchFamily="34" charset="-122"/>
              </a:rPr>
              <a:t>✦   </a:t>
            </a:r>
            <a:r>
              <a:rPr lang="zh-CN" altLang="en-US" sz="2000" b="1" dirty="0">
                <a:solidFill>
                  <a:srgbClr val="4995B5"/>
                </a:solidFill>
                <a:ea typeface="微软雅黑" panose="020B0503020204020204" pitchFamily="34" charset="-122"/>
              </a:rPr>
              <a:t>组件</a:t>
            </a:r>
            <a:r>
              <a:rPr lang="en-US" altLang="zh-CN" sz="2000" b="1" dirty="0">
                <a:solidFill>
                  <a:srgbClr val="4995B5"/>
                </a:solidFill>
                <a:ea typeface="微软雅黑" panose="020B0503020204020204" pitchFamily="34" charset="-122"/>
              </a:rPr>
              <a:t>(component)</a:t>
            </a:r>
            <a:r>
              <a:rPr lang="zh-CN" altLang="en-US" sz="2000" b="1" dirty="0">
                <a:solidFill>
                  <a:srgbClr val="4995B5"/>
                </a:solidFill>
                <a:ea typeface="微软雅黑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4995B5"/>
                </a:solidFill>
                <a:ea typeface="微软雅黑" panose="020B0503020204020204" pitchFamily="34" charset="-122"/>
              </a:rPr>
              <a:t>Vue.js</a:t>
            </a:r>
            <a:r>
              <a:rPr lang="zh-CN" altLang="en-US" sz="2000" b="1" dirty="0">
                <a:solidFill>
                  <a:srgbClr val="4995B5"/>
                </a:solidFill>
                <a:ea typeface="微软雅黑" panose="020B0503020204020204" pitchFamily="34" charset="-122"/>
              </a:rPr>
              <a:t>最强大的功能之一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85901F-7067-4684-A978-249E86CF4506}"/>
              </a:ext>
            </a:extLst>
          </p:cNvPr>
          <p:cNvSpPr/>
          <p:nvPr/>
        </p:nvSpPr>
        <p:spPr>
          <a:xfrm>
            <a:off x="2648526" y="2946400"/>
            <a:ext cx="6414656" cy="1605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组件可以扩展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元素，封装可重用代码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组件是自定义元素，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VUe.js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的编译器为她添加特殊功能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组件也可以扩展原生的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599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5A4AFC-203A-4C6E-A30E-4022665E1F20}"/>
              </a:ext>
            </a:extLst>
          </p:cNvPr>
          <p:cNvSpPr/>
          <p:nvPr/>
        </p:nvSpPr>
        <p:spPr>
          <a:xfrm>
            <a:off x="2164423" y="2209801"/>
            <a:ext cx="7863154" cy="2301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DC9BF3-E38D-4C07-9E1B-C3D5E519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组件化思想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功能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85901F-7067-4684-A978-249E86CF4506}"/>
              </a:ext>
            </a:extLst>
          </p:cNvPr>
          <p:cNvSpPr/>
          <p:nvPr/>
        </p:nvSpPr>
        <p:spPr>
          <a:xfrm>
            <a:off x="2750125" y="2484582"/>
            <a:ext cx="6661729" cy="1605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能够把页面抽象成相对独立的模块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实现代码重用，提高开发效率和代码质量，使得代码易于维护</a:t>
            </a:r>
          </a:p>
        </p:txBody>
      </p:sp>
    </p:spTree>
    <p:extLst>
      <p:ext uri="{BB962C8B-B14F-4D97-AF65-F5344CB8AC3E}">
        <p14:creationId xmlns:p14="http://schemas.microsoft.com/office/powerpoint/2010/main" val="13962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211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Vue思想</vt:lpstr>
      <vt:lpstr>课程目标</vt:lpstr>
      <vt:lpstr>数据驱动</vt:lpstr>
      <vt:lpstr>数据驱动-传统模式</vt:lpstr>
      <vt:lpstr>数据驱动-双向绑定</vt:lpstr>
      <vt:lpstr>组件化思想</vt:lpstr>
      <vt:lpstr>组件化思想--定义</vt:lpstr>
      <vt:lpstr>组件化思想—功能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Vue思想</dc:title>
  <dc:creator> </dc:creator>
  <cp:lastModifiedBy> </cp:lastModifiedBy>
  <cp:revision>14</cp:revision>
  <dcterms:created xsi:type="dcterms:W3CDTF">2019-07-05T08:50:45Z</dcterms:created>
  <dcterms:modified xsi:type="dcterms:W3CDTF">2019-07-05T09:38:40Z</dcterms:modified>
</cp:coreProperties>
</file>