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3"/>
  </p:notesMasterIdLst>
  <p:handoutMasterIdLst>
    <p:handoutMasterId r:id="rId24"/>
  </p:handoutMasterIdLst>
  <p:sldIdLst>
    <p:sldId id="275" r:id="rId5"/>
    <p:sldId id="256" r:id="rId6"/>
    <p:sldId id="257" r:id="rId7"/>
    <p:sldId id="258" r:id="rId8"/>
    <p:sldId id="281" r:id="rId9"/>
    <p:sldId id="282" r:id="rId10"/>
    <p:sldId id="283" r:id="rId11"/>
    <p:sldId id="264" r:id="rId12"/>
    <p:sldId id="265" r:id="rId13"/>
    <p:sldId id="266" r:id="rId14"/>
    <p:sldId id="268" r:id="rId15"/>
    <p:sldId id="270" r:id="rId16"/>
    <p:sldId id="279" r:id="rId17"/>
    <p:sldId id="277" r:id="rId18"/>
    <p:sldId id="278" r:id="rId19"/>
    <p:sldId id="280" r:id="rId20"/>
    <p:sldId id="271"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284" y="3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38639CF-336D-4F18-A651-0BF19237D5C3}">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Introduction</a:t>
          </a:r>
        </a:p>
      </dgm:t>
    </dgm:pt>
    <dgm:pt modelId="{6A022178-CF87-436D-AD9D-FB2BFBCE149A}" type="parTrans" cxnId="{5D7041AA-8494-4414-B26C-07F42B5AE07A}">
      <dgm:prSet/>
      <dgm:spPr/>
      <dgm:t>
        <a:bodyPr/>
        <a:lstStyle/>
        <a:p>
          <a:endParaRPr lang="en-IN"/>
        </a:p>
      </dgm:t>
    </dgm:pt>
    <dgm:pt modelId="{7DBCEC1F-97EB-4CB4-9896-607E8BB1D0F3}" type="sibTrans" cxnId="{5D7041AA-8494-4414-B26C-07F42B5AE07A}">
      <dgm:prSet/>
      <dgm:spPr/>
      <dgm:t>
        <a:bodyPr/>
        <a:lstStyle/>
        <a:p>
          <a:endParaRPr lang="en-IN"/>
        </a:p>
      </dgm:t>
    </dgm:pt>
    <dgm:pt modelId="{387D359D-58C1-4C6D-9976-481A9FBE4953}">
      <dgm:prSet phldrT="[Text]"/>
      <dgm:spPr>
        <a:blipFill rotWithShape="0">
          <a:blip xmlns:r="http://schemas.openxmlformats.org/officeDocument/2006/relationships" r:embed="rId1"/>
          <a:srcRect/>
          <a:stretch>
            <a:fillRect l="-133000" r="-133000"/>
          </a:stretch>
        </a:blipFill>
      </dgm:spPr>
      <dgm:t>
        <a:bodyPr/>
        <a:lstStyle/>
        <a:p>
          <a:r>
            <a:rPr lang="en-US" baseline="0" dirty="0">
              <a:latin typeface="Tahoma" panose="020B0604030504040204" pitchFamily="34" charset="0"/>
              <a:ea typeface="Tahoma" panose="020B0604030504040204" pitchFamily="34" charset="0"/>
              <a:cs typeface="Tahoma" panose="020B0604030504040204" pitchFamily="34" charset="0"/>
            </a:rPr>
            <a:t>Working</a:t>
          </a:r>
        </a:p>
      </dgm:t>
    </dgm:pt>
    <dgm:pt modelId="{FD33E899-E583-43FC-BA33-740EEA568E40}" type="parTrans" cxnId="{EA29B8E7-5248-49F9-897E-6F3C109ACB68}">
      <dgm:prSet/>
      <dgm:spPr/>
      <dgm:t>
        <a:bodyPr/>
        <a:lstStyle/>
        <a:p>
          <a:endParaRPr lang="en-IN"/>
        </a:p>
      </dgm:t>
    </dgm:pt>
    <dgm:pt modelId="{34C98323-05BB-44B3-8EA1-01B40FDCE603}" type="sibTrans" cxnId="{EA29B8E7-5248-49F9-897E-6F3C109ACB68}">
      <dgm:prSet/>
      <dgm:spPr/>
      <dgm:t>
        <a:bodyPr/>
        <a:lstStyle/>
        <a:p>
          <a:endParaRPr lang="en-IN"/>
        </a:p>
      </dgm:t>
    </dgm:pt>
    <dgm:pt modelId="{506A5702-1423-4F40-84EF-C0623D9F2A88}">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KY-037</a:t>
          </a:r>
        </a:p>
      </dgm:t>
    </dgm:pt>
    <dgm:pt modelId="{21FA83E5-DE6F-4490-BF88-163581880D77}" type="parTrans" cxnId="{A3F2082C-4853-44FC-B0BA-24D924C1C23F}">
      <dgm:prSet/>
      <dgm:spPr/>
      <dgm:t>
        <a:bodyPr/>
        <a:lstStyle/>
        <a:p>
          <a:endParaRPr lang="en-IN"/>
        </a:p>
      </dgm:t>
    </dgm:pt>
    <dgm:pt modelId="{1849612B-20DD-4790-B2DA-53344367B1EF}" type="sibTrans" cxnId="{A3F2082C-4853-44FC-B0BA-24D924C1C23F}">
      <dgm:prSet/>
      <dgm:spPr/>
      <dgm:t>
        <a:bodyPr/>
        <a:lstStyle/>
        <a:p>
          <a:endParaRPr lang="en-IN"/>
        </a:p>
      </dgm:t>
    </dgm:pt>
    <dgm:pt modelId="{5B7D5001-4D28-463B-8C31-C6AC6A4CD1F4}">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ESP-8266</a:t>
          </a:r>
          <a:r>
            <a:rPr lang="en-US" baseline="0" dirty="0">
              <a:latin typeface="Tahoma" panose="020B0604030504040204" pitchFamily="34" charset="0"/>
              <a:ea typeface="Tahoma" panose="020B0604030504040204" pitchFamily="34" charset="0"/>
              <a:cs typeface="Tahoma" panose="020B0604030504040204" pitchFamily="34" charset="0"/>
            </a:rPr>
            <a:t> and Blynk</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F5A4F9B8-01BD-433C-B9BB-CACCCAFC7266}" type="parTrans" cxnId="{A7E6B77A-7C3F-4AD4-9017-63145F6B5AC5}">
      <dgm:prSet/>
      <dgm:spPr/>
      <dgm:t>
        <a:bodyPr/>
        <a:lstStyle/>
        <a:p>
          <a:endParaRPr lang="en-IN"/>
        </a:p>
      </dgm:t>
    </dgm:pt>
    <dgm:pt modelId="{4732BA16-D5D2-44FC-B156-FCFD1389E239}" type="sibTrans" cxnId="{A7E6B77A-7C3F-4AD4-9017-63145F6B5AC5}">
      <dgm:prSet/>
      <dgm:spPr/>
      <dgm:t>
        <a:bodyPr/>
        <a:lstStyle/>
        <a:p>
          <a:endParaRPr lang="en-IN"/>
        </a:p>
      </dgm:t>
    </dgm:pt>
    <dgm:pt modelId="{99FD7F24-5BB9-46E8-BB7C-4B477B73B815}" type="pres">
      <dgm:prSet presAssocID="{81269538-BFC5-48BB-BEA1-D7AF1F385FD5}" presName="Name0" presStyleCnt="0">
        <dgm:presLayoutVars>
          <dgm:dir/>
          <dgm:animLvl val="lvl"/>
          <dgm:resizeHandles val="exact"/>
        </dgm:presLayoutVars>
      </dgm:prSet>
      <dgm:spPr/>
    </dgm:pt>
    <dgm:pt modelId="{5836EF72-3BC6-4426-AC60-D3829D3FC016}" type="pres">
      <dgm:prSet presAssocID="{A38639CF-336D-4F18-A651-0BF19237D5C3}" presName="linNode" presStyleCnt="0"/>
      <dgm:spPr/>
    </dgm:pt>
    <dgm:pt modelId="{7F3E5F57-54DE-414A-8C4A-7A4F52705B59}" type="pres">
      <dgm:prSet presAssocID="{A38639CF-336D-4F18-A651-0BF19237D5C3}" presName="parentText" presStyleLbl="node1" presStyleIdx="0" presStyleCnt="4" custLinFactNeighborX="0" custLinFactNeighborY="-208">
        <dgm:presLayoutVars>
          <dgm:chMax val="1"/>
          <dgm:bulletEnabled val="1"/>
        </dgm:presLayoutVars>
      </dgm:prSet>
      <dgm:spPr/>
    </dgm:pt>
    <dgm:pt modelId="{0B948D15-49BE-4F7C-B60E-5EAF2CCE6B87}" type="pres">
      <dgm:prSet presAssocID="{7DBCEC1F-97EB-4CB4-9896-607E8BB1D0F3}" presName="sp" presStyleCnt="0"/>
      <dgm:spPr/>
    </dgm:pt>
    <dgm:pt modelId="{4A1C8C51-6A3C-424D-9370-EE288682F322}" type="pres">
      <dgm:prSet presAssocID="{387D359D-58C1-4C6D-9976-481A9FBE4953}" presName="linNode" presStyleCnt="0"/>
      <dgm:spPr/>
    </dgm:pt>
    <dgm:pt modelId="{E09CB4F3-6668-475B-AC03-DDF846E47B33}" type="pres">
      <dgm:prSet presAssocID="{387D359D-58C1-4C6D-9976-481A9FBE4953}" presName="parentText" presStyleLbl="node1" presStyleIdx="1" presStyleCnt="4" custLinFactY="94966" custLinFactNeighborX="0" custLinFactNeighborY="100000">
        <dgm:presLayoutVars>
          <dgm:chMax val="1"/>
          <dgm:bulletEnabled val="1"/>
        </dgm:presLayoutVars>
      </dgm:prSet>
      <dgm:spPr/>
    </dgm:pt>
    <dgm:pt modelId="{9CB1F741-D502-43D6-A3CA-51E3731015C6}" type="pres">
      <dgm:prSet presAssocID="{34C98323-05BB-44B3-8EA1-01B40FDCE603}" presName="sp" presStyleCnt="0"/>
      <dgm:spPr/>
    </dgm:pt>
    <dgm:pt modelId="{C8D63CF3-C614-492A-9E8F-E25CE25779A7}" type="pres">
      <dgm:prSet presAssocID="{506A5702-1423-4F40-84EF-C0623D9F2A88}" presName="linNode" presStyleCnt="0"/>
      <dgm:spPr/>
    </dgm:pt>
    <dgm:pt modelId="{D5FEC763-DE70-403D-B312-E758EEA7828E}" type="pres">
      <dgm:prSet presAssocID="{506A5702-1423-4F40-84EF-C0623D9F2A88}" presName="parentText" presStyleLbl="node1" presStyleIdx="2" presStyleCnt="4" custLinFactY="-11151" custLinFactNeighborX="0" custLinFactNeighborY="-100000">
        <dgm:presLayoutVars>
          <dgm:chMax val="1"/>
          <dgm:bulletEnabled val="1"/>
        </dgm:presLayoutVars>
      </dgm:prSet>
      <dgm:spPr/>
    </dgm:pt>
    <dgm:pt modelId="{D5048E0B-7D65-4066-9066-B0CE7184B263}" type="pres">
      <dgm:prSet presAssocID="{1849612B-20DD-4790-B2DA-53344367B1EF}" presName="sp" presStyleCnt="0"/>
      <dgm:spPr/>
    </dgm:pt>
    <dgm:pt modelId="{A8193872-1547-4479-90ED-B0173C6A41F4}" type="pres">
      <dgm:prSet presAssocID="{5B7D5001-4D28-463B-8C31-C6AC6A4CD1F4}" presName="linNode" presStyleCnt="0"/>
      <dgm:spPr/>
    </dgm:pt>
    <dgm:pt modelId="{C28C4AC2-062F-43CC-B645-00EC9C7EF835}" type="pres">
      <dgm:prSet presAssocID="{5B7D5001-4D28-463B-8C31-C6AC6A4CD1F4}" presName="parentText" presStyleLbl="node1" presStyleIdx="3" presStyleCnt="4" custLinFactY="-16387" custLinFactNeighborX="0" custLinFactNeighborY="-100000">
        <dgm:presLayoutVars>
          <dgm:chMax val="1"/>
          <dgm:bulletEnabled val="1"/>
        </dgm:presLayoutVars>
      </dgm:prSet>
      <dgm:spPr/>
    </dgm:pt>
  </dgm:ptLst>
  <dgm:cxnLst>
    <dgm:cxn modelId="{EBE88404-F745-4F6C-8474-866C0C0B77A3}" type="presOf" srcId="{506A5702-1423-4F40-84EF-C0623D9F2A88}" destId="{D5FEC763-DE70-403D-B312-E758EEA7828E}" srcOrd="0" destOrd="0" presId="urn:microsoft.com/office/officeart/2005/8/layout/vList5"/>
    <dgm:cxn modelId="{A3F2082C-4853-44FC-B0BA-24D924C1C23F}" srcId="{81269538-BFC5-48BB-BEA1-D7AF1F385FD5}" destId="{506A5702-1423-4F40-84EF-C0623D9F2A88}" srcOrd="2" destOrd="0" parTransId="{21FA83E5-DE6F-4490-BF88-163581880D77}" sibTransId="{1849612B-20DD-4790-B2DA-53344367B1EF}"/>
    <dgm:cxn modelId="{A7E6B77A-7C3F-4AD4-9017-63145F6B5AC5}" srcId="{81269538-BFC5-48BB-BEA1-D7AF1F385FD5}" destId="{5B7D5001-4D28-463B-8C31-C6AC6A4CD1F4}" srcOrd="3" destOrd="0" parTransId="{F5A4F9B8-01BD-433C-B9BB-CACCCAFC7266}" sibTransId="{4732BA16-D5D2-44FC-B156-FCFD1389E239}"/>
    <dgm:cxn modelId="{53988784-A0E1-4D82-B36B-740DE83EB0C9}" type="presOf" srcId="{81269538-BFC5-48BB-BEA1-D7AF1F385FD5}" destId="{99FD7F24-5BB9-46E8-BB7C-4B477B73B815}" srcOrd="0" destOrd="0" presId="urn:microsoft.com/office/officeart/2005/8/layout/vList5"/>
    <dgm:cxn modelId="{FE1C6A9B-1B11-4A32-BACF-E0E7582B932B}" type="presOf" srcId="{387D359D-58C1-4C6D-9976-481A9FBE4953}" destId="{E09CB4F3-6668-475B-AC03-DDF846E47B33}" srcOrd="0" destOrd="0" presId="urn:microsoft.com/office/officeart/2005/8/layout/vList5"/>
    <dgm:cxn modelId="{5D7041AA-8494-4414-B26C-07F42B5AE07A}" srcId="{81269538-BFC5-48BB-BEA1-D7AF1F385FD5}" destId="{A38639CF-336D-4F18-A651-0BF19237D5C3}" srcOrd="0" destOrd="0" parTransId="{6A022178-CF87-436D-AD9D-FB2BFBCE149A}" sibTransId="{7DBCEC1F-97EB-4CB4-9896-607E8BB1D0F3}"/>
    <dgm:cxn modelId="{871BB6AC-68E8-4E3F-B738-8855E668B9FB}" type="presOf" srcId="{5B7D5001-4D28-463B-8C31-C6AC6A4CD1F4}" destId="{C28C4AC2-062F-43CC-B645-00EC9C7EF835}" srcOrd="0" destOrd="0" presId="urn:microsoft.com/office/officeart/2005/8/layout/vList5"/>
    <dgm:cxn modelId="{EA29B8E7-5248-49F9-897E-6F3C109ACB68}" srcId="{81269538-BFC5-48BB-BEA1-D7AF1F385FD5}" destId="{387D359D-58C1-4C6D-9976-481A9FBE4953}" srcOrd="1" destOrd="0" parTransId="{FD33E899-E583-43FC-BA33-740EEA568E40}" sibTransId="{34C98323-05BB-44B3-8EA1-01B40FDCE603}"/>
    <dgm:cxn modelId="{8BBC7BF1-DBD5-4682-9114-9DCCD7E5F9BC}" type="presOf" srcId="{A38639CF-336D-4F18-A651-0BF19237D5C3}" destId="{7F3E5F57-54DE-414A-8C4A-7A4F52705B59}" srcOrd="0" destOrd="0" presId="urn:microsoft.com/office/officeart/2005/8/layout/vList5"/>
    <dgm:cxn modelId="{A8DD8389-C664-4025-818E-4829647CB07F}" type="presParOf" srcId="{99FD7F24-5BB9-46E8-BB7C-4B477B73B815}" destId="{5836EF72-3BC6-4426-AC60-D3829D3FC016}" srcOrd="0" destOrd="0" presId="urn:microsoft.com/office/officeart/2005/8/layout/vList5"/>
    <dgm:cxn modelId="{A4FA904A-DF9E-4D7F-9B5E-2CD5DFD37B96}" type="presParOf" srcId="{5836EF72-3BC6-4426-AC60-D3829D3FC016}" destId="{7F3E5F57-54DE-414A-8C4A-7A4F52705B59}" srcOrd="0" destOrd="0" presId="urn:microsoft.com/office/officeart/2005/8/layout/vList5"/>
    <dgm:cxn modelId="{02B4BF3A-3735-48D8-B2D3-FE64F2361E99}" type="presParOf" srcId="{99FD7F24-5BB9-46E8-BB7C-4B477B73B815}" destId="{0B948D15-49BE-4F7C-B60E-5EAF2CCE6B87}" srcOrd="1" destOrd="0" presId="urn:microsoft.com/office/officeart/2005/8/layout/vList5"/>
    <dgm:cxn modelId="{29524D69-A7F7-4DC5-A4D4-5122B461C51E}" type="presParOf" srcId="{99FD7F24-5BB9-46E8-BB7C-4B477B73B815}" destId="{4A1C8C51-6A3C-424D-9370-EE288682F322}" srcOrd="2" destOrd="0" presId="urn:microsoft.com/office/officeart/2005/8/layout/vList5"/>
    <dgm:cxn modelId="{91FEB5C6-EA8E-47E2-ADC2-8DAAE5EFEB5F}" type="presParOf" srcId="{4A1C8C51-6A3C-424D-9370-EE288682F322}" destId="{E09CB4F3-6668-475B-AC03-DDF846E47B33}" srcOrd="0" destOrd="0" presId="urn:microsoft.com/office/officeart/2005/8/layout/vList5"/>
    <dgm:cxn modelId="{B5769F7B-AC0F-4D9B-98ED-D91A1BDE3E7B}" type="presParOf" srcId="{99FD7F24-5BB9-46E8-BB7C-4B477B73B815}" destId="{9CB1F741-D502-43D6-A3CA-51E3731015C6}" srcOrd="3" destOrd="0" presId="urn:microsoft.com/office/officeart/2005/8/layout/vList5"/>
    <dgm:cxn modelId="{10656BE7-221D-438F-8392-E098C352A434}" type="presParOf" srcId="{99FD7F24-5BB9-46E8-BB7C-4B477B73B815}" destId="{C8D63CF3-C614-492A-9E8F-E25CE25779A7}" srcOrd="4" destOrd="0" presId="urn:microsoft.com/office/officeart/2005/8/layout/vList5"/>
    <dgm:cxn modelId="{B143B20C-7CBE-46F9-AA1B-2C41AC0E7138}" type="presParOf" srcId="{C8D63CF3-C614-492A-9E8F-E25CE25779A7}" destId="{D5FEC763-DE70-403D-B312-E758EEA7828E}" srcOrd="0" destOrd="0" presId="urn:microsoft.com/office/officeart/2005/8/layout/vList5"/>
    <dgm:cxn modelId="{71F7B5BF-4B87-4690-9A74-6B99DD01377B}" type="presParOf" srcId="{99FD7F24-5BB9-46E8-BB7C-4B477B73B815}" destId="{D5048E0B-7D65-4066-9066-B0CE7184B263}" srcOrd="5" destOrd="0" presId="urn:microsoft.com/office/officeart/2005/8/layout/vList5"/>
    <dgm:cxn modelId="{DE7FA5BD-B0AD-4646-8AA2-F8F07575F9BC}" type="presParOf" srcId="{99FD7F24-5BB9-46E8-BB7C-4B477B73B815}" destId="{A8193872-1547-4479-90ED-B0173C6A41F4}" srcOrd="6" destOrd="0" presId="urn:microsoft.com/office/officeart/2005/8/layout/vList5"/>
    <dgm:cxn modelId="{B9560A19-E71B-48A5-A907-58310F2B517A}" type="presParOf" srcId="{A8193872-1547-4479-90ED-B0173C6A41F4}" destId="{C28C4AC2-062F-43CC-B645-00EC9C7EF83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E5F57-54DE-414A-8C4A-7A4F52705B59}">
      <dsp:nvSpPr>
        <dsp:cNvPr id="0" name=""/>
        <dsp:cNvSpPr/>
      </dsp:nvSpPr>
      <dsp:spPr>
        <a:xfrm>
          <a:off x="3169920" y="0"/>
          <a:ext cx="3566160" cy="92082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ahoma" panose="020B0604030504040204" pitchFamily="34" charset="0"/>
              <a:ea typeface="Tahoma" panose="020B0604030504040204" pitchFamily="34" charset="0"/>
              <a:cs typeface="Tahoma" panose="020B0604030504040204" pitchFamily="34" charset="0"/>
            </a:rPr>
            <a:t>Introduction</a:t>
          </a:r>
        </a:p>
      </dsp:txBody>
      <dsp:txXfrm>
        <a:off x="3214871" y="44951"/>
        <a:ext cx="3476258" cy="830919"/>
      </dsp:txXfrm>
    </dsp:sp>
    <dsp:sp modelId="{E09CB4F3-6668-475B-AC03-DDF846E47B33}">
      <dsp:nvSpPr>
        <dsp:cNvPr id="0" name=""/>
        <dsp:cNvSpPr/>
      </dsp:nvSpPr>
      <dsp:spPr>
        <a:xfrm>
          <a:off x="3169920" y="2764065"/>
          <a:ext cx="3566160" cy="920821"/>
        </a:xfrm>
        <a:prstGeom prst="roundRect">
          <a:avLst/>
        </a:prstGeom>
        <a:blipFill rotWithShape="0">
          <a:blip xmlns:r="http://schemas.openxmlformats.org/officeDocument/2006/relationships" r:embed="rId1"/>
          <a:srcRect/>
          <a:stretch>
            <a:fillRect l="-133000" r="-13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dirty="0">
              <a:latin typeface="Tahoma" panose="020B0604030504040204" pitchFamily="34" charset="0"/>
              <a:ea typeface="Tahoma" panose="020B0604030504040204" pitchFamily="34" charset="0"/>
              <a:cs typeface="Tahoma" panose="020B0604030504040204" pitchFamily="34" charset="0"/>
            </a:rPr>
            <a:t>Working</a:t>
          </a:r>
        </a:p>
      </dsp:txBody>
      <dsp:txXfrm>
        <a:off x="3214871" y="2809016"/>
        <a:ext cx="3476258" cy="830919"/>
      </dsp:txXfrm>
    </dsp:sp>
    <dsp:sp modelId="{D5FEC763-DE70-403D-B312-E758EEA7828E}">
      <dsp:nvSpPr>
        <dsp:cNvPr id="0" name=""/>
        <dsp:cNvSpPr/>
      </dsp:nvSpPr>
      <dsp:spPr>
        <a:xfrm>
          <a:off x="3169920" y="912137"/>
          <a:ext cx="3566160" cy="92082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ahoma" panose="020B0604030504040204" pitchFamily="34" charset="0"/>
              <a:ea typeface="Tahoma" panose="020B0604030504040204" pitchFamily="34" charset="0"/>
              <a:cs typeface="Tahoma" panose="020B0604030504040204" pitchFamily="34" charset="0"/>
            </a:rPr>
            <a:t>KY-037</a:t>
          </a:r>
        </a:p>
      </dsp:txBody>
      <dsp:txXfrm>
        <a:off x="3214871" y="957088"/>
        <a:ext cx="3476258" cy="830919"/>
      </dsp:txXfrm>
    </dsp:sp>
    <dsp:sp modelId="{C28C4AC2-062F-43CC-B645-00EC9C7EF835}">
      <dsp:nvSpPr>
        <dsp:cNvPr id="0" name=""/>
        <dsp:cNvSpPr/>
      </dsp:nvSpPr>
      <dsp:spPr>
        <a:xfrm>
          <a:off x="3169920" y="1830785"/>
          <a:ext cx="3566160" cy="92082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ahoma" panose="020B0604030504040204" pitchFamily="34" charset="0"/>
              <a:ea typeface="Tahoma" panose="020B0604030504040204" pitchFamily="34" charset="0"/>
              <a:cs typeface="Tahoma" panose="020B0604030504040204" pitchFamily="34" charset="0"/>
            </a:rPr>
            <a:t>ESP-8266</a:t>
          </a:r>
          <a:r>
            <a:rPr lang="en-US" sz="2800" kern="1200" baseline="0" dirty="0">
              <a:latin typeface="Tahoma" panose="020B0604030504040204" pitchFamily="34" charset="0"/>
              <a:ea typeface="Tahoma" panose="020B0604030504040204" pitchFamily="34" charset="0"/>
              <a:cs typeface="Tahoma" panose="020B0604030504040204" pitchFamily="34" charset="0"/>
            </a:rPr>
            <a:t> and Blynk</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a:off x="3214871" y="1875736"/>
        <a:ext cx="3476258" cy="8309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4/26/2024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973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wallpaperflare.com/blue-world-social-network-line-technology-graphics-darkness-wallpaper-teywq" TargetMode="External"/><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pexels.com/photo/thank-you-signage-2072165/"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electrical-data-center-complete-sets-of-cabinet-technology-wallpaper-wgvjj"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715199"/>
            <a:ext cx="4000000" cy="5427601"/>
          </a:xfrm>
          <a:prstGeom prst="rect">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Arial"/>
                <a:cs typeface="Arial"/>
                <a:sym typeface="Arial"/>
              </a:rPr>
              <a:t> </a:t>
            </a:r>
            <a:endParaRPr sz="1867" kern="0">
              <a:solidFill>
                <a:srgbClr val="000000"/>
              </a:solidFill>
              <a:latin typeface="Arial"/>
              <a:cs typeface="Arial"/>
              <a:sym typeface="Arial"/>
            </a:endParaRPr>
          </a:p>
        </p:txBody>
      </p:sp>
      <p:pic>
        <p:nvPicPr>
          <p:cNvPr id="55" name="Google Shape;55;p13"/>
          <p:cNvPicPr preferRelativeResize="0"/>
          <p:nvPr/>
        </p:nvPicPr>
        <p:blipFill rotWithShape="1">
          <a:blip r:embed="rId3">
            <a:alphaModFix/>
          </a:blip>
          <a:srcRect r="12126"/>
          <a:stretch/>
        </p:blipFill>
        <p:spPr>
          <a:xfrm>
            <a:off x="1379083" y="1"/>
            <a:ext cx="10812901" cy="6857999"/>
          </a:xfrm>
          <a:prstGeom prst="rect">
            <a:avLst/>
          </a:prstGeom>
          <a:noFill/>
          <a:ln>
            <a:noFill/>
          </a:ln>
        </p:spPr>
      </p:pic>
      <p:sp>
        <p:nvSpPr>
          <p:cNvPr id="56" name="Google Shape;56;p13"/>
          <p:cNvSpPr/>
          <p:nvPr/>
        </p:nvSpPr>
        <p:spPr>
          <a:xfrm>
            <a:off x="211783" y="0"/>
            <a:ext cx="4266155" cy="69212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 name="Google Shape;57;p13"/>
          <p:cNvSpPr/>
          <p:nvPr/>
        </p:nvSpPr>
        <p:spPr>
          <a:xfrm>
            <a:off x="0" y="0"/>
            <a:ext cx="2503600" cy="7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3"/>
          <p:cNvSpPr/>
          <p:nvPr/>
        </p:nvSpPr>
        <p:spPr>
          <a:xfrm>
            <a:off x="0" y="6142672"/>
            <a:ext cx="2335200" cy="7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59" name="Google Shape;59;p13"/>
          <p:cNvPicPr preferRelativeResize="0"/>
          <p:nvPr/>
        </p:nvPicPr>
        <p:blipFill>
          <a:blip r:embed="rId4">
            <a:alphaModFix/>
          </a:blip>
          <a:stretch>
            <a:fillRect/>
          </a:stretch>
        </p:blipFill>
        <p:spPr>
          <a:xfrm>
            <a:off x="88700" y="2200"/>
            <a:ext cx="3898900" cy="4114800"/>
          </a:xfrm>
          <a:prstGeom prst="rect">
            <a:avLst/>
          </a:prstGeom>
          <a:noFill/>
          <a:ln w="9525" cap="flat" cmpd="sng">
            <a:solidFill>
              <a:schemeClr val="lt1"/>
            </a:solidFill>
            <a:prstDash val="solid"/>
            <a:round/>
            <a:headEnd type="none" w="sm" len="sm"/>
            <a:tailEnd type="none" w="sm" len="sm"/>
          </a:ln>
        </p:spPr>
      </p:pic>
      <p:sp>
        <p:nvSpPr>
          <p:cNvPr id="60" name="Google Shape;60;p13"/>
          <p:cNvSpPr txBox="1"/>
          <p:nvPr/>
        </p:nvSpPr>
        <p:spPr>
          <a:xfrm>
            <a:off x="7578597" y="5550643"/>
            <a:ext cx="5283200" cy="1025753"/>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533" b="1" kern="0" dirty="0">
                <a:solidFill>
                  <a:srgbClr val="FFFFFF"/>
                </a:solidFill>
                <a:latin typeface="Century" panose="02040604050505020304" pitchFamily="18" charset="0"/>
                <a:ea typeface="EB Garamond"/>
                <a:cs typeface="EB Garamond"/>
                <a:sym typeface="EB Garamond"/>
              </a:rPr>
              <a:t>Project Co-</a:t>
            </a:r>
            <a:r>
              <a:rPr lang="en-US" sz="2533" b="1" kern="0" dirty="0" err="1">
                <a:solidFill>
                  <a:srgbClr val="FFFFFF"/>
                </a:solidFill>
                <a:latin typeface="Century" panose="02040604050505020304" pitchFamily="18" charset="0"/>
                <a:ea typeface="EB Garamond"/>
                <a:cs typeface="EB Garamond"/>
                <a:sym typeface="EB Garamond"/>
              </a:rPr>
              <a:t>ordinator</a:t>
            </a:r>
            <a:r>
              <a:rPr lang="en-US" sz="2533" b="1" kern="0" dirty="0">
                <a:solidFill>
                  <a:srgbClr val="FFFFFF"/>
                </a:solidFill>
                <a:latin typeface="Century" panose="02040604050505020304" pitchFamily="18" charset="0"/>
                <a:ea typeface="EB Garamond"/>
                <a:cs typeface="EB Garamond"/>
                <a:sym typeface="EB Garamond"/>
              </a:rPr>
              <a:t>:</a:t>
            </a:r>
          </a:p>
          <a:p>
            <a:pPr defTabSz="1219170">
              <a:buClr>
                <a:srgbClr val="000000"/>
              </a:buClr>
            </a:pPr>
            <a:r>
              <a:rPr lang="en-US" sz="2533" b="1" kern="0" dirty="0">
                <a:solidFill>
                  <a:srgbClr val="FFFFFF"/>
                </a:solidFill>
                <a:latin typeface="Century" panose="02040604050505020304" pitchFamily="18" charset="0"/>
                <a:ea typeface="EB Garamond"/>
                <a:cs typeface="EB Garamond"/>
                <a:sym typeface="EB Garamond"/>
              </a:rPr>
              <a:t>Dr. DHEERAJ K. AGARWAL</a:t>
            </a:r>
            <a:endParaRPr sz="2533" b="1" kern="0" dirty="0">
              <a:solidFill>
                <a:srgbClr val="FFFFFF"/>
              </a:solidFill>
              <a:latin typeface="Century" panose="02040604050505020304" pitchFamily="18" charset="0"/>
              <a:ea typeface="EB Garamond"/>
              <a:cs typeface="EB Garamond"/>
              <a:sym typeface="EB Garamond"/>
            </a:endParaRPr>
          </a:p>
        </p:txBody>
      </p:sp>
      <p:sp>
        <p:nvSpPr>
          <p:cNvPr id="2" name="TextBox 1">
            <a:extLst>
              <a:ext uri="{FF2B5EF4-FFF2-40B4-BE49-F238E27FC236}">
                <a16:creationId xmlns:a16="http://schemas.microsoft.com/office/drawing/2014/main" id="{D2F7794B-1DD3-E27B-4781-94B6E3457F7B}"/>
              </a:ext>
            </a:extLst>
          </p:cNvPr>
          <p:cNvSpPr txBox="1"/>
          <p:nvPr/>
        </p:nvSpPr>
        <p:spPr>
          <a:xfrm>
            <a:off x="268999" y="4673480"/>
            <a:ext cx="3462001" cy="1754326"/>
          </a:xfrm>
          <a:prstGeom prst="rect">
            <a:avLst/>
          </a:prstGeom>
          <a:noFill/>
        </p:spPr>
        <p:txBody>
          <a:bodyPr wrap="square" rtlCol="0">
            <a:spAutoFit/>
          </a:bodyPr>
          <a:lstStyle/>
          <a:p>
            <a:r>
              <a:rPr lang="en-IN" dirty="0">
                <a:solidFill>
                  <a:schemeClr val="bg1"/>
                </a:solidFill>
              </a:rPr>
              <a:t>K.ROHITH     211114210</a:t>
            </a:r>
          </a:p>
          <a:p>
            <a:r>
              <a:rPr lang="en-IN" dirty="0">
                <a:solidFill>
                  <a:schemeClr val="bg1"/>
                </a:solidFill>
              </a:rPr>
              <a:t>P.TEJOPAUL   211114237</a:t>
            </a:r>
          </a:p>
          <a:p>
            <a:r>
              <a:rPr lang="en-IN" dirty="0">
                <a:solidFill>
                  <a:schemeClr val="bg1"/>
                </a:solidFill>
              </a:rPr>
              <a:t>Y.RAHUL       211114254</a:t>
            </a:r>
          </a:p>
          <a:p>
            <a:r>
              <a:rPr lang="en-IN" dirty="0">
                <a:solidFill>
                  <a:schemeClr val="bg1"/>
                </a:solidFill>
              </a:rPr>
              <a:t>P.PAVAN       211114257</a:t>
            </a:r>
          </a:p>
          <a:p>
            <a:r>
              <a:rPr lang="en-IN" dirty="0">
                <a:solidFill>
                  <a:schemeClr val="bg1"/>
                </a:solidFill>
              </a:rPr>
              <a:t>T.ARUN        211114277 </a:t>
            </a:r>
          </a:p>
          <a:p>
            <a:endParaRPr lang="en-IN" dirty="0">
              <a:solidFill>
                <a:schemeClr val="bg1"/>
              </a:solidFill>
            </a:endParaRPr>
          </a:p>
        </p:txBody>
      </p:sp>
    </p:spTree>
    <p:extLst>
      <p:ext uri="{BB962C8B-B14F-4D97-AF65-F5344CB8AC3E}">
        <p14:creationId xmlns:p14="http://schemas.microsoft.com/office/powerpoint/2010/main" val="426778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2D2A41-B038-4BBC-2446-60208BC36EEC}"/>
              </a:ext>
            </a:extLst>
          </p:cNvPr>
          <p:cNvSpPr txBox="1"/>
          <p:nvPr/>
        </p:nvSpPr>
        <p:spPr>
          <a:xfrm>
            <a:off x="1034504" y="1593286"/>
            <a:ext cx="10624095" cy="5632311"/>
          </a:xfrm>
          <a:prstGeom prst="rect">
            <a:avLst/>
          </a:prstGeom>
          <a:noFill/>
        </p:spPr>
        <p:txBody>
          <a:bodyPr wrap="square">
            <a:spAutoFit/>
          </a:bodyPr>
          <a:lstStyle/>
          <a:p>
            <a:pPr marL="342900" indent="-342900">
              <a:buFont typeface="Wingdings" panose="05000000000000000000" pitchFamily="2" charset="2"/>
              <a:buChar char="Ø"/>
            </a:pPr>
            <a:r>
              <a:rPr lang="en-US" sz="2400" dirty="0"/>
              <a:t>This module has a CMA-6542PF electret condenser microphone, an LM393 differential comparator to control the digital output, a 3296W potentiometer to adjust the detection threshold, 6 resistors, 2 LEDs and 4 male header pins. The module features analog and digital outputs.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Operating Voltage: Usually operates within a range of 3.3V to 5V DC.</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Detection Range: The effective range for sound detection can vary, but it typically covers a range of frequencies from around 50Hz to 20kHz.</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detection range of the KY-037 sound sensor module typically covers a range of sound intensities from around 40dB to 110dB.</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p:txBody>
      </p:sp>
      <p:sp>
        <p:nvSpPr>
          <p:cNvPr id="8" name="TextBox 7">
            <a:extLst>
              <a:ext uri="{FF2B5EF4-FFF2-40B4-BE49-F238E27FC236}">
                <a16:creationId xmlns:a16="http://schemas.microsoft.com/office/drawing/2014/main" id="{27AEF0F3-A104-5843-16D6-91BA4F372AAD}"/>
              </a:ext>
            </a:extLst>
          </p:cNvPr>
          <p:cNvSpPr txBox="1"/>
          <p:nvPr/>
        </p:nvSpPr>
        <p:spPr>
          <a:xfrm>
            <a:off x="4686300" y="643467"/>
            <a:ext cx="2819400" cy="523220"/>
          </a:xfrm>
          <a:prstGeom prst="rect">
            <a:avLst/>
          </a:prstGeom>
          <a:noFill/>
        </p:spPr>
        <p:txBody>
          <a:bodyPr wrap="square" rtlCol="0">
            <a:spAutoFit/>
          </a:bodyPr>
          <a:lstStyle/>
          <a:p>
            <a:r>
              <a:rPr lang="en-US" sz="2800" b="1" dirty="0"/>
              <a:t>SPECIFICATIONS</a:t>
            </a:r>
            <a:endParaRPr lang="en-IN" sz="2800" b="1" dirty="0"/>
          </a:p>
        </p:txBody>
      </p:sp>
    </p:spTree>
    <p:extLst>
      <p:ext uri="{BB962C8B-B14F-4D97-AF65-F5344CB8AC3E}">
        <p14:creationId xmlns:p14="http://schemas.microsoft.com/office/powerpoint/2010/main" val="3876382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EAD0-135A-7D9C-B7CF-FA054ADD96C4}"/>
              </a:ext>
            </a:extLst>
          </p:cNvPr>
          <p:cNvSpPr>
            <a:spLocks noGrp="1"/>
          </p:cNvSpPr>
          <p:nvPr>
            <p:ph type="title"/>
          </p:nvPr>
        </p:nvSpPr>
        <p:spPr>
          <a:xfrm>
            <a:off x="4855658" y="-202056"/>
            <a:ext cx="9905998" cy="1478570"/>
          </a:xfrm>
        </p:spPr>
        <p:txBody>
          <a:bodyPr>
            <a:normAutofit/>
          </a:bodyPr>
          <a:lstStyle/>
          <a:p>
            <a:r>
              <a:rPr lang="en-US" sz="4400" dirty="0"/>
              <a:t>ESP-8266</a:t>
            </a:r>
            <a:endParaRPr lang="en-IN" sz="4400" dirty="0"/>
          </a:p>
        </p:txBody>
      </p:sp>
      <p:sp>
        <p:nvSpPr>
          <p:cNvPr id="3" name="TextBox 2">
            <a:extLst>
              <a:ext uri="{FF2B5EF4-FFF2-40B4-BE49-F238E27FC236}">
                <a16:creationId xmlns:a16="http://schemas.microsoft.com/office/drawing/2014/main" id="{69318550-FB21-9F4E-21B5-CED3029A9C88}"/>
              </a:ext>
            </a:extLst>
          </p:cNvPr>
          <p:cNvSpPr txBox="1"/>
          <p:nvPr/>
        </p:nvSpPr>
        <p:spPr>
          <a:xfrm>
            <a:off x="1034504" y="1225689"/>
            <a:ext cx="10624095" cy="5632311"/>
          </a:xfrm>
          <a:prstGeom prst="rect">
            <a:avLst/>
          </a:prstGeom>
          <a:noFill/>
        </p:spPr>
        <p:txBody>
          <a:bodyPr wrap="square">
            <a:spAutoFit/>
          </a:bodyPr>
          <a:lstStyle/>
          <a:p>
            <a:pPr marL="342900" indent="-342900">
              <a:buFont typeface="Wingdings" panose="05000000000000000000" pitchFamily="2" charset="2"/>
              <a:buChar char="Ø"/>
            </a:pPr>
            <a:r>
              <a:rPr lang="en-US" sz="2400" dirty="0"/>
              <a:t>The ESP8266 is a low-cost Wi-Fi microchip with full TCP/IP stack and microcontroller capability. It's often used for Internet of Things (IoT) projects due to its low power consumption, small form factor, and ease of integration with other hardware components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Its Wi-Fi capabilities allow these devices to connect to the internet and interact with other devices or cloud services.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ESP8266-based devices can be used for home automation projects, enabling users to remotely control </a:t>
            </a:r>
            <a:r>
              <a:rPr lang="en-US" sz="2400" dirty="0" err="1"/>
              <a:t>iot</a:t>
            </a:r>
            <a:r>
              <a:rPr lang="en-US" sz="2400" dirty="0"/>
              <a:t> devices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Data collected by sensors can be transmitted wirelessly to a server or cloud platform for analysis.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953178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04CB54-6491-5130-7A34-BE4E3291AA95}"/>
              </a:ext>
            </a:extLst>
          </p:cNvPr>
          <p:cNvSpPr txBox="1"/>
          <p:nvPr/>
        </p:nvSpPr>
        <p:spPr>
          <a:xfrm>
            <a:off x="4097498" y="198267"/>
            <a:ext cx="5605669" cy="1200329"/>
          </a:xfrm>
          <a:prstGeom prst="rect">
            <a:avLst/>
          </a:prstGeom>
          <a:noFill/>
        </p:spPr>
        <p:txBody>
          <a:bodyPr wrap="square" rtlCol="0">
            <a:spAutoFit/>
          </a:bodyPr>
          <a:lstStyle/>
          <a:p>
            <a:r>
              <a:rPr lang="en-IN" sz="3600" dirty="0"/>
              <a:t>BLYNK APPLICATION</a:t>
            </a:r>
          </a:p>
          <a:p>
            <a:endParaRPr lang="en-IN" sz="3600" dirty="0"/>
          </a:p>
        </p:txBody>
      </p:sp>
      <p:sp>
        <p:nvSpPr>
          <p:cNvPr id="3" name="TextBox 2">
            <a:extLst>
              <a:ext uri="{FF2B5EF4-FFF2-40B4-BE49-F238E27FC236}">
                <a16:creationId xmlns:a16="http://schemas.microsoft.com/office/drawing/2014/main" id="{4D01D1D5-0D5A-83BA-5A60-17C4D99BC24F}"/>
              </a:ext>
            </a:extLst>
          </p:cNvPr>
          <p:cNvSpPr txBox="1"/>
          <p:nvPr/>
        </p:nvSpPr>
        <p:spPr>
          <a:xfrm>
            <a:off x="1034504" y="1225689"/>
            <a:ext cx="10624095" cy="1938992"/>
          </a:xfrm>
          <a:prstGeom prst="rect">
            <a:avLst/>
          </a:prstGeom>
          <a:noFill/>
        </p:spPr>
        <p:txBody>
          <a:bodyPr wrap="square">
            <a:spAutoFit/>
          </a:bodyPr>
          <a:lstStyle/>
          <a:p>
            <a:pPr marL="342900" indent="-342900">
              <a:buFont typeface="Wingdings" panose="05000000000000000000" pitchFamily="2" charset="2"/>
              <a:buChar char="Ø"/>
            </a:pPr>
            <a:r>
              <a:rPr lang="en-US" sz="2400" dirty="0"/>
              <a:t>Blynk is a popular platform for building IoT applications without the need for extensive coding or hardware expertise. It provides a user-friendly interface for creating custom mobile apps to control and monitor IoT devices over the internet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p:txBody>
      </p:sp>
      <p:pic>
        <p:nvPicPr>
          <p:cNvPr id="7" name="Picture 6">
            <a:extLst>
              <a:ext uri="{FF2B5EF4-FFF2-40B4-BE49-F238E27FC236}">
                <a16:creationId xmlns:a16="http://schemas.microsoft.com/office/drawing/2014/main" id="{88EFD08E-AB66-DCF6-CD88-E0EFCF014601}"/>
              </a:ext>
            </a:extLst>
          </p:cNvPr>
          <p:cNvPicPr>
            <a:picLocks noChangeAspect="1"/>
          </p:cNvPicPr>
          <p:nvPr/>
        </p:nvPicPr>
        <p:blipFill>
          <a:blip r:embed="rId2"/>
          <a:stretch>
            <a:fillRect/>
          </a:stretch>
        </p:blipFill>
        <p:spPr>
          <a:xfrm>
            <a:off x="2875642" y="2426018"/>
            <a:ext cx="5870426" cy="4351589"/>
          </a:xfrm>
          <a:prstGeom prst="rect">
            <a:avLst/>
          </a:prstGeom>
        </p:spPr>
      </p:pic>
    </p:spTree>
    <p:extLst>
      <p:ext uri="{BB962C8B-B14F-4D97-AF65-F5344CB8AC3E}">
        <p14:creationId xmlns:p14="http://schemas.microsoft.com/office/powerpoint/2010/main" val="2697330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050DF8-5F81-0871-8FAB-678D84B57726}"/>
              </a:ext>
            </a:extLst>
          </p:cNvPr>
          <p:cNvSpPr txBox="1"/>
          <p:nvPr/>
        </p:nvSpPr>
        <p:spPr>
          <a:xfrm>
            <a:off x="1042970" y="797510"/>
            <a:ext cx="10624095" cy="5262979"/>
          </a:xfrm>
          <a:prstGeom prst="rect">
            <a:avLst/>
          </a:prstGeom>
          <a:noFill/>
        </p:spPr>
        <p:txBody>
          <a:bodyPr wrap="square">
            <a:spAutoFit/>
          </a:bodyPr>
          <a:lstStyle/>
          <a:p>
            <a:endParaRPr lang="en-US" sz="2400" dirty="0"/>
          </a:p>
          <a:p>
            <a:pPr marL="342900" indent="-342900">
              <a:buFont typeface="Wingdings" panose="05000000000000000000" pitchFamily="2" charset="2"/>
              <a:buChar char="Ø"/>
            </a:pPr>
            <a:r>
              <a:rPr lang="en-US" sz="2400" dirty="0"/>
              <a:t>Blynk's interface allows users to create custom mobile apps for controlling and monitoring IoT devices by simply dragging and dropping widgets such as buttons, sliders, graphs, and displays onto the app canvas.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Blynk provides cloud connectivity, allowing users to remotely control and monitor their IoT devices from anywhere with an internet connection</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Blynk allows users to visualize real-time data from their IoT devices using graphs, gauges, and other visualization tools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This application supports push notifications, allowing users to receive alerts and notifications on their mobile devices based on predefined conditions or events</a:t>
            </a:r>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397576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48034B-ED3F-77D7-4C22-28C809DFD248}"/>
              </a:ext>
            </a:extLst>
          </p:cNvPr>
          <p:cNvSpPr txBox="1"/>
          <p:nvPr/>
        </p:nvSpPr>
        <p:spPr>
          <a:xfrm>
            <a:off x="3035300" y="2690336"/>
            <a:ext cx="6104466" cy="369332"/>
          </a:xfrm>
          <a:prstGeom prst="rect">
            <a:avLst/>
          </a:prstGeom>
          <a:noFill/>
        </p:spPr>
        <p:txBody>
          <a:bodyPr wrap="square">
            <a:spAutoFit/>
          </a:bodyPr>
          <a:lstStyle/>
          <a:p>
            <a:r>
              <a:rPr lang="en-US" dirty="0"/>
              <a:t> </a:t>
            </a:r>
            <a:endParaRPr lang="en-IN" dirty="0"/>
          </a:p>
        </p:txBody>
      </p:sp>
      <p:sp>
        <p:nvSpPr>
          <p:cNvPr id="7" name="TextBox 6">
            <a:extLst>
              <a:ext uri="{FF2B5EF4-FFF2-40B4-BE49-F238E27FC236}">
                <a16:creationId xmlns:a16="http://schemas.microsoft.com/office/drawing/2014/main" id="{2C153F56-B344-2E3B-E0B6-EA502E946B87}"/>
              </a:ext>
            </a:extLst>
          </p:cNvPr>
          <p:cNvSpPr txBox="1"/>
          <p:nvPr/>
        </p:nvSpPr>
        <p:spPr>
          <a:xfrm>
            <a:off x="1456267" y="1168400"/>
            <a:ext cx="9550400" cy="4893647"/>
          </a:xfrm>
          <a:prstGeom prst="rect">
            <a:avLst/>
          </a:prstGeom>
          <a:noFill/>
        </p:spPr>
        <p:txBody>
          <a:bodyPr wrap="square" rtlCol="0">
            <a:spAutoFit/>
          </a:bodyPr>
          <a:lstStyle/>
          <a:p>
            <a:pPr marL="285750" indent="-285750">
              <a:buFont typeface="Arial" panose="020B0604020202020204" pitchFamily="34" charset="0"/>
              <a:buChar char="•"/>
            </a:pPr>
            <a:r>
              <a:rPr lang="en-US" sz="2400" b="1" u="sng" dirty="0"/>
              <a:t>ESP8266</a:t>
            </a:r>
            <a:r>
              <a:rPr lang="en-US" sz="2400" u="sng" dirty="0"/>
              <a:t>: </a:t>
            </a:r>
            <a:r>
              <a:rPr lang="en-US" sz="2400" dirty="0"/>
              <a:t>A Wi-Fi enabled microcontroller that acts as the brain of the system. It is connected to a local </a:t>
            </a:r>
            <a:r>
              <a:rPr lang="en-US" sz="2400" dirty="0" err="1"/>
              <a:t>WiFi</a:t>
            </a:r>
            <a:r>
              <a:rPr lang="en-US" sz="2400" dirty="0"/>
              <a:t> network</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u="sng" dirty="0"/>
              <a:t>KY-037 Sound Sensor</a:t>
            </a:r>
            <a:r>
              <a:rPr lang="en-US" sz="2400" dirty="0"/>
              <a:t>: Detects sound levels and converts them into electrical signals.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u="sng" dirty="0"/>
              <a:t>Blynk Interface</a:t>
            </a:r>
            <a:r>
              <a:rPr lang="en-US" sz="2400" u="sng" dirty="0"/>
              <a:t>: </a:t>
            </a:r>
            <a:r>
              <a:rPr lang="en-US" sz="2400" dirty="0"/>
              <a:t>A platform that allows you to build IoT applications for controlling and monitoring devices using smartphones.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sound sensor detects sound waves and converts them into electrical signals.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analog output of the sound sensor is read by the ESP8266.</a:t>
            </a:r>
            <a:endParaRPr lang="en-IN" sz="2400" dirty="0"/>
          </a:p>
        </p:txBody>
      </p:sp>
      <p:sp>
        <p:nvSpPr>
          <p:cNvPr id="8" name="TextBox 7">
            <a:extLst>
              <a:ext uri="{FF2B5EF4-FFF2-40B4-BE49-F238E27FC236}">
                <a16:creationId xmlns:a16="http://schemas.microsoft.com/office/drawing/2014/main" id="{6CDE2CF0-AE6B-B00A-9401-E8E7570CD248}"/>
              </a:ext>
            </a:extLst>
          </p:cNvPr>
          <p:cNvSpPr txBox="1"/>
          <p:nvPr/>
        </p:nvSpPr>
        <p:spPr>
          <a:xfrm>
            <a:off x="4876800" y="406399"/>
            <a:ext cx="4792134" cy="646331"/>
          </a:xfrm>
          <a:prstGeom prst="rect">
            <a:avLst/>
          </a:prstGeom>
          <a:noFill/>
        </p:spPr>
        <p:txBody>
          <a:bodyPr wrap="square" rtlCol="0">
            <a:spAutoFit/>
          </a:bodyPr>
          <a:lstStyle/>
          <a:p>
            <a:r>
              <a:rPr lang="en-US" sz="3600" b="1" dirty="0"/>
              <a:t>WORKING</a:t>
            </a:r>
            <a:endParaRPr lang="en-IN" sz="3600" b="1" dirty="0"/>
          </a:p>
        </p:txBody>
      </p:sp>
    </p:spTree>
    <p:extLst>
      <p:ext uri="{BB962C8B-B14F-4D97-AF65-F5344CB8AC3E}">
        <p14:creationId xmlns:p14="http://schemas.microsoft.com/office/powerpoint/2010/main" val="109231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86EEA6-FA46-7720-EE5E-71C7046E67EC}"/>
              </a:ext>
            </a:extLst>
          </p:cNvPr>
          <p:cNvSpPr txBox="1"/>
          <p:nvPr/>
        </p:nvSpPr>
        <p:spPr>
          <a:xfrm>
            <a:off x="1456267" y="1168400"/>
            <a:ext cx="955040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It converts this analog value into a digital value that can be processed by the microcontroller.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use mapping function to convert this value to decibels.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These values are continuously fed to Blynk server.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If the sound level exceeds  85dB, the ESP8266  sends an alert notification to the Blynk app.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Simultaneously, when the sound level exceeds the threshold, the ESP8266 also activates the LED connected to another digital pin.</a:t>
            </a:r>
          </a:p>
        </p:txBody>
      </p:sp>
    </p:spTree>
    <p:extLst>
      <p:ext uri="{BB962C8B-B14F-4D97-AF65-F5344CB8AC3E}">
        <p14:creationId xmlns:p14="http://schemas.microsoft.com/office/powerpoint/2010/main" val="235699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C3F53-3F63-0323-CCD5-DFCFB0F9ECEB}"/>
              </a:ext>
            </a:extLst>
          </p:cNvPr>
          <p:cNvSpPr txBox="1"/>
          <p:nvPr/>
        </p:nvSpPr>
        <p:spPr>
          <a:xfrm>
            <a:off x="1007533" y="694267"/>
            <a:ext cx="4419600" cy="1231106"/>
          </a:xfrm>
          <a:prstGeom prst="rect">
            <a:avLst/>
          </a:prstGeom>
          <a:noFill/>
        </p:spPr>
        <p:txBody>
          <a:bodyPr wrap="square" rtlCol="0">
            <a:spAutoFit/>
          </a:bodyPr>
          <a:lstStyle/>
          <a:p>
            <a:r>
              <a:rPr lang="en-IN" sz="2800" b="1" dirty="0"/>
              <a:t>REAL-LIFE APPLICATIONS</a:t>
            </a:r>
          </a:p>
          <a:p>
            <a:endParaRPr lang="en-IN" sz="2800" b="1" dirty="0"/>
          </a:p>
          <a:p>
            <a:endParaRPr lang="en-IN" dirty="0"/>
          </a:p>
        </p:txBody>
      </p:sp>
      <p:sp>
        <p:nvSpPr>
          <p:cNvPr id="3" name="TextBox 2">
            <a:extLst>
              <a:ext uri="{FF2B5EF4-FFF2-40B4-BE49-F238E27FC236}">
                <a16:creationId xmlns:a16="http://schemas.microsoft.com/office/drawing/2014/main" id="{4F77CF8F-4645-19FD-F0FF-B4F6ABDDC077}"/>
              </a:ext>
            </a:extLst>
          </p:cNvPr>
          <p:cNvSpPr txBox="1"/>
          <p:nvPr/>
        </p:nvSpPr>
        <p:spPr>
          <a:xfrm>
            <a:off x="939800" y="1351508"/>
            <a:ext cx="9271000"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sound sensor can be deployed in environmental monitoring systems to track noise pollution levels in urban areas, industrial sites, and residential neighborhoods.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industrial settings, the sound sensor can be employed to monitor machinery and equipment for abnormal noise levels, providing early warnings of potential malfunctions or breakdowns.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Integrating sound sensors into smart city infrastructure enables city planners to monitor traffic noise, construction activities, and public events, facilitating better urban planning and management.</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endParaRPr lang="en-IN" sz="2400" dirty="0"/>
          </a:p>
        </p:txBody>
      </p:sp>
    </p:spTree>
    <p:extLst>
      <p:ext uri="{BB962C8B-B14F-4D97-AF65-F5344CB8AC3E}">
        <p14:creationId xmlns:p14="http://schemas.microsoft.com/office/powerpoint/2010/main" val="94855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00D50E-90A7-CC02-B647-B9A2F221249A}"/>
              </a:ext>
            </a:extLst>
          </p:cNvPr>
          <p:cNvSpPr txBox="1"/>
          <p:nvPr/>
        </p:nvSpPr>
        <p:spPr>
          <a:xfrm>
            <a:off x="1439333" y="817027"/>
            <a:ext cx="7560733" cy="646331"/>
          </a:xfrm>
          <a:prstGeom prst="rect">
            <a:avLst/>
          </a:prstGeom>
          <a:noFill/>
        </p:spPr>
        <p:txBody>
          <a:bodyPr wrap="square" rtlCol="0">
            <a:spAutoFit/>
          </a:bodyPr>
          <a:lstStyle/>
          <a:p>
            <a:r>
              <a:rPr lang="en-IN" sz="3600" dirty="0"/>
              <a:t>FUTURE ADVANCEMENT POSSIBILITIES</a:t>
            </a:r>
          </a:p>
        </p:txBody>
      </p:sp>
      <p:sp>
        <p:nvSpPr>
          <p:cNvPr id="6" name="TextBox 5">
            <a:extLst>
              <a:ext uri="{FF2B5EF4-FFF2-40B4-BE49-F238E27FC236}">
                <a16:creationId xmlns:a16="http://schemas.microsoft.com/office/drawing/2014/main" id="{B940FF89-52D1-DF24-F466-DB8AF9754452}"/>
              </a:ext>
            </a:extLst>
          </p:cNvPr>
          <p:cNvSpPr txBox="1"/>
          <p:nvPr/>
        </p:nvSpPr>
        <p:spPr>
          <a:xfrm>
            <a:off x="2378469" y="1885989"/>
            <a:ext cx="9110797"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t>Multi-Sensor Integration</a:t>
            </a:r>
            <a:r>
              <a:rPr lang="en-US" sz="2400" dirty="0"/>
              <a:t>: Incorporating additional sensors such as temperature, humidity, and air quality sensors can provide more comprehensive environmental monitoring capabilities. </a:t>
            </a:r>
          </a:p>
          <a:p>
            <a:endParaRPr lang="en-US" sz="2400" dirty="0"/>
          </a:p>
          <a:p>
            <a:pPr marL="342900" indent="-342900">
              <a:buFont typeface="Arial" panose="020B0604020202020204" pitchFamily="34" charset="0"/>
              <a:buChar char="•"/>
            </a:pPr>
            <a:r>
              <a:rPr lang="en-US" sz="2400" b="1" dirty="0"/>
              <a:t>Energy-Efficient Designs</a:t>
            </a:r>
            <a:r>
              <a:rPr lang="en-US" sz="2400" dirty="0"/>
              <a:t>: Optimizing power consumption and implementing low-power modes  can extend the system's battery life and enable long-term  deployments in remote or off-grid location</a:t>
            </a:r>
          </a:p>
          <a:p>
            <a:endParaRPr lang="en-US" sz="2400" dirty="0"/>
          </a:p>
          <a:p>
            <a:pPr marL="342900" indent="-342900">
              <a:buFont typeface="Arial" panose="020B0604020202020204" pitchFamily="34" charset="0"/>
              <a:buChar char="•"/>
            </a:pPr>
            <a:r>
              <a:rPr lang="en-US" sz="2400" b="1" dirty="0"/>
              <a:t>Mobile Applications</a:t>
            </a:r>
            <a:r>
              <a:rPr lang="en-US" sz="2400" dirty="0"/>
              <a:t>:* Developing mobile applications that allow users to remotely monitor sound levels, receive notifications, and control the system adds flexibility and convenience to the user experience.</a:t>
            </a:r>
            <a:endParaRPr lang="en-IN" sz="2400" dirty="0"/>
          </a:p>
        </p:txBody>
      </p:sp>
    </p:spTree>
    <p:extLst>
      <p:ext uri="{BB962C8B-B14F-4D97-AF65-F5344CB8AC3E}">
        <p14:creationId xmlns:p14="http://schemas.microsoft.com/office/powerpoint/2010/main" val="1750564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516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997674" y="2208243"/>
            <a:ext cx="8771925" cy="2846357"/>
          </a:xfrm>
        </p:spPr>
        <p:txBody>
          <a:bodyPr>
            <a:normAutofit fontScale="90000"/>
          </a:bodyPr>
          <a:lstStyle/>
          <a:p>
            <a:pPr algn="ctr"/>
            <a:r>
              <a:rPr lang="en-US" sz="5400" dirty="0">
                <a:latin typeface="Rockwell" panose="02060603020205020403" pitchFamily="18" charset="0"/>
              </a:rPr>
              <a:t>SONIC SENTINEL:</a:t>
            </a:r>
            <a:br>
              <a:rPr lang="en-US" sz="5400" dirty="0">
                <a:latin typeface="Rockwell" panose="02060603020205020403" pitchFamily="18" charset="0"/>
              </a:rPr>
            </a:br>
            <a:r>
              <a:rPr lang="en-US" sz="4400" dirty="0">
                <a:latin typeface="Rockwell" panose="02060603020205020403" pitchFamily="18" charset="0"/>
              </a:rPr>
              <a:t>IoT-Based Extreme Sound Alert System</a:t>
            </a:r>
            <a:br>
              <a:rPr lang="en-US" sz="5400" dirty="0">
                <a:latin typeface="Rockwell" panose="02060603020205020403" pitchFamily="18" charset="0"/>
              </a:rPr>
            </a:br>
            <a:br>
              <a:rPr lang="en-US" sz="5400" dirty="0">
                <a:latin typeface="Rockwell" panose="02060603020205020403" pitchFamily="18" charset="0"/>
              </a:rPr>
            </a:br>
            <a:endParaRPr lang="en-US" sz="5400" dirty="0">
              <a:latin typeface="Rockwell" panose="02060603020205020403" pitchFamily="18" charset="0"/>
            </a:endParaRPr>
          </a:p>
        </p:txBody>
      </p:sp>
    </p:spTree>
    <p:extLst>
      <p:ext uri="{BB962C8B-B14F-4D97-AF65-F5344CB8AC3E}">
        <p14:creationId xmlns:p14="http://schemas.microsoft.com/office/powerpoint/2010/main" val="18193592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4504815" y="-44020"/>
            <a:ext cx="9905998" cy="1478570"/>
          </a:xfrm>
        </p:spPr>
        <p:txBody>
          <a:bodyPr>
            <a:normAutofit/>
          </a:bodyPr>
          <a:lstStyle/>
          <a:p>
            <a:r>
              <a:rPr lang="en-US" sz="4400" dirty="0" err="1">
                <a:latin typeface="Rockwell" panose="02060603020205020403" pitchFamily="18" charset="0"/>
              </a:rPr>
              <a:t>contentS</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51118107"/>
              </p:ext>
            </p:extLst>
          </p:nvPr>
        </p:nvGraphicFramePr>
        <p:xfrm>
          <a:off x="1141413" y="1598212"/>
          <a:ext cx="9906000" cy="3825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a:extLst>
              <a:ext uri="{FF2B5EF4-FFF2-40B4-BE49-F238E27FC236}">
                <a16:creationId xmlns:a16="http://schemas.microsoft.com/office/drawing/2014/main" id="{5670A8C2-982D-20FE-A1D1-2F287C1A4AA1}"/>
              </a:ext>
            </a:extLst>
          </p:cNvPr>
          <p:cNvGrpSpPr/>
          <p:nvPr/>
        </p:nvGrpSpPr>
        <p:grpSpPr>
          <a:xfrm>
            <a:off x="4311333" y="5330145"/>
            <a:ext cx="3566160" cy="963792"/>
            <a:chOff x="3169920" y="1814046"/>
            <a:chExt cx="3566160" cy="1727622"/>
          </a:xfrm>
        </p:grpSpPr>
        <p:sp>
          <p:nvSpPr>
            <p:cNvPr id="11" name="Rectangle: Rounded Corners 10">
              <a:extLst>
                <a:ext uri="{FF2B5EF4-FFF2-40B4-BE49-F238E27FC236}">
                  <a16:creationId xmlns:a16="http://schemas.microsoft.com/office/drawing/2014/main" id="{C0BE1082-8DEA-B0E0-8CC6-588071251046}"/>
                </a:ext>
              </a:extLst>
            </p:cNvPr>
            <p:cNvSpPr/>
            <p:nvPr/>
          </p:nvSpPr>
          <p:spPr>
            <a:xfrm>
              <a:off x="3169920" y="1814046"/>
              <a:ext cx="3566160" cy="172762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8AE6FA1C-B53C-7AB0-B416-E3FE996AC083}"/>
                </a:ext>
              </a:extLst>
            </p:cNvPr>
            <p:cNvSpPr txBox="1"/>
            <p:nvPr/>
          </p:nvSpPr>
          <p:spPr>
            <a:xfrm>
              <a:off x="3254256" y="1898382"/>
              <a:ext cx="3397488" cy="15589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3200" kern="1200" dirty="0">
                  <a:latin typeface="Tahoma" panose="020B0604030504040204" pitchFamily="34" charset="0"/>
                  <a:ea typeface="Tahoma" panose="020B0604030504040204" pitchFamily="34" charset="0"/>
                  <a:cs typeface="Tahoma" panose="020B0604030504040204" pitchFamily="34" charset="0"/>
                </a:rPr>
                <a:t>Conclusion</a:t>
              </a:r>
            </a:p>
          </p:txBody>
        </p:sp>
      </p:grpSp>
    </p:spTree>
    <p:extLst>
      <p:ext uri="{BB962C8B-B14F-4D97-AF65-F5344CB8AC3E}">
        <p14:creationId xmlns:p14="http://schemas.microsoft.com/office/powerpoint/2010/main" val="3253689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180898"/>
            <a:ext cx="9905998" cy="1478570"/>
          </a:xfrm>
        </p:spPr>
        <p:txBody>
          <a:bodyPr>
            <a:normAutofit/>
          </a:bodyPr>
          <a:lstStyle/>
          <a:p>
            <a:pPr algn="ctr"/>
            <a:r>
              <a:rPr lang="en-US" sz="4400" dirty="0" err="1">
                <a:latin typeface="Rockwell" panose="02060603020205020403" pitchFamily="18" charset="0"/>
              </a:rPr>
              <a:t>INTRODUCTIOn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13805" y="1659468"/>
            <a:ext cx="9905999" cy="4495800"/>
          </a:xfrm>
        </p:spPr>
        <p:txBody>
          <a:bodyPr>
            <a:normAutofit fontScale="92500" lnSpcReduction="10000"/>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 WHAT IS </a:t>
            </a:r>
            <a:r>
              <a:rPr lang="en-US" b="1" u="sng" dirty="0">
                <a:latin typeface="Arial Rounded MT Bold" panose="020F0704030504030204" pitchFamily="34" charset="0"/>
                <a:ea typeface="Tahoma" panose="020B0604030504040204" pitchFamily="34" charset="0"/>
                <a:cs typeface="Tahoma" panose="020B0604030504040204" pitchFamily="34" charset="0"/>
              </a:rPr>
              <a:t>SOUND SENTINEL</a:t>
            </a:r>
            <a:r>
              <a:rPr lang="en-US" dirty="0">
                <a:latin typeface="Tahoma" panose="020B0604030504040204" pitchFamily="34" charset="0"/>
                <a:ea typeface="Tahoma" panose="020B0604030504040204" pitchFamily="34" charset="0"/>
                <a:cs typeface="Tahoma" panose="020B0604030504040204" pitchFamily="34" charset="0"/>
              </a:rPr>
              <a:t>?</a:t>
            </a:r>
          </a:p>
          <a:p>
            <a:r>
              <a:rPr lang="en-US" sz="2600" dirty="0">
                <a:latin typeface="Rubik"/>
              </a:rPr>
              <a:t>It is a device</a:t>
            </a:r>
            <a:r>
              <a:rPr lang="en-US" sz="2600" b="0" i="0" dirty="0">
                <a:effectLst/>
                <a:latin typeface="Rubik"/>
              </a:rPr>
              <a:t> designed to monitor and analyze sounds in a given environment. This technology is often used for various purposes such as security, environmental monitoring .</a:t>
            </a:r>
          </a:p>
          <a:p>
            <a:r>
              <a:rPr lang="en-US" sz="2600" dirty="0">
                <a:latin typeface="Rubik"/>
                <a:ea typeface="Tahoma" panose="020B0604030504040204" pitchFamily="34" charset="0"/>
                <a:cs typeface="Tahoma" panose="020B0604030504040204" pitchFamily="34" charset="0"/>
              </a:rPr>
              <a:t>The system operates in real-time, continuously scanning its surroundings for relevant sound patterns. When a predefined threshold or a specific sound event is detected, Sound Sentinel can trigger alerts, notifications, or automated responses, depending on the application.</a:t>
            </a:r>
          </a:p>
          <a:p>
            <a:r>
              <a:rPr lang="en-US" sz="2600" dirty="0">
                <a:latin typeface="Rubik"/>
                <a:ea typeface="Tahoma" panose="020B0604030504040204" pitchFamily="34" charset="0"/>
                <a:cs typeface="Tahoma" panose="020B0604030504040204" pitchFamily="34" charset="0"/>
              </a:rPr>
              <a:t>General permissible level of sound level ranges from 40dB to 85dB based on the type of areas , security and environmental applications.</a:t>
            </a:r>
          </a:p>
          <a:p>
            <a:endParaRPr lang="en-US" dirty="0">
              <a:latin typeface="Rubik"/>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4828-D8B6-043A-3E67-70567DC64D53}"/>
              </a:ext>
            </a:extLst>
          </p:cNvPr>
          <p:cNvSpPr>
            <a:spLocks noGrp="1"/>
          </p:cNvSpPr>
          <p:nvPr>
            <p:ph type="title"/>
          </p:nvPr>
        </p:nvSpPr>
        <p:spPr>
          <a:xfrm>
            <a:off x="1141413" y="220584"/>
            <a:ext cx="9905998" cy="1478570"/>
          </a:xfrm>
        </p:spPr>
        <p:txBody>
          <a:bodyPr>
            <a:normAutofit/>
          </a:bodyPr>
          <a:lstStyle/>
          <a:p>
            <a:pPr algn="ctr"/>
            <a:r>
              <a:rPr lang="en-US" sz="4400" dirty="0"/>
              <a:t>ARCHITECTURE</a:t>
            </a:r>
            <a:endParaRPr lang="en-IN" sz="4400" dirty="0"/>
          </a:p>
        </p:txBody>
      </p:sp>
      <p:sp>
        <p:nvSpPr>
          <p:cNvPr id="3" name="Content Placeholder 2">
            <a:extLst>
              <a:ext uri="{FF2B5EF4-FFF2-40B4-BE49-F238E27FC236}">
                <a16:creationId xmlns:a16="http://schemas.microsoft.com/office/drawing/2014/main" id="{80A35744-F774-E036-6C35-9C724D1A3A8D}"/>
              </a:ext>
            </a:extLst>
          </p:cNvPr>
          <p:cNvSpPr>
            <a:spLocks noGrp="1"/>
          </p:cNvSpPr>
          <p:nvPr>
            <p:ph idx="1"/>
          </p:nvPr>
        </p:nvSpPr>
        <p:spPr>
          <a:xfrm>
            <a:off x="1039812" y="1343554"/>
            <a:ext cx="9905999" cy="3541714"/>
          </a:xfrm>
        </p:spPr>
        <p:txBody>
          <a:bodyPr>
            <a:noAutofit/>
          </a:bodyPr>
          <a:lstStyle/>
          <a:p>
            <a:r>
              <a:rPr lang="en-US" sz="2000" b="1" u="sng" dirty="0"/>
              <a:t>Microphones or Sensors: </a:t>
            </a:r>
            <a:r>
              <a:rPr lang="en-US" sz="2000" dirty="0"/>
              <a:t>These are the primary input devices that capture sound signals from the environment. They may include microphones with different directionalities or specialized sensors designed to detect specific types of sounds.</a:t>
            </a:r>
          </a:p>
          <a:p>
            <a:r>
              <a:rPr lang="en-US" sz="2000" b="1" u="sng" dirty="0"/>
              <a:t>Signal Processing Unit: </a:t>
            </a:r>
            <a:r>
              <a:rPr lang="en-US" sz="2000" dirty="0"/>
              <a:t>This component processes the incoming audio signals to extract relevant information. It may involve filtering, amplification, and digital signal processing techniques to enhance the quality of the captured sounds and extract features for analysis.</a:t>
            </a:r>
          </a:p>
          <a:p>
            <a:r>
              <a:rPr lang="en-US" sz="2000" b="1" u="sng" dirty="0"/>
              <a:t>Feature Extraction Module: </a:t>
            </a:r>
            <a:r>
              <a:rPr lang="en-US" sz="2000" dirty="0"/>
              <a:t>This module analyzes the processed audio signals to extract relevant features that characterize different types of sounds. These features could include frequency content, temporal patterns, amplitude variations, and more.</a:t>
            </a:r>
          </a:p>
          <a:p>
            <a:r>
              <a:rPr lang="en-US" sz="2000" b="1" u="sng" dirty="0"/>
              <a:t>Sound Classification Algorithm: </a:t>
            </a:r>
            <a:r>
              <a:rPr lang="en-US" sz="2000" dirty="0"/>
              <a:t>Sound Sentinel utilizes machine learning algorithms or pattern recognition techniques to classify the extracted features into predefined categories or classes. These algorithms are trained on labeled datasets to accurately identify specific sound events of interest.</a:t>
            </a:r>
            <a:endParaRPr lang="en-IN" sz="2000" dirty="0"/>
          </a:p>
        </p:txBody>
      </p:sp>
    </p:spTree>
    <p:extLst>
      <p:ext uri="{BB962C8B-B14F-4D97-AF65-F5344CB8AC3E}">
        <p14:creationId xmlns:p14="http://schemas.microsoft.com/office/powerpoint/2010/main" val="158217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2F2EA-BD6B-D582-01D8-1D1A8F155036}"/>
              </a:ext>
            </a:extLst>
          </p:cNvPr>
          <p:cNvSpPr>
            <a:spLocks noGrp="1"/>
          </p:cNvSpPr>
          <p:nvPr>
            <p:ph idx="1"/>
          </p:nvPr>
        </p:nvSpPr>
        <p:spPr>
          <a:xfrm>
            <a:off x="1141412" y="626533"/>
            <a:ext cx="9905999" cy="5164668"/>
          </a:xfrm>
        </p:spPr>
        <p:txBody>
          <a:bodyPr>
            <a:noAutofit/>
          </a:bodyPr>
          <a:lstStyle/>
          <a:p>
            <a:r>
              <a:rPr lang="en-US" sz="2000" b="1" u="sng" dirty="0"/>
              <a:t>Thresholding and Event Detection: </a:t>
            </a:r>
            <a:r>
              <a:rPr lang="en-US" sz="2000" dirty="0"/>
              <a:t>Once the sound is classified, a thresholding mechanism is applied to determine whether a detected sound event exceeds a predefined threshold. If the threshold is crossed, the system triggers an event detection mechanism to flag the occurrence of the sound event.</a:t>
            </a:r>
          </a:p>
          <a:p>
            <a:r>
              <a:rPr lang="en-US" sz="2000" b="1" u="sng" dirty="0"/>
              <a:t>Alerting and Notification System: </a:t>
            </a:r>
            <a:r>
              <a:rPr lang="en-US" sz="2000" dirty="0"/>
              <a:t>When a sound event of interest is detected, Sound Sentinel generates alerts or notifications to inform relevant stakeholders. This could involve triggering alarms, sending notifications to security personnel or authorities, or activating automated response systems.</a:t>
            </a:r>
          </a:p>
          <a:p>
            <a:r>
              <a:rPr lang="en-US" sz="2000" b="1" u="sng" dirty="0"/>
              <a:t>User Interface: </a:t>
            </a:r>
            <a:r>
              <a:rPr lang="en-US" sz="2000" dirty="0"/>
              <a:t>Sound Sentinel typically includes a user interface for configuration, monitoring, and visualization of the detected sound events. This interface may provide real-time feedback on the audio environment, display logs of detected events, and allow users to adjust system settings as needed.</a:t>
            </a:r>
          </a:p>
          <a:p>
            <a:r>
              <a:rPr lang="en-US" sz="2000" b="1" u="sng" dirty="0"/>
              <a:t>Networking and Integration: </a:t>
            </a:r>
            <a:r>
              <a:rPr lang="en-US" sz="2000" dirty="0"/>
              <a:t>Depending on the application, Sound Sentinel may be designed to integrate with existing security systems, environmental monitoring networks, or IoT platforms. This allows for seamless data sharing, interoperability, and remote management of the system.</a:t>
            </a:r>
            <a:endParaRPr lang="en-IN" sz="2000" dirty="0"/>
          </a:p>
        </p:txBody>
      </p:sp>
    </p:spTree>
    <p:extLst>
      <p:ext uri="{BB962C8B-B14F-4D97-AF65-F5344CB8AC3E}">
        <p14:creationId xmlns:p14="http://schemas.microsoft.com/office/powerpoint/2010/main" val="399845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P8266 NodeMCU – KY-038 Sound Sensor">
            <a:extLst>
              <a:ext uri="{FF2B5EF4-FFF2-40B4-BE49-F238E27FC236}">
                <a16:creationId xmlns:a16="http://schemas.microsoft.com/office/drawing/2014/main" id="{02E099C6-EAE8-C4B4-9EA1-1FCC0E46F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459846"/>
            <a:ext cx="9010650" cy="5210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C4E5E1-63DC-957A-B9E9-F451EC7B12F1}"/>
              </a:ext>
            </a:extLst>
          </p:cNvPr>
          <p:cNvSpPr txBox="1"/>
          <p:nvPr/>
        </p:nvSpPr>
        <p:spPr>
          <a:xfrm>
            <a:off x="2937933" y="5885934"/>
            <a:ext cx="6019800" cy="461665"/>
          </a:xfrm>
          <a:prstGeom prst="rect">
            <a:avLst/>
          </a:prstGeom>
          <a:noFill/>
        </p:spPr>
        <p:txBody>
          <a:bodyPr wrap="square" rtlCol="0">
            <a:spAutoFit/>
          </a:bodyPr>
          <a:lstStyle/>
          <a:p>
            <a:pPr algn="ctr"/>
            <a:r>
              <a:rPr lang="en-US" sz="2400" b="1" dirty="0"/>
              <a:t>CIRCUIT DIAGRAM</a:t>
            </a:r>
            <a:endParaRPr lang="en-IN" sz="2400" b="1" dirty="0"/>
          </a:p>
        </p:txBody>
      </p:sp>
    </p:spTree>
    <p:extLst>
      <p:ext uri="{BB962C8B-B14F-4D97-AF65-F5344CB8AC3E}">
        <p14:creationId xmlns:p14="http://schemas.microsoft.com/office/powerpoint/2010/main" val="211172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BF50E8-FBBA-4EAD-4D3B-4228B9727076}"/>
              </a:ext>
            </a:extLst>
          </p:cNvPr>
          <p:cNvSpPr txBox="1"/>
          <p:nvPr/>
        </p:nvSpPr>
        <p:spPr>
          <a:xfrm>
            <a:off x="2947523" y="315590"/>
            <a:ext cx="5848519" cy="769441"/>
          </a:xfrm>
          <a:prstGeom prst="rect">
            <a:avLst/>
          </a:prstGeom>
          <a:noFill/>
        </p:spPr>
        <p:txBody>
          <a:bodyPr wrap="square" rtlCol="0">
            <a:spAutoFit/>
          </a:bodyPr>
          <a:lstStyle/>
          <a:p>
            <a:pPr algn="ctr"/>
            <a:r>
              <a:rPr lang="en-IN" sz="4400" dirty="0">
                <a:latin typeface="Berlin Sans FB Demi" panose="020E0802020502020306" pitchFamily="34" charset="0"/>
              </a:rPr>
              <a:t> COMPONENTS</a:t>
            </a:r>
          </a:p>
        </p:txBody>
      </p:sp>
      <p:pic>
        <p:nvPicPr>
          <p:cNvPr id="2" name="Picture 1">
            <a:extLst>
              <a:ext uri="{FF2B5EF4-FFF2-40B4-BE49-F238E27FC236}">
                <a16:creationId xmlns:a16="http://schemas.microsoft.com/office/drawing/2014/main" id="{D57A2996-A2AF-C4D4-4095-AF821B712409}"/>
              </a:ext>
            </a:extLst>
          </p:cNvPr>
          <p:cNvPicPr>
            <a:picLocks noChangeAspect="1"/>
          </p:cNvPicPr>
          <p:nvPr/>
        </p:nvPicPr>
        <p:blipFill>
          <a:blip r:embed="rId2"/>
          <a:stretch>
            <a:fillRect/>
          </a:stretch>
        </p:blipFill>
        <p:spPr>
          <a:xfrm>
            <a:off x="780585" y="1683294"/>
            <a:ext cx="4333875" cy="3629025"/>
          </a:xfrm>
          <a:prstGeom prst="rect">
            <a:avLst/>
          </a:prstGeom>
        </p:spPr>
      </p:pic>
      <p:sp>
        <p:nvSpPr>
          <p:cNvPr id="6" name="TextBox 5">
            <a:extLst>
              <a:ext uri="{FF2B5EF4-FFF2-40B4-BE49-F238E27FC236}">
                <a16:creationId xmlns:a16="http://schemas.microsoft.com/office/drawing/2014/main" id="{30CE1A4D-B3EA-AD5F-A5C2-D7BC650EE89B}"/>
              </a:ext>
            </a:extLst>
          </p:cNvPr>
          <p:cNvSpPr txBox="1"/>
          <p:nvPr/>
        </p:nvSpPr>
        <p:spPr>
          <a:xfrm>
            <a:off x="2023534" y="5541250"/>
            <a:ext cx="2734733" cy="738664"/>
          </a:xfrm>
          <a:prstGeom prst="rect">
            <a:avLst/>
          </a:prstGeom>
          <a:noFill/>
        </p:spPr>
        <p:txBody>
          <a:bodyPr wrap="square" rtlCol="0">
            <a:spAutoFit/>
          </a:bodyPr>
          <a:lstStyle/>
          <a:p>
            <a:r>
              <a:rPr lang="en-US" sz="2400" b="1" dirty="0"/>
              <a:t>ESP-8266</a:t>
            </a:r>
          </a:p>
          <a:p>
            <a:endParaRPr lang="en-IN" dirty="0"/>
          </a:p>
        </p:txBody>
      </p:sp>
      <p:pic>
        <p:nvPicPr>
          <p:cNvPr id="7" name="Picture 6">
            <a:extLst>
              <a:ext uri="{FF2B5EF4-FFF2-40B4-BE49-F238E27FC236}">
                <a16:creationId xmlns:a16="http://schemas.microsoft.com/office/drawing/2014/main" id="{088B2F67-F058-B5E8-7422-F2CCB90F571C}"/>
              </a:ext>
            </a:extLst>
          </p:cNvPr>
          <p:cNvPicPr>
            <a:picLocks noChangeAspect="1"/>
          </p:cNvPicPr>
          <p:nvPr/>
        </p:nvPicPr>
        <p:blipFill>
          <a:blip r:embed="rId3"/>
          <a:stretch>
            <a:fillRect/>
          </a:stretch>
        </p:blipFill>
        <p:spPr>
          <a:xfrm>
            <a:off x="5871782" y="1683294"/>
            <a:ext cx="4962574" cy="3620557"/>
          </a:xfrm>
          <a:prstGeom prst="rect">
            <a:avLst/>
          </a:prstGeom>
        </p:spPr>
      </p:pic>
      <p:sp>
        <p:nvSpPr>
          <p:cNvPr id="8" name="TextBox 7">
            <a:extLst>
              <a:ext uri="{FF2B5EF4-FFF2-40B4-BE49-F238E27FC236}">
                <a16:creationId xmlns:a16="http://schemas.microsoft.com/office/drawing/2014/main" id="{1473C646-8137-2EDE-C370-9F7FD11BDFB0}"/>
              </a:ext>
            </a:extLst>
          </p:cNvPr>
          <p:cNvSpPr txBox="1"/>
          <p:nvPr/>
        </p:nvSpPr>
        <p:spPr>
          <a:xfrm>
            <a:off x="7916334" y="5541250"/>
            <a:ext cx="2463800" cy="461665"/>
          </a:xfrm>
          <a:prstGeom prst="rect">
            <a:avLst/>
          </a:prstGeom>
          <a:noFill/>
        </p:spPr>
        <p:txBody>
          <a:bodyPr wrap="square" rtlCol="0">
            <a:spAutoFit/>
          </a:bodyPr>
          <a:lstStyle/>
          <a:p>
            <a:r>
              <a:rPr lang="en-US" sz="2400" b="1" dirty="0"/>
              <a:t>KY-037</a:t>
            </a:r>
            <a:endParaRPr lang="en-IN" sz="2400" b="1" dirty="0"/>
          </a:p>
        </p:txBody>
      </p:sp>
    </p:spTree>
    <p:extLst>
      <p:ext uri="{BB962C8B-B14F-4D97-AF65-F5344CB8AC3E}">
        <p14:creationId xmlns:p14="http://schemas.microsoft.com/office/powerpoint/2010/main" val="1644720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4B4DA-1C57-A900-0ECC-F5CE45AF8041}"/>
              </a:ext>
            </a:extLst>
          </p:cNvPr>
          <p:cNvSpPr txBox="1"/>
          <p:nvPr/>
        </p:nvSpPr>
        <p:spPr>
          <a:xfrm>
            <a:off x="954389" y="1415485"/>
            <a:ext cx="7923229" cy="5262979"/>
          </a:xfrm>
          <a:prstGeom prst="rect">
            <a:avLst/>
          </a:prstGeom>
          <a:noFill/>
        </p:spPr>
        <p:txBody>
          <a:bodyPr wrap="square">
            <a:spAutoFit/>
          </a:bodyPr>
          <a:lstStyle/>
          <a:p>
            <a:pPr marL="342900" indent="-342900">
              <a:buFont typeface="Wingdings" panose="05000000000000000000" pitchFamily="2" charset="2"/>
              <a:buChar char="Ø"/>
            </a:pPr>
            <a:r>
              <a:rPr lang="en-US" sz="2400" dirty="0"/>
              <a:t>The KY-037 high sensitivity sound detection module is an analog/digital sensor that uses a condenser microphone to observe changes in environment noise.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This module is compatible with popular microcontroller platforms like Arduino, ESP32, ESP8266, and Raspberry Pi.</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microphone picks up sound waves, which are then amplified and converted into an analog voltage signal proportional to the sound intensity.</a:t>
            </a:r>
            <a:endParaRPr lang="en-IN" sz="2400" dirty="0"/>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US" sz="2400" dirty="0"/>
              <a:t>The sensitivity of the sensor can often be adjusted using a potentiometer, allowing you to fine-tune its response to different levels of sound.</a:t>
            </a:r>
          </a:p>
        </p:txBody>
      </p:sp>
      <p:sp>
        <p:nvSpPr>
          <p:cNvPr id="4" name="TextBox 3">
            <a:extLst>
              <a:ext uri="{FF2B5EF4-FFF2-40B4-BE49-F238E27FC236}">
                <a16:creationId xmlns:a16="http://schemas.microsoft.com/office/drawing/2014/main" id="{2A80CD46-8A54-9B39-ABF9-8F87873C0C65}"/>
              </a:ext>
            </a:extLst>
          </p:cNvPr>
          <p:cNvSpPr txBox="1"/>
          <p:nvPr/>
        </p:nvSpPr>
        <p:spPr>
          <a:xfrm>
            <a:off x="954389" y="408978"/>
            <a:ext cx="10771436" cy="769441"/>
          </a:xfrm>
          <a:prstGeom prst="rect">
            <a:avLst/>
          </a:prstGeom>
          <a:noFill/>
        </p:spPr>
        <p:txBody>
          <a:bodyPr wrap="square" rtlCol="0">
            <a:spAutoFit/>
          </a:bodyPr>
          <a:lstStyle/>
          <a:p>
            <a:pPr algn="ctr"/>
            <a:r>
              <a:rPr lang="en-IN" sz="4000" dirty="0">
                <a:latin typeface="Arial Rounded MT Bold" panose="020F0704030504030204" pitchFamily="34" charset="0"/>
              </a:rPr>
              <a:t>KY-037 </a:t>
            </a:r>
            <a:r>
              <a:rPr lang="en-IN" sz="4400" dirty="0">
                <a:latin typeface="Arial Rounded MT Bold" panose="020F0704030504030204" pitchFamily="34" charset="0"/>
              </a:rPr>
              <a:t> </a:t>
            </a:r>
          </a:p>
        </p:txBody>
      </p:sp>
      <p:pic>
        <p:nvPicPr>
          <p:cNvPr id="2" name="Picture 1">
            <a:extLst>
              <a:ext uri="{FF2B5EF4-FFF2-40B4-BE49-F238E27FC236}">
                <a16:creationId xmlns:a16="http://schemas.microsoft.com/office/drawing/2014/main" id="{580F2960-03E1-D51A-161F-1E6A5A5C36AB}"/>
              </a:ext>
            </a:extLst>
          </p:cNvPr>
          <p:cNvPicPr>
            <a:picLocks noChangeAspect="1"/>
          </p:cNvPicPr>
          <p:nvPr/>
        </p:nvPicPr>
        <p:blipFill>
          <a:blip r:embed="rId2"/>
          <a:stretch>
            <a:fillRect/>
          </a:stretch>
        </p:blipFill>
        <p:spPr>
          <a:xfrm>
            <a:off x="8658548" y="1671863"/>
            <a:ext cx="3273836" cy="3090940"/>
          </a:xfrm>
          <a:prstGeom prst="rect">
            <a:avLst/>
          </a:prstGeom>
        </p:spPr>
      </p:pic>
    </p:spTree>
    <p:extLst>
      <p:ext uri="{BB962C8B-B14F-4D97-AF65-F5344CB8AC3E}">
        <p14:creationId xmlns:p14="http://schemas.microsoft.com/office/powerpoint/2010/main" val="7602586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495</TotalTime>
  <Words>1284</Words>
  <Application>Microsoft Office PowerPoint</Application>
  <PresentationFormat>Widescreen</PresentationFormat>
  <Paragraphs>100</Paragraphs>
  <Slides>18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Rounded MT Bold</vt:lpstr>
      <vt:lpstr>Berlin Sans FB Demi</vt:lpstr>
      <vt:lpstr>Calibri</vt:lpstr>
      <vt:lpstr>Century</vt:lpstr>
      <vt:lpstr>Rockwell</vt:lpstr>
      <vt:lpstr>Rubik</vt:lpstr>
      <vt:lpstr>Tahoma</vt:lpstr>
      <vt:lpstr>Tw Cen MT</vt:lpstr>
      <vt:lpstr>Wingdings</vt:lpstr>
      <vt:lpstr>Circuit</vt:lpstr>
      <vt:lpstr>PowerPoint Presentation</vt:lpstr>
      <vt:lpstr>SONIC SENTINEL: IoT-Based Extreme Sound Alert System  </vt:lpstr>
      <vt:lpstr>contentS</vt:lpstr>
      <vt:lpstr>INTRODUCTIOn</vt:lpstr>
      <vt:lpstr>ARCHITECTURE</vt:lpstr>
      <vt:lpstr>PowerPoint Presentation</vt:lpstr>
      <vt:lpstr>PowerPoint Presentation</vt:lpstr>
      <vt:lpstr>PowerPoint Presentation</vt:lpstr>
      <vt:lpstr>PowerPoint Presentation</vt:lpstr>
      <vt:lpstr>PowerPoint Presentation</vt:lpstr>
      <vt:lpstr>ESP-8266</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in network security</dc:title>
  <dc:creator>TEJOPAUL PEDDOJU</dc:creator>
  <cp:lastModifiedBy>TEJOPAUL PEDDOJU</cp:lastModifiedBy>
  <cp:revision>13</cp:revision>
  <dcterms:created xsi:type="dcterms:W3CDTF">2022-08-30T10:29:37Z</dcterms:created>
  <dcterms:modified xsi:type="dcterms:W3CDTF">2024-04-25T20:26:55Z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