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5" r:id="rId11"/>
    <p:sldId id="264" r:id="rId12"/>
    <p:sldId id="266" r:id="rId13"/>
    <p:sldId id="268" r:id="rId14"/>
    <p:sldId id="270" r:id="rId15"/>
    <p:sldId id="274"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EF7AB-70AF-4CF6-BB05-3E38FA901C54}" type="datetimeFigureOut">
              <a:rPr lang="it-IT" smtClean="0"/>
              <a:t>06/04/2020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CAFD1-2346-4C7D-BB6C-CB7D81DF7CE2}" type="slidenum">
              <a:rPr lang="it-IT" smtClean="0"/>
              <a:t>‹N›</a:t>
            </a:fld>
            <a:endParaRPr lang="it-IT"/>
          </a:p>
        </p:txBody>
      </p:sp>
    </p:spTree>
    <p:extLst>
      <p:ext uri="{BB962C8B-B14F-4D97-AF65-F5344CB8AC3E}">
        <p14:creationId xmlns:p14="http://schemas.microsoft.com/office/powerpoint/2010/main" val="106994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70e28bffb8_2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70e28bffb8_2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98CD9-4802-4A63-9F6F-7714CF4D9F3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DB4032-7780-47F1-AC40-7780245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1F8D9B-A9FB-4C5E-A0A3-AE80C4874E8C}"/>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5" name="Segnaposto piè di pagina 4">
            <a:extLst>
              <a:ext uri="{FF2B5EF4-FFF2-40B4-BE49-F238E27FC236}">
                <a16:creationId xmlns:a16="http://schemas.microsoft.com/office/drawing/2014/main" id="{AF3A6852-2FAC-45FF-8B1B-9BD4154548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C62AF71-6741-46EC-B254-60BC45CE95C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55907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437591-9993-43CB-A76B-E0906E7DA8D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07DFB3C-9CBB-457C-85E4-11AD10CCB2B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23E8547-6E12-4D27-9460-4EF1869D74C8}"/>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5" name="Segnaposto piè di pagina 4">
            <a:extLst>
              <a:ext uri="{FF2B5EF4-FFF2-40B4-BE49-F238E27FC236}">
                <a16:creationId xmlns:a16="http://schemas.microsoft.com/office/drawing/2014/main" id="{22952402-BB26-4F3F-B2F1-BD6675FF436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89D93E-8257-4AB4-93A6-8B3FBE5644C1}"/>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2610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A5B0EF5-F388-4C27-A88A-B4C5CFD416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B25CDCB-4B66-467E-AE82-FD9ED263752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34AF583-E04C-42B7-A691-4D2D746D82C6}"/>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5" name="Segnaposto piè di pagina 4">
            <a:extLst>
              <a:ext uri="{FF2B5EF4-FFF2-40B4-BE49-F238E27FC236}">
                <a16:creationId xmlns:a16="http://schemas.microsoft.com/office/drawing/2014/main" id="{CE88AB44-C81A-42F6-ADB0-2BA1A17B5E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9732184-B266-491F-AABC-E583EA1EC67F}"/>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4987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43232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426861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09557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54840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8049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74521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37845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474747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F5DBA-7D3A-40EA-8CF1-BCDB93AADDB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94A20B-E308-48CE-9CD6-80767EC34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EE980E-33C2-49C0-985F-97E5F57A1FBC}"/>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5" name="Segnaposto piè di pagina 4">
            <a:extLst>
              <a:ext uri="{FF2B5EF4-FFF2-40B4-BE49-F238E27FC236}">
                <a16:creationId xmlns:a16="http://schemas.microsoft.com/office/drawing/2014/main" id="{18D004EB-E2A9-4122-BA23-45843D2C7C0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E739BAC-9A7D-410E-8ED3-DA087A96873D}"/>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127219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05232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898574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7092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7E4897-F0E8-4BD9-83BC-52BE8117F5A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3475F26-A834-46A4-9618-C0E99882F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6CD2F09-03CB-49F3-9E42-170A946E15E0}"/>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5" name="Segnaposto piè di pagina 4">
            <a:extLst>
              <a:ext uri="{FF2B5EF4-FFF2-40B4-BE49-F238E27FC236}">
                <a16:creationId xmlns:a16="http://schemas.microsoft.com/office/drawing/2014/main" id="{D66B367F-5EAA-439D-8F59-59C378BA6B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FA220F0-3CB2-4DDE-B806-EE3FF7C12C9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08135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D12640-6436-4B6E-80D5-0CB569073B3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95114F-B08B-4B2D-B63F-D81544E25F9C}"/>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72FD612-42D8-4337-AD67-995495114EA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0CBD6EF-DCCD-4A12-A04F-72A06F5E7F65}"/>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6" name="Segnaposto piè di pagina 5">
            <a:extLst>
              <a:ext uri="{FF2B5EF4-FFF2-40B4-BE49-F238E27FC236}">
                <a16:creationId xmlns:a16="http://schemas.microsoft.com/office/drawing/2014/main" id="{3A46B2A6-6E69-4E8F-AB80-5CA052265DA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B68E12D-9815-451E-B8E8-9E2A12766B18}"/>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8838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904B8F-E7B9-46CA-88EF-93B2D3EC45B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059A210-43FC-4BD9-88E4-BD11C9D2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E46C388-4368-4723-8122-B5FCAD166CC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5C56867-83FC-40B1-A4BC-DB49CCD93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2561038-A299-4F5C-8532-9E465FFBB3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812593-BD7F-47D3-BC59-F4901774044B}"/>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8" name="Segnaposto piè di pagina 7">
            <a:extLst>
              <a:ext uri="{FF2B5EF4-FFF2-40B4-BE49-F238E27FC236}">
                <a16:creationId xmlns:a16="http://schemas.microsoft.com/office/drawing/2014/main" id="{7ACF2B91-E9C6-4FD3-A1B6-6245BFBF9AD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BF8CB4B-566A-43AC-8D30-2AEC392BCD84}"/>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296157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6B8EC-FC6D-45B4-85D5-1B02A85ECB1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5384450-53F7-4D20-89D0-CB5F522AB082}"/>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4" name="Segnaposto piè di pagina 3">
            <a:extLst>
              <a:ext uri="{FF2B5EF4-FFF2-40B4-BE49-F238E27FC236}">
                <a16:creationId xmlns:a16="http://schemas.microsoft.com/office/drawing/2014/main" id="{6FA007C1-81BE-47AC-AC30-D1FE2BB921B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C839C87-9F51-45D7-864D-AC3146060C5A}"/>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16608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15D1F93-B12A-4238-A181-C627CB4D9CAB}"/>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3" name="Segnaposto piè di pagina 2">
            <a:extLst>
              <a:ext uri="{FF2B5EF4-FFF2-40B4-BE49-F238E27FC236}">
                <a16:creationId xmlns:a16="http://schemas.microsoft.com/office/drawing/2014/main" id="{9AFF40B9-EE75-495F-B047-862591577BB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5C08A12-7A96-4FCA-8F8C-42FBDEB80E62}"/>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419144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77F805-B8F1-4D28-BA6A-6E2D8AD6545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A9DAD87-6154-42E0-B2C5-2628C748E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D801190-73C1-4ABE-8130-8E9941B13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1DF7C7-68CF-4405-B14D-9B097F66556F}"/>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6" name="Segnaposto piè di pagina 5">
            <a:extLst>
              <a:ext uri="{FF2B5EF4-FFF2-40B4-BE49-F238E27FC236}">
                <a16:creationId xmlns:a16="http://schemas.microsoft.com/office/drawing/2014/main" id="{B35786FD-86A9-439B-A9E4-9BEF8265A10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8F1ADE9-1F23-4579-9CEA-680631FE8F5C}"/>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150245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FFA2D4-92B2-4F45-80D8-5504CFA063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820F578-044C-462F-BA40-394757F42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FFA732-F224-4D99-8FB0-9B085E7012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D8D610-E9EE-4673-8B72-53DC54B1E91B}"/>
              </a:ext>
            </a:extLst>
          </p:cNvPr>
          <p:cNvSpPr>
            <a:spLocks noGrp="1"/>
          </p:cNvSpPr>
          <p:nvPr>
            <p:ph type="dt" sz="half" idx="10"/>
          </p:nvPr>
        </p:nvSpPr>
        <p:spPr/>
        <p:txBody>
          <a:bodyPr/>
          <a:lstStyle/>
          <a:p>
            <a:fld id="{1B47AA5E-3DEB-42FF-8BC3-9A694865C39A}" type="datetimeFigureOut">
              <a:rPr lang="it-IT" smtClean="0"/>
              <a:t>06/04/2020</a:t>
            </a:fld>
            <a:endParaRPr lang="it-IT"/>
          </a:p>
        </p:txBody>
      </p:sp>
      <p:sp>
        <p:nvSpPr>
          <p:cNvPr id="6" name="Segnaposto piè di pagina 5">
            <a:extLst>
              <a:ext uri="{FF2B5EF4-FFF2-40B4-BE49-F238E27FC236}">
                <a16:creationId xmlns:a16="http://schemas.microsoft.com/office/drawing/2014/main" id="{FF9F54FC-B5C2-4298-98DC-AD50A0EC70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29F98DB-85E4-4CC0-B892-539759655CA5}"/>
              </a:ext>
            </a:extLst>
          </p:cNvPr>
          <p:cNvSpPr>
            <a:spLocks noGrp="1"/>
          </p:cNvSpPr>
          <p:nvPr>
            <p:ph type="sldNum" sz="quarter" idx="12"/>
          </p:nvPr>
        </p:nvSpPr>
        <p:spPr/>
        <p:txBody>
          <a:bodyPr/>
          <a:lstStyle/>
          <a:p>
            <a:fld id="{3742FD08-8233-4090-A8EA-31BF5FF41C3A}" type="slidenum">
              <a:rPr lang="it-IT" smtClean="0"/>
              <a:t>‹N›</a:t>
            </a:fld>
            <a:endParaRPr lang="it-IT"/>
          </a:p>
        </p:txBody>
      </p:sp>
    </p:spTree>
    <p:extLst>
      <p:ext uri="{BB962C8B-B14F-4D97-AF65-F5344CB8AC3E}">
        <p14:creationId xmlns:p14="http://schemas.microsoft.com/office/powerpoint/2010/main" val="382535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D29B9C6-BD90-46F4-A826-2CD6E2083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A2185A-B766-4EC8-A59A-4891A19152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2BC34B3-6F0F-4269-B581-F61B46B13F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7AA5E-3DEB-42FF-8BC3-9A694865C39A}" type="datetimeFigureOut">
              <a:rPr lang="it-IT" smtClean="0"/>
              <a:t>06/04/2020</a:t>
            </a:fld>
            <a:endParaRPr lang="it-IT"/>
          </a:p>
        </p:txBody>
      </p:sp>
      <p:sp>
        <p:nvSpPr>
          <p:cNvPr id="5" name="Segnaposto piè di pagina 4">
            <a:extLst>
              <a:ext uri="{FF2B5EF4-FFF2-40B4-BE49-F238E27FC236}">
                <a16:creationId xmlns:a16="http://schemas.microsoft.com/office/drawing/2014/main" id="{171236B0-261E-452E-B707-0F826C8EF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1F375BD-66F1-402B-8A84-5875259C9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FD08-8233-4090-A8EA-31BF5FF41C3A}" type="slidenum">
              <a:rPr lang="it-IT" smtClean="0"/>
              <a:t>‹N›</a:t>
            </a:fld>
            <a:endParaRPr lang="it-IT"/>
          </a:p>
        </p:txBody>
      </p:sp>
    </p:spTree>
    <p:extLst>
      <p:ext uri="{BB962C8B-B14F-4D97-AF65-F5344CB8AC3E}">
        <p14:creationId xmlns:p14="http://schemas.microsoft.com/office/powerpoint/2010/main" val="19749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19760362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FC4E67-38C7-41B8-BF16-B1908D6A1340}"/>
              </a:ext>
            </a:extLst>
          </p:cNvPr>
          <p:cNvSpPr>
            <a:spLocks noGrp="1"/>
          </p:cNvSpPr>
          <p:nvPr>
            <p:ph type="ctrTitle"/>
          </p:nvPr>
        </p:nvSpPr>
        <p:spPr>
          <a:xfrm>
            <a:off x="1524000" y="305617"/>
            <a:ext cx="9144000" cy="2387600"/>
          </a:xfrm>
        </p:spPr>
        <p:txBody>
          <a:bodyPr/>
          <a:lstStyle/>
          <a:p>
            <a:r>
              <a:rPr lang="it-IT" dirty="0"/>
              <a:t>Progetto 5 TIW</a:t>
            </a:r>
          </a:p>
        </p:txBody>
      </p:sp>
      <p:sp>
        <p:nvSpPr>
          <p:cNvPr id="3" name="Sottotitolo 2">
            <a:extLst>
              <a:ext uri="{FF2B5EF4-FFF2-40B4-BE49-F238E27FC236}">
                <a16:creationId xmlns:a16="http://schemas.microsoft.com/office/drawing/2014/main" id="{E059F8F2-385E-4138-AB98-060500B24B5E}"/>
              </a:ext>
            </a:extLst>
          </p:cNvPr>
          <p:cNvSpPr>
            <a:spLocks noGrp="1"/>
          </p:cNvSpPr>
          <p:nvPr>
            <p:ph type="subTitle" idx="1"/>
          </p:nvPr>
        </p:nvSpPr>
        <p:spPr/>
        <p:txBody>
          <a:bodyPr/>
          <a:lstStyle/>
          <a:p>
            <a:r>
              <a:rPr lang="it-IT" dirty="0"/>
              <a:t>Gruppo 15 Web Technologies</a:t>
            </a:r>
          </a:p>
        </p:txBody>
      </p:sp>
    </p:spTree>
    <p:extLst>
      <p:ext uri="{BB962C8B-B14F-4D97-AF65-F5344CB8AC3E}">
        <p14:creationId xmlns:p14="http://schemas.microsoft.com/office/powerpoint/2010/main" val="16114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Immagine 27" descr="Immagine che contiene screenshot&#10;&#10;Descrizione generata automaticamente">
            <a:extLst>
              <a:ext uri="{FF2B5EF4-FFF2-40B4-BE49-F238E27FC236}">
                <a16:creationId xmlns:a16="http://schemas.microsoft.com/office/drawing/2014/main" id="{CED4B6C7-DEB9-4EA9-8636-D3B9385935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 y="229272"/>
            <a:ext cx="12192000" cy="6856656"/>
          </a:xfrm>
          <a:prstGeom prst="rect">
            <a:avLst/>
          </a:prstGeom>
        </p:spPr>
      </p:pic>
    </p:spTree>
    <p:extLst>
      <p:ext uri="{BB962C8B-B14F-4D97-AF65-F5344CB8AC3E}">
        <p14:creationId xmlns:p14="http://schemas.microsoft.com/office/powerpoint/2010/main" val="3864223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05237081-0812-41D0-B4F8-4CFCF964A206}"/>
              </a:ext>
            </a:extLst>
          </p:cNvPr>
          <p:cNvSpPr>
            <a:spLocks noGrp="1"/>
          </p:cNvSpPr>
          <p:nvPr>
            <p:ph type="title"/>
          </p:nvPr>
        </p:nvSpPr>
        <p:spPr>
          <a:xfrm>
            <a:off x="838200" y="365125"/>
            <a:ext cx="10515600" cy="815605"/>
          </a:xfrm>
        </p:spPr>
        <p:txBody>
          <a:bodyPr/>
          <a:lstStyle/>
          <a:p>
            <a:pPr algn="ctr"/>
            <a:r>
              <a:rPr lang="es-419" dirty="0"/>
              <a:t>Components</a:t>
            </a:r>
            <a:endParaRPr lang="it-IT" dirty="0"/>
          </a:p>
        </p:txBody>
      </p:sp>
      <p:sp>
        <p:nvSpPr>
          <p:cNvPr id="5" name="Segnaposto contenuto 4">
            <a:extLst>
              <a:ext uri="{FF2B5EF4-FFF2-40B4-BE49-F238E27FC236}">
                <a16:creationId xmlns:a16="http://schemas.microsoft.com/office/drawing/2014/main" id="{082B3057-866C-467D-A5B6-B4C2541FFB19}"/>
              </a:ext>
            </a:extLst>
          </p:cNvPr>
          <p:cNvSpPr>
            <a:spLocks noGrp="1"/>
          </p:cNvSpPr>
          <p:nvPr>
            <p:ph sz="half" idx="1"/>
          </p:nvPr>
        </p:nvSpPr>
        <p:spPr>
          <a:xfrm>
            <a:off x="838200" y="1429305"/>
            <a:ext cx="5181600" cy="4747658"/>
          </a:xfrm>
        </p:spPr>
        <p:txBody>
          <a:bodyPr/>
          <a:lstStyle/>
          <a:p>
            <a:pPr marL="342900" lvl="0" indent="-342900">
              <a:lnSpc>
                <a:spcPct val="80000"/>
              </a:lnSpc>
              <a:spcBef>
                <a:spcPts val="0"/>
              </a:spcBef>
              <a:buClr>
                <a:schemeClr val="dk1"/>
              </a:buClr>
              <a:buSzPts val="1750"/>
            </a:pPr>
            <a:r>
              <a:rPr lang="es-419" sz="2000" dirty="0"/>
              <a:t>Model objects (Beans)</a:t>
            </a:r>
          </a:p>
          <a:p>
            <a:pPr marL="742950" lvl="1" indent="-285750">
              <a:lnSpc>
                <a:spcPct val="80000"/>
              </a:lnSpc>
              <a:spcBef>
                <a:spcPts val="300"/>
              </a:spcBef>
              <a:buClr>
                <a:schemeClr val="dk1"/>
              </a:buClr>
              <a:buSzPts val="1500"/>
              <a:buChar char="–"/>
            </a:pPr>
            <a:r>
              <a:rPr lang="es-419" sz="2000" dirty="0"/>
              <a:t>Utente</a:t>
            </a:r>
          </a:p>
          <a:p>
            <a:pPr marL="742950" lvl="1" indent="-285750">
              <a:lnSpc>
                <a:spcPct val="80000"/>
              </a:lnSpc>
              <a:spcBef>
                <a:spcPts val="300"/>
              </a:spcBef>
              <a:buClr>
                <a:schemeClr val="dk1"/>
              </a:buClr>
              <a:buSzPts val="1500"/>
              <a:buChar char="–"/>
            </a:pPr>
            <a:r>
              <a:rPr lang="es-419" sz="2000" dirty="0"/>
              <a:t>Riunione</a:t>
            </a:r>
          </a:p>
          <a:p>
            <a:pPr marL="742950" lvl="1" indent="-285750">
              <a:lnSpc>
                <a:spcPct val="80000"/>
              </a:lnSpc>
              <a:spcBef>
                <a:spcPts val="300"/>
              </a:spcBef>
              <a:buClr>
                <a:schemeClr val="dk1"/>
              </a:buClr>
              <a:buSzPts val="1500"/>
              <a:buChar char="–"/>
            </a:pPr>
            <a:r>
              <a:rPr lang="es-419" sz="2000" dirty="0"/>
              <a:t>RiunionePartecipanti</a:t>
            </a:r>
          </a:p>
          <a:p>
            <a:pPr marL="342900" lvl="0" indent="-342900">
              <a:lnSpc>
                <a:spcPct val="80000"/>
              </a:lnSpc>
              <a:spcBef>
                <a:spcPts val="350"/>
              </a:spcBef>
              <a:buClr>
                <a:schemeClr val="dk1"/>
              </a:buClr>
              <a:buSzPts val="1750"/>
            </a:pPr>
            <a:r>
              <a:rPr lang="es-419" sz="2000" dirty="0"/>
              <a:t>Data Access Objects (Classes)</a:t>
            </a:r>
          </a:p>
          <a:p>
            <a:pPr marL="742950" lvl="1" indent="-285750">
              <a:lnSpc>
                <a:spcPct val="80000"/>
              </a:lnSpc>
              <a:spcBef>
                <a:spcPts val="300"/>
              </a:spcBef>
              <a:buClr>
                <a:schemeClr val="dk1"/>
              </a:buClr>
              <a:buSzPts val="1500"/>
              <a:buChar char="–"/>
            </a:pPr>
            <a:r>
              <a:rPr lang="es-419" sz="2000" dirty="0"/>
              <a:t>UserDAO</a:t>
            </a:r>
          </a:p>
          <a:p>
            <a:pPr lvl="2" indent="-177800">
              <a:lnSpc>
                <a:spcPct val="80000"/>
              </a:lnSpc>
              <a:spcBef>
                <a:spcPts val="300"/>
              </a:spcBef>
              <a:buClr>
                <a:schemeClr val="dk1"/>
              </a:buClr>
              <a:buSzPts val="1200"/>
            </a:pPr>
            <a:r>
              <a:rPr lang="es-419" dirty="0"/>
              <a:t>checkUser(username, password)</a:t>
            </a:r>
          </a:p>
          <a:p>
            <a:pPr marL="742950" lvl="1">
              <a:lnSpc>
                <a:spcPct val="80000"/>
              </a:lnSpc>
              <a:spcBef>
                <a:spcPts val="300"/>
              </a:spcBef>
              <a:buSzPts val="1500"/>
              <a:buChar char="–"/>
            </a:pPr>
            <a:r>
              <a:rPr lang="es-419" sz="2000" dirty="0"/>
              <a:t>RiunioneDAO</a:t>
            </a:r>
          </a:p>
          <a:p>
            <a:pPr lvl="2" indent="-177800">
              <a:lnSpc>
                <a:spcPct val="80000"/>
              </a:lnSpc>
              <a:spcBef>
                <a:spcPts val="300"/>
              </a:spcBef>
              <a:buSzPts val="1200"/>
            </a:pPr>
            <a:r>
              <a:rPr lang="es-419" dirty="0"/>
              <a:t>CreaRiunione(id, userid)</a:t>
            </a:r>
          </a:p>
          <a:p>
            <a:pPr lvl="2" indent="-177800">
              <a:lnSpc>
                <a:spcPct val="80000"/>
              </a:lnSpc>
              <a:spcBef>
                <a:spcPts val="300"/>
              </a:spcBef>
              <a:buSzPts val="1200"/>
            </a:pPr>
            <a:r>
              <a:rPr lang="es-419" dirty="0"/>
              <a:t>findRiunioniCreate(idUtente)</a:t>
            </a:r>
          </a:p>
          <a:p>
            <a:pPr marL="742950" lvl="1" indent="-285750">
              <a:lnSpc>
                <a:spcPct val="80000"/>
              </a:lnSpc>
              <a:spcBef>
                <a:spcPts val="300"/>
              </a:spcBef>
              <a:buClr>
                <a:schemeClr val="dk1"/>
              </a:buClr>
              <a:buSzPts val="1500"/>
              <a:buChar char="–"/>
            </a:pPr>
            <a:r>
              <a:rPr lang="es-419" sz="2000" dirty="0"/>
              <a:t>RiunionePartecipantiDAO</a:t>
            </a:r>
          </a:p>
          <a:p>
            <a:pPr lvl="2" indent="-177800">
              <a:lnSpc>
                <a:spcPct val="80000"/>
              </a:lnSpc>
              <a:spcBef>
                <a:spcPts val="300"/>
              </a:spcBef>
              <a:buSzPts val="1200"/>
            </a:pPr>
            <a:r>
              <a:rPr lang="es-419" dirty="0"/>
              <a:t>addPartecipante()</a:t>
            </a:r>
          </a:p>
          <a:p>
            <a:pPr lvl="2" indent="-177800">
              <a:lnSpc>
                <a:spcPct val="80000"/>
              </a:lnSpc>
              <a:spcBef>
                <a:spcPts val="300"/>
              </a:spcBef>
              <a:buSzPts val="1200"/>
            </a:pPr>
            <a:r>
              <a:rPr lang="es-419" dirty="0"/>
              <a:t>findRiunioniPartByUser(userid)</a:t>
            </a:r>
          </a:p>
          <a:p>
            <a:pPr lvl="2" indent="-177800">
              <a:lnSpc>
                <a:spcPct val="80000"/>
              </a:lnSpc>
              <a:spcBef>
                <a:spcPts val="300"/>
              </a:spcBef>
              <a:buSzPts val="1200"/>
            </a:pPr>
            <a:r>
              <a:rPr lang="it-IT" dirty="0" err="1"/>
              <a:t>findRiunioniByUser</a:t>
            </a:r>
            <a:r>
              <a:rPr lang="it-IT" dirty="0"/>
              <a:t>(riunioni)</a:t>
            </a:r>
            <a:endParaRPr lang="es-419" dirty="0"/>
          </a:p>
          <a:p>
            <a:endParaRPr lang="it-IT" dirty="0"/>
          </a:p>
        </p:txBody>
      </p:sp>
      <p:sp>
        <p:nvSpPr>
          <p:cNvPr id="6" name="Segnaposto contenuto 5">
            <a:extLst>
              <a:ext uri="{FF2B5EF4-FFF2-40B4-BE49-F238E27FC236}">
                <a16:creationId xmlns:a16="http://schemas.microsoft.com/office/drawing/2014/main" id="{3B56CA62-F3A3-46EC-B360-E7A364177911}"/>
              </a:ext>
            </a:extLst>
          </p:cNvPr>
          <p:cNvSpPr>
            <a:spLocks noGrp="1"/>
          </p:cNvSpPr>
          <p:nvPr>
            <p:ph sz="half" idx="2"/>
          </p:nvPr>
        </p:nvSpPr>
        <p:spPr>
          <a:xfrm>
            <a:off x="6172200" y="1429305"/>
            <a:ext cx="5181600" cy="4747658"/>
          </a:xfrm>
        </p:spPr>
        <p:txBody>
          <a:bodyPr/>
          <a:lstStyle/>
          <a:p>
            <a:pPr marL="342900" lvl="0" indent="-342900">
              <a:lnSpc>
                <a:spcPct val="80000"/>
              </a:lnSpc>
              <a:spcBef>
                <a:spcPts val="0"/>
              </a:spcBef>
              <a:buClr>
                <a:schemeClr val="dk1"/>
              </a:buClr>
              <a:buSzPts val="1750"/>
            </a:pPr>
            <a:r>
              <a:rPr lang="es-419" sz="2000" dirty="0"/>
              <a:t>Controllers (servlets)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CheckPartecipanti</a:t>
            </a:r>
          </a:p>
          <a:p>
            <a:pPr marL="742950" lvl="1" indent="-285750">
              <a:lnSpc>
                <a:spcPct val="80000"/>
              </a:lnSpc>
              <a:spcBef>
                <a:spcPts val="300"/>
              </a:spcBef>
              <a:buClr>
                <a:schemeClr val="dk1"/>
              </a:buClr>
              <a:buSzPts val="1500"/>
              <a:buChar char="–"/>
            </a:pPr>
            <a:r>
              <a:rPr lang="es-419" sz="2000" dirty="0"/>
              <a:t>GoToHomePage</a:t>
            </a:r>
          </a:p>
          <a:p>
            <a:pPr marL="742950" lvl="1" indent="-285750">
              <a:lnSpc>
                <a:spcPct val="80000"/>
              </a:lnSpc>
              <a:spcBef>
                <a:spcPts val="300"/>
              </a:spcBef>
              <a:buClr>
                <a:schemeClr val="dk1"/>
              </a:buClr>
              <a:buSzPts val="1500"/>
              <a:buChar char="–"/>
            </a:pPr>
            <a:r>
              <a:rPr lang="es-419" sz="2000" dirty="0"/>
              <a:t>CreaRiunione</a:t>
            </a:r>
          </a:p>
          <a:p>
            <a:pPr marL="742950" lvl="1" indent="-285750">
              <a:lnSpc>
                <a:spcPct val="80000"/>
              </a:lnSpc>
              <a:spcBef>
                <a:spcPts val="300"/>
              </a:spcBef>
              <a:buClr>
                <a:schemeClr val="dk1"/>
              </a:buClr>
              <a:buSzPts val="1500"/>
              <a:buChar char="–"/>
            </a:pPr>
            <a:r>
              <a:rPr lang="es-419" sz="2000" dirty="0"/>
              <a:t>GetUser</a:t>
            </a:r>
          </a:p>
          <a:p>
            <a:pPr marL="742950" lvl="1" indent="-285750">
              <a:lnSpc>
                <a:spcPct val="80000"/>
              </a:lnSpc>
              <a:spcBef>
                <a:spcPts val="300"/>
              </a:spcBef>
              <a:buClr>
                <a:schemeClr val="dk1"/>
              </a:buClr>
              <a:buSzPts val="1500"/>
              <a:buChar char="–"/>
            </a:pPr>
            <a:r>
              <a:rPr lang="es-419" sz="2000" dirty="0"/>
              <a:t>GetInvitiRiunioni</a:t>
            </a:r>
          </a:p>
          <a:p>
            <a:pPr marL="742950" lvl="1" indent="-285750">
              <a:lnSpc>
                <a:spcPct val="80000"/>
              </a:lnSpc>
              <a:spcBef>
                <a:spcPts val="300"/>
              </a:spcBef>
              <a:buSzPts val="1500"/>
              <a:buChar char="–"/>
            </a:pPr>
            <a:r>
              <a:rPr lang="es-419" sz="2000" dirty="0"/>
              <a:t>GetRiunioniCreate</a:t>
            </a:r>
          </a:p>
          <a:p>
            <a:pPr marL="742950" lvl="1" indent="-285750">
              <a:lnSpc>
                <a:spcPct val="80000"/>
              </a:lnSpc>
              <a:spcBef>
                <a:spcPts val="300"/>
              </a:spcBef>
              <a:buClr>
                <a:schemeClr val="dk1"/>
              </a:buClr>
              <a:buSzPts val="1500"/>
              <a:buChar char="–"/>
            </a:pPr>
            <a:r>
              <a:rPr lang="es-419" sz="2000" dirty="0"/>
              <a:t>Logout</a:t>
            </a:r>
          </a:p>
          <a:p>
            <a:pPr marL="342900" lvl="0" indent="-342900">
              <a:lnSpc>
                <a:spcPct val="80000"/>
              </a:lnSpc>
              <a:spcBef>
                <a:spcPts val="350"/>
              </a:spcBef>
              <a:buClr>
                <a:schemeClr val="dk1"/>
              </a:buClr>
              <a:buSzPts val="1750"/>
            </a:pPr>
            <a:r>
              <a:rPr lang="es-419" sz="2000" dirty="0"/>
              <a:t>Views (Templates)</a:t>
            </a:r>
          </a:p>
          <a:p>
            <a:pPr marL="742950" lvl="1" indent="-285750">
              <a:lnSpc>
                <a:spcPct val="80000"/>
              </a:lnSpc>
              <a:spcBef>
                <a:spcPts val="300"/>
              </a:spcBef>
              <a:buClr>
                <a:schemeClr val="dk1"/>
              </a:buClr>
              <a:buSzPts val="1500"/>
              <a:buChar char="–"/>
            </a:pPr>
            <a:r>
              <a:rPr lang="es-419" sz="2000" dirty="0"/>
              <a:t>Login</a:t>
            </a:r>
          </a:p>
          <a:p>
            <a:pPr marL="742950" lvl="1" indent="-285750">
              <a:lnSpc>
                <a:spcPct val="80000"/>
              </a:lnSpc>
              <a:spcBef>
                <a:spcPts val="300"/>
              </a:spcBef>
              <a:buClr>
                <a:schemeClr val="dk1"/>
              </a:buClr>
              <a:buSzPts val="1500"/>
              <a:buChar char="–"/>
            </a:pPr>
            <a:r>
              <a:rPr lang="es-419" sz="2000" dirty="0"/>
              <a:t>HomePage</a:t>
            </a:r>
          </a:p>
          <a:p>
            <a:pPr marL="742950" lvl="1" indent="-285750">
              <a:lnSpc>
                <a:spcPct val="80000"/>
              </a:lnSpc>
              <a:spcBef>
                <a:spcPts val="300"/>
              </a:spcBef>
              <a:buClr>
                <a:schemeClr val="dk1"/>
              </a:buClr>
              <a:buSzPts val="1500"/>
              <a:buChar char="–"/>
            </a:pPr>
            <a:r>
              <a:rPr lang="es-419" sz="2000" dirty="0"/>
              <a:t>PaginaAnagrafica</a:t>
            </a:r>
          </a:p>
          <a:p>
            <a:pPr marL="742950" lvl="1" indent="-285750">
              <a:lnSpc>
                <a:spcPct val="80000"/>
              </a:lnSpc>
              <a:spcBef>
                <a:spcPts val="300"/>
              </a:spcBef>
              <a:buClr>
                <a:schemeClr val="dk1"/>
              </a:buClr>
              <a:buSzPts val="1500"/>
              <a:buChar char="–"/>
            </a:pPr>
            <a:r>
              <a:rPr lang="es-419" sz="2000" dirty="0"/>
              <a:t>PaginaCancellazione</a:t>
            </a:r>
          </a:p>
          <a:p>
            <a:endParaRPr lang="it-IT" dirty="0"/>
          </a:p>
        </p:txBody>
      </p:sp>
    </p:spTree>
    <p:extLst>
      <p:ext uri="{BB962C8B-B14F-4D97-AF65-F5344CB8AC3E}">
        <p14:creationId xmlns:p14="http://schemas.microsoft.com/office/powerpoint/2010/main" val="142800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a:t>
            </a:r>
            <a:endParaRPr sz="1867" kern="0" dirty="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600" kern="0" dirty="0">
                <a:solidFill>
                  <a:srgbClr val="000000"/>
                </a:solidFill>
                <a:latin typeface="Calibri"/>
                <a:ea typeface="Calibri"/>
                <a:cs typeface="Calibri"/>
                <a:sym typeface="Calibri"/>
              </a:rPr>
              <a:t>new UtenteDAO(user, pass)</a:t>
            </a:r>
            <a:endParaRPr sz="1600" kern="0" dirty="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it-IT" sz="1867" kern="0" dirty="0" err="1">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/Login</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username</a:t>
            </a:r>
            <a:endParaRPr sz="1867" kern="0" dirty="0">
              <a:solidFill>
                <a:srgbClr val="000000"/>
              </a:solidFill>
              <a:latin typeface="Arial"/>
              <a:cs typeface="Arial"/>
              <a:sym typeface="Arial"/>
            </a:endParaRPr>
          </a:p>
          <a:p>
            <a:pPr defTabSz="1219170">
              <a:buClr>
                <a:srgbClr val="000000"/>
              </a:buClr>
            </a:pPr>
            <a:r>
              <a:rPr lang="es-419" sz="1867" kern="0" dirty="0">
                <a:solidFill>
                  <a:srgbClr val="000000"/>
                </a:solidFill>
                <a:latin typeface="Calibri"/>
                <a:ea typeface="Calibri"/>
                <a:cs typeface="Calibri"/>
                <a:sym typeface="Calibri"/>
              </a:rPr>
              <a:t>password</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r>
              <a:rPr lang="it-IT" sz="2400" kern="0" dirty="0" err="1">
                <a:solidFill>
                  <a:srgbClr val="000000"/>
                </a:solidFill>
                <a:latin typeface="Calibri"/>
                <a:ea typeface="Calibri"/>
                <a:cs typeface="Calibri"/>
                <a:sym typeface="Calibri"/>
              </a:rPr>
              <a:t>login.jsp</a:t>
            </a:r>
            <a:endParaRPr lang="it-IT" sz="2400" kern="0" dirty="0">
              <a:solidFill>
                <a:srgbClr val="000000"/>
              </a:solidFill>
              <a:latin typeface="Calibri"/>
              <a:ea typeface="Calibri"/>
              <a:cs typeface="Calibri"/>
              <a:sym typeface="Calibri"/>
            </a:endParaRPr>
          </a:p>
          <a:p>
            <a:pPr defTabSz="1219170">
              <a:buClr>
                <a:srgbClr val="000000"/>
              </a:buClr>
            </a:pPr>
            <a:endParaRPr sz="2133" kern="0" dirty="0">
              <a:solidFill>
                <a:srgbClr val="000000"/>
              </a:solidFill>
              <a:latin typeface="Calibri"/>
              <a:ea typeface="Calibri"/>
              <a:cs typeface="Calibri"/>
              <a:sym typeface="Calibri"/>
            </a:endParaRPr>
          </a:p>
        </p:txBody>
      </p:sp>
      <p:cxnSp>
        <p:nvCxnSpPr>
          <p:cNvPr id="295" name="Google Shape;295;p37"/>
          <p:cNvCxnSpPr/>
          <p:nvPr/>
        </p:nvCxnSpPr>
        <p:spPr>
          <a:xfrm flipH="1">
            <a:off x="9324837" y="18536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9123180" y="4569333"/>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cxnSpLocks/>
            <a:endCxn id="296" idx="1"/>
          </p:cNvCxnSpPr>
          <p:nvPr/>
        </p:nvCxnSpPr>
        <p:spPr>
          <a:xfrm flipV="1">
            <a:off x="2215346" y="5073333"/>
            <a:ext cx="6907834" cy="20036"/>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2129776"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GoToHomePage</a:t>
            </a:r>
            <a:endParaRPr sz="1867" kern="0" dirty="0">
              <a:solidFill>
                <a:srgbClr val="000000"/>
              </a:solidFill>
              <a:latin typeface="Calibri"/>
              <a:ea typeface="Calibri"/>
              <a:cs typeface="Calibri"/>
              <a:sym typeface="Calibri"/>
            </a:endParaRPr>
          </a:p>
        </p:txBody>
      </p: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endParaRPr sz="2133" b="1" kern="0" dirty="0">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Evento: crea una nuova riunione</a:t>
            </a:r>
            <a:endParaRPr dirty="0"/>
          </a:p>
        </p:txBody>
      </p:sp>
      <p:sp>
        <p:nvSpPr>
          <p:cNvPr id="339" name="Google Shape;339;p39"/>
          <p:cNvSpPr/>
          <p:nvPr/>
        </p:nvSpPr>
        <p:spPr>
          <a:xfrm>
            <a:off x="1693234" y="1447800"/>
            <a:ext cx="1752601" cy="381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CreaRiunione</a:t>
            </a:r>
            <a:endParaRPr sz="1867" kern="0" dirty="0">
              <a:solidFill>
                <a:srgbClr val="000000"/>
              </a:solidFill>
              <a:latin typeface="Calibri"/>
              <a:ea typeface="Calibri"/>
              <a:cs typeface="Calibri"/>
              <a:sym typeface="Calibri"/>
            </a:endParaRPr>
          </a:p>
        </p:txBody>
      </p:sp>
      <p:cxnSp>
        <p:nvCxnSpPr>
          <p:cNvPr id="340" name="Google Shape;340;p39"/>
          <p:cNvCxnSpPr>
            <a:stCxn id="339" idx="2"/>
          </p:cNvCxnSpPr>
          <p:nvPr/>
        </p:nvCxnSpPr>
        <p:spPr>
          <a:xfrm>
            <a:off x="2569535" y="1828800"/>
            <a:ext cx="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341" name="Google Shape;341;p39"/>
          <p:cNvCxnSpPr/>
          <p:nvPr/>
        </p:nvCxnSpPr>
        <p:spPr>
          <a:xfrm>
            <a:off x="1109035" y="2971800"/>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342" name="Google Shape;342;p39"/>
          <p:cNvSpPr txBox="1"/>
          <p:nvPr/>
        </p:nvSpPr>
        <p:spPr>
          <a:xfrm>
            <a:off x="1007435" y="2602469"/>
            <a:ext cx="1220847" cy="369332"/>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343" name="Google Shape;343;p39"/>
          <p:cNvSpPr/>
          <p:nvPr/>
        </p:nvSpPr>
        <p:spPr>
          <a:xfrm>
            <a:off x="2325913" y="2044701"/>
            <a:ext cx="408721" cy="3040484"/>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349" name="Google Shape;349;p39"/>
          <p:cNvSpPr/>
          <p:nvPr/>
        </p:nvSpPr>
        <p:spPr>
          <a:xfrm>
            <a:off x="4366315" y="1409623"/>
            <a:ext cx="2189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PaginaAnagrafica</a:t>
            </a:r>
            <a:endParaRPr sz="1867" kern="0" dirty="0">
              <a:solidFill>
                <a:srgbClr val="000000"/>
              </a:solidFill>
              <a:latin typeface="Calibri"/>
              <a:ea typeface="Calibri"/>
              <a:cs typeface="Calibri"/>
              <a:sym typeface="Calibri"/>
            </a:endParaRPr>
          </a:p>
        </p:txBody>
      </p:sp>
      <p:cxnSp>
        <p:nvCxnSpPr>
          <p:cNvPr id="350" name="Google Shape;350;p39"/>
          <p:cNvCxnSpPr>
            <a:stCxn id="349" idx="2"/>
          </p:cNvCxnSpPr>
          <p:nvPr/>
        </p:nvCxnSpPr>
        <p:spPr>
          <a:xfrm flipH="1">
            <a:off x="5432715" y="1790823"/>
            <a:ext cx="28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51" name="Google Shape;351;p39"/>
          <p:cNvSpPr/>
          <p:nvPr/>
        </p:nvSpPr>
        <p:spPr>
          <a:xfrm>
            <a:off x="5257915" y="2035837"/>
            <a:ext cx="406400" cy="90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352" name="Google Shape;352;p39"/>
          <p:cNvCxnSpPr>
            <a:cxnSpLocks/>
          </p:cNvCxnSpPr>
          <p:nvPr/>
        </p:nvCxnSpPr>
        <p:spPr>
          <a:xfrm>
            <a:off x="2734634" y="2237173"/>
            <a:ext cx="2523281"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53" name="Google Shape;353;p39"/>
          <p:cNvSpPr txBox="1"/>
          <p:nvPr/>
        </p:nvSpPr>
        <p:spPr>
          <a:xfrm>
            <a:off x="2700157" y="1790823"/>
            <a:ext cx="11176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redirect</a:t>
            </a:r>
            <a:endParaRPr sz="2133" kern="0" dirty="0">
              <a:solidFill>
                <a:srgbClr val="000000"/>
              </a:solidFill>
              <a:latin typeface="Calibri"/>
              <a:ea typeface="Calibri"/>
              <a:cs typeface="Calibri"/>
              <a:sym typeface="Calibri"/>
            </a:endParaRPr>
          </a:p>
        </p:txBody>
      </p:sp>
      <p:sp>
        <p:nvSpPr>
          <p:cNvPr id="354" name="Google Shape;354;p39"/>
          <p:cNvSpPr txBox="1"/>
          <p:nvPr/>
        </p:nvSpPr>
        <p:spPr>
          <a:xfrm>
            <a:off x="348829" y="3128000"/>
            <a:ext cx="1928400" cy="30404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1867" kern="0" dirty="0">
                <a:solidFill>
                  <a:srgbClr val="000000"/>
                </a:solidFill>
                <a:latin typeface="Calibri"/>
                <a:ea typeface="Calibri"/>
                <a:cs typeface="Calibri"/>
                <a:sym typeface="Calibri"/>
              </a:rPr>
              <a:t>/CreaRiunione</a:t>
            </a:r>
            <a:endParaRPr sz="2133"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titolo</a:t>
            </a:r>
            <a:endParaRPr sz="1867" kern="0" dirty="0">
              <a:solidFill>
                <a:srgbClr val="000000"/>
              </a:solidFill>
              <a:latin typeface="Calibri"/>
              <a:ea typeface="Calibri"/>
              <a:cs typeface="Calibri"/>
              <a:sym typeface="Calibri"/>
            </a:endParaRPr>
          </a:p>
          <a:p>
            <a:pPr defTabSz="1219170">
              <a:buClr>
                <a:srgbClr val="000000"/>
              </a:buClr>
            </a:pPr>
            <a:r>
              <a:rPr lang="it-IT" sz="1867" kern="0" dirty="0">
                <a:solidFill>
                  <a:srgbClr val="000000"/>
                </a:solidFill>
                <a:latin typeface="Calibri"/>
                <a:ea typeface="Calibri"/>
                <a:cs typeface="Calibri"/>
                <a:sym typeface="Calibri"/>
              </a:rPr>
              <a:t>durata</a:t>
            </a:r>
            <a:endParaRPr sz="1867"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HomePage</a:t>
            </a:r>
            <a:endParaRPr sz="2133" kern="0" dirty="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a:t>Event: logout</a:t>
            </a:r>
            <a:endParaRPr/>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dirty="0">
                <a:solidFill>
                  <a:srgbClr val="000000"/>
                </a:solidFill>
                <a:latin typeface="Calibri"/>
                <a:ea typeface="Calibri"/>
                <a:cs typeface="Calibri"/>
                <a:sym typeface="Calibri"/>
              </a:rPr>
              <a:t>login.jsp</a:t>
            </a:r>
            <a:endParaRPr sz="1867" kern="0" dirty="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 HomePage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B01B15D-EC6D-4E22-925A-148784D4986B}"/>
              </a:ext>
            </a:extLst>
          </p:cNvPr>
          <p:cNvSpPr>
            <a:spLocks noGrp="1"/>
          </p:cNvSpPr>
          <p:nvPr>
            <p:ph idx="1"/>
          </p:nvPr>
        </p:nvSpPr>
        <p:spPr>
          <a:xfrm>
            <a:off x="838200" y="390525"/>
            <a:ext cx="10515600" cy="5786438"/>
          </a:xfrm>
        </p:spPr>
        <p:txBody>
          <a:bodyPr>
            <a:normAutofit fontScale="85000" lnSpcReduction="20000"/>
          </a:bodyPr>
          <a:lstStyle/>
          <a:p>
            <a:r>
              <a:rPr lang="it-IT" b="1" dirty="0"/>
              <a:t>Esercizio 5: riunioni online</a:t>
            </a:r>
            <a:endParaRPr lang="it-IT" dirty="0"/>
          </a:p>
          <a:p>
            <a:r>
              <a:rPr lang="it-IT" dirty="0"/>
              <a:t>Un’applicazione web consente la gestione di riunioni online. Una riunione ha un titolo, una data, un’ora, una durata e un numero massimo di partecipanti. L’utente fa il login e, se autenticato, accede all’HOME page che mostra l’elenco delle riunioni indette da lui e non ancora scadute, l’elenco delle riunioni cui è stato invitato e non ancora scadute, e una </a:t>
            </a:r>
            <a:r>
              <a:rPr lang="it-IT" dirty="0" err="1"/>
              <a:t>form</a:t>
            </a:r>
            <a:r>
              <a:rPr lang="it-IT" dirty="0"/>
              <a:t> per creare una nuova riunione.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p:txBody>
      </p:sp>
    </p:spTree>
    <p:extLst>
      <p:ext uri="{BB962C8B-B14F-4D97-AF65-F5344CB8AC3E}">
        <p14:creationId xmlns:p14="http://schemas.microsoft.com/office/powerpoint/2010/main" val="121202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EABC2D-FB5A-44BD-8B7C-89BE59479202}"/>
              </a:ext>
            </a:extLst>
          </p:cNvPr>
          <p:cNvSpPr>
            <a:spLocks noGrp="1"/>
          </p:cNvSpPr>
          <p:nvPr>
            <p:ph type="title"/>
          </p:nvPr>
        </p:nvSpPr>
        <p:spPr>
          <a:xfrm>
            <a:off x="838200" y="365125"/>
            <a:ext cx="10515600" cy="644525"/>
          </a:xfrm>
        </p:spPr>
        <p:txBody>
          <a:bodyPr>
            <a:normAutofit fontScale="90000"/>
          </a:bodyPr>
          <a:lstStyle/>
          <a:p>
            <a:pPr algn="ctr"/>
            <a:r>
              <a:rPr lang="es-419" dirty="0"/>
              <a:t>Analisi dei dati</a:t>
            </a:r>
            <a:endParaRPr lang="it-IT" dirty="0"/>
          </a:p>
        </p:txBody>
      </p:sp>
      <p:sp>
        <p:nvSpPr>
          <p:cNvPr id="3" name="Segnaposto contenuto 2">
            <a:extLst>
              <a:ext uri="{FF2B5EF4-FFF2-40B4-BE49-F238E27FC236}">
                <a16:creationId xmlns:a16="http://schemas.microsoft.com/office/drawing/2014/main" id="{0F0F424A-8DA6-4FB5-897B-1F9C903887B0}"/>
              </a:ext>
            </a:extLst>
          </p:cNvPr>
          <p:cNvSpPr>
            <a:spLocks noGrp="1"/>
          </p:cNvSpPr>
          <p:nvPr>
            <p:ph idx="1"/>
          </p:nvPr>
        </p:nvSpPr>
        <p:spPr>
          <a:xfrm>
            <a:off x="838200" y="1009650"/>
            <a:ext cx="10515600" cy="5167313"/>
          </a:xfrm>
        </p:spPr>
        <p:txBody>
          <a:bodyPr>
            <a:normAutofit fontScale="77500" lnSpcReduction="20000"/>
          </a:bodyPr>
          <a:lstStyle/>
          <a:p>
            <a:r>
              <a:rPr lang="it-IT" dirty="0"/>
              <a:t>Un’applicazione web consente la gestione di riunioni online. Una </a:t>
            </a:r>
            <a:r>
              <a:rPr lang="it-IT" dirty="0">
                <a:solidFill>
                  <a:srgbClr val="FF0000"/>
                </a:solidFill>
              </a:rPr>
              <a:t>riunione</a:t>
            </a:r>
            <a:r>
              <a:rPr lang="it-IT" dirty="0"/>
              <a:t> ha un </a:t>
            </a:r>
            <a:r>
              <a:rPr lang="it-IT" dirty="0">
                <a:solidFill>
                  <a:srgbClr val="00B050"/>
                </a:solidFill>
              </a:rPr>
              <a:t>titolo</a:t>
            </a:r>
            <a:r>
              <a:rPr lang="it-IT" dirty="0"/>
              <a:t>, una </a:t>
            </a:r>
            <a:r>
              <a:rPr lang="it-IT" dirty="0">
                <a:solidFill>
                  <a:srgbClr val="00B050"/>
                </a:solidFill>
              </a:rPr>
              <a:t>data</a:t>
            </a:r>
            <a:r>
              <a:rPr lang="it-IT" dirty="0"/>
              <a:t>, un’</a:t>
            </a:r>
            <a:r>
              <a:rPr lang="it-IT" dirty="0">
                <a:solidFill>
                  <a:srgbClr val="00B050"/>
                </a:solidFill>
              </a:rPr>
              <a:t>ora</a:t>
            </a:r>
            <a:r>
              <a:rPr lang="it-IT" dirty="0"/>
              <a:t>, una </a:t>
            </a:r>
            <a:r>
              <a:rPr lang="it-IT" dirty="0">
                <a:solidFill>
                  <a:srgbClr val="00B050"/>
                </a:solidFill>
              </a:rPr>
              <a:t>durata</a:t>
            </a:r>
            <a:r>
              <a:rPr lang="it-IT" dirty="0"/>
              <a:t> e un </a:t>
            </a:r>
            <a:r>
              <a:rPr lang="it-IT" dirty="0">
                <a:solidFill>
                  <a:srgbClr val="00B050"/>
                </a:solidFill>
              </a:rPr>
              <a:t>numero massimo di partecipanti</a:t>
            </a:r>
            <a:r>
              <a:rPr lang="it-IT" dirty="0"/>
              <a:t>. L’</a:t>
            </a:r>
            <a:r>
              <a:rPr lang="it-IT" dirty="0">
                <a:solidFill>
                  <a:srgbClr val="FF0000"/>
                </a:solidFill>
              </a:rPr>
              <a:t>utente</a:t>
            </a:r>
            <a:r>
              <a:rPr lang="it-IT" dirty="0"/>
              <a:t> fa il login e, se autenticato, accede all’HOME page che mostra l’elenco delle riunioni indette da lui e non ancora scadute, l’elenco delle riunioni cui è stato invitato e non ancora scadute, e una </a:t>
            </a:r>
            <a:r>
              <a:rPr lang="it-IT" dirty="0" err="1"/>
              <a:t>form</a:t>
            </a:r>
            <a:r>
              <a:rPr lang="it-IT" dirty="0"/>
              <a:t> per </a:t>
            </a:r>
            <a:r>
              <a:rPr lang="it-IT" dirty="0">
                <a:solidFill>
                  <a:srgbClr val="00B0F0"/>
                </a:solidFill>
              </a:rPr>
              <a:t>creare una nuova riunione</a:t>
            </a:r>
            <a:r>
              <a:rPr lang="it-IT" dirty="0"/>
              <a:t>. Quando l’utente inoltra la </a:t>
            </a:r>
            <a:r>
              <a:rPr lang="it-IT" dirty="0" err="1"/>
              <a:t>form</a:t>
            </a:r>
            <a:r>
              <a:rPr lang="it-IT" dirty="0"/>
              <a:t> con il bottone INVIA, appare una pagina ANAGRAFICA con l’elenco degli utenti registrati. L’utente può scegliere uno o più partecipanti dall’elenco e premere il bottone INVITA per invitarli alla riunione. Se il numero d’invitati è superiore al massimo ammissibile di X unità, appare di nuovo la pagina ANAGRAFICA con un messaggio “Troppi utenti selezionati, eliminane almeno X”. La pagina evidenzia nell’elenco gli utenti scelti in precedenza come preselezionati, in modo che l’utente possa deselezionarne alcuni. Se alla pressione del bottone INVITA il numero d’invitati è inferiore al massimo ammissibile, la riunione è memorizzata nella base di dati e associata agli utenti invitati. Al terzo tentativo scorretto di assegnare troppi invitati a una riunione appare una pagina CANCELLAZIONE con un messaggio “Tre tentativi di definire una riunione con troppi partecipanti, la riunione non sarà creata” e un link per tornare all’HOME page. In questo caso la riunione NON è memorizzata nella base di dati. L’applicazione non deve registrare nella base di dati riunioni con numero eccessivo di partecipanti.</a:t>
            </a:r>
          </a:p>
          <a:p>
            <a:endParaRPr lang="it-IT" dirty="0"/>
          </a:p>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B0F0"/>
                </a:solidFill>
              </a:rPr>
              <a:t>Relationship</a:t>
            </a:r>
            <a:endParaRPr lang="it-IT" dirty="0">
              <a:solidFill>
                <a:srgbClr val="00B0F0"/>
              </a:solidFill>
            </a:endParaRPr>
          </a:p>
        </p:txBody>
      </p:sp>
    </p:spTree>
    <p:extLst>
      <p:ext uri="{BB962C8B-B14F-4D97-AF65-F5344CB8AC3E}">
        <p14:creationId xmlns:p14="http://schemas.microsoft.com/office/powerpoint/2010/main" val="343458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BE1DF9-3ED4-47FD-B9DB-83C7E27A4823}"/>
              </a:ext>
            </a:extLst>
          </p:cNvPr>
          <p:cNvSpPr>
            <a:spLocks noGrp="1"/>
          </p:cNvSpPr>
          <p:nvPr>
            <p:ph type="title"/>
          </p:nvPr>
        </p:nvSpPr>
        <p:spPr/>
        <p:txBody>
          <a:bodyPr/>
          <a:lstStyle/>
          <a:p>
            <a:pPr algn="ctr"/>
            <a:r>
              <a:rPr lang="es-419" dirty="0"/>
              <a:t>Database design</a:t>
            </a:r>
            <a:endParaRPr lang="it-IT" dirty="0"/>
          </a:p>
        </p:txBody>
      </p:sp>
      <p:sp>
        <p:nvSpPr>
          <p:cNvPr id="5" name="Google Shape;148;p28">
            <a:extLst>
              <a:ext uri="{FF2B5EF4-FFF2-40B4-BE49-F238E27FC236}">
                <a16:creationId xmlns:a16="http://schemas.microsoft.com/office/drawing/2014/main" id="{D09059DC-0798-4EE5-A11A-D6DB7074D9FE}"/>
              </a:ext>
            </a:extLst>
          </p:cNvPr>
          <p:cNvSpPr/>
          <p:nvPr/>
        </p:nvSpPr>
        <p:spPr>
          <a:xfrm>
            <a:off x="5185279" y="4314144"/>
            <a:ext cx="1175400" cy="37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b="0" i="0" u="none" strike="noStrike" cap="none" dirty="0">
                <a:solidFill>
                  <a:schemeClr val="dk1"/>
                </a:solidFill>
                <a:latin typeface="Calibri"/>
                <a:ea typeface="Calibri"/>
                <a:cs typeface="Calibri"/>
                <a:sym typeface="Calibri"/>
              </a:rPr>
              <a:t>Riunione</a:t>
            </a:r>
            <a:endParaRPr sz="2000" b="0" i="0" u="none" strike="noStrike" cap="none" dirty="0">
              <a:solidFill>
                <a:schemeClr val="dk1"/>
              </a:solidFill>
              <a:latin typeface="Calibri"/>
              <a:ea typeface="Calibri"/>
              <a:cs typeface="Calibri"/>
              <a:sym typeface="Calibri"/>
            </a:endParaRPr>
          </a:p>
        </p:txBody>
      </p:sp>
      <p:sp>
        <p:nvSpPr>
          <p:cNvPr id="6" name="Google Shape;149;p28">
            <a:extLst>
              <a:ext uri="{FF2B5EF4-FFF2-40B4-BE49-F238E27FC236}">
                <a16:creationId xmlns:a16="http://schemas.microsoft.com/office/drawing/2014/main" id="{0CC4C638-4277-4E4E-8A2C-A39F463091A2}"/>
              </a:ext>
            </a:extLst>
          </p:cNvPr>
          <p:cNvSpPr txBox="1"/>
          <p:nvPr/>
        </p:nvSpPr>
        <p:spPr>
          <a:xfrm>
            <a:off x="1500462" y="2365743"/>
            <a:ext cx="1343700" cy="13014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b="1" i="0" u="none" strike="noStrike" cap="none" dirty="0">
                <a:solidFill>
                  <a:schemeClr val="dk1"/>
                </a:solidFill>
                <a:latin typeface="Calibri"/>
                <a:ea typeface="Calibri"/>
                <a:cs typeface="Calibri"/>
                <a:sym typeface="Calibri"/>
              </a:rPr>
              <a:t>ID</a:t>
            </a:r>
            <a:endParaRPr sz="2000" b="1" dirty="0"/>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username</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b="0" i="0" u="none" strike="noStrike" cap="none" dirty="0">
                <a:solidFill>
                  <a:schemeClr val="dk1"/>
                </a:solidFill>
                <a:latin typeface="Calibri"/>
                <a:ea typeface="Calibri"/>
                <a:cs typeface="Calibri"/>
                <a:sym typeface="Calibri"/>
              </a:rPr>
              <a:t>password</a:t>
            </a:r>
            <a:endParaRPr sz="2000" b="0" i="0" u="none" strike="noStrike" cap="none"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Nome</a:t>
            </a:r>
            <a:endParaRPr sz="2000" dirty="0">
              <a:solidFill>
                <a:schemeClr val="dk1"/>
              </a:solidFill>
              <a:latin typeface="Calibri"/>
              <a:ea typeface="Calibri"/>
              <a:cs typeface="Calibri"/>
              <a:sym typeface="Calibri"/>
            </a:endParaRPr>
          </a:p>
          <a:p>
            <a:pPr marL="0" marR="0" lvl="0" indent="0" algn="r" rtl="0">
              <a:spcBef>
                <a:spcPts val="0"/>
              </a:spcBef>
              <a:spcAft>
                <a:spcPts val="0"/>
              </a:spcAft>
              <a:buNone/>
            </a:pPr>
            <a:r>
              <a:rPr lang="es-419" sz="2000" dirty="0">
                <a:solidFill>
                  <a:schemeClr val="dk1"/>
                </a:solidFill>
                <a:latin typeface="Calibri"/>
                <a:ea typeface="Calibri"/>
                <a:cs typeface="Calibri"/>
                <a:sym typeface="Calibri"/>
              </a:rPr>
              <a:t>Cognome</a:t>
            </a:r>
            <a:endParaRPr sz="2000" dirty="0">
              <a:solidFill>
                <a:schemeClr val="dk1"/>
              </a:solidFill>
              <a:latin typeface="Calibri"/>
              <a:ea typeface="Calibri"/>
              <a:cs typeface="Calibri"/>
              <a:sym typeface="Calibri"/>
            </a:endParaRPr>
          </a:p>
        </p:txBody>
      </p:sp>
      <p:sp>
        <p:nvSpPr>
          <p:cNvPr id="7" name="Google Shape;150;p28">
            <a:extLst>
              <a:ext uri="{FF2B5EF4-FFF2-40B4-BE49-F238E27FC236}">
                <a16:creationId xmlns:a16="http://schemas.microsoft.com/office/drawing/2014/main" id="{F755E6BE-B3BD-4E4E-B546-27C184443A37}"/>
              </a:ext>
            </a:extLst>
          </p:cNvPr>
          <p:cNvSpPr/>
          <p:nvPr/>
        </p:nvSpPr>
        <p:spPr>
          <a:xfrm>
            <a:off x="2907053" y="2344306"/>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Utente</a:t>
            </a:r>
            <a:endParaRPr sz="2000" dirty="0">
              <a:solidFill>
                <a:schemeClr val="dk1"/>
              </a:solidFill>
              <a:latin typeface="Calibri"/>
              <a:ea typeface="Calibri"/>
              <a:cs typeface="Calibri"/>
              <a:sym typeface="Calibri"/>
            </a:endParaRPr>
          </a:p>
        </p:txBody>
      </p:sp>
      <p:sp>
        <p:nvSpPr>
          <p:cNvPr id="9" name="Google Shape;153;p28">
            <a:extLst>
              <a:ext uri="{FF2B5EF4-FFF2-40B4-BE49-F238E27FC236}">
                <a16:creationId xmlns:a16="http://schemas.microsoft.com/office/drawing/2014/main" id="{A920DC5B-261C-4EC2-B03C-0CF606E1816D}"/>
              </a:ext>
            </a:extLst>
          </p:cNvPr>
          <p:cNvSpPr/>
          <p:nvPr/>
        </p:nvSpPr>
        <p:spPr>
          <a:xfrm>
            <a:off x="7610747" y="2198688"/>
            <a:ext cx="1508431" cy="68602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2000" dirty="0">
                <a:solidFill>
                  <a:schemeClr val="dk1"/>
                </a:solidFill>
                <a:latin typeface="Calibri"/>
                <a:ea typeface="Calibri"/>
                <a:cs typeface="Calibri"/>
                <a:sym typeface="Calibri"/>
              </a:rPr>
              <a:t>Riunione-Partecipanti</a:t>
            </a:r>
          </a:p>
        </p:txBody>
      </p:sp>
      <p:sp>
        <p:nvSpPr>
          <p:cNvPr id="10" name="Google Shape;154;p28">
            <a:extLst>
              <a:ext uri="{FF2B5EF4-FFF2-40B4-BE49-F238E27FC236}">
                <a16:creationId xmlns:a16="http://schemas.microsoft.com/office/drawing/2014/main" id="{5B64F232-C68B-43B9-931E-315B5FBC87D2}"/>
              </a:ext>
            </a:extLst>
          </p:cNvPr>
          <p:cNvSpPr txBox="1"/>
          <p:nvPr/>
        </p:nvSpPr>
        <p:spPr>
          <a:xfrm>
            <a:off x="4038266" y="2194325"/>
            <a:ext cx="567000" cy="23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cxnSp>
        <p:nvCxnSpPr>
          <p:cNvPr id="13" name="Google Shape;157;p28">
            <a:extLst>
              <a:ext uri="{FF2B5EF4-FFF2-40B4-BE49-F238E27FC236}">
                <a16:creationId xmlns:a16="http://schemas.microsoft.com/office/drawing/2014/main" id="{8DA0AC0E-438F-4BE4-9A32-77A9CDD732E3}"/>
              </a:ext>
            </a:extLst>
          </p:cNvPr>
          <p:cNvCxnSpPr>
            <a:cxnSpLocks/>
          </p:cNvCxnSpPr>
          <p:nvPr/>
        </p:nvCxnSpPr>
        <p:spPr>
          <a:xfrm>
            <a:off x="3975357" y="2541702"/>
            <a:ext cx="1635330" cy="4"/>
          </a:xfrm>
          <a:prstGeom prst="straightConnector1">
            <a:avLst/>
          </a:prstGeom>
          <a:noFill/>
          <a:ln w="9525" cap="flat" cmpd="sng">
            <a:solidFill>
              <a:srgbClr val="4A7DBA"/>
            </a:solidFill>
            <a:prstDash val="solid"/>
            <a:round/>
            <a:headEnd type="none" w="sm" len="sm"/>
            <a:tailEnd type="none" w="sm" len="sm"/>
          </a:ln>
        </p:spPr>
      </p:cxnSp>
      <p:sp>
        <p:nvSpPr>
          <p:cNvPr id="16" name="Google Shape;160;p28">
            <a:extLst>
              <a:ext uri="{FF2B5EF4-FFF2-40B4-BE49-F238E27FC236}">
                <a16:creationId xmlns:a16="http://schemas.microsoft.com/office/drawing/2014/main" id="{D1E2FC2D-2CBE-4947-8D37-CD1FB5D36338}"/>
              </a:ext>
            </a:extLst>
          </p:cNvPr>
          <p:cNvSpPr/>
          <p:nvPr/>
        </p:nvSpPr>
        <p:spPr>
          <a:xfrm>
            <a:off x="8066463" y="4300971"/>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17" name="Google Shape;161;p28">
            <a:extLst>
              <a:ext uri="{FF2B5EF4-FFF2-40B4-BE49-F238E27FC236}">
                <a16:creationId xmlns:a16="http://schemas.microsoft.com/office/drawing/2014/main" id="{48EBEB19-9105-4160-906D-A43416E39EF9}"/>
              </a:ext>
            </a:extLst>
          </p:cNvPr>
          <p:cNvCxnSpPr>
            <a:cxnSpLocks/>
            <a:stCxn id="16" idx="0"/>
            <a:endCxn id="9" idx="2"/>
          </p:cNvCxnSpPr>
          <p:nvPr/>
        </p:nvCxnSpPr>
        <p:spPr>
          <a:xfrm flipV="1">
            <a:off x="8364963" y="2884715"/>
            <a:ext cx="0" cy="1416256"/>
          </a:xfrm>
          <a:prstGeom prst="straightConnector1">
            <a:avLst/>
          </a:prstGeom>
          <a:noFill/>
          <a:ln w="9525" cap="flat" cmpd="sng">
            <a:solidFill>
              <a:srgbClr val="4A7DBA"/>
            </a:solidFill>
            <a:prstDash val="solid"/>
            <a:round/>
            <a:headEnd type="none" w="sm" len="sm"/>
            <a:tailEnd type="none" w="sm" len="sm"/>
          </a:ln>
        </p:spPr>
      </p:cxnSp>
      <p:sp>
        <p:nvSpPr>
          <p:cNvPr id="19" name="Google Shape;163;p28">
            <a:extLst>
              <a:ext uri="{FF2B5EF4-FFF2-40B4-BE49-F238E27FC236}">
                <a16:creationId xmlns:a16="http://schemas.microsoft.com/office/drawing/2014/main" id="{EB19E5EA-846A-46CC-AAD8-CCF80F539B7B}"/>
              </a:ext>
            </a:extLst>
          </p:cNvPr>
          <p:cNvSpPr txBox="1"/>
          <p:nvPr/>
        </p:nvSpPr>
        <p:spPr>
          <a:xfrm>
            <a:off x="4605266" y="4532580"/>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20" name="Google Shape;164;p28">
            <a:extLst>
              <a:ext uri="{FF2B5EF4-FFF2-40B4-BE49-F238E27FC236}">
                <a16:creationId xmlns:a16="http://schemas.microsoft.com/office/drawing/2014/main" id="{29DDD063-A2FA-4731-87F6-9EDAA25E08F4}"/>
              </a:ext>
            </a:extLst>
          </p:cNvPr>
          <p:cNvSpPr txBox="1"/>
          <p:nvPr/>
        </p:nvSpPr>
        <p:spPr>
          <a:xfrm>
            <a:off x="7817613" y="4766271"/>
            <a:ext cx="1094700" cy="2538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sz="2000" dirty="0">
                <a:solidFill>
                  <a:schemeClr val="dk1"/>
                </a:solidFill>
                <a:latin typeface="Calibri"/>
                <a:ea typeface="Calibri"/>
                <a:cs typeface="Calibri"/>
                <a:sym typeface="Calibri"/>
              </a:rPr>
              <a:t>fa parte</a:t>
            </a:r>
            <a:endParaRPr sz="2000" dirty="0">
              <a:solidFill>
                <a:schemeClr val="dk1"/>
              </a:solidFill>
              <a:latin typeface="Calibri"/>
              <a:ea typeface="Calibri"/>
              <a:cs typeface="Calibri"/>
              <a:sym typeface="Calibri"/>
            </a:endParaRPr>
          </a:p>
        </p:txBody>
      </p:sp>
      <p:cxnSp>
        <p:nvCxnSpPr>
          <p:cNvPr id="22" name="Google Shape;166;p28">
            <a:extLst>
              <a:ext uri="{FF2B5EF4-FFF2-40B4-BE49-F238E27FC236}">
                <a16:creationId xmlns:a16="http://schemas.microsoft.com/office/drawing/2014/main" id="{B28C7C7F-FE75-4A79-A2B2-622E3865CDEB}"/>
              </a:ext>
            </a:extLst>
          </p:cNvPr>
          <p:cNvCxnSpPr>
            <a:cxnSpLocks/>
            <a:stCxn id="5" idx="3"/>
            <a:endCxn id="16" idx="1"/>
          </p:cNvCxnSpPr>
          <p:nvPr/>
        </p:nvCxnSpPr>
        <p:spPr>
          <a:xfrm flipV="1">
            <a:off x="6360679" y="4498371"/>
            <a:ext cx="1705784" cy="1473"/>
          </a:xfrm>
          <a:prstGeom prst="bentConnector3">
            <a:avLst>
              <a:gd name="adj1" fmla="val 50000"/>
            </a:avLst>
          </a:prstGeom>
          <a:noFill/>
          <a:ln w="9525" cap="flat" cmpd="sng">
            <a:solidFill>
              <a:srgbClr val="3D85C6"/>
            </a:solidFill>
            <a:prstDash val="solid"/>
            <a:round/>
            <a:headEnd type="none" w="med" len="med"/>
            <a:tailEnd type="none" w="med" len="med"/>
          </a:ln>
        </p:spPr>
      </p:cxnSp>
      <p:sp>
        <p:nvSpPr>
          <p:cNvPr id="33" name="Google Shape;160;p28">
            <a:extLst>
              <a:ext uri="{FF2B5EF4-FFF2-40B4-BE49-F238E27FC236}">
                <a16:creationId xmlns:a16="http://schemas.microsoft.com/office/drawing/2014/main" id="{2EBA9D84-30EA-4CEC-A5ED-5A2FB325E526}"/>
              </a:ext>
            </a:extLst>
          </p:cNvPr>
          <p:cNvSpPr/>
          <p:nvPr/>
        </p:nvSpPr>
        <p:spPr>
          <a:xfrm>
            <a:off x="5583188" y="2346457"/>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sp>
        <p:nvSpPr>
          <p:cNvPr id="36" name="CasellaDiTesto 35">
            <a:extLst>
              <a:ext uri="{FF2B5EF4-FFF2-40B4-BE49-F238E27FC236}">
                <a16:creationId xmlns:a16="http://schemas.microsoft.com/office/drawing/2014/main" id="{F1E14329-F034-45E8-8619-2A50354581BC}"/>
              </a:ext>
            </a:extLst>
          </p:cNvPr>
          <p:cNvSpPr txBox="1"/>
          <p:nvPr/>
        </p:nvSpPr>
        <p:spPr>
          <a:xfrm>
            <a:off x="5383314" y="1979821"/>
            <a:ext cx="1547133" cy="369332"/>
          </a:xfrm>
          <a:prstGeom prst="rect">
            <a:avLst/>
          </a:prstGeom>
          <a:noFill/>
        </p:spPr>
        <p:txBody>
          <a:bodyPr wrap="square" rtlCol="0">
            <a:spAutoFit/>
          </a:bodyPr>
          <a:lstStyle/>
          <a:p>
            <a:r>
              <a:rPr lang="it-IT" dirty="0"/>
              <a:t>partecipa</a:t>
            </a:r>
          </a:p>
        </p:txBody>
      </p:sp>
      <p:cxnSp>
        <p:nvCxnSpPr>
          <p:cNvPr id="38" name="Google Shape;161;p28">
            <a:extLst>
              <a:ext uri="{FF2B5EF4-FFF2-40B4-BE49-F238E27FC236}">
                <a16:creationId xmlns:a16="http://schemas.microsoft.com/office/drawing/2014/main" id="{AD729476-CF45-4321-9172-F0C9980CD8E7}"/>
              </a:ext>
            </a:extLst>
          </p:cNvPr>
          <p:cNvCxnSpPr>
            <a:cxnSpLocks/>
            <a:stCxn id="33" idx="3"/>
            <a:endCxn id="9" idx="1"/>
          </p:cNvCxnSpPr>
          <p:nvPr/>
        </p:nvCxnSpPr>
        <p:spPr>
          <a:xfrm flipV="1">
            <a:off x="6180188" y="2541702"/>
            <a:ext cx="1430559" cy="2155"/>
          </a:xfrm>
          <a:prstGeom prst="straightConnector1">
            <a:avLst/>
          </a:prstGeom>
          <a:noFill/>
          <a:ln w="9525" cap="flat" cmpd="sng">
            <a:solidFill>
              <a:srgbClr val="4A7DBA"/>
            </a:solidFill>
            <a:prstDash val="solid"/>
            <a:round/>
            <a:headEnd type="none" w="sm" len="sm"/>
            <a:tailEnd type="none" w="sm" len="sm"/>
          </a:ln>
        </p:spPr>
      </p:cxnSp>
      <p:sp>
        <p:nvSpPr>
          <p:cNvPr id="51" name="Google Shape;160;p28">
            <a:extLst>
              <a:ext uri="{FF2B5EF4-FFF2-40B4-BE49-F238E27FC236}">
                <a16:creationId xmlns:a16="http://schemas.microsoft.com/office/drawing/2014/main" id="{568F0089-C553-42BC-8C65-7B842F8A1BEE}"/>
              </a:ext>
            </a:extLst>
          </p:cNvPr>
          <p:cNvSpPr/>
          <p:nvPr/>
        </p:nvSpPr>
        <p:spPr>
          <a:xfrm>
            <a:off x="3142703" y="4289616"/>
            <a:ext cx="597000" cy="394800"/>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Calibri"/>
              <a:ea typeface="Calibri"/>
              <a:cs typeface="Calibri"/>
              <a:sym typeface="Calibri"/>
            </a:endParaRPr>
          </a:p>
        </p:txBody>
      </p:sp>
      <p:cxnSp>
        <p:nvCxnSpPr>
          <p:cNvPr id="52" name="Google Shape;161;p28">
            <a:extLst>
              <a:ext uri="{FF2B5EF4-FFF2-40B4-BE49-F238E27FC236}">
                <a16:creationId xmlns:a16="http://schemas.microsoft.com/office/drawing/2014/main" id="{4FBFAB2D-776B-405A-8FCF-98DC2AFD344A}"/>
              </a:ext>
            </a:extLst>
          </p:cNvPr>
          <p:cNvCxnSpPr>
            <a:cxnSpLocks/>
            <a:stCxn id="51" idx="3"/>
            <a:endCxn id="5" idx="1"/>
          </p:cNvCxnSpPr>
          <p:nvPr/>
        </p:nvCxnSpPr>
        <p:spPr>
          <a:xfrm>
            <a:off x="3739703" y="4487016"/>
            <a:ext cx="1445576" cy="12828"/>
          </a:xfrm>
          <a:prstGeom prst="straightConnector1">
            <a:avLst/>
          </a:prstGeom>
          <a:noFill/>
          <a:ln w="9525" cap="flat" cmpd="sng">
            <a:solidFill>
              <a:srgbClr val="4A7DBA"/>
            </a:solidFill>
            <a:prstDash val="solid"/>
            <a:round/>
            <a:headEnd type="none" w="sm" len="sm"/>
            <a:tailEnd type="none" w="sm" len="sm"/>
          </a:ln>
        </p:spPr>
      </p:cxnSp>
      <p:cxnSp>
        <p:nvCxnSpPr>
          <p:cNvPr id="55" name="Google Shape;161;p28">
            <a:extLst>
              <a:ext uri="{FF2B5EF4-FFF2-40B4-BE49-F238E27FC236}">
                <a16:creationId xmlns:a16="http://schemas.microsoft.com/office/drawing/2014/main" id="{FDF2BFAC-E943-41B3-AB32-DDE7C5C3A9B8}"/>
              </a:ext>
            </a:extLst>
          </p:cNvPr>
          <p:cNvCxnSpPr>
            <a:cxnSpLocks/>
            <a:stCxn id="51" idx="0"/>
            <a:endCxn id="7" idx="2"/>
          </p:cNvCxnSpPr>
          <p:nvPr/>
        </p:nvCxnSpPr>
        <p:spPr>
          <a:xfrm flipV="1">
            <a:off x="3441203" y="2739106"/>
            <a:ext cx="0" cy="1550510"/>
          </a:xfrm>
          <a:prstGeom prst="straightConnector1">
            <a:avLst/>
          </a:prstGeom>
          <a:noFill/>
          <a:ln w="9525" cap="flat" cmpd="sng">
            <a:solidFill>
              <a:srgbClr val="4A7DBA"/>
            </a:solidFill>
            <a:prstDash val="solid"/>
            <a:round/>
            <a:headEnd type="none" w="sm" len="sm"/>
            <a:tailEnd type="none" w="sm" len="sm"/>
          </a:ln>
        </p:spPr>
      </p:cxnSp>
      <p:sp>
        <p:nvSpPr>
          <p:cNvPr id="58" name="Google Shape;163;p28">
            <a:extLst>
              <a:ext uri="{FF2B5EF4-FFF2-40B4-BE49-F238E27FC236}">
                <a16:creationId xmlns:a16="http://schemas.microsoft.com/office/drawing/2014/main" id="{715D9952-53B0-4C95-AC4C-FE1A9915E3BD}"/>
              </a:ext>
            </a:extLst>
          </p:cNvPr>
          <p:cNvSpPr txBox="1"/>
          <p:nvPr/>
        </p:nvSpPr>
        <p:spPr>
          <a:xfrm>
            <a:off x="7071709" y="2194325"/>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59" name="Google Shape;163;p28">
            <a:extLst>
              <a:ext uri="{FF2B5EF4-FFF2-40B4-BE49-F238E27FC236}">
                <a16:creationId xmlns:a16="http://schemas.microsoft.com/office/drawing/2014/main" id="{DD933ED1-8FEC-455C-811A-BD4E1C582BFD}"/>
              </a:ext>
            </a:extLst>
          </p:cNvPr>
          <p:cNvSpPr txBox="1"/>
          <p:nvPr/>
        </p:nvSpPr>
        <p:spPr>
          <a:xfrm>
            <a:off x="8364963" y="288609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1:1</a:t>
            </a:r>
            <a:endParaRPr sz="2000" dirty="0">
              <a:solidFill>
                <a:schemeClr val="dk1"/>
              </a:solidFill>
              <a:latin typeface="Calibri"/>
              <a:ea typeface="Calibri"/>
              <a:cs typeface="Calibri"/>
              <a:sym typeface="Calibri"/>
            </a:endParaRPr>
          </a:p>
        </p:txBody>
      </p:sp>
      <p:sp>
        <p:nvSpPr>
          <p:cNvPr id="62" name="CasellaDiTesto 61">
            <a:extLst>
              <a:ext uri="{FF2B5EF4-FFF2-40B4-BE49-F238E27FC236}">
                <a16:creationId xmlns:a16="http://schemas.microsoft.com/office/drawing/2014/main" id="{BE4C4C6B-1DA2-47DA-A4D1-7B68DC00B797}"/>
              </a:ext>
            </a:extLst>
          </p:cNvPr>
          <p:cNvSpPr txBox="1"/>
          <p:nvPr/>
        </p:nvSpPr>
        <p:spPr>
          <a:xfrm>
            <a:off x="3142703" y="4809480"/>
            <a:ext cx="597000" cy="369332"/>
          </a:xfrm>
          <a:prstGeom prst="rect">
            <a:avLst/>
          </a:prstGeom>
          <a:noFill/>
        </p:spPr>
        <p:txBody>
          <a:bodyPr wrap="square" rtlCol="0">
            <a:spAutoFit/>
          </a:bodyPr>
          <a:lstStyle/>
          <a:p>
            <a:r>
              <a:rPr lang="it-IT" dirty="0"/>
              <a:t>crea</a:t>
            </a:r>
          </a:p>
        </p:txBody>
      </p:sp>
      <p:sp>
        <p:nvSpPr>
          <p:cNvPr id="63" name="Google Shape;163;p28">
            <a:extLst>
              <a:ext uri="{FF2B5EF4-FFF2-40B4-BE49-F238E27FC236}">
                <a16:creationId xmlns:a16="http://schemas.microsoft.com/office/drawing/2014/main" id="{DBEB36CB-4DDE-49C6-88C3-685D2DD57B2E}"/>
              </a:ext>
            </a:extLst>
          </p:cNvPr>
          <p:cNvSpPr txBox="1"/>
          <p:nvPr/>
        </p:nvSpPr>
        <p:spPr>
          <a:xfrm>
            <a:off x="3428475" y="2795062"/>
            <a:ext cx="609789" cy="3388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4" name="Google Shape;163;p28">
            <a:extLst>
              <a:ext uri="{FF2B5EF4-FFF2-40B4-BE49-F238E27FC236}">
                <a16:creationId xmlns:a16="http://schemas.microsoft.com/office/drawing/2014/main" id="{85FD89D1-4E9E-4577-9187-DFEA7CF26687}"/>
              </a:ext>
            </a:extLst>
          </p:cNvPr>
          <p:cNvSpPr txBox="1"/>
          <p:nvPr/>
        </p:nvSpPr>
        <p:spPr>
          <a:xfrm>
            <a:off x="6372970" y="4545621"/>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2000" dirty="0">
                <a:solidFill>
                  <a:schemeClr val="dk1"/>
                </a:solidFill>
                <a:latin typeface="Calibri"/>
                <a:ea typeface="Calibri"/>
                <a:cs typeface="Calibri"/>
                <a:sym typeface="Calibri"/>
              </a:rPr>
              <a:t>0:N</a:t>
            </a:r>
            <a:endParaRPr sz="2000" dirty="0">
              <a:solidFill>
                <a:schemeClr val="dk1"/>
              </a:solidFill>
              <a:latin typeface="Calibri"/>
              <a:ea typeface="Calibri"/>
              <a:cs typeface="Calibri"/>
              <a:sym typeface="Calibri"/>
            </a:endParaRPr>
          </a:p>
        </p:txBody>
      </p:sp>
      <p:sp>
        <p:nvSpPr>
          <p:cNvPr id="69" name="Google Shape;149;p28">
            <a:extLst>
              <a:ext uri="{FF2B5EF4-FFF2-40B4-BE49-F238E27FC236}">
                <a16:creationId xmlns:a16="http://schemas.microsoft.com/office/drawing/2014/main" id="{278B8793-53A1-48FA-84F0-0B9484368DE5}"/>
              </a:ext>
            </a:extLst>
          </p:cNvPr>
          <p:cNvSpPr txBox="1"/>
          <p:nvPr/>
        </p:nvSpPr>
        <p:spPr>
          <a:xfrm>
            <a:off x="5180537" y="4753411"/>
            <a:ext cx="1276987"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600" b="1" i="0" u="none" strike="noStrike" cap="none" dirty="0">
                <a:solidFill>
                  <a:schemeClr val="dk1"/>
                </a:solidFill>
                <a:latin typeface="Calibri"/>
                <a:ea typeface="Calibri"/>
                <a:cs typeface="Calibri"/>
                <a:sym typeface="Calibri"/>
              </a:rPr>
              <a:t>ID</a:t>
            </a:r>
            <a:endParaRPr sz="1600" b="1" dirty="0"/>
          </a:p>
          <a:p>
            <a:pPr marL="0" marR="0" lvl="0" indent="0" rtl="0">
              <a:spcBef>
                <a:spcPts val="0"/>
              </a:spcBef>
              <a:spcAft>
                <a:spcPts val="0"/>
              </a:spcAft>
              <a:buNone/>
            </a:pPr>
            <a:r>
              <a:rPr lang="it-IT" sz="1600" b="0" i="0" u="none" strike="noStrike" cap="none" dirty="0">
                <a:solidFill>
                  <a:schemeClr val="dk1"/>
                </a:solidFill>
                <a:latin typeface="Calibri"/>
                <a:ea typeface="Calibri"/>
                <a:cs typeface="Calibri"/>
                <a:sym typeface="Calibri"/>
              </a:rPr>
              <a:t>Titolo</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a:solidFill>
                  <a:schemeClr val="dk1"/>
                </a:solidFill>
                <a:latin typeface="Calibri"/>
                <a:ea typeface="Calibri"/>
                <a:cs typeface="Calibri"/>
                <a:sym typeface="Calibri"/>
              </a:rPr>
              <a:t>Data</a:t>
            </a:r>
            <a:endParaRPr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a:solidFill>
                  <a:schemeClr val="dk1"/>
                </a:solidFill>
                <a:latin typeface="Calibri"/>
                <a:ea typeface="Calibri"/>
                <a:cs typeface="Calibri"/>
                <a:sym typeface="Calibri"/>
              </a:rPr>
              <a:t>Ora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Durata</a:t>
            </a:r>
          </a:p>
          <a:p>
            <a:pPr marL="0" marR="0" lvl="0" indent="0" rtl="0">
              <a:spcBef>
                <a:spcPts val="0"/>
              </a:spcBef>
              <a:spcAft>
                <a:spcPts val="0"/>
              </a:spcAft>
              <a:buNone/>
            </a:pPr>
            <a:r>
              <a:rPr lang="es-419" sz="1600" dirty="0">
                <a:solidFill>
                  <a:schemeClr val="dk1"/>
                </a:solidFill>
                <a:latin typeface="Calibri"/>
                <a:ea typeface="Calibri"/>
                <a:cs typeface="Calibri"/>
                <a:sym typeface="Calibri"/>
              </a:rPr>
              <a:t>MaxPart</a:t>
            </a:r>
          </a:p>
          <a:p>
            <a:pPr marL="0" marR="0" lvl="0" indent="0" rtl="0">
              <a:spcBef>
                <a:spcPts val="0"/>
              </a:spcBef>
              <a:spcAft>
                <a:spcPts val="0"/>
              </a:spcAft>
              <a:buNone/>
            </a:pP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871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FA4C021-F578-45E2-8AC1-2DA0480DDE5E}"/>
              </a:ext>
            </a:extLst>
          </p:cNvPr>
          <p:cNvSpPr>
            <a:spLocks noGrp="1"/>
          </p:cNvSpPr>
          <p:nvPr>
            <p:ph type="title"/>
          </p:nvPr>
        </p:nvSpPr>
        <p:spPr/>
        <p:txBody>
          <a:bodyPr/>
          <a:lstStyle/>
          <a:p>
            <a:r>
              <a:rPr lang="es-419" dirty="0"/>
              <a:t>			Local database schema</a:t>
            </a:r>
            <a:endParaRPr lang="it-IT" dirty="0"/>
          </a:p>
        </p:txBody>
      </p:sp>
      <p:sp>
        <p:nvSpPr>
          <p:cNvPr id="4" name="Segnaposto contenuto 3">
            <a:extLst>
              <a:ext uri="{FF2B5EF4-FFF2-40B4-BE49-F238E27FC236}">
                <a16:creationId xmlns:a16="http://schemas.microsoft.com/office/drawing/2014/main" id="{D2346CBA-72C9-4B76-B688-D3C550A5F037}"/>
              </a:ext>
            </a:extLst>
          </p:cNvPr>
          <p:cNvSpPr>
            <a:spLocks noGrp="1"/>
          </p:cNvSpPr>
          <p:nvPr>
            <p:ph sz="half" idx="1"/>
          </p:nvPr>
        </p:nvSpPr>
        <p:spPr/>
        <p:txBody>
          <a:bodyPr>
            <a:normAutofit/>
          </a:bodyPr>
          <a:lstStyle/>
          <a:p>
            <a:pPr marL="0" lvl="0" indent="0">
              <a:spcBef>
                <a:spcPts val="36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utente</a:t>
            </a:r>
            <a:r>
              <a:rPr lang="en-US" sz="1600" dirty="0">
                <a:latin typeface="Courier New"/>
                <a:ea typeface="Courier New"/>
                <a:cs typeface="Courier New"/>
                <a:sym typeface="Courier New"/>
              </a:rPr>
              <a:t>` (  </a:t>
            </a:r>
          </a:p>
          <a:p>
            <a:pPr marL="0" lvl="0" indent="0">
              <a:spcBef>
                <a:spcPts val="360"/>
              </a:spcBef>
              <a:buSzPts val="1800"/>
              <a:buNone/>
            </a:pPr>
            <a:r>
              <a:rPr lang="en-US" sz="1600" dirty="0">
                <a:latin typeface="Courier New"/>
                <a:ea typeface="Courier New"/>
                <a:cs typeface="Courier New"/>
                <a:sym typeface="Courier New"/>
              </a:rPr>
              <a:t>`id` int(11) NOT NULL AUTO_INCREMENT,  </a:t>
            </a:r>
          </a:p>
          <a:p>
            <a:pPr marL="0" lvl="0" indent="0">
              <a:spcBef>
                <a:spcPts val="360"/>
              </a:spcBef>
              <a:buSzPts val="1800"/>
              <a:buNone/>
            </a:pPr>
            <a:r>
              <a:rPr lang="en-US" sz="1600" dirty="0">
                <a:latin typeface="Courier New"/>
                <a:ea typeface="Courier New"/>
                <a:cs typeface="Courier New"/>
                <a:sym typeface="Courier New"/>
              </a:rPr>
              <a:t>`username` varchar(45) NOT NULL,  `password`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cognome</a:t>
            </a:r>
            <a:r>
              <a:rPr lang="en-US" sz="1600" dirty="0">
                <a:latin typeface="Courier New"/>
                <a:ea typeface="Courier New"/>
                <a:cs typeface="Courier New"/>
                <a:sym typeface="Courier New"/>
              </a:rPr>
              <a:t>` varchar(45) NOT NULL,  </a:t>
            </a:r>
          </a:p>
          <a:p>
            <a:pPr marL="0" lvl="0" indent="0">
              <a:spcBef>
                <a:spcPts val="360"/>
              </a:spcBef>
              <a:buSzPts val="1800"/>
              <a:buNone/>
            </a:pPr>
            <a:r>
              <a:rPr lang="en-US" sz="1600" dirty="0">
                <a:latin typeface="Courier New"/>
                <a:ea typeface="Courier New"/>
                <a:cs typeface="Courier New"/>
                <a:sym typeface="Courier New"/>
              </a:rPr>
              <a:t>PRIMARY KEY (`id`)</a:t>
            </a:r>
          </a:p>
          <a:p>
            <a:pPr marL="0" lvl="0" indent="0">
              <a:spcBef>
                <a:spcPts val="360"/>
              </a:spcBef>
              <a:buSzPts val="1800"/>
              <a:buNone/>
            </a:pPr>
            <a:r>
              <a:rPr lang="en-US" sz="1600" dirty="0">
                <a:latin typeface="Courier New"/>
                <a:ea typeface="Courier New"/>
                <a:cs typeface="Courier New"/>
                <a:sym typeface="Courier New"/>
              </a:rPr>
              <a:t>)</a:t>
            </a:r>
          </a:p>
          <a:p>
            <a:endParaRPr lang="it-IT" dirty="0"/>
          </a:p>
        </p:txBody>
      </p:sp>
      <p:sp>
        <p:nvSpPr>
          <p:cNvPr id="5" name="Segnaposto contenuto 4">
            <a:extLst>
              <a:ext uri="{FF2B5EF4-FFF2-40B4-BE49-F238E27FC236}">
                <a16:creationId xmlns:a16="http://schemas.microsoft.com/office/drawing/2014/main" id="{81F7388A-525B-4C6A-A619-BBA45841DAA5}"/>
              </a:ext>
            </a:extLst>
          </p:cNvPr>
          <p:cNvSpPr>
            <a:spLocks noGrp="1"/>
          </p:cNvSpPr>
          <p:nvPr>
            <p:ph sz="half" idx="2"/>
          </p:nvPr>
        </p:nvSpPr>
        <p:spPr/>
        <p:txBody>
          <a:bodyPr>
            <a:normAutofit/>
          </a:bodyPr>
          <a:lstStyle/>
          <a:p>
            <a:pPr marL="0" lvl="0" indent="0">
              <a:spcBef>
                <a:spcPts val="0"/>
              </a:spcBef>
              <a:buSzPts val="1800"/>
              <a:buNone/>
            </a:pPr>
            <a:r>
              <a:rPr lang="en-US" sz="1600" dirty="0">
                <a:latin typeface="Courier New"/>
                <a:ea typeface="Courier New"/>
                <a:cs typeface="Courier New"/>
                <a:sym typeface="Courier New"/>
              </a:rPr>
              <a:t>CREATE TABLE `</a:t>
            </a:r>
            <a:r>
              <a:rPr lang="en-US" sz="1600" b="1" dirty="0" err="1">
                <a:latin typeface="Courier New"/>
                <a:ea typeface="Courier New"/>
                <a:cs typeface="Courier New"/>
                <a:sym typeface="Courier New"/>
              </a:rPr>
              <a:t>riunione</a:t>
            </a:r>
            <a:r>
              <a:rPr lang="en-US" sz="1600" dirty="0">
                <a:latin typeface="Courier New"/>
                <a:ea typeface="Courier New"/>
                <a:cs typeface="Courier New"/>
                <a:sym typeface="Courier New"/>
              </a:rPr>
              <a:t>` (  </a:t>
            </a:r>
          </a:p>
          <a:p>
            <a:pPr marL="0" lvl="0" indent="0">
              <a:spcBef>
                <a:spcPts val="0"/>
              </a:spcBef>
              <a:buSzPts val="1800"/>
              <a:buNone/>
            </a:pPr>
            <a:r>
              <a:rPr lang="en-US" sz="1600" dirty="0">
                <a:latin typeface="Courier New"/>
                <a:ea typeface="Courier New"/>
                <a:cs typeface="Courier New"/>
                <a:sym typeface="Courier New"/>
              </a:rPr>
              <a:t>`id` int(11) NOT NULL AUTO_INCREMENT,  `data` date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titolo</a:t>
            </a:r>
            <a:r>
              <a:rPr lang="en-US" sz="1600" dirty="0">
                <a:latin typeface="Courier New"/>
                <a:ea typeface="Courier New"/>
                <a:cs typeface="Courier New"/>
                <a:sym typeface="Courier New"/>
              </a:rPr>
              <a:t>` varchar(45)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ora</a:t>
            </a:r>
            <a:r>
              <a:rPr lang="en-US" sz="1600" dirty="0">
                <a:latin typeface="Courier New"/>
                <a:ea typeface="Courier New"/>
                <a:cs typeface="Courier New"/>
                <a:sym typeface="Courier New"/>
              </a:rPr>
              <a:t>` TIME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maxPart</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int(11) NOT NULL,  </a:t>
            </a:r>
          </a:p>
          <a:p>
            <a:pPr marL="0" lvl="0" indent="0">
              <a:spcBef>
                <a:spcPts val="0"/>
              </a:spcBef>
              <a:buSzPts val="1800"/>
              <a:buNone/>
            </a:pPr>
            <a:r>
              <a:rPr lang="en-US" sz="1600" dirty="0">
                <a:latin typeface="Courier New"/>
                <a:ea typeface="Courier New"/>
                <a:cs typeface="Courier New"/>
                <a:sym typeface="Courier New"/>
              </a:rPr>
              <a:t>PRIMARY KEY (`id`),  </a:t>
            </a:r>
          </a:p>
          <a:p>
            <a:pPr marL="0" lvl="0" indent="0">
              <a:spcBef>
                <a:spcPts val="0"/>
              </a:spcBef>
              <a:buSzPts val="1800"/>
              <a:buNone/>
            </a:pPr>
            <a:r>
              <a:rPr lang="en-US" sz="1600" dirty="0">
                <a:latin typeface="Courier New"/>
                <a:ea typeface="Courier New"/>
                <a:cs typeface="Courier New"/>
                <a:sym typeface="Courier New"/>
              </a:rPr>
              <a:t>CONSTRAINT `</a:t>
            </a:r>
            <a:r>
              <a:rPr lang="en-US" sz="1600" dirty="0" err="1">
                <a:latin typeface="Courier New"/>
                <a:ea typeface="Courier New"/>
                <a:cs typeface="Courier New"/>
                <a:sym typeface="Courier New"/>
              </a:rPr>
              <a:t>id_creatore</a:t>
            </a:r>
            <a:r>
              <a:rPr lang="en-US" sz="1600" dirty="0">
                <a:latin typeface="Courier New"/>
                <a:ea typeface="Courier New"/>
                <a:cs typeface="Courier New"/>
                <a:sym typeface="Courier New"/>
              </a:rPr>
              <a:t>` FOREIGN KEY (`</a:t>
            </a:r>
            <a:r>
              <a:rPr lang="en-US" sz="1600" dirty="0" err="1">
                <a:latin typeface="Courier New"/>
                <a:ea typeface="Courier New"/>
                <a:cs typeface="Courier New"/>
                <a:sym typeface="Courier New"/>
              </a:rPr>
              <a:t>creatore</a:t>
            </a:r>
            <a:r>
              <a:rPr lang="en-US" sz="1600" dirty="0">
                <a:latin typeface="Courier New"/>
                <a:ea typeface="Courier New"/>
                <a:cs typeface="Courier New"/>
                <a:sym typeface="Courier New"/>
              </a:rPr>
              <a:t>`) REFERENCES `</a:t>
            </a:r>
            <a:r>
              <a:rPr lang="en-US" sz="1600" dirty="0" err="1">
                <a:latin typeface="Courier New"/>
                <a:ea typeface="Courier New"/>
                <a:cs typeface="Courier New"/>
                <a:sym typeface="Courier New"/>
              </a:rPr>
              <a:t>utente</a:t>
            </a:r>
            <a:r>
              <a:rPr lang="en-US" sz="1600" dirty="0">
                <a:latin typeface="Courier New"/>
                <a:ea typeface="Courier New"/>
                <a:cs typeface="Courier New"/>
                <a:sym typeface="Courier New"/>
              </a:rPr>
              <a:t>` (`id`) ON DELETE CASCADE ON UPDATE CASCADE</a:t>
            </a:r>
          </a:p>
          <a:p>
            <a:pPr marL="0" lvl="0" indent="0">
              <a:spcBef>
                <a:spcPts val="0"/>
              </a:spcBef>
              <a:buSzPts val="1800"/>
              <a:buNone/>
            </a:pPr>
            <a:r>
              <a:rPr lang="en-US" sz="16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340166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C4A855-C653-4E15-8AB5-6BD6E3CF3A2F}"/>
              </a:ext>
            </a:extLst>
          </p:cNvPr>
          <p:cNvSpPr>
            <a:spLocks noGrp="1"/>
          </p:cNvSpPr>
          <p:nvPr>
            <p:ph type="title"/>
          </p:nvPr>
        </p:nvSpPr>
        <p:spPr/>
        <p:txBody>
          <a:bodyPr/>
          <a:lstStyle/>
          <a:p>
            <a:pPr algn="ctr"/>
            <a:r>
              <a:rPr lang="es-419" dirty="0"/>
              <a:t>Local database schema</a:t>
            </a:r>
            <a:endParaRPr lang="it-IT" dirty="0"/>
          </a:p>
        </p:txBody>
      </p:sp>
      <p:sp>
        <p:nvSpPr>
          <p:cNvPr id="5" name="Segnaposto contenuto 4">
            <a:extLst>
              <a:ext uri="{FF2B5EF4-FFF2-40B4-BE49-F238E27FC236}">
                <a16:creationId xmlns:a16="http://schemas.microsoft.com/office/drawing/2014/main" id="{31B0C84E-1622-469A-8749-C62A0A2533E2}"/>
              </a:ext>
            </a:extLst>
          </p:cNvPr>
          <p:cNvSpPr>
            <a:spLocks noGrp="1"/>
          </p:cNvSpPr>
          <p:nvPr>
            <p:ph idx="1"/>
          </p:nvPr>
        </p:nvSpPr>
        <p:spPr/>
        <p:txBody>
          <a:bodyPr/>
          <a:lstStyle/>
          <a:p>
            <a:pPr marL="0" lvl="0" indent="0">
              <a:spcBef>
                <a:spcPts val="0"/>
              </a:spcBef>
              <a:buSzPts val="1800"/>
              <a:buNone/>
            </a:pPr>
            <a:r>
              <a:rPr lang="en-US" sz="2000" dirty="0">
                <a:latin typeface="Courier New"/>
                <a:ea typeface="Courier New"/>
                <a:cs typeface="Courier New"/>
                <a:sym typeface="Courier New"/>
              </a:rPr>
              <a:t>CREATE TABLE `</a:t>
            </a:r>
            <a:r>
              <a:rPr lang="en-US" sz="2000" b="1" dirty="0" err="1">
                <a:latin typeface="Courier New"/>
                <a:ea typeface="Courier New"/>
                <a:cs typeface="Courier New"/>
                <a:sym typeface="Courier New"/>
              </a:rPr>
              <a:t>riunione_partecipante</a:t>
            </a: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int(11) NOT NULL, </a:t>
            </a:r>
          </a:p>
          <a:p>
            <a:pPr marL="0" lvl="0" indent="0">
              <a:spcBef>
                <a:spcPts val="0"/>
              </a:spcBef>
              <a:buSzPts val="1800"/>
              <a:buNone/>
            </a:pPr>
            <a:r>
              <a:rPr lang="en-US" sz="2000" dirty="0">
                <a:latin typeface="Courier New"/>
                <a:ea typeface="Courier New"/>
                <a:cs typeface="Courier New"/>
                <a:sym typeface="Courier New"/>
              </a:rPr>
              <a:t>`</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decimal(19,4) NOT NULL,    </a:t>
            </a:r>
          </a:p>
          <a:p>
            <a:pPr marL="0" lvl="0" indent="0">
              <a:spcBef>
                <a:spcPts val="0"/>
              </a:spcBef>
              <a:buSzPts val="1800"/>
              <a:buNone/>
            </a:pPr>
            <a:r>
              <a:rPr lang="en-US" sz="2000" dirty="0">
                <a:latin typeface="Courier New"/>
                <a:ea typeface="Courier New"/>
                <a:cs typeface="Courier New"/>
                <a:sym typeface="Courier New"/>
              </a:rPr>
              <a:t>PRIMARY 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a:t>
            </a:r>
          </a:p>
          <a:p>
            <a:pPr marL="0" lvl="0" indent="0">
              <a:spcBef>
                <a:spcPts val="0"/>
              </a:spcBef>
              <a:buSzPts val="1800"/>
              <a:buNone/>
            </a:pPr>
            <a:r>
              <a:rPr lang="en-US" sz="2000">
                <a:latin typeface="Courier New"/>
                <a:ea typeface="Courier New"/>
                <a:cs typeface="Courier New"/>
                <a:sym typeface="Courier New"/>
              </a:rPr>
              <a:t>FOREIGN </a:t>
            </a:r>
            <a:r>
              <a:rPr lang="en-US" sz="2000" dirty="0">
                <a:latin typeface="Courier New"/>
                <a:ea typeface="Courier New"/>
                <a:cs typeface="Courier New"/>
                <a:sym typeface="Courier New"/>
              </a:rPr>
              <a:t>KEY (`</a:t>
            </a:r>
            <a:r>
              <a:rPr lang="en-US" sz="2000" dirty="0" err="1">
                <a:latin typeface="Courier New"/>
                <a:ea typeface="Courier New"/>
                <a:cs typeface="Courier New"/>
                <a:sym typeface="Courier New"/>
              </a:rPr>
              <a:t>idRiunione</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riunione</a:t>
            </a:r>
            <a:r>
              <a:rPr lang="en-US" sz="2000" dirty="0">
                <a:latin typeface="Courier New"/>
                <a:ea typeface="Courier New"/>
                <a:cs typeface="Courier New"/>
                <a:sym typeface="Courier New"/>
              </a:rPr>
              <a:t>` (`id`) ON DELETE CASCADE ON UPDATE CASCADE,</a:t>
            </a:r>
          </a:p>
          <a:p>
            <a:pPr marL="0" lvl="0" indent="0">
              <a:spcBef>
                <a:spcPts val="0"/>
              </a:spcBef>
              <a:buSzPts val="1800"/>
              <a:buNone/>
            </a:pPr>
            <a:r>
              <a:rPr lang="en-US" sz="2000" dirty="0">
                <a:latin typeface="Courier New"/>
                <a:ea typeface="Courier New"/>
                <a:cs typeface="Courier New"/>
                <a:sym typeface="Courier New"/>
              </a:rPr>
              <a:t>FOREIGN KEY (`</a:t>
            </a:r>
            <a:r>
              <a:rPr lang="en-US" sz="2000" dirty="0" err="1">
                <a:latin typeface="Courier New"/>
                <a:ea typeface="Courier New"/>
                <a:cs typeface="Courier New"/>
                <a:sym typeface="Courier New"/>
              </a:rPr>
              <a:t>idPart</a:t>
            </a:r>
            <a:r>
              <a:rPr lang="en-US" sz="2000" dirty="0">
                <a:latin typeface="Courier New"/>
                <a:ea typeface="Courier New"/>
                <a:cs typeface="Courier New"/>
                <a:sym typeface="Courier New"/>
              </a:rPr>
              <a:t>`) REFERENCES `</a:t>
            </a:r>
            <a:r>
              <a:rPr lang="en-US" sz="2000" dirty="0" err="1">
                <a:latin typeface="Courier New"/>
                <a:ea typeface="Courier New"/>
                <a:cs typeface="Courier New"/>
                <a:sym typeface="Courier New"/>
              </a:rPr>
              <a:t>utente</a:t>
            </a:r>
            <a:r>
              <a:rPr lang="en-US" sz="2000" dirty="0">
                <a:latin typeface="Courier New"/>
                <a:ea typeface="Courier New"/>
                <a:cs typeface="Courier New"/>
                <a:sym typeface="Courier New"/>
              </a:rPr>
              <a:t>` (`id`)</a:t>
            </a:r>
          </a:p>
          <a:p>
            <a:pPr marL="0" lvl="0" indent="0">
              <a:spcBef>
                <a:spcPts val="0"/>
              </a:spcBef>
              <a:buSzPts val="1800"/>
              <a:buNone/>
            </a:pPr>
            <a:r>
              <a:rPr lang="en-US" sz="2000" dirty="0">
                <a:latin typeface="Courier New"/>
                <a:ea typeface="Courier New"/>
                <a:cs typeface="Courier New"/>
                <a:sym typeface="Courier New"/>
              </a:rPr>
              <a:t>ON DELETE CASCADE ON UPDATE CASCADE</a:t>
            </a:r>
          </a:p>
          <a:p>
            <a:pPr marL="0" lvl="0" indent="0">
              <a:spcBef>
                <a:spcPts val="0"/>
              </a:spcBef>
              <a:buSzPts val="1800"/>
              <a:buNone/>
            </a:pPr>
            <a:r>
              <a:rPr lang="en-US" sz="2000" dirty="0">
                <a:latin typeface="Courier New"/>
                <a:ea typeface="Courier New"/>
                <a:cs typeface="Courier New"/>
                <a:sym typeface="Courier New"/>
              </a:rPr>
              <a:t>)</a:t>
            </a:r>
          </a:p>
          <a:p>
            <a:endParaRPr lang="it-IT" dirty="0"/>
          </a:p>
        </p:txBody>
      </p:sp>
    </p:spTree>
    <p:extLst>
      <p:ext uri="{BB962C8B-B14F-4D97-AF65-F5344CB8AC3E}">
        <p14:creationId xmlns:p14="http://schemas.microsoft.com/office/powerpoint/2010/main" val="252823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251467-4FA5-49C2-809D-908921201457}"/>
              </a:ext>
            </a:extLst>
          </p:cNvPr>
          <p:cNvSpPr>
            <a:spLocks noGrp="1"/>
          </p:cNvSpPr>
          <p:nvPr>
            <p:ph type="title"/>
          </p:nvPr>
        </p:nvSpPr>
        <p:spPr>
          <a:xfrm>
            <a:off x="838200" y="365126"/>
            <a:ext cx="10515600" cy="957648"/>
          </a:xfrm>
        </p:spPr>
        <p:txBody>
          <a:bodyPr/>
          <a:lstStyle/>
          <a:p>
            <a:r>
              <a:rPr lang="es-419" dirty="0"/>
              <a:t>Application requirements analysis</a:t>
            </a:r>
            <a:endParaRPr lang="it-IT" dirty="0"/>
          </a:p>
        </p:txBody>
      </p:sp>
      <p:sp>
        <p:nvSpPr>
          <p:cNvPr id="3" name="Segnaposto contenuto 2">
            <a:extLst>
              <a:ext uri="{FF2B5EF4-FFF2-40B4-BE49-F238E27FC236}">
                <a16:creationId xmlns:a16="http://schemas.microsoft.com/office/drawing/2014/main" id="{D337844B-89E2-44FB-A63D-B9A0887B7178}"/>
              </a:ext>
            </a:extLst>
          </p:cNvPr>
          <p:cNvSpPr>
            <a:spLocks noGrp="1"/>
          </p:cNvSpPr>
          <p:nvPr>
            <p:ph idx="1"/>
          </p:nvPr>
        </p:nvSpPr>
        <p:spPr>
          <a:xfrm>
            <a:off x="838200" y="1322774"/>
            <a:ext cx="10515600" cy="5060271"/>
          </a:xfrm>
        </p:spPr>
        <p:txBody>
          <a:bodyPr>
            <a:normAutofit fontScale="77500" lnSpcReduction="20000"/>
          </a:bodyPr>
          <a:lstStyle/>
          <a:p>
            <a:r>
              <a:rPr lang="it-IT" dirty="0"/>
              <a:t>Un’applicazione web consente la gestione di riunioni online. Una riunione ha un titolo, una data, un’ora, una durata e un numero massimo di partecipanti. L’utente </a:t>
            </a:r>
            <a:r>
              <a:rPr lang="it-IT" dirty="0">
                <a:solidFill>
                  <a:schemeClr val="accent2">
                    <a:lumMod val="40000"/>
                    <a:lumOff val="60000"/>
                  </a:schemeClr>
                </a:solidFill>
              </a:rPr>
              <a:t>fa il login </a:t>
            </a:r>
            <a:r>
              <a:rPr lang="it-IT" dirty="0"/>
              <a:t>e, se autenticato, </a:t>
            </a:r>
            <a:r>
              <a:rPr lang="it-IT" dirty="0">
                <a:solidFill>
                  <a:srgbClr val="0070C0"/>
                </a:solidFill>
              </a:rPr>
              <a:t>accede</a:t>
            </a:r>
            <a:r>
              <a:rPr lang="it-IT" dirty="0"/>
              <a:t> all’</a:t>
            </a:r>
            <a:r>
              <a:rPr lang="it-IT" dirty="0">
                <a:solidFill>
                  <a:srgbClr val="FF0000"/>
                </a:solidFill>
              </a:rPr>
              <a:t>HOME page</a:t>
            </a:r>
            <a:r>
              <a:rPr lang="it-IT" dirty="0"/>
              <a:t> che mostra </a:t>
            </a:r>
            <a:r>
              <a:rPr lang="it-IT" dirty="0">
                <a:solidFill>
                  <a:srgbClr val="00B050"/>
                </a:solidFill>
              </a:rPr>
              <a:t>l’elenco delle riunioni indette da lui </a:t>
            </a:r>
            <a:r>
              <a:rPr lang="it-IT" dirty="0"/>
              <a:t>e non ancora scadute, </a:t>
            </a:r>
            <a:r>
              <a:rPr lang="it-IT" dirty="0">
                <a:solidFill>
                  <a:srgbClr val="00B050"/>
                </a:solidFill>
              </a:rPr>
              <a:t>l’elenco delle riunioni cui è stato invitato </a:t>
            </a:r>
            <a:r>
              <a:rPr lang="it-IT" dirty="0"/>
              <a:t>e non ancora scadute, e una </a:t>
            </a:r>
            <a:r>
              <a:rPr lang="it-IT" dirty="0" err="1">
                <a:solidFill>
                  <a:srgbClr val="00B050"/>
                </a:solidFill>
              </a:rPr>
              <a:t>form</a:t>
            </a:r>
            <a:r>
              <a:rPr lang="it-IT" dirty="0">
                <a:solidFill>
                  <a:srgbClr val="00B050"/>
                </a:solidFill>
              </a:rPr>
              <a:t> </a:t>
            </a:r>
            <a:r>
              <a:rPr lang="it-IT" dirty="0"/>
              <a:t>per </a:t>
            </a:r>
            <a:r>
              <a:rPr lang="it-IT" dirty="0">
                <a:solidFill>
                  <a:schemeClr val="accent2">
                    <a:lumMod val="40000"/>
                    <a:lumOff val="60000"/>
                  </a:schemeClr>
                </a:solidFill>
              </a:rPr>
              <a:t>creare una nuova riunione</a:t>
            </a:r>
            <a:r>
              <a:rPr lang="it-IT" dirty="0"/>
              <a:t>. Quando l’utente </a:t>
            </a:r>
            <a:r>
              <a:rPr lang="it-IT" dirty="0">
                <a:solidFill>
                  <a:srgbClr val="0070C0"/>
                </a:solidFill>
              </a:rPr>
              <a:t>inoltra la </a:t>
            </a:r>
            <a:r>
              <a:rPr lang="it-IT" dirty="0" err="1">
                <a:solidFill>
                  <a:srgbClr val="0070C0"/>
                </a:solidFill>
              </a:rPr>
              <a:t>form</a:t>
            </a:r>
            <a:r>
              <a:rPr lang="it-IT" dirty="0"/>
              <a:t> con il bottone INVIA, appare una </a:t>
            </a:r>
            <a:r>
              <a:rPr lang="it-IT" dirty="0">
                <a:solidFill>
                  <a:srgbClr val="FF0000"/>
                </a:solidFill>
              </a:rPr>
              <a:t>pagina ANAGRAFICA </a:t>
            </a:r>
            <a:r>
              <a:rPr lang="it-IT" dirty="0"/>
              <a:t>con </a:t>
            </a:r>
            <a:r>
              <a:rPr lang="it-IT" dirty="0">
                <a:solidFill>
                  <a:srgbClr val="00B050"/>
                </a:solidFill>
              </a:rPr>
              <a:t>l’elenco degli utenti registrati</a:t>
            </a:r>
            <a:r>
              <a:rPr lang="it-IT" dirty="0"/>
              <a:t>. L’utente </a:t>
            </a:r>
            <a:r>
              <a:rPr lang="it-IT" dirty="0">
                <a:solidFill>
                  <a:srgbClr val="0070C0"/>
                </a:solidFill>
              </a:rPr>
              <a:t>può scegliere uno o più partecipanti dall’elenco</a:t>
            </a:r>
            <a:r>
              <a:rPr lang="it-IT" dirty="0"/>
              <a:t> e </a:t>
            </a:r>
            <a:r>
              <a:rPr lang="it-IT" dirty="0">
                <a:solidFill>
                  <a:schemeClr val="accent2">
                    <a:lumMod val="40000"/>
                    <a:lumOff val="60000"/>
                  </a:schemeClr>
                </a:solidFill>
              </a:rPr>
              <a:t>premere il bottone INVITA </a:t>
            </a:r>
            <a:r>
              <a:rPr lang="it-IT" dirty="0"/>
              <a:t>per invitarli alla riunione. Se il numero d’invitati è superiore al massimo ammissibile di X unità, </a:t>
            </a:r>
            <a:r>
              <a:rPr lang="it-IT" dirty="0">
                <a:solidFill>
                  <a:srgbClr val="0070C0"/>
                </a:solidFill>
              </a:rPr>
              <a:t>appare di nuovo</a:t>
            </a:r>
            <a:r>
              <a:rPr lang="it-IT" dirty="0"/>
              <a:t> la pagina ANAGRAFICA con un </a:t>
            </a:r>
            <a:r>
              <a:rPr lang="it-IT" dirty="0">
                <a:solidFill>
                  <a:srgbClr val="00B050"/>
                </a:solidFill>
              </a:rPr>
              <a:t>messaggio “Troppi utenti selezionati, eliminane almeno X”</a:t>
            </a:r>
            <a:r>
              <a:rPr lang="it-IT" dirty="0"/>
              <a:t>. La pagina evidenzia nell’elenco gli utenti scelti in precedenza come preselezionati, in modo che l’utente </a:t>
            </a:r>
            <a:r>
              <a:rPr lang="it-IT" dirty="0">
                <a:solidFill>
                  <a:srgbClr val="0070C0"/>
                </a:solidFill>
              </a:rPr>
              <a:t>possa deselezionarne alcuni</a:t>
            </a:r>
            <a:r>
              <a:rPr lang="it-IT" dirty="0"/>
              <a:t>. Se alla pressione del bottone INVITA il numero d’invitati è inferiore al massimo ammissibile, </a:t>
            </a:r>
            <a:r>
              <a:rPr lang="it-IT" dirty="0">
                <a:solidFill>
                  <a:srgbClr val="0070C0"/>
                </a:solidFill>
              </a:rPr>
              <a:t>la riunione è memorizzata nella base di dati </a:t>
            </a:r>
            <a:r>
              <a:rPr lang="it-IT" dirty="0"/>
              <a:t>e associata agli utenti invitati. Al terzo tentativo scorretto di assegnare troppi invitati a una riunione </a:t>
            </a:r>
            <a:r>
              <a:rPr lang="it-IT" dirty="0">
                <a:solidFill>
                  <a:srgbClr val="0070C0"/>
                </a:solidFill>
              </a:rPr>
              <a:t>appare</a:t>
            </a:r>
            <a:r>
              <a:rPr lang="it-IT" dirty="0"/>
              <a:t> una </a:t>
            </a:r>
            <a:r>
              <a:rPr lang="it-IT" dirty="0">
                <a:solidFill>
                  <a:srgbClr val="FF0000"/>
                </a:solidFill>
              </a:rPr>
              <a:t>pagina CANCELLAZIONE </a:t>
            </a:r>
            <a:r>
              <a:rPr lang="it-IT" dirty="0"/>
              <a:t>con </a:t>
            </a:r>
            <a:r>
              <a:rPr lang="it-IT" dirty="0">
                <a:solidFill>
                  <a:srgbClr val="00B050"/>
                </a:solidFill>
              </a:rPr>
              <a:t>un messaggio “Tre tentativi di definire una riunione con troppi partecipanti, la riunione non sarà creata”</a:t>
            </a:r>
            <a:r>
              <a:rPr lang="it-IT" dirty="0"/>
              <a:t> e un </a:t>
            </a:r>
            <a:r>
              <a:rPr lang="it-IT" dirty="0">
                <a:solidFill>
                  <a:srgbClr val="00B050"/>
                </a:solidFill>
              </a:rPr>
              <a:t>link</a:t>
            </a:r>
            <a:r>
              <a:rPr lang="it-IT" dirty="0"/>
              <a:t> per tornare all’HOME page. In questo caso la riunione </a:t>
            </a:r>
            <a:r>
              <a:rPr lang="it-IT" dirty="0">
                <a:solidFill>
                  <a:srgbClr val="0070C0"/>
                </a:solidFill>
              </a:rPr>
              <a:t>NON è memorizzata</a:t>
            </a:r>
            <a:r>
              <a:rPr lang="it-IT" dirty="0"/>
              <a:t> nella base di dati. L’applicazione non deve registrare nella base di dati riunioni con numero eccessivo di partecipanti.</a:t>
            </a:r>
          </a:p>
          <a:p>
            <a:endParaRPr lang="it-IT" dirty="0"/>
          </a:p>
          <a:p>
            <a:r>
              <a:rPr lang="es-419" b="1" dirty="0">
                <a:solidFill>
                  <a:srgbClr val="FF0000"/>
                </a:solidFill>
              </a:rPr>
              <a:t>Pages (views)</a:t>
            </a:r>
            <a:r>
              <a:rPr lang="es-419" b="1" dirty="0"/>
              <a:t>, </a:t>
            </a:r>
            <a:r>
              <a:rPr lang="es-419" b="1" dirty="0">
                <a:solidFill>
                  <a:srgbClr val="00B050"/>
                </a:solidFill>
              </a:rPr>
              <a:t>view components</a:t>
            </a:r>
            <a:r>
              <a:rPr lang="es-419" b="1" dirty="0"/>
              <a:t>, </a:t>
            </a:r>
            <a:r>
              <a:rPr lang="es-419" b="1" dirty="0">
                <a:solidFill>
                  <a:srgbClr val="0070C0"/>
                </a:solidFill>
              </a:rPr>
              <a:t>events</a:t>
            </a:r>
            <a:r>
              <a:rPr lang="es-419" b="1" dirty="0"/>
              <a:t>, </a:t>
            </a:r>
            <a:r>
              <a:rPr lang="es-419" b="1" dirty="0">
                <a:solidFill>
                  <a:schemeClr val="accent2">
                    <a:lumMod val="40000"/>
                    <a:lumOff val="60000"/>
                  </a:schemeClr>
                </a:solidFill>
              </a:rPr>
              <a:t>actions</a:t>
            </a:r>
            <a:endParaRPr lang="it-IT" dirty="0">
              <a:solidFill>
                <a:schemeClr val="accent2">
                  <a:lumMod val="40000"/>
                  <a:lumOff val="60000"/>
                </a:schemeClr>
              </a:solidFill>
            </a:endParaRPr>
          </a:p>
        </p:txBody>
      </p:sp>
    </p:spTree>
    <p:extLst>
      <p:ext uri="{BB962C8B-B14F-4D97-AF65-F5344CB8AC3E}">
        <p14:creationId xmlns:p14="http://schemas.microsoft.com/office/powerpoint/2010/main" val="250292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9024C7-6637-4771-9B4A-A5271D2D6987}"/>
              </a:ext>
            </a:extLst>
          </p:cNvPr>
          <p:cNvSpPr>
            <a:spLocks noGrp="1"/>
          </p:cNvSpPr>
          <p:nvPr>
            <p:ph type="title"/>
          </p:nvPr>
        </p:nvSpPr>
        <p:spPr>
          <a:xfrm>
            <a:off x="838200" y="365126"/>
            <a:ext cx="10515600" cy="797850"/>
          </a:xfrm>
        </p:spPr>
        <p:txBody>
          <a:bodyPr/>
          <a:lstStyle/>
          <a:p>
            <a:r>
              <a:rPr lang="es-419" dirty="0"/>
              <a:t>Completamento delle specifiche</a:t>
            </a:r>
            <a:endParaRPr lang="it-IT" dirty="0"/>
          </a:p>
        </p:txBody>
      </p:sp>
      <p:sp>
        <p:nvSpPr>
          <p:cNvPr id="3" name="Segnaposto contenuto 2">
            <a:extLst>
              <a:ext uri="{FF2B5EF4-FFF2-40B4-BE49-F238E27FC236}">
                <a16:creationId xmlns:a16="http://schemas.microsoft.com/office/drawing/2014/main" id="{B2816E81-CD3A-48DC-81E4-E4186F1FE9C3}"/>
              </a:ext>
            </a:extLst>
          </p:cNvPr>
          <p:cNvSpPr>
            <a:spLocks noGrp="1"/>
          </p:cNvSpPr>
          <p:nvPr>
            <p:ph idx="1"/>
          </p:nvPr>
        </p:nvSpPr>
        <p:spPr>
          <a:xfrm>
            <a:off x="838200" y="1269507"/>
            <a:ext cx="10515600" cy="4907456"/>
          </a:xfrm>
        </p:spPr>
        <p:txBody>
          <a:bodyPr/>
          <a:lstStyle/>
          <a:p>
            <a:pPr marL="342900" lvl="0" indent="-342900">
              <a:lnSpc>
                <a:spcPct val="80000"/>
              </a:lnSpc>
              <a:spcBef>
                <a:spcPts val="400"/>
              </a:spcBef>
              <a:buClr>
                <a:schemeClr val="dk1"/>
              </a:buClr>
              <a:buSzPts val="2000"/>
            </a:pPr>
            <a:r>
              <a:rPr lang="it-IT" dirty="0">
                <a:solidFill>
                  <a:srgbClr val="FF0000"/>
                </a:solidFill>
              </a:rPr>
              <a:t>La pagina di default </a:t>
            </a:r>
            <a:r>
              <a:rPr lang="it-IT" dirty="0"/>
              <a:t>contiene la </a:t>
            </a:r>
            <a:r>
              <a:rPr lang="it-IT" dirty="0" err="1">
                <a:solidFill>
                  <a:srgbClr val="00B050"/>
                </a:solidFill>
              </a:rPr>
              <a:t>form</a:t>
            </a:r>
            <a:r>
              <a:rPr lang="it-IT" dirty="0">
                <a:solidFill>
                  <a:srgbClr val="00B050"/>
                </a:solidFill>
              </a:rPr>
              <a:t> di login</a:t>
            </a:r>
          </a:p>
          <a:p>
            <a:pPr marL="342900" lvl="0" indent="-342900">
              <a:lnSpc>
                <a:spcPct val="80000"/>
              </a:lnSpc>
              <a:spcBef>
                <a:spcPts val="400"/>
              </a:spcBef>
              <a:buClr>
                <a:srgbClr val="000000"/>
              </a:buClr>
              <a:buSzPts val="2000"/>
            </a:pPr>
            <a:r>
              <a:rPr lang="it-IT" dirty="0">
                <a:solidFill>
                  <a:srgbClr val="000000"/>
                </a:solidFill>
              </a:rPr>
              <a:t>Sia per gli utenti che per le riunioni tutti dati sono obbligatori.</a:t>
            </a:r>
          </a:p>
          <a:p>
            <a:pPr marL="0" indent="0">
              <a:buNone/>
            </a:pPr>
            <a:endParaRPr lang="it-IT" dirty="0"/>
          </a:p>
        </p:txBody>
      </p:sp>
    </p:spTree>
    <p:extLst>
      <p:ext uri="{BB962C8B-B14F-4D97-AF65-F5344CB8AC3E}">
        <p14:creationId xmlns:p14="http://schemas.microsoft.com/office/powerpoint/2010/main" val="401099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B3F72AD5-9788-4D93-9AFF-1F79BCA840DD}"/>
              </a:ext>
            </a:extLst>
          </p:cNvPr>
          <p:cNvSpPr>
            <a:spLocks noGrp="1"/>
          </p:cNvSpPr>
          <p:nvPr>
            <p:ph type="ctrTitle"/>
          </p:nvPr>
        </p:nvSpPr>
        <p:spPr/>
        <p:txBody>
          <a:bodyPr/>
          <a:lstStyle/>
          <a:p>
            <a:r>
              <a:rPr lang="it-IT" dirty="0"/>
              <a:t>Application design (in IFML)</a:t>
            </a:r>
          </a:p>
        </p:txBody>
      </p:sp>
    </p:spTree>
    <p:extLst>
      <p:ext uri="{BB962C8B-B14F-4D97-AF65-F5344CB8AC3E}">
        <p14:creationId xmlns:p14="http://schemas.microsoft.com/office/powerpoint/2010/main" val="265120179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1286</Words>
  <Application>Microsoft Office PowerPoint</Application>
  <PresentationFormat>Widescreen</PresentationFormat>
  <Paragraphs>137</Paragraphs>
  <Slides>14</Slides>
  <Notes>3</Notes>
  <HiddenSlides>0</HiddenSlides>
  <MMClips>0</MMClips>
  <ScaleCrop>false</ScaleCrop>
  <HeadingPairs>
    <vt:vector size="6" baseType="variant">
      <vt:variant>
        <vt:lpstr>Caratteri utilizzati</vt:lpstr>
      </vt:variant>
      <vt:variant>
        <vt:i4>4</vt:i4>
      </vt:variant>
      <vt:variant>
        <vt:lpstr>Tema</vt:lpstr>
      </vt:variant>
      <vt:variant>
        <vt:i4>2</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Office Theme</vt:lpstr>
      <vt:lpstr>Progetto 5 TIW</vt:lpstr>
      <vt:lpstr>Presentazione standard di PowerPoint</vt:lpstr>
      <vt:lpstr>Analisi dei dati</vt:lpstr>
      <vt:lpstr>Database design</vt:lpstr>
      <vt:lpstr>   Local database schema</vt:lpstr>
      <vt:lpstr>Local database schema</vt:lpstr>
      <vt:lpstr>Application requirements analysis</vt:lpstr>
      <vt:lpstr>Completamento delle specifiche</vt:lpstr>
      <vt:lpstr>Application design (in IFML)</vt:lpstr>
      <vt:lpstr>Presentazione standard di PowerPoint</vt:lpstr>
      <vt:lpstr>Components</vt:lpstr>
      <vt:lpstr>Event: login</vt:lpstr>
      <vt:lpstr>Evento: crea una nuova riunione</vt:lpstr>
      <vt:lpstr>Event: 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5</dc:title>
  <dc:creator>Emilio De Lorenzis</dc:creator>
  <cp:lastModifiedBy>Emilio De Lorenzis</cp:lastModifiedBy>
  <cp:revision>21</cp:revision>
  <dcterms:created xsi:type="dcterms:W3CDTF">2020-04-03T15:24:08Z</dcterms:created>
  <dcterms:modified xsi:type="dcterms:W3CDTF">2020-04-06T10:35:00Z</dcterms:modified>
</cp:coreProperties>
</file>