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5" r:id="rId11"/>
    <p:sldId id="264" r:id="rId12"/>
    <p:sldId id="266" r:id="rId13"/>
    <p:sldId id="268" r:id="rId14"/>
    <p:sldId id="270" r:id="rId15"/>
    <p:sldId id="274" r:id="rId16"/>
    <p:sldId id="275"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F7AB-70AF-4CF6-BB05-3E38FA901C54}" type="datetimeFigureOut">
              <a:rPr lang="it-IT" smtClean="0"/>
              <a:t>12/04/2020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FD1-2346-4C7D-BB6C-CB7D81DF7CE2}" type="slidenum">
              <a:rPr lang="it-IT" smtClean="0"/>
              <a:t>‹N›</a:t>
            </a:fld>
            <a:endParaRPr lang="it-IT"/>
          </a:p>
        </p:txBody>
      </p:sp>
    </p:spTree>
    <p:extLst>
      <p:ext uri="{BB962C8B-B14F-4D97-AF65-F5344CB8AC3E}">
        <p14:creationId xmlns:p14="http://schemas.microsoft.com/office/powerpoint/2010/main" val="10699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98CD9-4802-4A63-9F6F-7714CF4D9F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DB4032-7780-47F1-AC40-7780245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1F8D9B-A9FB-4C5E-A0A3-AE80C4874E8C}"/>
              </a:ext>
            </a:extLst>
          </p:cNvPr>
          <p:cNvSpPr>
            <a:spLocks noGrp="1"/>
          </p:cNvSpPr>
          <p:nvPr>
            <p:ph type="dt" sz="half" idx="10"/>
          </p:nvPr>
        </p:nvSpPr>
        <p:spPr/>
        <p:txBody>
          <a:bodyPr/>
          <a:lstStyle/>
          <a:p>
            <a:fld id="{1B47AA5E-3DEB-42FF-8BC3-9A694865C39A}" type="datetimeFigureOut">
              <a:rPr lang="it-IT" smtClean="0"/>
              <a:t>12/04/2020</a:t>
            </a:fld>
            <a:endParaRPr lang="it-IT"/>
          </a:p>
        </p:txBody>
      </p:sp>
      <p:sp>
        <p:nvSpPr>
          <p:cNvPr id="5" name="Segnaposto piè di pagina 4">
            <a:extLst>
              <a:ext uri="{FF2B5EF4-FFF2-40B4-BE49-F238E27FC236}">
                <a16:creationId xmlns:a16="http://schemas.microsoft.com/office/drawing/2014/main" id="{AF3A6852-2FAC-45FF-8B1B-9BD4154548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62AF71-6741-46EC-B254-60BC45CE95C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55907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37591-9993-43CB-A76B-E0906E7DA8D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7DFB3C-9CBB-457C-85E4-11AD10CCB2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3E8547-6E12-4D27-9460-4EF1869D74C8}"/>
              </a:ext>
            </a:extLst>
          </p:cNvPr>
          <p:cNvSpPr>
            <a:spLocks noGrp="1"/>
          </p:cNvSpPr>
          <p:nvPr>
            <p:ph type="dt" sz="half" idx="10"/>
          </p:nvPr>
        </p:nvSpPr>
        <p:spPr/>
        <p:txBody>
          <a:bodyPr/>
          <a:lstStyle/>
          <a:p>
            <a:fld id="{1B47AA5E-3DEB-42FF-8BC3-9A694865C39A}" type="datetimeFigureOut">
              <a:rPr lang="it-IT" smtClean="0"/>
              <a:t>12/04/2020</a:t>
            </a:fld>
            <a:endParaRPr lang="it-IT"/>
          </a:p>
        </p:txBody>
      </p:sp>
      <p:sp>
        <p:nvSpPr>
          <p:cNvPr id="5" name="Segnaposto piè di pagina 4">
            <a:extLst>
              <a:ext uri="{FF2B5EF4-FFF2-40B4-BE49-F238E27FC236}">
                <a16:creationId xmlns:a16="http://schemas.microsoft.com/office/drawing/2014/main" id="{22952402-BB26-4F3F-B2F1-BD6675FF43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9D93E-8257-4AB4-93A6-8B3FBE5644C1}"/>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261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5B0EF5-F388-4C27-A88A-B4C5CFD416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25CDCB-4B66-467E-AE82-FD9ED26375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4AF583-E04C-42B7-A691-4D2D746D82C6}"/>
              </a:ext>
            </a:extLst>
          </p:cNvPr>
          <p:cNvSpPr>
            <a:spLocks noGrp="1"/>
          </p:cNvSpPr>
          <p:nvPr>
            <p:ph type="dt" sz="half" idx="10"/>
          </p:nvPr>
        </p:nvSpPr>
        <p:spPr/>
        <p:txBody>
          <a:bodyPr/>
          <a:lstStyle/>
          <a:p>
            <a:fld id="{1B47AA5E-3DEB-42FF-8BC3-9A694865C39A}" type="datetimeFigureOut">
              <a:rPr lang="it-IT" smtClean="0"/>
              <a:t>12/04/2020</a:t>
            </a:fld>
            <a:endParaRPr lang="it-IT"/>
          </a:p>
        </p:txBody>
      </p:sp>
      <p:sp>
        <p:nvSpPr>
          <p:cNvPr id="5" name="Segnaposto piè di pagina 4">
            <a:extLst>
              <a:ext uri="{FF2B5EF4-FFF2-40B4-BE49-F238E27FC236}">
                <a16:creationId xmlns:a16="http://schemas.microsoft.com/office/drawing/2014/main" id="{CE88AB44-C81A-42F6-ADB0-2BA1A17B5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32184-B266-491F-AABC-E583EA1EC67F}"/>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4987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323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686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09557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4840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8049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7452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3784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747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F5DBA-7D3A-40EA-8CF1-BCDB93AADD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94A20B-E308-48CE-9CD6-80767EC34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EE980E-33C2-49C0-985F-97E5F57A1FBC}"/>
              </a:ext>
            </a:extLst>
          </p:cNvPr>
          <p:cNvSpPr>
            <a:spLocks noGrp="1"/>
          </p:cNvSpPr>
          <p:nvPr>
            <p:ph type="dt" sz="half" idx="10"/>
          </p:nvPr>
        </p:nvSpPr>
        <p:spPr/>
        <p:txBody>
          <a:bodyPr/>
          <a:lstStyle/>
          <a:p>
            <a:fld id="{1B47AA5E-3DEB-42FF-8BC3-9A694865C39A}" type="datetimeFigureOut">
              <a:rPr lang="it-IT" smtClean="0"/>
              <a:t>12/04/2020</a:t>
            </a:fld>
            <a:endParaRPr lang="it-IT"/>
          </a:p>
        </p:txBody>
      </p:sp>
      <p:sp>
        <p:nvSpPr>
          <p:cNvPr id="5" name="Segnaposto piè di pagina 4">
            <a:extLst>
              <a:ext uri="{FF2B5EF4-FFF2-40B4-BE49-F238E27FC236}">
                <a16:creationId xmlns:a16="http://schemas.microsoft.com/office/drawing/2014/main" id="{18D004EB-E2A9-4122-BA23-45843D2C7C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739BAC-9A7D-410E-8ED3-DA087A96873D}"/>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12721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05232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89857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09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E4897-F0E8-4BD9-83BC-52BE8117F5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475F26-A834-46A4-9618-C0E99882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CD2F09-03CB-49F3-9E42-170A946E15E0}"/>
              </a:ext>
            </a:extLst>
          </p:cNvPr>
          <p:cNvSpPr>
            <a:spLocks noGrp="1"/>
          </p:cNvSpPr>
          <p:nvPr>
            <p:ph type="dt" sz="half" idx="10"/>
          </p:nvPr>
        </p:nvSpPr>
        <p:spPr/>
        <p:txBody>
          <a:bodyPr/>
          <a:lstStyle/>
          <a:p>
            <a:fld id="{1B47AA5E-3DEB-42FF-8BC3-9A694865C39A}" type="datetimeFigureOut">
              <a:rPr lang="it-IT" smtClean="0"/>
              <a:t>12/04/2020</a:t>
            </a:fld>
            <a:endParaRPr lang="it-IT"/>
          </a:p>
        </p:txBody>
      </p:sp>
      <p:sp>
        <p:nvSpPr>
          <p:cNvPr id="5" name="Segnaposto piè di pagina 4">
            <a:extLst>
              <a:ext uri="{FF2B5EF4-FFF2-40B4-BE49-F238E27FC236}">
                <a16:creationId xmlns:a16="http://schemas.microsoft.com/office/drawing/2014/main" id="{D66B367F-5EAA-439D-8F59-59C378BA6B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220F0-3CB2-4DDE-B806-EE3FF7C12C9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0813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12640-6436-4B6E-80D5-0CB569073B3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95114F-B08B-4B2D-B63F-D81544E25F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72FD612-42D8-4337-AD67-995495114E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0CBD6EF-DCCD-4A12-A04F-72A06F5E7F65}"/>
              </a:ext>
            </a:extLst>
          </p:cNvPr>
          <p:cNvSpPr>
            <a:spLocks noGrp="1"/>
          </p:cNvSpPr>
          <p:nvPr>
            <p:ph type="dt" sz="half" idx="10"/>
          </p:nvPr>
        </p:nvSpPr>
        <p:spPr/>
        <p:txBody>
          <a:bodyPr/>
          <a:lstStyle/>
          <a:p>
            <a:fld id="{1B47AA5E-3DEB-42FF-8BC3-9A694865C39A}" type="datetimeFigureOut">
              <a:rPr lang="it-IT" smtClean="0"/>
              <a:t>12/04/2020</a:t>
            </a:fld>
            <a:endParaRPr lang="it-IT"/>
          </a:p>
        </p:txBody>
      </p:sp>
      <p:sp>
        <p:nvSpPr>
          <p:cNvPr id="6" name="Segnaposto piè di pagina 5">
            <a:extLst>
              <a:ext uri="{FF2B5EF4-FFF2-40B4-BE49-F238E27FC236}">
                <a16:creationId xmlns:a16="http://schemas.microsoft.com/office/drawing/2014/main" id="{3A46B2A6-6E69-4E8F-AB80-5CA052265D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68E12D-9815-451E-B8E8-9E2A12766B18}"/>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883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04B8F-E7B9-46CA-88EF-93B2D3EC45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59A210-43FC-4BD9-88E4-BD11C9D2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E46C388-4368-4723-8122-B5FCAD166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C56867-83FC-40B1-A4BC-DB49CCD93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561038-A299-4F5C-8532-9E465FFBB3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812593-BD7F-47D3-BC59-F4901774044B}"/>
              </a:ext>
            </a:extLst>
          </p:cNvPr>
          <p:cNvSpPr>
            <a:spLocks noGrp="1"/>
          </p:cNvSpPr>
          <p:nvPr>
            <p:ph type="dt" sz="half" idx="10"/>
          </p:nvPr>
        </p:nvSpPr>
        <p:spPr/>
        <p:txBody>
          <a:bodyPr/>
          <a:lstStyle/>
          <a:p>
            <a:fld id="{1B47AA5E-3DEB-42FF-8BC3-9A694865C39A}" type="datetimeFigureOut">
              <a:rPr lang="it-IT" smtClean="0"/>
              <a:t>12/04/2020</a:t>
            </a:fld>
            <a:endParaRPr lang="it-IT"/>
          </a:p>
        </p:txBody>
      </p:sp>
      <p:sp>
        <p:nvSpPr>
          <p:cNvPr id="8" name="Segnaposto piè di pagina 7">
            <a:extLst>
              <a:ext uri="{FF2B5EF4-FFF2-40B4-BE49-F238E27FC236}">
                <a16:creationId xmlns:a16="http://schemas.microsoft.com/office/drawing/2014/main" id="{7ACF2B91-E9C6-4FD3-A1B6-6245BFBF9A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F8CB4B-566A-43AC-8D30-2AEC392BCD84}"/>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6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6B8EC-FC6D-45B4-85D5-1B02A85ECB1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5384450-53F7-4D20-89D0-CB5F522AB082}"/>
              </a:ext>
            </a:extLst>
          </p:cNvPr>
          <p:cNvSpPr>
            <a:spLocks noGrp="1"/>
          </p:cNvSpPr>
          <p:nvPr>
            <p:ph type="dt" sz="half" idx="10"/>
          </p:nvPr>
        </p:nvSpPr>
        <p:spPr/>
        <p:txBody>
          <a:bodyPr/>
          <a:lstStyle/>
          <a:p>
            <a:fld id="{1B47AA5E-3DEB-42FF-8BC3-9A694865C39A}" type="datetimeFigureOut">
              <a:rPr lang="it-IT" smtClean="0"/>
              <a:t>12/04/2020</a:t>
            </a:fld>
            <a:endParaRPr lang="it-IT"/>
          </a:p>
        </p:txBody>
      </p:sp>
      <p:sp>
        <p:nvSpPr>
          <p:cNvPr id="4" name="Segnaposto piè di pagina 3">
            <a:extLst>
              <a:ext uri="{FF2B5EF4-FFF2-40B4-BE49-F238E27FC236}">
                <a16:creationId xmlns:a16="http://schemas.microsoft.com/office/drawing/2014/main" id="{6FA007C1-81BE-47AC-AC30-D1FE2BB921B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839C87-9F51-45D7-864D-AC3146060C5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166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15D1F93-B12A-4238-A181-C627CB4D9CAB}"/>
              </a:ext>
            </a:extLst>
          </p:cNvPr>
          <p:cNvSpPr>
            <a:spLocks noGrp="1"/>
          </p:cNvSpPr>
          <p:nvPr>
            <p:ph type="dt" sz="half" idx="10"/>
          </p:nvPr>
        </p:nvSpPr>
        <p:spPr/>
        <p:txBody>
          <a:bodyPr/>
          <a:lstStyle/>
          <a:p>
            <a:fld id="{1B47AA5E-3DEB-42FF-8BC3-9A694865C39A}" type="datetimeFigureOut">
              <a:rPr lang="it-IT" smtClean="0"/>
              <a:t>12/04/2020</a:t>
            </a:fld>
            <a:endParaRPr lang="it-IT"/>
          </a:p>
        </p:txBody>
      </p:sp>
      <p:sp>
        <p:nvSpPr>
          <p:cNvPr id="3" name="Segnaposto piè di pagina 2">
            <a:extLst>
              <a:ext uri="{FF2B5EF4-FFF2-40B4-BE49-F238E27FC236}">
                <a16:creationId xmlns:a16="http://schemas.microsoft.com/office/drawing/2014/main" id="{9AFF40B9-EE75-495F-B047-862591577B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5C08A12-7A96-4FCA-8F8C-42FBDEB80E6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914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7F805-B8F1-4D28-BA6A-6E2D8AD6545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9DAD87-6154-42E0-B2C5-2628C748E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D801190-73C1-4ABE-8130-8E9941B1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1DF7C7-68CF-4405-B14D-9B097F66556F}"/>
              </a:ext>
            </a:extLst>
          </p:cNvPr>
          <p:cNvSpPr>
            <a:spLocks noGrp="1"/>
          </p:cNvSpPr>
          <p:nvPr>
            <p:ph type="dt" sz="half" idx="10"/>
          </p:nvPr>
        </p:nvSpPr>
        <p:spPr/>
        <p:txBody>
          <a:bodyPr/>
          <a:lstStyle/>
          <a:p>
            <a:fld id="{1B47AA5E-3DEB-42FF-8BC3-9A694865C39A}" type="datetimeFigureOut">
              <a:rPr lang="it-IT" smtClean="0"/>
              <a:t>12/04/2020</a:t>
            </a:fld>
            <a:endParaRPr lang="it-IT"/>
          </a:p>
        </p:txBody>
      </p:sp>
      <p:sp>
        <p:nvSpPr>
          <p:cNvPr id="6" name="Segnaposto piè di pagina 5">
            <a:extLst>
              <a:ext uri="{FF2B5EF4-FFF2-40B4-BE49-F238E27FC236}">
                <a16:creationId xmlns:a16="http://schemas.microsoft.com/office/drawing/2014/main" id="{B35786FD-86A9-439B-A9E4-9BEF8265A10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F1ADE9-1F23-4579-9CEA-680631FE8F5C}"/>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0245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FA2D4-92B2-4F45-80D8-5504CFA063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820F578-044C-462F-BA40-394757F42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FFA732-F224-4D99-8FB0-9B085E7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8D610-E9EE-4673-8B72-53DC54B1E91B}"/>
              </a:ext>
            </a:extLst>
          </p:cNvPr>
          <p:cNvSpPr>
            <a:spLocks noGrp="1"/>
          </p:cNvSpPr>
          <p:nvPr>
            <p:ph type="dt" sz="half" idx="10"/>
          </p:nvPr>
        </p:nvSpPr>
        <p:spPr/>
        <p:txBody>
          <a:bodyPr/>
          <a:lstStyle/>
          <a:p>
            <a:fld id="{1B47AA5E-3DEB-42FF-8BC3-9A694865C39A}" type="datetimeFigureOut">
              <a:rPr lang="it-IT" smtClean="0"/>
              <a:t>12/04/2020</a:t>
            </a:fld>
            <a:endParaRPr lang="it-IT"/>
          </a:p>
        </p:txBody>
      </p:sp>
      <p:sp>
        <p:nvSpPr>
          <p:cNvPr id="6" name="Segnaposto piè di pagina 5">
            <a:extLst>
              <a:ext uri="{FF2B5EF4-FFF2-40B4-BE49-F238E27FC236}">
                <a16:creationId xmlns:a16="http://schemas.microsoft.com/office/drawing/2014/main" id="{FF9F54FC-B5C2-4298-98DC-AD50A0EC70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9F98DB-85E4-4CC0-B892-539759655CA5}"/>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825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9B9C6-BD90-46F4-A826-2CD6E2083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A2185A-B766-4EC8-A59A-4891A191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C34B3-6F0F-4269-B581-F61B46B13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7AA5E-3DEB-42FF-8BC3-9A694865C39A}" type="datetimeFigureOut">
              <a:rPr lang="it-IT" smtClean="0"/>
              <a:t>12/04/2020</a:t>
            </a:fld>
            <a:endParaRPr lang="it-IT"/>
          </a:p>
        </p:txBody>
      </p:sp>
      <p:sp>
        <p:nvSpPr>
          <p:cNvPr id="5" name="Segnaposto piè di pagina 4">
            <a:extLst>
              <a:ext uri="{FF2B5EF4-FFF2-40B4-BE49-F238E27FC236}">
                <a16:creationId xmlns:a16="http://schemas.microsoft.com/office/drawing/2014/main" id="{171236B0-261E-452E-B707-0F826C8E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F375BD-66F1-402B-8A84-5875259C9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FD08-8233-4090-A8EA-31BF5FF41C3A}" type="slidenum">
              <a:rPr lang="it-IT" smtClean="0"/>
              <a:t>‹N›</a:t>
            </a:fld>
            <a:endParaRPr lang="it-IT"/>
          </a:p>
        </p:txBody>
      </p:sp>
    </p:spTree>
    <p:extLst>
      <p:ext uri="{BB962C8B-B14F-4D97-AF65-F5344CB8AC3E}">
        <p14:creationId xmlns:p14="http://schemas.microsoft.com/office/powerpoint/2010/main" val="19749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76036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C4E67-38C7-41B8-BF16-B1908D6A1340}"/>
              </a:ext>
            </a:extLst>
          </p:cNvPr>
          <p:cNvSpPr>
            <a:spLocks noGrp="1"/>
          </p:cNvSpPr>
          <p:nvPr>
            <p:ph type="ctrTitle"/>
          </p:nvPr>
        </p:nvSpPr>
        <p:spPr>
          <a:xfrm>
            <a:off x="1524000" y="305617"/>
            <a:ext cx="9144000" cy="2387600"/>
          </a:xfrm>
        </p:spPr>
        <p:txBody>
          <a:bodyPr/>
          <a:lstStyle/>
          <a:p>
            <a:r>
              <a:rPr lang="it-IT" dirty="0"/>
              <a:t>Progetto 5 TIW</a:t>
            </a:r>
          </a:p>
        </p:txBody>
      </p:sp>
      <p:sp>
        <p:nvSpPr>
          <p:cNvPr id="3" name="Sottotitolo 2">
            <a:extLst>
              <a:ext uri="{FF2B5EF4-FFF2-40B4-BE49-F238E27FC236}">
                <a16:creationId xmlns:a16="http://schemas.microsoft.com/office/drawing/2014/main" id="{E059F8F2-385E-4138-AB98-060500B24B5E}"/>
              </a:ext>
            </a:extLst>
          </p:cNvPr>
          <p:cNvSpPr>
            <a:spLocks noGrp="1"/>
          </p:cNvSpPr>
          <p:nvPr>
            <p:ph type="subTitle" idx="1"/>
          </p:nvPr>
        </p:nvSpPr>
        <p:spPr/>
        <p:txBody>
          <a:bodyPr/>
          <a:lstStyle/>
          <a:p>
            <a:r>
              <a:rPr lang="it-IT" dirty="0"/>
              <a:t>Gruppo 15 Web Technologies</a:t>
            </a:r>
          </a:p>
        </p:txBody>
      </p:sp>
    </p:spTree>
    <p:extLst>
      <p:ext uri="{BB962C8B-B14F-4D97-AF65-F5344CB8AC3E}">
        <p14:creationId xmlns:p14="http://schemas.microsoft.com/office/powerpoint/2010/main" val="1611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magine 27" descr="Immagine che contiene screenshot&#10;&#10;Descrizione generata automaticamente">
            <a:extLst>
              <a:ext uri="{FF2B5EF4-FFF2-40B4-BE49-F238E27FC236}">
                <a16:creationId xmlns:a16="http://schemas.microsoft.com/office/drawing/2014/main" id="{CED4B6C7-DEB9-4EA9-8636-D3B938593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229272"/>
            <a:ext cx="12192000" cy="6856656"/>
          </a:xfrm>
          <a:prstGeom prst="rect">
            <a:avLst/>
          </a:prstGeom>
        </p:spPr>
      </p:pic>
    </p:spTree>
    <p:extLst>
      <p:ext uri="{BB962C8B-B14F-4D97-AF65-F5344CB8AC3E}">
        <p14:creationId xmlns:p14="http://schemas.microsoft.com/office/powerpoint/2010/main" val="386422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5237081-0812-41D0-B4F8-4CFCF964A206}"/>
              </a:ext>
            </a:extLst>
          </p:cNvPr>
          <p:cNvSpPr>
            <a:spLocks noGrp="1"/>
          </p:cNvSpPr>
          <p:nvPr>
            <p:ph type="title"/>
          </p:nvPr>
        </p:nvSpPr>
        <p:spPr>
          <a:xfrm>
            <a:off x="838200" y="365125"/>
            <a:ext cx="10515600" cy="815605"/>
          </a:xfrm>
        </p:spPr>
        <p:txBody>
          <a:bodyPr/>
          <a:lstStyle/>
          <a:p>
            <a:pPr algn="ctr"/>
            <a:r>
              <a:rPr lang="es-419" dirty="0"/>
              <a:t>Components</a:t>
            </a:r>
            <a:endParaRPr lang="it-IT" dirty="0"/>
          </a:p>
        </p:txBody>
      </p:sp>
      <p:sp>
        <p:nvSpPr>
          <p:cNvPr id="5" name="Segnaposto contenuto 4">
            <a:extLst>
              <a:ext uri="{FF2B5EF4-FFF2-40B4-BE49-F238E27FC236}">
                <a16:creationId xmlns:a16="http://schemas.microsoft.com/office/drawing/2014/main" id="{082B3057-866C-467D-A5B6-B4C2541FFB19}"/>
              </a:ext>
            </a:extLst>
          </p:cNvPr>
          <p:cNvSpPr>
            <a:spLocks noGrp="1"/>
          </p:cNvSpPr>
          <p:nvPr>
            <p:ph sz="half" idx="1"/>
          </p:nvPr>
        </p:nvSpPr>
        <p:spPr>
          <a:xfrm>
            <a:off x="622852" y="1429305"/>
            <a:ext cx="5668617" cy="5677270"/>
          </a:xfrm>
        </p:spPr>
        <p:txBody>
          <a:bodyPr>
            <a:normAutofit fontScale="92500" lnSpcReduction="10000"/>
          </a:bodyPr>
          <a:lstStyle/>
          <a:p>
            <a:pPr marL="342900" lvl="0" indent="-342900">
              <a:lnSpc>
                <a:spcPct val="80000"/>
              </a:lnSpc>
              <a:spcBef>
                <a:spcPts val="0"/>
              </a:spcBef>
              <a:buClr>
                <a:schemeClr val="dk1"/>
              </a:buClr>
              <a:buSzPts val="1750"/>
            </a:pPr>
            <a:r>
              <a:rPr lang="es-419" sz="2000" dirty="0"/>
              <a:t>Model objects (Beans)</a:t>
            </a:r>
          </a:p>
          <a:p>
            <a:pPr marL="742950" lvl="1" indent="-285750">
              <a:lnSpc>
                <a:spcPct val="80000"/>
              </a:lnSpc>
              <a:spcBef>
                <a:spcPts val="300"/>
              </a:spcBef>
              <a:buClr>
                <a:schemeClr val="dk1"/>
              </a:buClr>
              <a:buSzPts val="1500"/>
              <a:buChar char="–"/>
            </a:pPr>
            <a:r>
              <a:rPr lang="es-419" sz="2000" dirty="0"/>
              <a:t>Utente</a:t>
            </a:r>
          </a:p>
          <a:p>
            <a:pPr marL="742950" lvl="1" indent="-285750">
              <a:lnSpc>
                <a:spcPct val="80000"/>
              </a:lnSpc>
              <a:spcBef>
                <a:spcPts val="300"/>
              </a:spcBef>
              <a:buClr>
                <a:schemeClr val="dk1"/>
              </a:buClr>
              <a:buSzPts val="1500"/>
              <a:buChar char="–"/>
            </a:pPr>
            <a:r>
              <a:rPr lang="es-419" sz="2000" dirty="0"/>
              <a:t>Riunione</a:t>
            </a:r>
          </a:p>
          <a:p>
            <a:pPr marL="742950" lvl="1" indent="-285750">
              <a:lnSpc>
                <a:spcPct val="80000"/>
              </a:lnSpc>
              <a:spcBef>
                <a:spcPts val="300"/>
              </a:spcBef>
              <a:buClr>
                <a:schemeClr val="dk1"/>
              </a:buClr>
              <a:buSzPts val="1500"/>
              <a:buChar char="–"/>
            </a:pPr>
            <a:r>
              <a:rPr lang="es-419" sz="2000" dirty="0"/>
              <a:t>RiunionePartecipanti</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Data Access Objects (Classes)</a:t>
            </a:r>
          </a:p>
          <a:p>
            <a:pPr marL="742950" lvl="1" indent="-285750">
              <a:lnSpc>
                <a:spcPct val="80000"/>
              </a:lnSpc>
              <a:spcBef>
                <a:spcPts val="300"/>
              </a:spcBef>
              <a:buClr>
                <a:schemeClr val="dk1"/>
              </a:buClr>
              <a:buSzPts val="1500"/>
              <a:buChar char="–"/>
            </a:pPr>
            <a:r>
              <a:rPr lang="es-419" sz="2000" dirty="0"/>
              <a:t>UserDAO</a:t>
            </a:r>
          </a:p>
          <a:p>
            <a:pPr lvl="2" indent="-177800">
              <a:lnSpc>
                <a:spcPct val="80000"/>
              </a:lnSpc>
              <a:spcBef>
                <a:spcPts val="300"/>
              </a:spcBef>
              <a:buClr>
                <a:schemeClr val="dk1"/>
              </a:buClr>
              <a:buSzPts val="1200"/>
            </a:pPr>
            <a:r>
              <a:rPr lang="es-419" dirty="0"/>
              <a:t>checkUser (username, password)</a:t>
            </a:r>
          </a:p>
          <a:p>
            <a:pPr lvl="2" indent="-177800">
              <a:lnSpc>
                <a:spcPct val="80000"/>
              </a:lnSpc>
              <a:spcBef>
                <a:spcPts val="300"/>
              </a:spcBef>
              <a:buClr>
                <a:schemeClr val="dk1"/>
              </a:buClr>
              <a:buSzPts val="1200"/>
            </a:pPr>
            <a:r>
              <a:rPr lang="it-IT" dirty="0" err="1"/>
              <a:t>checkNuovoUser</a:t>
            </a:r>
            <a:r>
              <a:rPr lang="it-IT" dirty="0"/>
              <a:t> (username)</a:t>
            </a:r>
            <a:endParaRPr lang="es-419" dirty="0"/>
          </a:p>
          <a:p>
            <a:pPr lvl="2" indent="-177800">
              <a:lnSpc>
                <a:spcPct val="80000"/>
              </a:lnSpc>
              <a:spcBef>
                <a:spcPts val="300"/>
              </a:spcBef>
              <a:buClr>
                <a:schemeClr val="dk1"/>
              </a:buClr>
              <a:buSzPts val="1200"/>
            </a:pPr>
            <a:r>
              <a:rPr lang="it-IT" dirty="0" err="1"/>
              <a:t>utentiRegistrati</a:t>
            </a:r>
            <a:r>
              <a:rPr lang="it-IT" dirty="0"/>
              <a:t> (</a:t>
            </a:r>
            <a:r>
              <a:rPr lang="it-IT" dirty="0" err="1"/>
              <a:t>idCreatore</a:t>
            </a:r>
            <a:r>
              <a:rPr lang="it-IT" dirty="0"/>
              <a:t>)</a:t>
            </a:r>
          </a:p>
          <a:p>
            <a:pPr lvl="2" indent="-177800">
              <a:lnSpc>
                <a:spcPct val="80000"/>
              </a:lnSpc>
              <a:spcBef>
                <a:spcPts val="300"/>
              </a:spcBef>
              <a:buClr>
                <a:schemeClr val="dk1"/>
              </a:buClr>
              <a:buSzPts val="1200"/>
            </a:pPr>
            <a:r>
              <a:rPr lang="it-IT" dirty="0" err="1"/>
              <a:t>addUtente</a:t>
            </a:r>
            <a:r>
              <a:rPr lang="it-IT" dirty="0"/>
              <a:t> (utente)</a:t>
            </a:r>
          </a:p>
          <a:p>
            <a:pPr lvl="2" indent="-177800">
              <a:lnSpc>
                <a:spcPct val="80000"/>
              </a:lnSpc>
              <a:spcBef>
                <a:spcPts val="300"/>
              </a:spcBef>
              <a:buClr>
                <a:schemeClr val="dk1"/>
              </a:buClr>
              <a:buSzPts val="1200"/>
            </a:pPr>
            <a:endParaRPr lang="es-419" dirty="0"/>
          </a:p>
          <a:p>
            <a:pPr marL="742950" lvl="1">
              <a:lnSpc>
                <a:spcPct val="80000"/>
              </a:lnSpc>
              <a:spcBef>
                <a:spcPts val="300"/>
              </a:spcBef>
              <a:buSzPts val="1500"/>
              <a:buChar char="–"/>
            </a:pPr>
            <a:r>
              <a:rPr lang="es-419" sz="2000" dirty="0"/>
              <a:t>RiunioneDAO</a:t>
            </a:r>
          </a:p>
          <a:p>
            <a:pPr lvl="2" indent="-177800">
              <a:lnSpc>
                <a:spcPct val="80000"/>
              </a:lnSpc>
              <a:spcBef>
                <a:spcPts val="300"/>
              </a:spcBef>
              <a:buSzPts val="1200"/>
            </a:pPr>
            <a:r>
              <a:rPr lang="es-419" dirty="0"/>
              <a:t>findRiunioniCreate (idUtente)</a:t>
            </a:r>
          </a:p>
          <a:p>
            <a:pPr lvl="2" indent="-177800">
              <a:lnSpc>
                <a:spcPct val="80000"/>
              </a:lnSpc>
              <a:spcBef>
                <a:spcPts val="300"/>
              </a:spcBef>
              <a:buSzPts val="1200"/>
            </a:pPr>
            <a:r>
              <a:rPr lang="es-419" dirty="0"/>
              <a:t>findRiunioniPartByUser (userid)</a:t>
            </a:r>
          </a:p>
          <a:p>
            <a:pPr lvl="2" indent="-177800">
              <a:lnSpc>
                <a:spcPct val="80000"/>
              </a:lnSpc>
              <a:spcBef>
                <a:spcPts val="300"/>
              </a:spcBef>
              <a:buSzPts val="1200"/>
            </a:pPr>
            <a:r>
              <a:rPr lang="es-419" dirty="0"/>
              <a:t>addRiunione (</a:t>
            </a:r>
            <a:r>
              <a:rPr lang="it-IT" dirty="0"/>
              <a:t>Riunione</a:t>
            </a:r>
            <a:r>
              <a:rPr lang="es-419" dirty="0"/>
              <a:t>)</a:t>
            </a:r>
          </a:p>
          <a:p>
            <a:pPr lvl="2" indent="-177800">
              <a:lnSpc>
                <a:spcPct val="80000"/>
              </a:lnSpc>
              <a:spcBef>
                <a:spcPts val="300"/>
              </a:spcBef>
              <a:buSzPts val="1200"/>
            </a:pPr>
            <a:r>
              <a:rPr lang="it-IT" dirty="0" err="1"/>
              <a:t>getMaxId</a:t>
            </a:r>
            <a:r>
              <a:rPr lang="it-IT" dirty="0"/>
              <a:t> ()</a:t>
            </a:r>
            <a:endParaRPr lang="es-419" dirty="0"/>
          </a:p>
          <a:p>
            <a:pPr lvl="2" indent="-177800">
              <a:lnSpc>
                <a:spcPct val="80000"/>
              </a:lnSpc>
              <a:spcBef>
                <a:spcPts val="300"/>
              </a:spcBef>
              <a:buSzPts val="1200"/>
            </a:pPr>
            <a:endParaRPr lang="es-419" dirty="0"/>
          </a:p>
          <a:p>
            <a:pPr marL="742950" lvl="1" indent="-285750">
              <a:lnSpc>
                <a:spcPct val="80000"/>
              </a:lnSpc>
              <a:spcBef>
                <a:spcPts val="300"/>
              </a:spcBef>
              <a:buClr>
                <a:schemeClr val="dk1"/>
              </a:buClr>
              <a:buSzPts val="1500"/>
              <a:buChar char="–"/>
            </a:pPr>
            <a:r>
              <a:rPr lang="es-419" sz="2000" dirty="0"/>
              <a:t>RiunionePartecipantiDAO</a:t>
            </a:r>
            <a:endParaRPr lang="es-419" dirty="0"/>
          </a:p>
          <a:p>
            <a:pPr lvl="2" indent="-177800">
              <a:lnSpc>
                <a:spcPct val="80000"/>
              </a:lnSpc>
              <a:spcBef>
                <a:spcPts val="300"/>
              </a:spcBef>
              <a:buSzPts val="1200"/>
            </a:pPr>
            <a:r>
              <a:rPr lang="it-IT" dirty="0" err="1"/>
              <a:t>findRiunioniPartByUser</a:t>
            </a:r>
            <a:r>
              <a:rPr lang="it-IT" dirty="0"/>
              <a:t> (</a:t>
            </a:r>
            <a:r>
              <a:rPr lang="it-IT" dirty="0" err="1"/>
              <a:t>idUtente</a:t>
            </a:r>
            <a:r>
              <a:rPr lang="it-IT" dirty="0"/>
              <a:t>)</a:t>
            </a:r>
          </a:p>
          <a:p>
            <a:pPr lvl="2" indent="-177800">
              <a:lnSpc>
                <a:spcPct val="80000"/>
              </a:lnSpc>
              <a:spcBef>
                <a:spcPts val="300"/>
              </a:spcBef>
              <a:buSzPts val="1200"/>
            </a:pPr>
            <a:r>
              <a:rPr lang="it-IT" dirty="0" err="1"/>
              <a:t>addRiunionePartecipante</a:t>
            </a:r>
            <a:r>
              <a:rPr lang="it-IT" dirty="0"/>
              <a:t> (</a:t>
            </a:r>
            <a:r>
              <a:rPr lang="it-IT" dirty="0" err="1"/>
              <a:t>idRiunione</a:t>
            </a:r>
            <a:r>
              <a:rPr lang="it-IT" dirty="0"/>
              <a:t>, utenti)</a:t>
            </a:r>
            <a:endParaRPr lang="es-419" dirty="0"/>
          </a:p>
          <a:p>
            <a:endParaRPr lang="it-IT" dirty="0"/>
          </a:p>
        </p:txBody>
      </p:sp>
      <p:sp>
        <p:nvSpPr>
          <p:cNvPr id="6" name="Segnaposto contenuto 5">
            <a:extLst>
              <a:ext uri="{FF2B5EF4-FFF2-40B4-BE49-F238E27FC236}">
                <a16:creationId xmlns:a16="http://schemas.microsoft.com/office/drawing/2014/main" id="{3B56CA62-F3A3-46EC-B360-E7A364177911}"/>
              </a:ext>
            </a:extLst>
          </p:cNvPr>
          <p:cNvSpPr>
            <a:spLocks noGrp="1"/>
          </p:cNvSpPr>
          <p:nvPr>
            <p:ph sz="half" idx="2"/>
          </p:nvPr>
        </p:nvSpPr>
        <p:spPr>
          <a:xfrm>
            <a:off x="6172200" y="1429305"/>
            <a:ext cx="5181600" cy="4747658"/>
          </a:xfrm>
        </p:spPr>
        <p:txBody>
          <a:bodyPr>
            <a:normAutofit fontScale="92500" lnSpcReduction="10000"/>
          </a:bodyPr>
          <a:lstStyle/>
          <a:p>
            <a:pPr marL="342900" lvl="0" indent="-342900">
              <a:lnSpc>
                <a:spcPct val="80000"/>
              </a:lnSpc>
              <a:spcBef>
                <a:spcPts val="0"/>
              </a:spcBef>
              <a:buClr>
                <a:schemeClr val="dk1"/>
              </a:buClr>
              <a:buSzPts val="1750"/>
            </a:pPr>
            <a:r>
              <a:rPr lang="es-419" sz="2000" dirty="0"/>
              <a:t>Controllers (servlets)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CheckPartecipanti</a:t>
            </a:r>
          </a:p>
          <a:p>
            <a:pPr marL="742950" lvl="1" indent="-285750">
              <a:lnSpc>
                <a:spcPct val="80000"/>
              </a:lnSpc>
              <a:spcBef>
                <a:spcPts val="300"/>
              </a:spcBef>
              <a:buClr>
                <a:schemeClr val="dk1"/>
              </a:buClr>
              <a:buSzPts val="1500"/>
              <a:buChar char="–"/>
            </a:pPr>
            <a:r>
              <a:rPr lang="es-419" sz="2000" dirty="0"/>
              <a:t>GoToHomePage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GoToAnagrPage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Logout</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Views (Templates)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HomePage</a:t>
            </a:r>
          </a:p>
          <a:p>
            <a:pPr marL="742950" lvl="1" indent="-285750">
              <a:lnSpc>
                <a:spcPct val="80000"/>
              </a:lnSpc>
              <a:spcBef>
                <a:spcPts val="300"/>
              </a:spcBef>
              <a:buClr>
                <a:schemeClr val="dk1"/>
              </a:buClr>
              <a:buSzPts val="1500"/>
              <a:buChar char="–"/>
            </a:pPr>
            <a:r>
              <a:rPr lang="es-419" sz="2000" dirty="0"/>
              <a:t>PaginaAnagrafica</a:t>
            </a:r>
          </a:p>
          <a:p>
            <a:pPr marL="742950" lvl="1" indent="-285750">
              <a:lnSpc>
                <a:spcPct val="80000"/>
              </a:lnSpc>
              <a:spcBef>
                <a:spcPts val="300"/>
              </a:spcBef>
              <a:buClr>
                <a:schemeClr val="dk1"/>
              </a:buClr>
              <a:buSzPts val="1500"/>
              <a:buChar char="–"/>
            </a:pPr>
            <a:r>
              <a:rPr lang="es-419" sz="2000" dirty="0"/>
              <a:t>PaginaCancellazione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endParaRPr lang="it-IT" dirty="0"/>
          </a:p>
        </p:txBody>
      </p:sp>
    </p:spTree>
    <p:extLst>
      <p:ext uri="{BB962C8B-B14F-4D97-AF65-F5344CB8AC3E}">
        <p14:creationId xmlns:p14="http://schemas.microsoft.com/office/powerpoint/2010/main" val="14280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 login</a:t>
            </a:r>
            <a:endParaRPr dirty="0"/>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a:t>
            </a:r>
            <a:endParaRPr sz="1867" kern="0" dirty="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UtenteDAO(user, pass)</a:t>
            </a:r>
            <a:endParaRPr sz="1600" kern="0" dirty="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867" kern="0" dirty="0" err="1">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/Login</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username</a:t>
            </a:r>
            <a:endParaRPr sz="1867" kern="0" dirty="0">
              <a:solidFill>
                <a:srgbClr val="000000"/>
              </a:solidFill>
              <a:latin typeface="Arial"/>
              <a:cs typeface="Arial"/>
              <a:sym typeface="Arial"/>
            </a:endParaRPr>
          </a:p>
          <a:p>
            <a:pPr defTabSz="1219170">
              <a:buClr>
                <a:srgbClr val="000000"/>
              </a:buClr>
            </a:pPr>
            <a:r>
              <a:rPr lang="es-419" sz="1867" kern="0" dirty="0">
                <a:solidFill>
                  <a:srgbClr val="000000"/>
                </a:solidFill>
                <a:latin typeface="Calibri"/>
                <a:ea typeface="Calibri"/>
                <a:cs typeface="Calibri"/>
                <a:sym typeface="Calibri"/>
              </a:rPr>
              <a:t>password</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r>
              <a:rPr lang="it-IT" sz="2400" kern="0" dirty="0" err="1">
                <a:solidFill>
                  <a:srgbClr val="000000"/>
                </a:solidFill>
                <a:latin typeface="Calibri"/>
                <a:ea typeface="Calibri"/>
                <a:cs typeface="Calibri"/>
                <a:sym typeface="Calibri"/>
              </a:rPr>
              <a:t>login.jsp</a:t>
            </a:r>
            <a:endParaRPr lang="it-IT" sz="2400" kern="0" dirty="0">
              <a:solidFill>
                <a:srgbClr val="000000"/>
              </a:solidFill>
              <a:latin typeface="Calibri"/>
              <a:ea typeface="Calibri"/>
              <a:cs typeface="Calibri"/>
              <a:sym typeface="Calibri"/>
            </a:endParaRPr>
          </a:p>
          <a:p>
            <a:pPr defTabSz="1219170">
              <a:buClr>
                <a:srgbClr val="000000"/>
              </a:buClr>
            </a:pPr>
            <a:endParaRPr sz="2133" kern="0" dirty="0">
              <a:solidFill>
                <a:srgbClr val="000000"/>
              </a:solidFill>
              <a:latin typeface="Calibri"/>
              <a:ea typeface="Calibri"/>
              <a:cs typeface="Calibri"/>
              <a:sym typeface="Calibri"/>
            </a:endParaRPr>
          </a:p>
        </p:txBody>
      </p:sp>
      <p:cxnSp>
        <p:nvCxnSpPr>
          <p:cNvPr id="295" name="Google Shape;295;p37"/>
          <p:cNvCxnSpPr/>
          <p:nvPr/>
        </p:nvCxnSpPr>
        <p:spPr>
          <a:xfrm flipH="1">
            <a:off x="9324837" y="18536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123180" y="4569333"/>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flipV="1">
            <a:off x="2215346" y="5073333"/>
            <a:ext cx="6907834" cy="200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2129776"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GoToHomePage</a:t>
            </a:r>
            <a:endParaRPr sz="1867" kern="0" dirty="0">
              <a:solidFill>
                <a:srgbClr val="000000"/>
              </a:solidFill>
              <a:latin typeface="Calibri"/>
              <a:ea typeface="Calibri"/>
              <a:cs typeface="Calibri"/>
              <a:sym typeface="Calibri"/>
            </a:endParaRPr>
          </a:p>
        </p:txBody>
      </p: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endParaRPr sz="2133" b="1" kern="0"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Evento: crea una nuova riunione</a:t>
            </a:r>
            <a:endParaRPr dirty="0"/>
          </a:p>
        </p:txBody>
      </p:sp>
      <p:sp>
        <p:nvSpPr>
          <p:cNvPr id="339" name="Google Shape;339;p39"/>
          <p:cNvSpPr/>
          <p:nvPr/>
        </p:nvSpPr>
        <p:spPr>
          <a:xfrm>
            <a:off x="1693234" y="1447800"/>
            <a:ext cx="1752601"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CreaRiunione</a:t>
            </a:r>
            <a:endParaRPr sz="1867" kern="0" dirty="0">
              <a:solidFill>
                <a:srgbClr val="000000"/>
              </a:solidFill>
              <a:latin typeface="Calibri"/>
              <a:ea typeface="Calibri"/>
              <a:cs typeface="Calibri"/>
              <a:sym typeface="Calibri"/>
            </a:endParaRPr>
          </a:p>
        </p:txBody>
      </p:sp>
      <p:cxnSp>
        <p:nvCxnSpPr>
          <p:cNvPr id="340" name="Google Shape;340;p39"/>
          <p:cNvCxnSpPr>
            <a:stCxn id="339" idx="2"/>
          </p:cNvCxnSpPr>
          <p:nvPr/>
        </p:nvCxnSpPr>
        <p:spPr>
          <a:xfrm>
            <a:off x="2569535"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1" name="Google Shape;341;p39"/>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2" name="Google Shape;342;p39"/>
          <p:cNvSpPr txBox="1"/>
          <p:nvPr/>
        </p:nvSpPr>
        <p:spPr>
          <a:xfrm>
            <a:off x="1007435" y="2602469"/>
            <a:ext cx="1220847" cy="3693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343" name="Google Shape;343;p39"/>
          <p:cNvSpPr/>
          <p:nvPr/>
        </p:nvSpPr>
        <p:spPr>
          <a:xfrm>
            <a:off x="2325913" y="2044701"/>
            <a:ext cx="408721" cy="30404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349" name="Google Shape;349;p39"/>
          <p:cNvSpPr/>
          <p:nvPr/>
        </p:nvSpPr>
        <p:spPr>
          <a:xfrm>
            <a:off x="4366315" y="1409623"/>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PaginaAnagrafica</a:t>
            </a:r>
            <a:endParaRPr sz="1867" kern="0" dirty="0">
              <a:solidFill>
                <a:srgbClr val="000000"/>
              </a:solidFill>
              <a:latin typeface="Calibri"/>
              <a:ea typeface="Calibri"/>
              <a:cs typeface="Calibri"/>
              <a:sym typeface="Calibri"/>
            </a:endParaRPr>
          </a:p>
        </p:txBody>
      </p:sp>
      <p:cxnSp>
        <p:nvCxnSpPr>
          <p:cNvPr id="350" name="Google Shape;350;p39"/>
          <p:cNvCxnSpPr>
            <a:stCxn id="349" idx="2"/>
          </p:cNvCxnSpPr>
          <p:nvPr/>
        </p:nvCxnSpPr>
        <p:spPr>
          <a:xfrm flipH="1">
            <a:off x="5432715" y="1790823"/>
            <a:ext cx="28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1" name="Google Shape;351;p39"/>
          <p:cNvSpPr/>
          <p:nvPr/>
        </p:nvSpPr>
        <p:spPr>
          <a:xfrm>
            <a:off x="5257915" y="2035837"/>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52" name="Google Shape;352;p39"/>
          <p:cNvCxnSpPr>
            <a:cxnSpLocks/>
          </p:cNvCxnSpPr>
          <p:nvPr/>
        </p:nvCxnSpPr>
        <p:spPr>
          <a:xfrm>
            <a:off x="2734634" y="2237173"/>
            <a:ext cx="25232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3" name="Google Shape;353;p39"/>
          <p:cNvSpPr txBox="1"/>
          <p:nvPr/>
        </p:nvSpPr>
        <p:spPr>
          <a:xfrm>
            <a:off x="2700157" y="1790823"/>
            <a:ext cx="11176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redirect</a:t>
            </a:r>
            <a:endParaRPr sz="2133" kern="0" dirty="0">
              <a:solidFill>
                <a:srgbClr val="000000"/>
              </a:solidFill>
              <a:latin typeface="Calibri"/>
              <a:ea typeface="Calibri"/>
              <a:cs typeface="Calibri"/>
              <a:sym typeface="Calibri"/>
            </a:endParaRPr>
          </a:p>
        </p:txBody>
      </p:sp>
      <p:sp>
        <p:nvSpPr>
          <p:cNvPr id="354" name="Google Shape;354;p39"/>
          <p:cNvSpPr txBox="1"/>
          <p:nvPr/>
        </p:nvSpPr>
        <p:spPr>
          <a:xfrm>
            <a:off x="348829" y="3128000"/>
            <a:ext cx="1928400" cy="3040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/CreaRiunione</a:t>
            </a:r>
            <a:endParaRPr sz="2133"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titolo</a:t>
            </a:r>
            <a:endParaRPr sz="1867"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durata</a:t>
            </a:r>
            <a:endParaRPr sz="1867"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HomePage</a:t>
            </a:r>
            <a:endParaRPr sz="2133" kern="0" dirty="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HomePage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72;p37">
            <a:extLst>
              <a:ext uri="{FF2B5EF4-FFF2-40B4-BE49-F238E27FC236}">
                <a16:creationId xmlns:a16="http://schemas.microsoft.com/office/drawing/2014/main" id="{8299FB71-F86A-4849-8D80-6B398CBF2C89}"/>
              </a:ext>
            </a:extLst>
          </p:cNvPr>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 Aggiungi Riunione</a:t>
            </a:r>
            <a:endParaRPr dirty="0"/>
          </a:p>
        </p:txBody>
      </p:sp>
      <p:sp>
        <p:nvSpPr>
          <p:cNvPr id="4" name="Google Shape;273;p37">
            <a:extLst>
              <a:ext uri="{FF2B5EF4-FFF2-40B4-BE49-F238E27FC236}">
                <a16:creationId xmlns:a16="http://schemas.microsoft.com/office/drawing/2014/main" id="{2A640F54-250D-4FF9-B290-25CA3A3E0E7E}"/>
              </a:ext>
            </a:extLst>
          </p:cNvPr>
          <p:cNvSpPr/>
          <p:nvPr/>
        </p:nvSpPr>
        <p:spPr>
          <a:xfrm>
            <a:off x="454432" y="1341548"/>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HomePage.jsp</a:t>
            </a:r>
            <a:endParaRPr sz="1867" kern="0" dirty="0">
              <a:solidFill>
                <a:srgbClr val="000000"/>
              </a:solidFill>
              <a:latin typeface="Calibri"/>
              <a:ea typeface="Calibri"/>
              <a:cs typeface="Calibri"/>
              <a:sym typeface="Calibri"/>
            </a:endParaRPr>
          </a:p>
        </p:txBody>
      </p:sp>
      <p:cxnSp>
        <p:nvCxnSpPr>
          <p:cNvPr id="5" name="Google Shape;274;p37">
            <a:extLst>
              <a:ext uri="{FF2B5EF4-FFF2-40B4-BE49-F238E27FC236}">
                <a16:creationId xmlns:a16="http://schemas.microsoft.com/office/drawing/2014/main" id="{1B97D20C-6E0C-4123-AE1C-FFDDB163CE15}"/>
              </a:ext>
            </a:extLst>
          </p:cNvPr>
          <p:cNvCxnSpPr>
            <a:stCxn id="4" idx="2"/>
          </p:cNvCxnSpPr>
          <p:nvPr/>
        </p:nvCxnSpPr>
        <p:spPr>
          <a:xfrm flipH="1">
            <a:off x="1298032" y="172274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7;p37">
            <a:extLst>
              <a:ext uri="{FF2B5EF4-FFF2-40B4-BE49-F238E27FC236}">
                <a16:creationId xmlns:a16="http://schemas.microsoft.com/office/drawing/2014/main" id="{21A7656C-5EED-4222-9439-10DD031F774A}"/>
              </a:ext>
            </a:extLst>
          </p:cNvPr>
          <p:cNvSpPr/>
          <p:nvPr/>
        </p:nvSpPr>
        <p:spPr>
          <a:xfrm>
            <a:off x="1153481" y="1989375"/>
            <a:ext cx="408800" cy="40573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7" name="Google Shape;352;p39">
            <a:extLst>
              <a:ext uri="{FF2B5EF4-FFF2-40B4-BE49-F238E27FC236}">
                <a16:creationId xmlns:a16="http://schemas.microsoft.com/office/drawing/2014/main" id="{22146859-6162-4CA3-AC95-4B377401BABF}"/>
              </a:ext>
            </a:extLst>
          </p:cNvPr>
          <p:cNvCxnSpPr>
            <a:cxnSpLocks/>
          </p:cNvCxnSpPr>
          <p:nvPr/>
        </p:nvCxnSpPr>
        <p:spPr>
          <a:xfrm>
            <a:off x="1714216" y="2210669"/>
            <a:ext cx="121451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 name="Google Shape;273;p37">
            <a:extLst>
              <a:ext uri="{FF2B5EF4-FFF2-40B4-BE49-F238E27FC236}">
                <a16:creationId xmlns:a16="http://schemas.microsoft.com/office/drawing/2014/main" id="{2ACDAD50-1E0F-4C63-8205-D7E7DC55698E}"/>
              </a:ext>
            </a:extLst>
          </p:cNvPr>
          <p:cNvSpPr/>
          <p:nvPr/>
        </p:nvSpPr>
        <p:spPr>
          <a:xfrm>
            <a:off x="2237860"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request</a:t>
            </a:r>
            <a:endParaRPr sz="1867" kern="0" dirty="0">
              <a:solidFill>
                <a:srgbClr val="000000"/>
              </a:solidFill>
              <a:latin typeface="Calibri"/>
              <a:ea typeface="Calibri"/>
              <a:cs typeface="Calibri"/>
              <a:sym typeface="Calibri"/>
            </a:endParaRPr>
          </a:p>
        </p:txBody>
      </p:sp>
      <p:sp>
        <p:nvSpPr>
          <p:cNvPr id="9" name="Rettangolo 8">
            <a:extLst>
              <a:ext uri="{FF2B5EF4-FFF2-40B4-BE49-F238E27FC236}">
                <a16:creationId xmlns:a16="http://schemas.microsoft.com/office/drawing/2014/main" id="{3A477324-16A6-4FD4-934F-BDACE67FD794}"/>
              </a:ext>
            </a:extLst>
          </p:cNvPr>
          <p:cNvSpPr/>
          <p:nvPr/>
        </p:nvSpPr>
        <p:spPr>
          <a:xfrm>
            <a:off x="1408250" y="2227385"/>
            <a:ext cx="1659220" cy="738664"/>
          </a:xfrm>
          <a:prstGeom prst="rect">
            <a:avLst/>
          </a:prstGeom>
        </p:spPr>
        <p:txBody>
          <a:bodyPr wrap="square">
            <a:spAutoFit/>
          </a:bodyPr>
          <a:lstStyle/>
          <a:p>
            <a:pPr algn="ctr"/>
            <a:r>
              <a:rPr lang="en-US" sz="1400" dirty="0" err="1"/>
              <a:t>setAttribute</a:t>
            </a:r>
            <a:r>
              <a:rPr lang="en-US" sz="1400" dirty="0"/>
              <a:t>  (“</a:t>
            </a:r>
            <a:r>
              <a:rPr lang="en-US" sz="1400" dirty="0" err="1"/>
              <a:t>attributiRiunione</a:t>
            </a:r>
            <a:r>
              <a:rPr lang="en-US" sz="1400" dirty="0"/>
              <a:t>", </a:t>
            </a:r>
            <a:r>
              <a:rPr lang="en-US" sz="1400" dirty="0" err="1"/>
              <a:t>attributiRiunione</a:t>
            </a:r>
            <a:r>
              <a:rPr lang="en-US" sz="1400" dirty="0"/>
              <a:t>)</a:t>
            </a:r>
          </a:p>
        </p:txBody>
      </p:sp>
      <p:cxnSp>
        <p:nvCxnSpPr>
          <p:cNvPr id="10" name="Google Shape;274;p37">
            <a:extLst>
              <a:ext uri="{FF2B5EF4-FFF2-40B4-BE49-F238E27FC236}">
                <a16:creationId xmlns:a16="http://schemas.microsoft.com/office/drawing/2014/main" id="{88186C99-6E33-486E-B2A2-E5A66FD590B8}"/>
              </a:ext>
            </a:extLst>
          </p:cNvPr>
          <p:cNvCxnSpPr/>
          <p:nvPr/>
        </p:nvCxnSpPr>
        <p:spPr>
          <a:xfrm flipH="1">
            <a:off x="3149676" y="1781663"/>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77;p37">
            <a:extLst>
              <a:ext uri="{FF2B5EF4-FFF2-40B4-BE49-F238E27FC236}">
                <a16:creationId xmlns:a16="http://schemas.microsoft.com/office/drawing/2014/main" id="{45E829DC-1DAC-4184-841C-DD46CDDF0A16}"/>
              </a:ext>
            </a:extLst>
          </p:cNvPr>
          <p:cNvSpPr/>
          <p:nvPr/>
        </p:nvSpPr>
        <p:spPr>
          <a:xfrm>
            <a:off x="2921482" y="2061961"/>
            <a:ext cx="408800" cy="667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12" name="Google Shape;273;p37">
            <a:extLst>
              <a:ext uri="{FF2B5EF4-FFF2-40B4-BE49-F238E27FC236}">
                <a16:creationId xmlns:a16="http://schemas.microsoft.com/office/drawing/2014/main" id="{C4B649D5-DDFB-460C-A123-4BF6C908E08A}"/>
              </a:ext>
            </a:extLst>
          </p:cNvPr>
          <p:cNvSpPr/>
          <p:nvPr/>
        </p:nvSpPr>
        <p:spPr>
          <a:xfrm>
            <a:off x="3668532"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AnagrPage</a:t>
            </a:r>
            <a:endParaRPr sz="1867" kern="0" dirty="0">
              <a:solidFill>
                <a:srgbClr val="000000"/>
              </a:solidFill>
              <a:latin typeface="Calibri"/>
              <a:ea typeface="Calibri"/>
              <a:cs typeface="Calibri"/>
              <a:sym typeface="Calibri"/>
            </a:endParaRPr>
          </a:p>
        </p:txBody>
      </p:sp>
      <p:cxnSp>
        <p:nvCxnSpPr>
          <p:cNvPr id="13" name="Google Shape;274;p37">
            <a:extLst>
              <a:ext uri="{FF2B5EF4-FFF2-40B4-BE49-F238E27FC236}">
                <a16:creationId xmlns:a16="http://schemas.microsoft.com/office/drawing/2014/main" id="{72F5C1CE-4CFA-4E95-9A05-B93CD3C6A703}"/>
              </a:ext>
            </a:extLst>
          </p:cNvPr>
          <p:cNvCxnSpPr/>
          <p:nvPr/>
        </p:nvCxnSpPr>
        <p:spPr>
          <a:xfrm flipH="1">
            <a:off x="4395692" y="172274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4" name="Google Shape;277;p37">
            <a:extLst>
              <a:ext uri="{FF2B5EF4-FFF2-40B4-BE49-F238E27FC236}">
                <a16:creationId xmlns:a16="http://schemas.microsoft.com/office/drawing/2014/main" id="{2BD05D56-4DE5-4999-B222-A96C7877C8AD}"/>
              </a:ext>
            </a:extLst>
          </p:cNvPr>
          <p:cNvSpPr/>
          <p:nvPr/>
        </p:nvSpPr>
        <p:spPr>
          <a:xfrm>
            <a:off x="4261376" y="2919171"/>
            <a:ext cx="408800" cy="32907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15" name="Google Shape;352;p39">
            <a:extLst>
              <a:ext uri="{FF2B5EF4-FFF2-40B4-BE49-F238E27FC236}">
                <a16:creationId xmlns:a16="http://schemas.microsoft.com/office/drawing/2014/main" id="{8B133D8B-6C7B-4D84-ADF1-416300FCF6E9}"/>
              </a:ext>
            </a:extLst>
          </p:cNvPr>
          <p:cNvCxnSpPr>
            <a:cxnSpLocks/>
          </p:cNvCxnSpPr>
          <p:nvPr/>
        </p:nvCxnSpPr>
        <p:spPr>
          <a:xfrm>
            <a:off x="1781996" y="3169957"/>
            <a:ext cx="22789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Rettangolo 15">
            <a:extLst>
              <a:ext uri="{FF2B5EF4-FFF2-40B4-BE49-F238E27FC236}">
                <a16:creationId xmlns:a16="http://schemas.microsoft.com/office/drawing/2014/main" id="{8C85D4FC-5DFD-412D-968E-112C0BAFC680}"/>
              </a:ext>
            </a:extLst>
          </p:cNvPr>
          <p:cNvSpPr/>
          <p:nvPr/>
        </p:nvSpPr>
        <p:spPr>
          <a:xfrm>
            <a:off x="2070776" y="3169957"/>
            <a:ext cx="1659220" cy="523220"/>
          </a:xfrm>
          <a:prstGeom prst="rect">
            <a:avLst/>
          </a:prstGeom>
        </p:spPr>
        <p:txBody>
          <a:bodyPr wrap="square">
            <a:spAutoFit/>
          </a:bodyPr>
          <a:lstStyle/>
          <a:p>
            <a:pPr algn="ctr"/>
            <a:r>
              <a:rPr lang="en-US" sz="1400" dirty="0"/>
              <a:t>Redirect /</a:t>
            </a:r>
            <a:r>
              <a:rPr lang="en-US" sz="1400" dirty="0" err="1"/>
              <a:t>AnagrPage</a:t>
            </a:r>
            <a:endParaRPr lang="en-US" sz="1400" dirty="0"/>
          </a:p>
        </p:txBody>
      </p:sp>
      <p:sp>
        <p:nvSpPr>
          <p:cNvPr id="17" name="Google Shape;273;p37">
            <a:extLst>
              <a:ext uri="{FF2B5EF4-FFF2-40B4-BE49-F238E27FC236}">
                <a16:creationId xmlns:a16="http://schemas.microsoft.com/office/drawing/2014/main" id="{03BA4B8D-BD74-421F-8E89-9C0133CF744C}"/>
              </a:ext>
            </a:extLst>
          </p:cNvPr>
          <p:cNvSpPr/>
          <p:nvPr/>
        </p:nvSpPr>
        <p:spPr>
          <a:xfrm>
            <a:off x="5068576"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UtenteDAO</a:t>
            </a:r>
            <a:endParaRPr sz="1867" kern="0" dirty="0">
              <a:solidFill>
                <a:srgbClr val="000000"/>
              </a:solidFill>
              <a:latin typeface="Calibri"/>
              <a:ea typeface="Calibri"/>
              <a:cs typeface="Calibri"/>
              <a:sym typeface="Calibri"/>
            </a:endParaRPr>
          </a:p>
        </p:txBody>
      </p:sp>
      <p:cxnSp>
        <p:nvCxnSpPr>
          <p:cNvPr id="18" name="Google Shape;274;p37">
            <a:extLst>
              <a:ext uri="{FF2B5EF4-FFF2-40B4-BE49-F238E27FC236}">
                <a16:creationId xmlns:a16="http://schemas.microsoft.com/office/drawing/2014/main" id="{27F73BD2-A6AE-4207-80DD-D1F65638E931}"/>
              </a:ext>
            </a:extLst>
          </p:cNvPr>
          <p:cNvCxnSpPr/>
          <p:nvPr/>
        </p:nvCxnSpPr>
        <p:spPr>
          <a:xfrm flipH="1">
            <a:off x="5735798" y="175617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9" name="Google Shape;277;p37">
            <a:extLst>
              <a:ext uri="{FF2B5EF4-FFF2-40B4-BE49-F238E27FC236}">
                <a16:creationId xmlns:a16="http://schemas.microsoft.com/office/drawing/2014/main" id="{7CBF9172-7DFB-40D7-A288-C794CD874112}"/>
              </a:ext>
            </a:extLst>
          </p:cNvPr>
          <p:cNvSpPr/>
          <p:nvPr/>
        </p:nvSpPr>
        <p:spPr>
          <a:xfrm>
            <a:off x="5657462" y="3059667"/>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0" name="Google Shape;352;p39">
            <a:extLst>
              <a:ext uri="{FF2B5EF4-FFF2-40B4-BE49-F238E27FC236}">
                <a16:creationId xmlns:a16="http://schemas.microsoft.com/office/drawing/2014/main" id="{FE65C578-C8D7-4BFD-B048-6B41EF4609A7}"/>
              </a:ext>
            </a:extLst>
          </p:cNvPr>
          <p:cNvCxnSpPr>
            <a:cxnSpLocks/>
          </p:cNvCxnSpPr>
          <p:nvPr/>
        </p:nvCxnSpPr>
        <p:spPr>
          <a:xfrm>
            <a:off x="4694136" y="3169957"/>
            <a:ext cx="8204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 name="Rettangolo 20">
            <a:extLst>
              <a:ext uri="{FF2B5EF4-FFF2-40B4-BE49-F238E27FC236}">
                <a16:creationId xmlns:a16="http://schemas.microsoft.com/office/drawing/2014/main" id="{16D60870-2981-47B6-AA5C-EFCEB29FA279}"/>
              </a:ext>
            </a:extLst>
          </p:cNvPr>
          <p:cNvSpPr/>
          <p:nvPr/>
        </p:nvSpPr>
        <p:spPr>
          <a:xfrm>
            <a:off x="4409182" y="2428682"/>
            <a:ext cx="1400044" cy="523220"/>
          </a:xfrm>
          <a:prstGeom prst="rect">
            <a:avLst/>
          </a:prstGeom>
        </p:spPr>
        <p:txBody>
          <a:bodyPr wrap="square">
            <a:spAutoFit/>
          </a:bodyPr>
          <a:lstStyle/>
          <a:p>
            <a:pPr algn="ctr"/>
            <a:r>
              <a:rPr lang="it-IT" sz="1400" dirty="0" err="1"/>
              <a:t>utentiRegistrati</a:t>
            </a:r>
            <a:r>
              <a:rPr lang="it-IT" sz="1400" dirty="0"/>
              <a:t>(</a:t>
            </a:r>
            <a:r>
              <a:rPr lang="it-IT" sz="1400" dirty="0" err="1"/>
              <a:t>idUtente</a:t>
            </a:r>
            <a:r>
              <a:rPr lang="it-IT" sz="1400" dirty="0"/>
              <a:t>)</a:t>
            </a:r>
            <a:endParaRPr lang="en-US" sz="1400" dirty="0"/>
          </a:p>
        </p:txBody>
      </p:sp>
      <p:cxnSp>
        <p:nvCxnSpPr>
          <p:cNvPr id="22" name="Straight Arrow Connector 23">
            <a:extLst>
              <a:ext uri="{FF2B5EF4-FFF2-40B4-BE49-F238E27FC236}">
                <a16:creationId xmlns:a16="http://schemas.microsoft.com/office/drawing/2014/main" id="{C0599598-FC6A-4B3C-8A6D-65B2A8479841}"/>
              </a:ext>
            </a:extLst>
          </p:cNvPr>
          <p:cNvCxnSpPr>
            <a:cxnSpLocks/>
          </p:cNvCxnSpPr>
          <p:nvPr/>
        </p:nvCxnSpPr>
        <p:spPr>
          <a:xfrm flipH="1">
            <a:off x="4694136" y="3645066"/>
            <a:ext cx="88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ttangolo 22">
            <a:extLst>
              <a:ext uri="{FF2B5EF4-FFF2-40B4-BE49-F238E27FC236}">
                <a16:creationId xmlns:a16="http://schemas.microsoft.com/office/drawing/2014/main" id="{9B7FB33C-9FD6-4D7B-A1A0-1A62AF884629}"/>
              </a:ext>
            </a:extLst>
          </p:cNvPr>
          <p:cNvSpPr/>
          <p:nvPr/>
        </p:nvSpPr>
        <p:spPr>
          <a:xfrm>
            <a:off x="4573050" y="3765601"/>
            <a:ext cx="1400044" cy="307777"/>
          </a:xfrm>
          <a:prstGeom prst="rect">
            <a:avLst/>
          </a:prstGeom>
        </p:spPr>
        <p:txBody>
          <a:bodyPr wrap="square">
            <a:spAutoFit/>
          </a:bodyPr>
          <a:lstStyle/>
          <a:p>
            <a:r>
              <a:rPr lang="it-IT" sz="1400" dirty="0" err="1"/>
              <a:t>utentiRegistrati</a:t>
            </a:r>
            <a:endParaRPr lang="it-IT" sz="1400" dirty="0"/>
          </a:p>
        </p:txBody>
      </p:sp>
      <p:cxnSp>
        <p:nvCxnSpPr>
          <p:cNvPr id="24" name="Straight Arrow Connector 23">
            <a:extLst>
              <a:ext uri="{FF2B5EF4-FFF2-40B4-BE49-F238E27FC236}">
                <a16:creationId xmlns:a16="http://schemas.microsoft.com/office/drawing/2014/main" id="{2D03E5E2-B17E-4D98-BFFB-AB08B6A13D28}"/>
              </a:ext>
            </a:extLst>
          </p:cNvPr>
          <p:cNvCxnSpPr>
            <a:cxnSpLocks/>
          </p:cNvCxnSpPr>
          <p:nvPr/>
        </p:nvCxnSpPr>
        <p:spPr>
          <a:xfrm flipH="1">
            <a:off x="3372459" y="5284634"/>
            <a:ext cx="88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Google Shape;277;p37">
            <a:extLst>
              <a:ext uri="{FF2B5EF4-FFF2-40B4-BE49-F238E27FC236}">
                <a16:creationId xmlns:a16="http://schemas.microsoft.com/office/drawing/2014/main" id="{D6D84A68-FCD1-441E-B224-E2876AD15C01}"/>
              </a:ext>
            </a:extLst>
          </p:cNvPr>
          <p:cNvSpPr/>
          <p:nvPr/>
        </p:nvSpPr>
        <p:spPr>
          <a:xfrm>
            <a:off x="2921482" y="5112873"/>
            <a:ext cx="408800" cy="9338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6" name="Rettangolo 25">
            <a:extLst>
              <a:ext uri="{FF2B5EF4-FFF2-40B4-BE49-F238E27FC236}">
                <a16:creationId xmlns:a16="http://schemas.microsoft.com/office/drawing/2014/main" id="{2212849A-80C4-41BF-8F63-BE75321E6F14}"/>
              </a:ext>
            </a:extLst>
          </p:cNvPr>
          <p:cNvSpPr/>
          <p:nvPr/>
        </p:nvSpPr>
        <p:spPr>
          <a:xfrm>
            <a:off x="3197323" y="4366381"/>
            <a:ext cx="1400044" cy="954107"/>
          </a:xfrm>
          <a:prstGeom prst="rect">
            <a:avLst/>
          </a:prstGeom>
        </p:spPr>
        <p:txBody>
          <a:bodyPr wrap="square">
            <a:spAutoFit/>
          </a:bodyPr>
          <a:lstStyle/>
          <a:p>
            <a:r>
              <a:rPr lang="en-US" sz="1400" dirty="0" err="1"/>
              <a:t>setAttribute</a:t>
            </a:r>
            <a:r>
              <a:rPr lang="en-US" sz="1400" dirty="0"/>
              <a:t>  (“</a:t>
            </a:r>
            <a:r>
              <a:rPr lang="en-US" sz="1400" dirty="0" err="1"/>
              <a:t>UtentiInvitati</a:t>
            </a:r>
            <a:r>
              <a:rPr lang="en-US" sz="1400" dirty="0"/>
              <a:t>", </a:t>
            </a:r>
            <a:r>
              <a:rPr lang="en-US" sz="1400" dirty="0" err="1"/>
              <a:t>UtentiInvitati</a:t>
            </a:r>
            <a:r>
              <a:rPr lang="en-US" sz="1400" dirty="0"/>
              <a:t>)</a:t>
            </a:r>
          </a:p>
          <a:p>
            <a:endParaRPr lang="it-IT" sz="1400" dirty="0"/>
          </a:p>
        </p:txBody>
      </p:sp>
      <p:sp>
        <p:nvSpPr>
          <p:cNvPr id="27" name="Google Shape;273;p37">
            <a:extLst>
              <a:ext uri="{FF2B5EF4-FFF2-40B4-BE49-F238E27FC236}">
                <a16:creationId xmlns:a16="http://schemas.microsoft.com/office/drawing/2014/main" id="{3CD868B8-472C-4073-BF04-0B708D436298}"/>
              </a:ext>
            </a:extLst>
          </p:cNvPr>
          <p:cNvSpPr/>
          <p:nvPr/>
        </p:nvSpPr>
        <p:spPr>
          <a:xfrm>
            <a:off x="6468620" y="1329682"/>
            <a:ext cx="208547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CheckPartecipanti</a:t>
            </a:r>
            <a:endParaRPr sz="1867" kern="0" dirty="0">
              <a:solidFill>
                <a:srgbClr val="000000"/>
              </a:solidFill>
              <a:latin typeface="Calibri"/>
              <a:ea typeface="Calibri"/>
              <a:cs typeface="Calibri"/>
              <a:sym typeface="Calibri"/>
            </a:endParaRPr>
          </a:p>
        </p:txBody>
      </p:sp>
      <p:cxnSp>
        <p:nvCxnSpPr>
          <p:cNvPr id="28" name="Google Shape;274;p37">
            <a:extLst>
              <a:ext uri="{FF2B5EF4-FFF2-40B4-BE49-F238E27FC236}">
                <a16:creationId xmlns:a16="http://schemas.microsoft.com/office/drawing/2014/main" id="{9AD50E4E-79B5-4DBD-9BD0-79A770C65598}"/>
              </a:ext>
            </a:extLst>
          </p:cNvPr>
          <p:cNvCxnSpPr/>
          <p:nvPr/>
        </p:nvCxnSpPr>
        <p:spPr>
          <a:xfrm flipH="1">
            <a:off x="7439149" y="1735291"/>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77;p37">
            <a:extLst>
              <a:ext uri="{FF2B5EF4-FFF2-40B4-BE49-F238E27FC236}">
                <a16:creationId xmlns:a16="http://schemas.microsoft.com/office/drawing/2014/main" id="{20315595-89E5-4076-AE02-8CC0276F5B5F}"/>
              </a:ext>
            </a:extLst>
          </p:cNvPr>
          <p:cNvSpPr/>
          <p:nvPr/>
        </p:nvSpPr>
        <p:spPr>
          <a:xfrm>
            <a:off x="7253427" y="4202308"/>
            <a:ext cx="408800" cy="18444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0" name="Google Shape;352;p39">
            <a:extLst>
              <a:ext uri="{FF2B5EF4-FFF2-40B4-BE49-F238E27FC236}">
                <a16:creationId xmlns:a16="http://schemas.microsoft.com/office/drawing/2014/main" id="{582EE033-7A79-4C8C-83F5-03CF3D37A155}"/>
              </a:ext>
            </a:extLst>
          </p:cNvPr>
          <p:cNvCxnSpPr>
            <a:cxnSpLocks/>
          </p:cNvCxnSpPr>
          <p:nvPr/>
        </p:nvCxnSpPr>
        <p:spPr>
          <a:xfrm>
            <a:off x="4823406" y="4359787"/>
            <a:ext cx="22993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1" name="Straight Arrow Connector 23">
            <a:extLst>
              <a:ext uri="{FF2B5EF4-FFF2-40B4-BE49-F238E27FC236}">
                <a16:creationId xmlns:a16="http://schemas.microsoft.com/office/drawing/2014/main" id="{95572608-F0E3-4F63-AC57-EBDC58D76B40}"/>
              </a:ext>
            </a:extLst>
          </p:cNvPr>
          <p:cNvCxnSpPr>
            <a:cxnSpLocks/>
          </p:cNvCxnSpPr>
          <p:nvPr/>
        </p:nvCxnSpPr>
        <p:spPr>
          <a:xfrm flipH="1">
            <a:off x="4816065" y="4932444"/>
            <a:ext cx="2225957" cy="178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ttangolo 31">
            <a:extLst>
              <a:ext uri="{FF2B5EF4-FFF2-40B4-BE49-F238E27FC236}">
                <a16:creationId xmlns:a16="http://schemas.microsoft.com/office/drawing/2014/main" id="{2804ED53-CBA2-44CB-ADE2-BFD7CEFECD53}"/>
              </a:ext>
            </a:extLst>
          </p:cNvPr>
          <p:cNvSpPr/>
          <p:nvPr/>
        </p:nvSpPr>
        <p:spPr>
          <a:xfrm>
            <a:off x="4987395" y="4326674"/>
            <a:ext cx="1510350" cy="307777"/>
          </a:xfrm>
          <a:prstGeom prst="rect">
            <a:avLst/>
          </a:prstGeom>
        </p:spPr>
        <p:txBody>
          <a:bodyPr wrap="none">
            <a:spAutoFit/>
          </a:bodyPr>
          <a:lstStyle/>
          <a:p>
            <a:r>
              <a:rPr lang="es-419" sz="1400" kern="0" dirty="0">
                <a:solidFill>
                  <a:srgbClr val="000000"/>
                </a:solidFill>
                <a:latin typeface="Calibri"/>
                <a:ea typeface="Calibri"/>
                <a:cs typeface="Calibri"/>
                <a:sym typeface="Calibri"/>
              </a:rPr>
              <a:t>CheckPartecipanti</a:t>
            </a:r>
            <a:endParaRPr lang="it-IT" sz="1400" dirty="0"/>
          </a:p>
        </p:txBody>
      </p:sp>
      <p:sp>
        <p:nvSpPr>
          <p:cNvPr id="33" name="Rettangolo 32">
            <a:extLst>
              <a:ext uri="{FF2B5EF4-FFF2-40B4-BE49-F238E27FC236}">
                <a16:creationId xmlns:a16="http://schemas.microsoft.com/office/drawing/2014/main" id="{11BABF35-A26C-4709-8802-46FAC2BBE8E3}"/>
              </a:ext>
            </a:extLst>
          </p:cNvPr>
          <p:cNvSpPr/>
          <p:nvPr/>
        </p:nvSpPr>
        <p:spPr>
          <a:xfrm>
            <a:off x="5595416" y="4958108"/>
            <a:ext cx="1044136" cy="523220"/>
          </a:xfrm>
          <a:prstGeom prst="rect">
            <a:avLst/>
          </a:prstGeom>
        </p:spPr>
        <p:txBody>
          <a:bodyPr wrap="square">
            <a:spAutoFit/>
          </a:bodyPr>
          <a:lstStyle/>
          <a:p>
            <a:r>
              <a:rPr lang="es-419" sz="1400" kern="0" dirty="0">
                <a:solidFill>
                  <a:srgbClr val="000000"/>
                </a:solidFill>
                <a:latin typeface="Calibri"/>
                <a:ea typeface="Calibri"/>
                <a:cs typeface="Calibri"/>
                <a:sym typeface="Calibri"/>
              </a:rPr>
              <a:t>Redirect /AnagrPage</a:t>
            </a:r>
            <a:endParaRPr lang="it-IT" sz="1400" dirty="0"/>
          </a:p>
        </p:txBody>
      </p:sp>
      <p:sp>
        <p:nvSpPr>
          <p:cNvPr id="34" name="Google Shape;273;p37">
            <a:extLst>
              <a:ext uri="{FF2B5EF4-FFF2-40B4-BE49-F238E27FC236}">
                <a16:creationId xmlns:a16="http://schemas.microsoft.com/office/drawing/2014/main" id="{6399E5F7-023F-455B-8631-AEC9155A7E54}"/>
              </a:ext>
            </a:extLst>
          </p:cNvPr>
          <p:cNvSpPr/>
          <p:nvPr/>
        </p:nvSpPr>
        <p:spPr>
          <a:xfrm>
            <a:off x="8554098" y="1329682"/>
            <a:ext cx="208547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PaginaCanc.jsp</a:t>
            </a:r>
            <a:endParaRPr sz="1867" kern="0" dirty="0">
              <a:solidFill>
                <a:srgbClr val="000000"/>
              </a:solidFill>
              <a:latin typeface="Calibri"/>
              <a:ea typeface="Calibri"/>
              <a:cs typeface="Calibri"/>
              <a:sym typeface="Calibri"/>
            </a:endParaRPr>
          </a:p>
        </p:txBody>
      </p:sp>
      <p:cxnSp>
        <p:nvCxnSpPr>
          <p:cNvPr id="35" name="Google Shape;274;p37">
            <a:extLst>
              <a:ext uri="{FF2B5EF4-FFF2-40B4-BE49-F238E27FC236}">
                <a16:creationId xmlns:a16="http://schemas.microsoft.com/office/drawing/2014/main" id="{EB9E1292-5FA7-4A24-9B0C-B64422F23827}"/>
              </a:ext>
            </a:extLst>
          </p:cNvPr>
          <p:cNvCxnSpPr/>
          <p:nvPr/>
        </p:nvCxnSpPr>
        <p:spPr>
          <a:xfrm flipH="1">
            <a:off x="9561435" y="1735291"/>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77;p37">
            <a:extLst>
              <a:ext uri="{FF2B5EF4-FFF2-40B4-BE49-F238E27FC236}">
                <a16:creationId xmlns:a16="http://schemas.microsoft.com/office/drawing/2014/main" id="{D4DC6A07-A1E4-4E27-8A5A-ED06FBB3BC38}"/>
              </a:ext>
            </a:extLst>
          </p:cNvPr>
          <p:cNvSpPr/>
          <p:nvPr/>
        </p:nvSpPr>
        <p:spPr>
          <a:xfrm>
            <a:off x="9389835" y="4202307"/>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7" name="Google Shape;352;p39">
            <a:extLst>
              <a:ext uri="{FF2B5EF4-FFF2-40B4-BE49-F238E27FC236}">
                <a16:creationId xmlns:a16="http://schemas.microsoft.com/office/drawing/2014/main" id="{D95880DB-1050-4E6C-B43B-2D9B89C0C8D0}"/>
              </a:ext>
            </a:extLst>
          </p:cNvPr>
          <p:cNvCxnSpPr>
            <a:cxnSpLocks/>
          </p:cNvCxnSpPr>
          <p:nvPr/>
        </p:nvCxnSpPr>
        <p:spPr>
          <a:xfrm flipV="1">
            <a:off x="7740005" y="4634451"/>
            <a:ext cx="153634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Rettangolo 37">
            <a:extLst>
              <a:ext uri="{FF2B5EF4-FFF2-40B4-BE49-F238E27FC236}">
                <a16:creationId xmlns:a16="http://schemas.microsoft.com/office/drawing/2014/main" id="{C082A603-A703-401D-ADCD-D147B04A7CA1}"/>
              </a:ext>
            </a:extLst>
          </p:cNvPr>
          <p:cNvSpPr/>
          <p:nvPr/>
        </p:nvSpPr>
        <p:spPr>
          <a:xfrm>
            <a:off x="7898590" y="4038252"/>
            <a:ext cx="1044136" cy="523220"/>
          </a:xfrm>
          <a:prstGeom prst="rect">
            <a:avLst/>
          </a:prstGeom>
        </p:spPr>
        <p:txBody>
          <a:bodyPr wrap="square">
            <a:spAutoFit/>
          </a:bodyPr>
          <a:lstStyle/>
          <a:p>
            <a:r>
              <a:rPr lang="es-419" sz="1400" kern="0" dirty="0">
                <a:solidFill>
                  <a:srgbClr val="000000"/>
                </a:solidFill>
                <a:latin typeface="Calibri"/>
                <a:ea typeface="Calibri"/>
                <a:cs typeface="Calibri"/>
                <a:sym typeface="Calibri"/>
              </a:rPr>
              <a:t>Redirect /PagCanc</a:t>
            </a:r>
            <a:endParaRPr lang="it-IT" sz="1400" dirty="0"/>
          </a:p>
        </p:txBody>
      </p:sp>
      <p:cxnSp>
        <p:nvCxnSpPr>
          <p:cNvPr id="39" name="Google Shape;274;p37">
            <a:extLst>
              <a:ext uri="{FF2B5EF4-FFF2-40B4-BE49-F238E27FC236}">
                <a16:creationId xmlns:a16="http://schemas.microsoft.com/office/drawing/2014/main" id="{6E427427-D930-450B-BA0F-7F3FF554AA41}"/>
              </a:ext>
            </a:extLst>
          </p:cNvPr>
          <p:cNvCxnSpPr/>
          <p:nvPr/>
        </p:nvCxnSpPr>
        <p:spPr>
          <a:xfrm flipH="1">
            <a:off x="11477043" y="1755772"/>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0" name="Google Shape;277;p37">
            <a:extLst>
              <a:ext uri="{FF2B5EF4-FFF2-40B4-BE49-F238E27FC236}">
                <a16:creationId xmlns:a16="http://schemas.microsoft.com/office/drawing/2014/main" id="{7A4A79A2-BB0D-4362-AB8C-1C7EB27368FF}"/>
              </a:ext>
            </a:extLst>
          </p:cNvPr>
          <p:cNvSpPr/>
          <p:nvPr/>
        </p:nvSpPr>
        <p:spPr>
          <a:xfrm>
            <a:off x="11305443" y="5338360"/>
            <a:ext cx="408800" cy="89849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1" name="Google Shape;352;p39">
            <a:extLst>
              <a:ext uri="{FF2B5EF4-FFF2-40B4-BE49-F238E27FC236}">
                <a16:creationId xmlns:a16="http://schemas.microsoft.com/office/drawing/2014/main" id="{B3F42F88-8170-4131-88F2-2B41EC796840}"/>
              </a:ext>
            </a:extLst>
          </p:cNvPr>
          <p:cNvCxnSpPr>
            <a:cxnSpLocks/>
          </p:cNvCxnSpPr>
          <p:nvPr/>
        </p:nvCxnSpPr>
        <p:spPr>
          <a:xfrm>
            <a:off x="7896465" y="5753867"/>
            <a:ext cx="319785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Rettangolo 41">
            <a:extLst>
              <a:ext uri="{FF2B5EF4-FFF2-40B4-BE49-F238E27FC236}">
                <a16:creationId xmlns:a16="http://schemas.microsoft.com/office/drawing/2014/main" id="{B09218C9-E754-46F2-B32E-2E32BA5EBCF3}"/>
              </a:ext>
            </a:extLst>
          </p:cNvPr>
          <p:cNvSpPr/>
          <p:nvPr/>
        </p:nvSpPr>
        <p:spPr>
          <a:xfrm>
            <a:off x="8083830" y="5338360"/>
            <a:ext cx="2612010" cy="307777"/>
          </a:xfrm>
          <a:prstGeom prst="rect">
            <a:avLst/>
          </a:prstGeom>
        </p:spPr>
        <p:txBody>
          <a:bodyPr wrap="square">
            <a:spAutoFit/>
          </a:bodyPr>
          <a:lstStyle/>
          <a:p>
            <a:r>
              <a:rPr lang="it-IT" sz="1400" dirty="0" err="1"/>
              <a:t>addRiunioneRiunion</a:t>
            </a:r>
            <a:r>
              <a:rPr lang="it-IT" sz="1400" dirty="0"/>
              <a:t>(riunione)</a:t>
            </a:r>
          </a:p>
        </p:txBody>
      </p:sp>
      <p:sp>
        <p:nvSpPr>
          <p:cNvPr id="83" name="Google Shape;273;p37">
            <a:extLst>
              <a:ext uri="{FF2B5EF4-FFF2-40B4-BE49-F238E27FC236}">
                <a16:creationId xmlns:a16="http://schemas.microsoft.com/office/drawing/2014/main" id="{87A6E8DE-B9ED-466E-8916-94FD7C4F59DC}"/>
              </a:ext>
            </a:extLst>
          </p:cNvPr>
          <p:cNvSpPr/>
          <p:nvPr/>
        </p:nvSpPr>
        <p:spPr>
          <a:xfrm>
            <a:off x="10639576" y="1326854"/>
            <a:ext cx="155242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RiunioneDAO</a:t>
            </a:r>
            <a:endParaRPr sz="1867"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2026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B01B15D-EC6D-4E22-925A-148784D4986B}"/>
              </a:ext>
            </a:extLst>
          </p:cNvPr>
          <p:cNvSpPr>
            <a:spLocks noGrp="1"/>
          </p:cNvSpPr>
          <p:nvPr>
            <p:ph idx="1"/>
          </p:nvPr>
        </p:nvSpPr>
        <p:spPr>
          <a:xfrm>
            <a:off x="838200" y="390525"/>
            <a:ext cx="10515600" cy="5786438"/>
          </a:xfrm>
        </p:spPr>
        <p:txBody>
          <a:bodyPr>
            <a:normAutofit fontScale="85000" lnSpcReduction="20000"/>
          </a:bodyPr>
          <a:lstStyle/>
          <a:p>
            <a:r>
              <a:rPr lang="it-IT" b="1" dirty="0"/>
              <a:t>Esercizio 5: riunioni online</a:t>
            </a:r>
            <a:endParaRPr lang="it-IT" dirty="0"/>
          </a:p>
          <a:p>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p:txBody>
      </p:sp>
    </p:spTree>
    <p:extLst>
      <p:ext uri="{BB962C8B-B14F-4D97-AF65-F5344CB8AC3E}">
        <p14:creationId xmlns:p14="http://schemas.microsoft.com/office/powerpoint/2010/main" val="1212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ABC2D-FB5A-44BD-8B7C-89BE59479202}"/>
              </a:ext>
            </a:extLst>
          </p:cNvPr>
          <p:cNvSpPr>
            <a:spLocks noGrp="1"/>
          </p:cNvSpPr>
          <p:nvPr>
            <p:ph type="title"/>
          </p:nvPr>
        </p:nvSpPr>
        <p:spPr>
          <a:xfrm>
            <a:off x="838200" y="365125"/>
            <a:ext cx="10515600" cy="644525"/>
          </a:xfrm>
        </p:spPr>
        <p:txBody>
          <a:bodyPr>
            <a:normAutofit fontScale="90000"/>
          </a:bodyPr>
          <a:lstStyle/>
          <a:p>
            <a:pPr algn="ctr"/>
            <a:r>
              <a:rPr lang="es-419" dirty="0"/>
              <a:t>Analisi dei dati</a:t>
            </a:r>
            <a:endParaRPr lang="it-IT" dirty="0"/>
          </a:p>
        </p:txBody>
      </p:sp>
      <p:sp>
        <p:nvSpPr>
          <p:cNvPr id="3" name="Segnaposto contenuto 2">
            <a:extLst>
              <a:ext uri="{FF2B5EF4-FFF2-40B4-BE49-F238E27FC236}">
                <a16:creationId xmlns:a16="http://schemas.microsoft.com/office/drawing/2014/main" id="{0F0F424A-8DA6-4FB5-897B-1F9C903887B0}"/>
              </a:ext>
            </a:extLst>
          </p:cNvPr>
          <p:cNvSpPr>
            <a:spLocks noGrp="1"/>
          </p:cNvSpPr>
          <p:nvPr>
            <p:ph idx="1"/>
          </p:nvPr>
        </p:nvSpPr>
        <p:spPr>
          <a:xfrm>
            <a:off x="838200" y="1009650"/>
            <a:ext cx="10515600" cy="5167313"/>
          </a:xfrm>
        </p:spPr>
        <p:txBody>
          <a:bodyPr>
            <a:normAutofit fontScale="77500" lnSpcReduction="20000"/>
          </a:bodyPr>
          <a:lstStyle/>
          <a:p>
            <a:r>
              <a:rPr lang="it-IT" dirty="0"/>
              <a:t>Un’applicazione web consente la gestione di riunioni online. Una </a:t>
            </a:r>
            <a:r>
              <a:rPr lang="it-IT" dirty="0">
                <a:solidFill>
                  <a:srgbClr val="FF0000"/>
                </a:solidFill>
              </a:rPr>
              <a:t>riunione</a:t>
            </a:r>
            <a:r>
              <a:rPr lang="it-IT" dirty="0"/>
              <a:t>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riunioni indette da lui e non ancora scadute, l’elenco delle riunioni cui è stato invitato e non ancora scadute, e una </a:t>
            </a:r>
            <a:r>
              <a:rPr lang="it-IT" dirty="0" err="1"/>
              <a:t>form</a:t>
            </a:r>
            <a:r>
              <a:rPr lang="it-IT" dirty="0"/>
              <a:t> per </a:t>
            </a:r>
            <a:r>
              <a:rPr lang="it-IT" dirty="0">
                <a:solidFill>
                  <a:srgbClr val="00B0F0"/>
                </a:solidFill>
              </a:rPr>
              <a:t>creare una nuova riunione</a:t>
            </a:r>
            <a:r>
              <a:rPr lang="it-IT" dirty="0"/>
              <a:t>.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B0F0"/>
                </a:solidFill>
              </a:rPr>
              <a:t>Relationship</a:t>
            </a:r>
            <a:endParaRPr lang="it-IT" dirty="0">
              <a:solidFill>
                <a:srgbClr val="00B0F0"/>
              </a:solidFill>
            </a:endParaRPr>
          </a:p>
        </p:txBody>
      </p:sp>
    </p:spTree>
    <p:extLst>
      <p:ext uri="{BB962C8B-B14F-4D97-AF65-F5344CB8AC3E}">
        <p14:creationId xmlns:p14="http://schemas.microsoft.com/office/powerpoint/2010/main" val="34345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E1DF9-3ED4-47FD-B9DB-83C7E27A4823}"/>
              </a:ext>
            </a:extLst>
          </p:cNvPr>
          <p:cNvSpPr>
            <a:spLocks noGrp="1"/>
          </p:cNvSpPr>
          <p:nvPr>
            <p:ph type="title"/>
          </p:nvPr>
        </p:nvSpPr>
        <p:spPr/>
        <p:txBody>
          <a:bodyPr/>
          <a:lstStyle/>
          <a:p>
            <a:pPr algn="ctr"/>
            <a:r>
              <a:rPr lang="es-419" dirty="0"/>
              <a:t>Database design</a:t>
            </a:r>
            <a:endParaRPr lang="it-IT" dirty="0"/>
          </a:p>
        </p:txBody>
      </p:sp>
      <p:sp>
        <p:nvSpPr>
          <p:cNvPr id="5" name="Google Shape;148;p28">
            <a:extLst>
              <a:ext uri="{FF2B5EF4-FFF2-40B4-BE49-F238E27FC236}">
                <a16:creationId xmlns:a16="http://schemas.microsoft.com/office/drawing/2014/main" id="{D09059DC-0798-4EE5-A11A-D6DB7074D9FE}"/>
              </a:ext>
            </a:extLst>
          </p:cNvPr>
          <p:cNvSpPr/>
          <p:nvPr/>
        </p:nvSpPr>
        <p:spPr>
          <a:xfrm>
            <a:off x="5185279" y="4314144"/>
            <a:ext cx="1175400"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b="0" i="0" u="none" strike="noStrike" cap="none" dirty="0">
                <a:solidFill>
                  <a:schemeClr val="dk1"/>
                </a:solidFill>
                <a:latin typeface="Calibri"/>
                <a:ea typeface="Calibri"/>
                <a:cs typeface="Calibri"/>
                <a:sym typeface="Calibri"/>
              </a:rPr>
              <a:t>Riunione</a:t>
            </a:r>
            <a:endParaRPr sz="2000" b="0" i="0" u="none" strike="noStrike" cap="none"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0CC4C638-4277-4E4E-8A2C-A39F463091A2}"/>
              </a:ext>
            </a:extLst>
          </p:cNvPr>
          <p:cNvSpPr txBox="1"/>
          <p:nvPr/>
        </p:nvSpPr>
        <p:spPr>
          <a:xfrm>
            <a:off x="1500462" y="2365743"/>
            <a:ext cx="1343700" cy="13014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b="1" i="0" u="none" strike="noStrike" cap="none" dirty="0">
                <a:solidFill>
                  <a:schemeClr val="dk1"/>
                </a:solidFill>
                <a:latin typeface="Calibri"/>
                <a:ea typeface="Calibri"/>
                <a:cs typeface="Calibri"/>
                <a:sym typeface="Calibri"/>
              </a:rPr>
              <a:t>ID</a:t>
            </a:r>
            <a:endParaRPr sz="2000" b="1" dirty="0"/>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username</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password</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Nome</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Cognome</a:t>
            </a:r>
            <a:endParaRPr sz="2000"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F755E6BE-B3BD-4E4E-B546-27C184443A37}"/>
              </a:ext>
            </a:extLst>
          </p:cNvPr>
          <p:cNvSpPr/>
          <p:nvPr/>
        </p:nvSpPr>
        <p:spPr>
          <a:xfrm>
            <a:off x="2907053" y="2344306"/>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Utente</a:t>
            </a:r>
            <a:endParaRPr sz="2000" dirty="0">
              <a:solidFill>
                <a:schemeClr val="dk1"/>
              </a:solidFill>
              <a:latin typeface="Calibri"/>
              <a:ea typeface="Calibri"/>
              <a:cs typeface="Calibri"/>
              <a:sym typeface="Calibri"/>
            </a:endParaRPr>
          </a:p>
        </p:txBody>
      </p:sp>
      <p:sp>
        <p:nvSpPr>
          <p:cNvPr id="9" name="Google Shape;153;p28">
            <a:extLst>
              <a:ext uri="{FF2B5EF4-FFF2-40B4-BE49-F238E27FC236}">
                <a16:creationId xmlns:a16="http://schemas.microsoft.com/office/drawing/2014/main" id="{A920DC5B-261C-4EC2-B03C-0CF606E1816D}"/>
              </a:ext>
            </a:extLst>
          </p:cNvPr>
          <p:cNvSpPr/>
          <p:nvPr/>
        </p:nvSpPr>
        <p:spPr>
          <a:xfrm>
            <a:off x="7610747" y="2198688"/>
            <a:ext cx="1508431" cy="6860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Riunione-Partecipanti</a:t>
            </a:r>
          </a:p>
        </p:txBody>
      </p:sp>
      <p:sp>
        <p:nvSpPr>
          <p:cNvPr id="10" name="Google Shape;154;p28">
            <a:extLst>
              <a:ext uri="{FF2B5EF4-FFF2-40B4-BE49-F238E27FC236}">
                <a16:creationId xmlns:a16="http://schemas.microsoft.com/office/drawing/2014/main" id="{5B64F232-C68B-43B9-931E-315B5FBC87D2}"/>
              </a:ext>
            </a:extLst>
          </p:cNvPr>
          <p:cNvSpPr txBox="1"/>
          <p:nvPr/>
        </p:nvSpPr>
        <p:spPr>
          <a:xfrm>
            <a:off x="4038266" y="2194325"/>
            <a:ext cx="567000" cy="2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cxnSp>
        <p:nvCxnSpPr>
          <p:cNvPr id="13" name="Google Shape;157;p28">
            <a:extLst>
              <a:ext uri="{FF2B5EF4-FFF2-40B4-BE49-F238E27FC236}">
                <a16:creationId xmlns:a16="http://schemas.microsoft.com/office/drawing/2014/main" id="{8DA0AC0E-438F-4BE4-9A32-77A9CDD732E3}"/>
              </a:ext>
            </a:extLst>
          </p:cNvPr>
          <p:cNvCxnSpPr>
            <a:cxnSpLocks/>
          </p:cNvCxnSpPr>
          <p:nvPr/>
        </p:nvCxnSpPr>
        <p:spPr>
          <a:xfrm>
            <a:off x="3975357" y="2541702"/>
            <a:ext cx="1635330" cy="4"/>
          </a:xfrm>
          <a:prstGeom prst="straightConnector1">
            <a:avLst/>
          </a:prstGeom>
          <a:noFill/>
          <a:ln w="9525" cap="flat" cmpd="sng">
            <a:solidFill>
              <a:srgbClr val="4A7DBA"/>
            </a:solidFill>
            <a:prstDash val="solid"/>
            <a:round/>
            <a:headEnd type="none" w="sm" len="sm"/>
            <a:tailEnd type="none" w="sm" len="sm"/>
          </a:ln>
        </p:spPr>
      </p:cxnSp>
      <p:sp>
        <p:nvSpPr>
          <p:cNvPr id="16" name="Google Shape;160;p28">
            <a:extLst>
              <a:ext uri="{FF2B5EF4-FFF2-40B4-BE49-F238E27FC236}">
                <a16:creationId xmlns:a16="http://schemas.microsoft.com/office/drawing/2014/main" id="{D1E2FC2D-2CBE-4947-8D37-CD1FB5D36338}"/>
              </a:ext>
            </a:extLst>
          </p:cNvPr>
          <p:cNvSpPr/>
          <p:nvPr/>
        </p:nvSpPr>
        <p:spPr>
          <a:xfrm>
            <a:off x="8066463" y="430097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17" name="Google Shape;161;p28">
            <a:extLst>
              <a:ext uri="{FF2B5EF4-FFF2-40B4-BE49-F238E27FC236}">
                <a16:creationId xmlns:a16="http://schemas.microsoft.com/office/drawing/2014/main" id="{48EBEB19-9105-4160-906D-A43416E39EF9}"/>
              </a:ext>
            </a:extLst>
          </p:cNvPr>
          <p:cNvCxnSpPr>
            <a:cxnSpLocks/>
            <a:stCxn id="16" idx="0"/>
            <a:endCxn id="9" idx="2"/>
          </p:cNvCxnSpPr>
          <p:nvPr/>
        </p:nvCxnSpPr>
        <p:spPr>
          <a:xfrm flipV="1">
            <a:off x="8364963" y="2884715"/>
            <a:ext cx="0" cy="1416256"/>
          </a:xfrm>
          <a:prstGeom prst="straightConnector1">
            <a:avLst/>
          </a:prstGeom>
          <a:noFill/>
          <a:ln w="9525" cap="flat" cmpd="sng">
            <a:solidFill>
              <a:srgbClr val="4A7DBA"/>
            </a:solidFill>
            <a:prstDash val="solid"/>
            <a:round/>
            <a:headEnd type="none" w="sm" len="sm"/>
            <a:tailEnd type="none" w="sm" len="sm"/>
          </a:ln>
        </p:spPr>
      </p:cxnSp>
      <p:sp>
        <p:nvSpPr>
          <p:cNvPr id="19" name="Google Shape;163;p28">
            <a:extLst>
              <a:ext uri="{FF2B5EF4-FFF2-40B4-BE49-F238E27FC236}">
                <a16:creationId xmlns:a16="http://schemas.microsoft.com/office/drawing/2014/main" id="{EB19E5EA-846A-46CC-AAD8-CCF80F539B7B}"/>
              </a:ext>
            </a:extLst>
          </p:cNvPr>
          <p:cNvSpPr txBox="1"/>
          <p:nvPr/>
        </p:nvSpPr>
        <p:spPr>
          <a:xfrm>
            <a:off x="4605266" y="4532580"/>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20" name="Google Shape;164;p28">
            <a:extLst>
              <a:ext uri="{FF2B5EF4-FFF2-40B4-BE49-F238E27FC236}">
                <a16:creationId xmlns:a16="http://schemas.microsoft.com/office/drawing/2014/main" id="{29DDD063-A2FA-4731-87F6-9EDAA25E08F4}"/>
              </a:ext>
            </a:extLst>
          </p:cNvPr>
          <p:cNvSpPr txBox="1"/>
          <p:nvPr/>
        </p:nvSpPr>
        <p:spPr>
          <a:xfrm>
            <a:off x="7817613" y="4766271"/>
            <a:ext cx="1094700" cy="253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dirty="0">
                <a:solidFill>
                  <a:schemeClr val="dk1"/>
                </a:solidFill>
                <a:latin typeface="Calibri"/>
                <a:ea typeface="Calibri"/>
                <a:cs typeface="Calibri"/>
                <a:sym typeface="Calibri"/>
              </a:rPr>
              <a:t>fa parte</a:t>
            </a:r>
            <a:endParaRPr sz="2000" dirty="0">
              <a:solidFill>
                <a:schemeClr val="dk1"/>
              </a:solidFill>
              <a:latin typeface="Calibri"/>
              <a:ea typeface="Calibri"/>
              <a:cs typeface="Calibri"/>
              <a:sym typeface="Calibri"/>
            </a:endParaRPr>
          </a:p>
        </p:txBody>
      </p:sp>
      <p:cxnSp>
        <p:nvCxnSpPr>
          <p:cNvPr id="22" name="Google Shape;166;p28">
            <a:extLst>
              <a:ext uri="{FF2B5EF4-FFF2-40B4-BE49-F238E27FC236}">
                <a16:creationId xmlns:a16="http://schemas.microsoft.com/office/drawing/2014/main" id="{B28C7C7F-FE75-4A79-A2B2-622E3865CDEB}"/>
              </a:ext>
            </a:extLst>
          </p:cNvPr>
          <p:cNvCxnSpPr>
            <a:cxnSpLocks/>
            <a:stCxn id="5" idx="3"/>
            <a:endCxn id="16" idx="1"/>
          </p:cNvCxnSpPr>
          <p:nvPr/>
        </p:nvCxnSpPr>
        <p:spPr>
          <a:xfrm flipV="1">
            <a:off x="6360679" y="4498371"/>
            <a:ext cx="1705784" cy="147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33" name="Google Shape;160;p28">
            <a:extLst>
              <a:ext uri="{FF2B5EF4-FFF2-40B4-BE49-F238E27FC236}">
                <a16:creationId xmlns:a16="http://schemas.microsoft.com/office/drawing/2014/main" id="{2EBA9D84-30EA-4CEC-A5ED-5A2FB325E526}"/>
              </a:ext>
            </a:extLst>
          </p:cNvPr>
          <p:cNvSpPr/>
          <p:nvPr/>
        </p:nvSpPr>
        <p:spPr>
          <a:xfrm>
            <a:off x="5583188" y="2346457"/>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F1E14329-F034-45E8-8619-2A50354581BC}"/>
              </a:ext>
            </a:extLst>
          </p:cNvPr>
          <p:cNvSpPr txBox="1"/>
          <p:nvPr/>
        </p:nvSpPr>
        <p:spPr>
          <a:xfrm>
            <a:off x="5383314" y="1979821"/>
            <a:ext cx="1547133" cy="369332"/>
          </a:xfrm>
          <a:prstGeom prst="rect">
            <a:avLst/>
          </a:prstGeom>
          <a:noFill/>
        </p:spPr>
        <p:txBody>
          <a:bodyPr wrap="square" rtlCol="0">
            <a:spAutoFit/>
          </a:bodyPr>
          <a:lstStyle/>
          <a:p>
            <a:r>
              <a:rPr lang="it-IT" dirty="0"/>
              <a:t>partecipa</a:t>
            </a:r>
          </a:p>
        </p:txBody>
      </p:sp>
      <p:cxnSp>
        <p:nvCxnSpPr>
          <p:cNvPr id="38" name="Google Shape;161;p28">
            <a:extLst>
              <a:ext uri="{FF2B5EF4-FFF2-40B4-BE49-F238E27FC236}">
                <a16:creationId xmlns:a16="http://schemas.microsoft.com/office/drawing/2014/main" id="{AD729476-CF45-4321-9172-F0C9980CD8E7}"/>
              </a:ext>
            </a:extLst>
          </p:cNvPr>
          <p:cNvCxnSpPr>
            <a:cxnSpLocks/>
            <a:stCxn id="33" idx="3"/>
            <a:endCxn id="9" idx="1"/>
          </p:cNvCxnSpPr>
          <p:nvPr/>
        </p:nvCxnSpPr>
        <p:spPr>
          <a:xfrm flipV="1">
            <a:off x="6180188" y="2541702"/>
            <a:ext cx="1430559" cy="2155"/>
          </a:xfrm>
          <a:prstGeom prst="straightConnector1">
            <a:avLst/>
          </a:prstGeom>
          <a:noFill/>
          <a:ln w="9525" cap="flat" cmpd="sng">
            <a:solidFill>
              <a:srgbClr val="4A7DBA"/>
            </a:solidFill>
            <a:prstDash val="solid"/>
            <a:round/>
            <a:headEnd type="none" w="sm" len="sm"/>
            <a:tailEnd type="none" w="sm" len="sm"/>
          </a:ln>
        </p:spPr>
      </p:cxnSp>
      <p:sp>
        <p:nvSpPr>
          <p:cNvPr id="51" name="Google Shape;160;p28">
            <a:extLst>
              <a:ext uri="{FF2B5EF4-FFF2-40B4-BE49-F238E27FC236}">
                <a16:creationId xmlns:a16="http://schemas.microsoft.com/office/drawing/2014/main" id="{568F0089-C553-42BC-8C65-7B842F8A1BEE}"/>
              </a:ext>
            </a:extLst>
          </p:cNvPr>
          <p:cNvSpPr/>
          <p:nvPr/>
        </p:nvSpPr>
        <p:spPr>
          <a:xfrm>
            <a:off x="3142703" y="428961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52" name="Google Shape;161;p28">
            <a:extLst>
              <a:ext uri="{FF2B5EF4-FFF2-40B4-BE49-F238E27FC236}">
                <a16:creationId xmlns:a16="http://schemas.microsoft.com/office/drawing/2014/main" id="{4FBFAB2D-776B-405A-8FCF-98DC2AFD344A}"/>
              </a:ext>
            </a:extLst>
          </p:cNvPr>
          <p:cNvCxnSpPr>
            <a:cxnSpLocks/>
            <a:stCxn id="51" idx="3"/>
            <a:endCxn id="5" idx="1"/>
          </p:cNvCxnSpPr>
          <p:nvPr/>
        </p:nvCxnSpPr>
        <p:spPr>
          <a:xfrm>
            <a:off x="3739703" y="4487016"/>
            <a:ext cx="1445576" cy="12828"/>
          </a:xfrm>
          <a:prstGeom prst="straightConnector1">
            <a:avLst/>
          </a:prstGeom>
          <a:noFill/>
          <a:ln w="9525" cap="flat" cmpd="sng">
            <a:solidFill>
              <a:srgbClr val="4A7DBA"/>
            </a:solidFill>
            <a:prstDash val="solid"/>
            <a:round/>
            <a:headEnd type="none" w="sm" len="sm"/>
            <a:tailEnd type="none" w="sm" len="sm"/>
          </a:ln>
        </p:spPr>
      </p:cxnSp>
      <p:cxnSp>
        <p:nvCxnSpPr>
          <p:cNvPr id="55" name="Google Shape;161;p28">
            <a:extLst>
              <a:ext uri="{FF2B5EF4-FFF2-40B4-BE49-F238E27FC236}">
                <a16:creationId xmlns:a16="http://schemas.microsoft.com/office/drawing/2014/main" id="{FDF2BFAC-E943-41B3-AB32-DDE7C5C3A9B8}"/>
              </a:ext>
            </a:extLst>
          </p:cNvPr>
          <p:cNvCxnSpPr>
            <a:cxnSpLocks/>
            <a:stCxn id="51" idx="0"/>
            <a:endCxn id="7" idx="2"/>
          </p:cNvCxnSpPr>
          <p:nvPr/>
        </p:nvCxnSpPr>
        <p:spPr>
          <a:xfrm flipV="1">
            <a:off x="3441203" y="2739106"/>
            <a:ext cx="0" cy="1550510"/>
          </a:xfrm>
          <a:prstGeom prst="straightConnector1">
            <a:avLst/>
          </a:prstGeom>
          <a:noFill/>
          <a:ln w="9525" cap="flat" cmpd="sng">
            <a:solidFill>
              <a:srgbClr val="4A7DBA"/>
            </a:solidFill>
            <a:prstDash val="solid"/>
            <a:round/>
            <a:headEnd type="none" w="sm" len="sm"/>
            <a:tailEnd type="none" w="sm" len="sm"/>
          </a:ln>
        </p:spPr>
      </p:cxnSp>
      <p:sp>
        <p:nvSpPr>
          <p:cNvPr id="58" name="Google Shape;163;p28">
            <a:extLst>
              <a:ext uri="{FF2B5EF4-FFF2-40B4-BE49-F238E27FC236}">
                <a16:creationId xmlns:a16="http://schemas.microsoft.com/office/drawing/2014/main" id="{715D9952-53B0-4C95-AC4C-FE1A9915E3BD}"/>
              </a:ext>
            </a:extLst>
          </p:cNvPr>
          <p:cNvSpPr txBox="1"/>
          <p:nvPr/>
        </p:nvSpPr>
        <p:spPr>
          <a:xfrm>
            <a:off x="7071709" y="2194325"/>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59" name="Google Shape;163;p28">
            <a:extLst>
              <a:ext uri="{FF2B5EF4-FFF2-40B4-BE49-F238E27FC236}">
                <a16:creationId xmlns:a16="http://schemas.microsoft.com/office/drawing/2014/main" id="{DD933ED1-8FEC-455C-811A-BD4E1C582BFD}"/>
              </a:ext>
            </a:extLst>
          </p:cNvPr>
          <p:cNvSpPr txBox="1"/>
          <p:nvPr/>
        </p:nvSpPr>
        <p:spPr>
          <a:xfrm>
            <a:off x="8364963" y="288609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62" name="CasellaDiTesto 61">
            <a:extLst>
              <a:ext uri="{FF2B5EF4-FFF2-40B4-BE49-F238E27FC236}">
                <a16:creationId xmlns:a16="http://schemas.microsoft.com/office/drawing/2014/main" id="{BE4C4C6B-1DA2-47DA-A4D1-7B68DC00B797}"/>
              </a:ext>
            </a:extLst>
          </p:cNvPr>
          <p:cNvSpPr txBox="1"/>
          <p:nvPr/>
        </p:nvSpPr>
        <p:spPr>
          <a:xfrm>
            <a:off x="3142703" y="4809480"/>
            <a:ext cx="597000" cy="369332"/>
          </a:xfrm>
          <a:prstGeom prst="rect">
            <a:avLst/>
          </a:prstGeom>
          <a:noFill/>
        </p:spPr>
        <p:txBody>
          <a:bodyPr wrap="square" rtlCol="0">
            <a:spAutoFit/>
          </a:bodyPr>
          <a:lstStyle/>
          <a:p>
            <a:r>
              <a:rPr lang="it-IT" dirty="0"/>
              <a:t>crea</a:t>
            </a:r>
          </a:p>
        </p:txBody>
      </p:sp>
      <p:sp>
        <p:nvSpPr>
          <p:cNvPr id="63" name="Google Shape;163;p28">
            <a:extLst>
              <a:ext uri="{FF2B5EF4-FFF2-40B4-BE49-F238E27FC236}">
                <a16:creationId xmlns:a16="http://schemas.microsoft.com/office/drawing/2014/main" id="{DBEB36CB-4DDE-49C6-88C3-685D2DD57B2E}"/>
              </a:ext>
            </a:extLst>
          </p:cNvPr>
          <p:cNvSpPr txBox="1"/>
          <p:nvPr/>
        </p:nvSpPr>
        <p:spPr>
          <a:xfrm>
            <a:off x="3428475" y="2795062"/>
            <a:ext cx="6097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4" name="Google Shape;163;p28">
            <a:extLst>
              <a:ext uri="{FF2B5EF4-FFF2-40B4-BE49-F238E27FC236}">
                <a16:creationId xmlns:a16="http://schemas.microsoft.com/office/drawing/2014/main" id="{85FD89D1-4E9E-4577-9187-DFEA7CF26687}"/>
              </a:ext>
            </a:extLst>
          </p:cNvPr>
          <p:cNvSpPr txBox="1"/>
          <p:nvPr/>
        </p:nvSpPr>
        <p:spPr>
          <a:xfrm>
            <a:off x="6372970" y="454562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9" name="Google Shape;149;p28">
            <a:extLst>
              <a:ext uri="{FF2B5EF4-FFF2-40B4-BE49-F238E27FC236}">
                <a16:creationId xmlns:a16="http://schemas.microsoft.com/office/drawing/2014/main" id="{278B8793-53A1-48FA-84F0-0B9484368DE5}"/>
              </a:ext>
            </a:extLst>
          </p:cNvPr>
          <p:cNvSpPr txBox="1"/>
          <p:nvPr/>
        </p:nvSpPr>
        <p:spPr>
          <a:xfrm>
            <a:off x="5180537" y="4753411"/>
            <a:ext cx="1276987"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600" b="1" i="0" u="none" strike="noStrike" cap="none" dirty="0">
                <a:solidFill>
                  <a:schemeClr val="dk1"/>
                </a:solidFill>
                <a:latin typeface="Calibri"/>
                <a:ea typeface="Calibri"/>
                <a:cs typeface="Calibri"/>
                <a:sym typeface="Calibri"/>
              </a:rPr>
              <a:t>ID</a:t>
            </a:r>
            <a:endParaRPr sz="1600" b="1" dirty="0"/>
          </a:p>
          <a:p>
            <a:pPr marL="0" marR="0" lvl="0" indent="0" rtl="0">
              <a:spcBef>
                <a:spcPts val="0"/>
              </a:spcBef>
              <a:spcAft>
                <a:spcPts val="0"/>
              </a:spcAft>
              <a:buNone/>
            </a:pPr>
            <a:r>
              <a:rPr lang="it-IT" sz="1600" b="0" i="0" u="none" strike="noStrike" cap="none" dirty="0">
                <a:solidFill>
                  <a:schemeClr val="dk1"/>
                </a:solidFill>
                <a:latin typeface="Calibri"/>
                <a:ea typeface="Calibri"/>
                <a:cs typeface="Calibri"/>
                <a:sym typeface="Calibri"/>
              </a:rPr>
              <a:t>Titolo</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a:solidFill>
                  <a:schemeClr val="dk1"/>
                </a:solidFill>
                <a:latin typeface="Calibri"/>
                <a:ea typeface="Calibri"/>
                <a:cs typeface="Calibri"/>
                <a:sym typeface="Calibri"/>
              </a:rPr>
              <a:t>Ora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Durata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MaxPart</a:t>
            </a:r>
          </a:p>
          <a:p>
            <a:pPr marL="0" marR="0" lvl="0" indent="0"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7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4C021-F578-45E2-8AC1-2DA0480DDE5E}"/>
              </a:ext>
            </a:extLst>
          </p:cNvPr>
          <p:cNvSpPr>
            <a:spLocks noGrp="1"/>
          </p:cNvSpPr>
          <p:nvPr>
            <p:ph type="title"/>
          </p:nvPr>
        </p:nvSpPr>
        <p:spPr/>
        <p:txBody>
          <a:bodyPr/>
          <a:lstStyle/>
          <a:p>
            <a:r>
              <a:rPr lang="es-419" dirty="0"/>
              <a:t>			Local database schema</a:t>
            </a:r>
            <a:endParaRPr lang="it-IT" dirty="0"/>
          </a:p>
        </p:txBody>
      </p:sp>
      <p:sp>
        <p:nvSpPr>
          <p:cNvPr id="4" name="Segnaposto contenuto 3">
            <a:extLst>
              <a:ext uri="{FF2B5EF4-FFF2-40B4-BE49-F238E27FC236}">
                <a16:creationId xmlns:a16="http://schemas.microsoft.com/office/drawing/2014/main" id="{D2346CBA-72C9-4B76-B688-D3C550A5F037}"/>
              </a:ext>
            </a:extLst>
          </p:cNvPr>
          <p:cNvSpPr>
            <a:spLocks noGrp="1"/>
          </p:cNvSpPr>
          <p:nvPr>
            <p:ph sz="half" idx="1"/>
          </p:nvPr>
        </p:nvSpPr>
        <p:spPr/>
        <p:txBody>
          <a:bodyPr>
            <a:normAutofit/>
          </a:bodyPr>
          <a:lstStyle/>
          <a:p>
            <a:pPr marL="0" lvl="0" indent="0">
              <a:spcBef>
                <a:spcPts val="36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utente</a:t>
            </a:r>
            <a:r>
              <a:rPr lang="en-US" sz="1600" dirty="0">
                <a:latin typeface="Courier New"/>
                <a:ea typeface="Courier New"/>
                <a:cs typeface="Courier New"/>
                <a:sym typeface="Courier New"/>
              </a:rPr>
              <a:t>` (  </a:t>
            </a:r>
          </a:p>
          <a:p>
            <a:pPr marL="0" lvl="0" indent="0">
              <a:spcBef>
                <a:spcPts val="360"/>
              </a:spcBef>
              <a:buSzPts val="1800"/>
              <a:buNone/>
            </a:pPr>
            <a:r>
              <a:rPr lang="en-US" sz="1600" dirty="0">
                <a:latin typeface="Courier New"/>
                <a:ea typeface="Courier New"/>
                <a:cs typeface="Courier New"/>
                <a:sym typeface="Courier New"/>
              </a:rPr>
              <a:t>`id` int(11) NOT NULL AUTO_INCREMENT,  </a:t>
            </a:r>
          </a:p>
          <a:p>
            <a:pPr marL="0" lvl="0" indent="0">
              <a:spcBef>
                <a:spcPts val="360"/>
              </a:spcBef>
              <a:buSzPts val="1800"/>
              <a:buNone/>
            </a:pPr>
            <a:r>
              <a:rPr lang="en-US" sz="1600" dirty="0">
                <a:latin typeface="Courier New"/>
                <a:ea typeface="Courier New"/>
                <a:cs typeface="Courier New"/>
                <a:sym typeface="Courier New"/>
              </a:rPr>
              <a:t>`username` varchar(45) NOT NULL,  `password`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cognome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PRIMARY KEY (`id`)</a:t>
            </a:r>
          </a:p>
          <a:p>
            <a:pPr marL="0" lvl="0" indent="0">
              <a:spcBef>
                <a:spcPts val="360"/>
              </a:spcBef>
              <a:buSzPts val="1800"/>
              <a:buNone/>
            </a:pPr>
            <a:r>
              <a:rPr lang="en-US" sz="1600" dirty="0">
                <a:latin typeface="Courier New"/>
                <a:ea typeface="Courier New"/>
                <a:cs typeface="Courier New"/>
                <a:sym typeface="Courier New"/>
              </a:rPr>
              <a:t>)</a:t>
            </a:r>
          </a:p>
          <a:p>
            <a:endParaRPr lang="it-IT" dirty="0"/>
          </a:p>
        </p:txBody>
      </p:sp>
      <p:sp>
        <p:nvSpPr>
          <p:cNvPr id="5" name="Segnaposto contenuto 4">
            <a:extLst>
              <a:ext uri="{FF2B5EF4-FFF2-40B4-BE49-F238E27FC236}">
                <a16:creationId xmlns:a16="http://schemas.microsoft.com/office/drawing/2014/main" id="{81F7388A-525B-4C6A-A619-BBA45841DAA5}"/>
              </a:ext>
            </a:extLst>
          </p:cNvPr>
          <p:cNvSpPr>
            <a:spLocks noGrp="1"/>
          </p:cNvSpPr>
          <p:nvPr>
            <p:ph sz="half" idx="2"/>
          </p:nvPr>
        </p:nvSpPr>
        <p:spPr/>
        <p:txBody>
          <a:bodyPr>
            <a:normAutofit/>
          </a:bodyPr>
          <a:lstStyle/>
          <a:p>
            <a:pPr marL="0" lvl="0" indent="0">
              <a:spcBef>
                <a:spcPts val="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riunione</a:t>
            </a:r>
            <a:r>
              <a:rPr lang="en-US" sz="1600" dirty="0">
                <a:latin typeface="Courier New"/>
                <a:ea typeface="Courier New"/>
                <a:cs typeface="Courier New"/>
                <a:sym typeface="Courier New"/>
              </a:rPr>
              <a:t>` (  </a:t>
            </a:r>
          </a:p>
          <a:p>
            <a:pPr marL="0" lvl="0" indent="0">
              <a:spcBef>
                <a:spcPts val="0"/>
              </a:spcBef>
              <a:buSzPts val="1800"/>
              <a:buNone/>
            </a:pPr>
            <a:r>
              <a:rPr lang="en-US" sz="1600" dirty="0">
                <a:latin typeface="Courier New"/>
                <a:ea typeface="Courier New"/>
                <a:cs typeface="Courier New"/>
                <a:sym typeface="Courier New"/>
              </a:rPr>
              <a:t>`id` int(11) NOT NULL AUTO_INCREMENT,  `data` date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titolo</a:t>
            </a:r>
            <a:r>
              <a:rPr lang="en-US" sz="1600" dirty="0">
                <a:latin typeface="Courier New"/>
                <a:ea typeface="Courier New"/>
                <a:cs typeface="Courier New"/>
                <a:sym typeface="Courier New"/>
              </a:rPr>
              <a:t>` varchar(45)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ora</a:t>
            </a:r>
            <a:r>
              <a:rPr lang="en-US" sz="1600" dirty="0">
                <a:latin typeface="Courier New"/>
                <a:ea typeface="Courier New"/>
                <a:cs typeface="Courier New"/>
                <a:sym typeface="Courier New"/>
              </a:rPr>
              <a:t>` TIME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maxPart</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PRIMARY KEY (`id`),  </a:t>
            </a:r>
          </a:p>
          <a:p>
            <a:pPr marL="0" lvl="0" indent="0">
              <a:spcBef>
                <a:spcPts val="0"/>
              </a:spcBef>
              <a:buSzPts val="1800"/>
              <a:buNone/>
            </a:pPr>
            <a:r>
              <a:rPr lang="en-US" sz="1600" dirty="0">
                <a:latin typeface="Courier New"/>
                <a:ea typeface="Courier New"/>
                <a:cs typeface="Courier New"/>
                <a:sym typeface="Courier New"/>
              </a:rPr>
              <a:t>CONSTRAINT `</a:t>
            </a:r>
            <a:r>
              <a:rPr lang="en-US" sz="1600" dirty="0" err="1">
                <a:latin typeface="Courier New"/>
                <a:ea typeface="Courier New"/>
                <a:cs typeface="Courier New"/>
                <a:sym typeface="Courier New"/>
              </a:rPr>
              <a:t>id_creatore</a:t>
            </a:r>
            <a:r>
              <a:rPr lang="en-US" sz="1600" dirty="0">
                <a:latin typeface="Courier New"/>
                <a:ea typeface="Courier New"/>
                <a:cs typeface="Courier New"/>
                <a:sym typeface="Courier New"/>
              </a:rPr>
              <a:t>` FOREIGN KEY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REFERENCES `</a:t>
            </a:r>
            <a:r>
              <a:rPr lang="en-US" sz="1600" dirty="0" err="1">
                <a:latin typeface="Courier New"/>
                <a:ea typeface="Courier New"/>
                <a:cs typeface="Courier New"/>
                <a:sym typeface="Courier New"/>
              </a:rPr>
              <a:t>utente</a:t>
            </a:r>
            <a:r>
              <a:rPr lang="en-US" sz="1600" dirty="0">
                <a:latin typeface="Courier New"/>
                <a:ea typeface="Courier New"/>
                <a:cs typeface="Courier New"/>
                <a:sym typeface="Courier New"/>
              </a:rPr>
              <a:t>` (`id`) ON DELETE CASCADE ON UPDATE CASCADE</a:t>
            </a:r>
          </a:p>
          <a:p>
            <a:pPr marL="0" lvl="0" indent="0">
              <a:spcBef>
                <a:spcPts val="0"/>
              </a:spcBef>
              <a:buSzPts val="1800"/>
              <a:buNone/>
            </a:pPr>
            <a:r>
              <a:rPr lang="en-US" sz="16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34016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C4A855-C653-4E15-8AB5-6BD6E3CF3A2F}"/>
              </a:ext>
            </a:extLst>
          </p:cNvPr>
          <p:cNvSpPr>
            <a:spLocks noGrp="1"/>
          </p:cNvSpPr>
          <p:nvPr>
            <p:ph type="title"/>
          </p:nvPr>
        </p:nvSpPr>
        <p:spPr/>
        <p:txBody>
          <a:bodyPr/>
          <a:lstStyle/>
          <a:p>
            <a:pPr algn="ctr"/>
            <a:r>
              <a:rPr lang="es-419" dirty="0"/>
              <a:t>Local database schema</a:t>
            </a:r>
            <a:endParaRPr lang="it-IT" dirty="0"/>
          </a:p>
        </p:txBody>
      </p:sp>
      <p:sp>
        <p:nvSpPr>
          <p:cNvPr id="5" name="Segnaposto contenuto 4">
            <a:extLst>
              <a:ext uri="{FF2B5EF4-FFF2-40B4-BE49-F238E27FC236}">
                <a16:creationId xmlns:a16="http://schemas.microsoft.com/office/drawing/2014/main" id="{31B0C84E-1622-469A-8749-C62A0A2533E2}"/>
              </a:ext>
            </a:extLst>
          </p:cNvPr>
          <p:cNvSpPr>
            <a:spLocks noGrp="1"/>
          </p:cNvSpPr>
          <p:nvPr>
            <p:ph idx="1"/>
          </p:nvPr>
        </p:nvSpPr>
        <p:spPr/>
        <p:txBody>
          <a:bodyPr/>
          <a:lstStyle/>
          <a:p>
            <a:pPr marL="0" lvl="0" indent="0">
              <a:spcBef>
                <a:spcPts val="0"/>
              </a:spcBef>
              <a:buSzPts val="1800"/>
              <a:buNone/>
            </a:pPr>
            <a:r>
              <a:rPr lang="en-US" sz="2000" dirty="0">
                <a:latin typeface="Courier New"/>
                <a:ea typeface="Courier New"/>
                <a:cs typeface="Courier New"/>
                <a:sym typeface="Courier New"/>
              </a:rPr>
              <a:t>CREATE TABLE `</a:t>
            </a:r>
            <a:r>
              <a:rPr lang="en-US" sz="2000" b="1" dirty="0" err="1">
                <a:latin typeface="Courier New"/>
                <a:ea typeface="Courier New"/>
                <a:cs typeface="Courier New"/>
                <a:sym typeface="Courier New"/>
              </a:rPr>
              <a:t>riunione_partecipante</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int(11) NOT NULL,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decimal(19,4) NOT NULL,    </a:t>
            </a:r>
          </a:p>
          <a:p>
            <a:pPr marL="0" lvl="0" indent="0">
              <a:spcBef>
                <a:spcPts val="0"/>
              </a:spcBef>
              <a:buSzPts val="1800"/>
              <a:buNone/>
            </a:pPr>
            <a:r>
              <a:rPr lang="en-US" sz="2000" dirty="0">
                <a:latin typeface="Courier New"/>
                <a:ea typeface="Courier New"/>
                <a:cs typeface="Courier New"/>
                <a:sym typeface="Courier New"/>
              </a:rPr>
              <a:t>PRIMARY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a:t>
            </a:r>
          </a:p>
          <a:p>
            <a:pPr marL="0" lvl="0" indent="0">
              <a:spcBef>
                <a:spcPts val="0"/>
              </a:spcBef>
              <a:buSzPts val="1800"/>
              <a:buNone/>
            </a:pPr>
            <a:r>
              <a:rPr lang="en-US" sz="2000">
                <a:latin typeface="Courier New"/>
                <a:ea typeface="Courier New"/>
                <a:cs typeface="Courier New"/>
                <a:sym typeface="Courier New"/>
              </a:rPr>
              <a:t>FOREIGN </a:t>
            </a:r>
            <a:r>
              <a:rPr lang="en-US" sz="2000" dirty="0">
                <a:latin typeface="Courier New"/>
                <a:ea typeface="Courier New"/>
                <a:cs typeface="Courier New"/>
                <a:sym typeface="Courier New"/>
              </a:rPr>
              <a:t>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riunione</a:t>
            </a:r>
            <a:r>
              <a:rPr lang="en-US" sz="2000" dirty="0">
                <a:latin typeface="Courier New"/>
                <a:ea typeface="Courier New"/>
                <a:cs typeface="Courier New"/>
                <a:sym typeface="Courier New"/>
              </a:rPr>
              <a:t>` (`id`) ON DELETE CASCADE ON UPDATE CASCADE,</a:t>
            </a:r>
          </a:p>
          <a:p>
            <a:pPr marL="0" lvl="0" indent="0">
              <a:spcBef>
                <a:spcPts val="0"/>
              </a:spcBef>
              <a:buSzPts val="1800"/>
              <a:buNone/>
            </a:pPr>
            <a:r>
              <a:rPr lang="en-US" sz="2000" dirty="0">
                <a:latin typeface="Courier New"/>
                <a:ea typeface="Courier New"/>
                <a:cs typeface="Courier New"/>
                <a:sym typeface="Courier New"/>
              </a:rPr>
              <a:t>FOREIGN KEY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utente</a:t>
            </a:r>
            <a:r>
              <a:rPr lang="en-US" sz="2000" dirty="0">
                <a:latin typeface="Courier New"/>
                <a:ea typeface="Courier New"/>
                <a:cs typeface="Courier New"/>
                <a:sym typeface="Courier New"/>
              </a:rPr>
              <a:t>` (`id`)</a:t>
            </a:r>
          </a:p>
          <a:p>
            <a:pPr marL="0" lvl="0" indent="0">
              <a:spcBef>
                <a:spcPts val="0"/>
              </a:spcBef>
              <a:buSzPts val="1800"/>
              <a:buNone/>
            </a:pPr>
            <a:r>
              <a:rPr lang="en-US" sz="2000" dirty="0">
                <a:latin typeface="Courier New"/>
                <a:ea typeface="Courier New"/>
                <a:cs typeface="Courier New"/>
                <a:sym typeface="Courier New"/>
              </a:rPr>
              <a:t>ON DELETE CASCADE ON UPDATE CASCADE</a:t>
            </a:r>
          </a:p>
          <a:p>
            <a:pPr marL="0" lvl="0" indent="0">
              <a:spcBef>
                <a:spcPts val="0"/>
              </a:spcBef>
              <a:buSzPts val="1800"/>
              <a:buNone/>
            </a:pPr>
            <a:r>
              <a:rPr lang="en-US" sz="20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252823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51467-4FA5-49C2-809D-908921201457}"/>
              </a:ext>
            </a:extLst>
          </p:cNvPr>
          <p:cNvSpPr>
            <a:spLocks noGrp="1"/>
          </p:cNvSpPr>
          <p:nvPr>
            <p:ph type="title"/>
          </p:nvPr>
        </p:nvSpPr>
        <p:spPr>
          <a:xfrm>
            <a:off x="838200" y="365126"/>
            <a:ext cx="10515600" cy="957648"/>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D337844B-89E2-44FB-A63D-B9A0887B7178}"/>
              </a:ext>
            </a:extLst>
          </p:cNvPr>
          <p:cNvSpPr>
            <a:spLocks noGrp="1"/>
          </p:cNvSpPr>
          <p:nvPr>
            <p:ph idx="1"/>
          </p:nvPr>
        </p:nvSpPr>
        <p:spPr>
          <a:xfrm>
            <a:off x="838200" y="1322774"/>
            <a:ext cx="10515600" cy="5060271"/>
          </a:xfrm>
        </p:spPr>
        <p:txBody>
          <a:bodyPr>
            <a:normAutofit fontScale="77500" lnSpcReduction="20000"/>
          </a:bodyPr>
          <a:lstStyle/>
          <a:p>
            <a:r>
              <a:rPr lang="it-IT" dirty="0"/>
              <a:t>Un’applicazione web consente la gestione di riunioni online. Una riunione ha un titolo, una data, un’ora, una durata e un numero massimo di partecipanti. L’utente </a:t>
            </a:r>
            <a:r>
              <a:rPr lang="it-IT" dirty="0">
                <a:solidFill>
                  <a:schemeClr val="accent2">
                    <a:lumMod val="40000"/>
                    <a:lumOff val="60000"/>
                  </a:schemeClr>
                </a:solidFill>
              </a:rPr>
              <a:t>fa il login </a:t>
            </a:r>
            <a:r>
              <a:rPr lang="it-IT" dirty="0"/>
              <a:t>e, se autenticato, </a:t>
            </a:r>
            <a:r>
              <a:rPr lang="it-IT" dirty="0">
                <a:solidFill>
                  <a:srgbClr val="0070C0"/>
                </a:solidFill>
              </a:rPr>
              <a:t>accede</a:t>
            </a:r>
            <a:r>
              <a:rPr lang="it-IT" dirty="0"/>
              <a:t>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solidFill>
                  <a:srgbClr val="00B050"/>
                </a:solidFill>
              </a:rPr>
              <a:t> </a:t>
            </a:r>
            <a:r>
              <a:rPr lang="it-IT" dirty="0"/>
              <a:t>per </a:t>
            </a:r>
            <a:r>
              <a:rPr lang="it-IT" dirty="0">
                <a:solidFill>
                  <a:schemeClr val="accent2">
                    <a:lumMod val="40000"/>
                    <a:lumOff val="60000"/>
                  </a:schemeClr>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t> con il bottone INVIA,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a:t>
            </a:r>
            <a:r>
              <a:rPr lang="it-IT" dirty="0">
                <a:solidFill>
                  <a:srgbClr val="0070C0"/>
                </a:solidFill>
              </a:rPr>
              <a:t>può scegliere uno o più partecipanti dall’elenco</a:t>
            </a:r>
            <a:r>
              <a:rPr lang="it-IT" dirty="0"/>
              <a:t> e </a:t>
            </a:r>
            <a:r>
              <a:rPr lang="it-IT" dirty="0">
                <a:solidFill>
                  <a:schemeClr val="accent2">
                    <a:lumMod val="40000"/>
                    <a:lumOff val="60000"/>
                  </a:schemeClr>
                </a:solidFill>
              </a:rPr>
              <a:t>premere il bottone INVITA </a:t>
            </a:r>
            <a:r>
              <a:rPr lang="it-IT" dirty="0"/>
              <a:t>per invitarli alla riunione. Se il numero d’invitati è superiore al massimo ammissibile di X unità, </a:t>
            </a:r>
            <a:r>
              <a:rPr lang="it-IT" dirty="0">
                <a:solidFill>
                  <a:srgbClr val="0070C0"/>
                </a:solidFill>
              </a:rPr>
              <a:t>appare di nuovo</a:t>
            </a:r>
            <a:r>
              <a:rPr lang="it-IT" dirty="0"/>
              <a:t> la pagina ANAGRAFICA con un </a:t>
            </a:r>
            <a:r>
              <a:rPr lang="it-IT" dirty="0">
                <a:solidFill>
                  <a:srgbClr val="00B050"/>
                </a:solidFill>
              </a:rPr>
              <a:t>messaggio “Troppi utenti selezionati, eliminane almeno X”</a:t>
            </a:r>
            <a:r>
              <a:rPr lang="it-IT" dirty="0"/>
              <a:t>. La pagina evidenzia nell’elenco gli utenti scelti in precedenza come preselezionati, in modo che l’utente </a:t>
            </a:r>
            <a:r>
              <a:rPr lang="it-IT" dirty="0">
                <a:solidFill>
                  <a:srgbClr val="0070C0"/>
                </a:solidFill>
              </a:rPr>
              <a:t>possa deselezionarne alcuni</a:t>
            </a:r>
            <a:r>
              <a:rPr lang="it-IT" dirty="0"/>
              <a:t>. Se alla pressione del bottone INVITA il numero d’invitati è inferiore al massimo ammissibile, </a:t>
            </a:r>
            <a:r>
              <a:rPr lang="it-IT" dirty="0">
                <a:solidFill>
                  <a:srgbClr val="0070C0"/>
                </a:solidFill>
              </a:rPr>
              <a:t>la riunione è memorizzata nella base di dati </a:t>
            </a:r>
            <a:r>
              <a:rPr lang="it-IT" dirty="0"/>
              <a:t>e associata agli utenti invitati. Al terzo tentativo scorretto di assegnare troppi invitati a una riunione </a:t>
            </a:r>
            <a:r>
              <a:rPr lang="it-IT" dirty="0">
                <a:solidFill>
                  <a:srgbClr val="0070C0"/>
                </a:solidFill>
              </a:rPr>
              <a:t>appare</a:t>
            </a:r>
            <a:r>
              <a:rPr lang="it-IT" dirty="0"/>
              <a:t> una </a:t>
            </a:r>
            <a:r>
              <a:rPr lang="it-IT" dirty="0">
                <a:solidFill>
                  <a:srgbClr val="FF0000"/>
                </a:solidFill>
              </a:rPr>
              <a:t>pagina CANCELLAZIONE </a:t>
            </a:r>
            <a:r>
              <a:rPr lang="it-IT" dirty="0"/>
              <a:t>con </a:t>
            </a:r>
            <a:r>
              <a:rPr lang="it-IT" dirty="0">
                <a:solidFill>
                  <a:srgbClr val="00B050"/>
                </a:solidFill>
              </a:rPr>
              <a:t>un messaggio “Tre tentativi di definire una riunione con troppi partecipanti, la riunione non sarà creata”</a:t>
            </a:r>
            <a:r>
              <a:rPr lang="it-IT" dirty="0"/>
              <a:t> e un </a:t>
            </a:r>
            <a:r>
              <a:rPr lang="it-IT" dirty="0">
                <a:solidFill>
                  <a:srgbClr val="00B050"/>
                </a:solidFill>
              </a:rPr>
              <a:t>link</a:t>
            </a:r>
            <a:r>
              <a:rPr lang="it-IT" dirty="0"/>
              <a:t> per tornare all’HOME page. In questo caso la riunione </a:t>
            </a:r>
            <a:r>
              <a:rPr lang="it-IT" dirty="0">
                <a:solidFill>
                  <a:srgbClr val="0070C0"/>
                </a:solidFill>
              </a:rPr>
              <a:t>NON è memorizzata</a:t>
            </a:r>
            <a:r>
              <a:rPr lang="it-IT" dirty="0"/>
              <a:t> nella base di dati. L’applicazione non deve registrare nella base di dati riunioni con numero eccessivo di partecipanti.</a:t>
            </a:r>
          </a:p>
          <a:p>
            <a:endParaRPr lang="it-IT" dirty="0"/>
          </a:p>
          <a:p>
            <a:r>
              <a:rPr lang="es-419" b="1" dirty="0">
                <a:solidFill>
                  <a:srgbClr val="FF0000"/>
                </a:solidFill>
              </a:rPr>
              <a:t>Pages (views)</a:t>
            </a:r>
            <a:r>
              <a:rPr lang="es-419" b="1" dirty="0"/>
              <a:t>, </a:t>
            </a:r>
            <a:r>
              <a:rPr lang="es-419" b="1" dirty="0">
                <a:solidFill>
                  <a:srgbClr val="00B050"/>
                </a:solidFill>
              </a:rPr>
              <a:t>view components</a:t>
            </a:r>
            <a:r>
              <a:rPr lang="es-419" b="1" dirty="0"/>
              <a:t>, </a:t>
            </a:r>
            <a:r>
              <a:rPr lang="es-419" b="1" dirty="0">
                <a:solidFill>
                  <a:srgbClr val="0070C0"/>
                </a:solidFill>
              </a:rPr>
              <a:t>events</a:t>
            </a:r>
            <a:r>
              <a:rPr lang="es-419" b="1" dirty="0"/>
              <a:t>, </a:t>
            </a:r>
            <a:r>
              <a:rPr lang="es-419" b="1" dirty="0">
                <a:solidFill>
                  <a:schemeClr val="accent2">
                    <a:lumMod val="40000"/>
                    <a:lumOff val="60000"/>
                  </a:schemeClr>
                </a:solidFill>
              </a:rPr>
              <a:t>actions</a:t>
            </a:r>
            <a:endParaRPr lang="it-IT" dirty="0">
              <a:solidFill>
                <a:schemeClr val="accent2">
                  <a:lumMod val="40000"/>
                  <a:lumOff val="60000"/>
                </a:schemeClr>
              </a:solidFill>
            </a:endParaRPr>
          </a:p>
        </p:txBody>
      </p:sp>
    </p:spTree>
    <p:extLst>
      <p:ext uri="{BB962C8B-B14F-4D97-AF65-F5344CB8AC3E}">
        <p14:creationId xmlns:p14="http://schemas.microsoft.com/office/powerpoint/2010/main" val="25029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024C7-6637-4771-9B4A-A5271D2D6987}"/>
              </a:ext>
            </a:extLst>
          </p:cNvPr>
          <p:cNvSpPr>
            <a:spLocks noGrp="1"/>
          </p:cNvSpPr>
          <p:nvPr>
            <p:ph type="title"/>
          </p:nvPr>
        </p:nvSpPr>
        <p:spPr>
          <a:xfrm>
            <a:off x="838200" y="365126"/>
            <a:ext cx="10515600" cy="797850"/>
          </a:xfrm>
        </p:spPr>
        <p:txBody>
          <a:bodyPr/>
          <a:lstStyle/>
          <a:p>
            <a:r>
              <a:rPr lang="es-419" dirty="0"/>
              <a:t>Completamento delle specifiche</a:t>
            </a:r>
            <a:endParaRPr lang="it-IT" dirty="0"/>
          </a:p>
        </p:txBody>
      </p:sp>
      <p:sp>
        <p:nvSpPr>
          <p:cNvPr id="3" name="Segnaposto contenuto 2">
            <a:extLst>
              <a:ext uri="{FF2B5EF4-FFF2-40B4-BE49-F238E27FC236}">
                <a16:creationId xmlns:a16="http://schemas.microsoft.com/office/drawing/2014/main" id="{B2816E81-CD3A-48DC-81E4-E4186F1FE9C3}"/>
              </a:ext>
            </a:extLst>
          </p:cNvPr>
          <p:cNvSpPr>
            <a:spLocks noGrp="1"/>
          </p:cNvSpPr>
          <p:nvPr>
            <p:ph idx="1"/>
          </p:nvPr>
        </p:nvSpPr>
        <p:spPr>
          <a:xfrm>
            <a:off x="838200" y="1269507"/>
            <a:ext cx="10515600" cy="4907456"/>
          </a:xfrm>
        </p:spPr>
        <p:txBody>
          <a:bodyPr/>
          <a:lstStyle/>
          <a:p>
            <a:pPr marL="342900" lvl="0" indent="-342900">
              <a:lnSpc>
                <a:spcPct val="80000"/>
              </a:lnSpc>
              <a:spcBef>
                <a:spcPts val="400"/>
              </a:spcBef>
              <a:buClr>
                <a:schemeClr val="dk1"/>
              </a:buClr>
              <a:buSzPts val="2000"/>
            </a:pPr>
            <a:r>
              <a:rPr lang="it-IT" dirty="0">
                <a:solidFill>
                  <a:srgbClr val="FF0000"/>
                </a:solidFill>
              </a:rPr>
              <a:t>La pagina di default </a:t>
            </a:r>
            <a:r>
              <a:rPr lang="it-IT" dirty="0"/>
              <a:t>contiene la </a:t>
            </a:r>
            <a:r>
              <a:rPr lang="it-IT" dirty="0" err="1">
                <a:solidFill>
                  <a:srgbClr val="00B050"/>
                </a:solidFill>
              </a:rPr>
              <a:t>form</a:t>
            </a:r>
            <a:r>
              <a:rPr lang="it-IT" dirty="0">
                <a:solidFill>
                  <a:srgbClr val="00B050"/>
                </a:solidFill>
              </a:rPr>
              <a:t> di login</a:t>
            </a:r>
          </a:p>
          <a:p>
            <a:pPr marL="342900" lvl="0" indent="-342900">
              <a:lnSpc>
                <a:spcPct val="80000"/>
              </a:lnSpc>
              <a:spcBef>
                <a:spcPts val="400"/>
              </a:spcBef>
              <a:buClr>
                <a:srgbClr val="000000"/>
              </a:buClr>
              <a:buSzPts val="2000"/>
            </a:pPr>
            <a:r>
              <a:rPr lang="it-IT" dirty="0">
                <a:solidFill>
                  <a:srgbClr val="000000"/>
                </a:solidFill>
              </a:rPr>
              <a:t>Sia per gli utenti che per le riunioni tutti dati sono obbligatori.</a:t>
            </a:r>
          </a:p>
          <a:p>
            <a:pPr marL="0" indent="0">
              <a:buNone/>
            </a:pPr>
            <a:endParaRPr lang="it-IT" dirty="0"/>
          </a:p>
        </p:txBody>
      </p:sp>
    </p:spTree>
    <p:extLst>
      <p:ext uri="{BB962C8B-B14F-4D97-AF65-F5344CB8AC3E}">
        <p14:creationId xmlns:p14="http://schemas.microsoft.com/office/powerpoint/2010/main" val="40109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3F72AD5-9788-4D93-9AFF-1F79BCA840DD}"/>
              </a:ext>
            </a:extLst>
          </p:cNvPr>
          <p:cNvSpPr>
            <a:spLocks noGrp="1"/>
          </p:cNvSpPr>
          <p:nvPr>
            <p:ph type="ctrTitle"/>
          </p:nvPr>
        </p:nvSpPr>
        <p:spPr/>
        <p:txBody>
          <a:bodyPr/>
          <a:lstStyle/>
          <a:p>
            <a:r>
              <a:rPr lang="it-IT" dirty="0"/>
              <a:t>Application design (in IFML)</a:t>
            </a:r>
          </a:p>
        </p:txBody>
      </p:sp>
    </p:spTree>
    <p:extLst>
      <p:ext uri="{BB962C8B-B14F-4D97-AF65-F5344CB8AC3E}">
        <p14:creationId xmlns:p14="http://schemas.microsoft.com/office/powerpoint/2010/main" val="26512017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1347</Words>
  <Application>Microsoft Office PowerPoint</Application>
  <PresentationFormat>Widescreen</PresentationFormat>
  <Paragraphs>161</Paragraphs>
  <Slides>15</Slides>
  <Notes>3</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15</vt:i4>
      </vt:variant>
    </vt:vector>
  </HeadingPairs>
  <TitlesOfParts>
    <vt:vector size="21" baseType="lpstr">
      <vt:lpstr>Arial</vt:lpstr>
      <vt:lpstr>Calibri</vt:lpstr>
      <vt:lpstr>Calibri Light</vt:lpstr>
      <vt:lpstr>Courier New</vt:lpstr>
      <vt:lpstr>Tema di Office</vt:lpstr>
      <vt:lpstr>Office Theme</vt:lpstr>
      <vt:lpstr>Progetto 5 TIW</vt:lpstr>
      <vt:lpstr>Presentazione standard di PowerPoint</vt:lpstr>
      <vt:lpstr>Analisi dei dati</vt:lpstr>
      <vt:lpstr>Database design</vt:lpstr>
      <vt:lpstr>   Local database schema</vt:lpstr>
      <vt:lpstr>Local database schema</vt:lpstr>
      <vt:lpstr>Application requirements analysis</vt:lpstr>
      <vt:lpstr>Completamento delle specifiche</vt:lpstr>
      <vt:lpstr>Application design (in IFML)</vt:lpstr>
      <vt:lpstr>Presentazione standard di PowerPoint</vt:lpstr>
      <vt:lpstr>Components</vt:lpstr>
      <vt:lpstr>Event: login</vt:lpstr>
      <vt:lpstr>Evento: crea una nuova riunione</vt:lpstr>
      <vt:lpstr>Event: logout</vt:lpstr>
      <vt:lpstr>Event: Aggiungi Riunione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dc:title>
  <dc:creator>Emilio De Lorenzis</dc:creator>
  <cp:lastModifiedBy>andrea lottaroli</cp:lastModifiedBy>
  <cp:revision>27</cp:revision>
  <dcterms:created xsi:type="dcterms:W3CDTF">2020-04-03T15:24:08Z</dcterms:created>
  <dcterms:modified xsi:type="dcterms:W3CDTF">2020-04-12T09:55:26Z</dcterms:modified>
</cp:coreProperties>
</file>