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5" r:id="rId11"/>
    <p:sldId id="264" r:id="rId12"/>
    <p:sldId id="266" r:id="rId13"/>
    <p:sldId id="268" r:id="rId14"/>
    <p:sldId id="270" r:id="rId15"/>
    <p:sldId id="274"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04/04/2020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04/04/2020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04/04/2020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magine 27" descr="Immagine che contiene screenshot&#10;&#10;Descrizione generata automaticamente">
            <a:extLst>
              <a:ext uri="{FF2B5EF4-FFF2-40B4-BE49-F238E27FC236}">
                <a16:creationId xmlns:a16="http://schemas.microsoft.com/office/drawing/2014/main" id="{CED4B6C7-DEB9-4EA9-8636-D3B93859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229272"/>
            <a:ext cx="12192000" cy="6856656"/>
          </a:xfrm>
          <a:prstGeom prst="rect">
            <a:avLst/>
          </a:prstGeom>
        </p:spPr>
      </p:pic>
    </p:spTree>
    <p:extLst>
      <p:ext uri="{BB962C8B-B14F-4D97-AF65-F5344CB8AC3E}">
        <p14:creationId xmlns:p14="http://schemas.microsoft.com/office/powerpoint/2010/main" val="38642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838200" y="1429305"/>
            <a:ext cx="5181600" cy="4747658"/>
          </a:xfrm>
        </p:spPr>
        <p:txBody>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User</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checkCredentials(username, pwd)</a:t>
            </a:r>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CreaRiunione(id, userid)</a:t>
            </a:r>
          </a:p>
          <a:p>
            <a:pPr lvl="2" indent="-177800">
              <a:lnSpc>
                <a:spcPct val="80000"/>
              </a:lnSpc>
              <a:spcBef>
                <a:spcPts val="300"/>
              </a:spcBef>
              <a:buSzPts val="1200"/>
            </a:pPr>
            <a:r>
              <a:rPr lang="es-419" dirty="0"/>
              <a:t>findRiunioniByUser(userid)</a:t>
            </a:r>
          </a:p>
          <a:p>
            <a:pPr lvl="2" indent="-177800">
              <a:lnSpc>
                <a:spcPct val="80000"/>
              </a:lnSpc>
              <a:spcBef>
                <a:spcPts val="300"/>
              </a:spcBef>
              <a:buSzPts val="1200"/>
            </a:pPr>
            <a:r>
              <a:rPr lang="es-419" dirty="0"/>
              <a:t>findRiunioniCreate(userid)</a:t>
            </a:r>
          </a:p>
          <a:p>
            <a:pPr marL="742950" lvl="1" indent="-285750">
              <a:lnSpc>
                <a:spcPct val="80000"/>
              </a:lnSpc>
              <a:spcBef>
                <a:spcPts val="300"/>
              </a:spcBef>
              <a:buClr>
                <a:schemeClr val="dk1"/>
              </a:buClr>
              <a:buSzPts val="1500"/>
              <a:buChar char="–"/>
            </a:pPr>
            <a:r>
              <a:rPr lang="es-419" sz="2000" dirty="0"/>
              <a:t>RiunionePartecipantiDAO</a:t>
            </a:r>
          </a:p>
          <a:p>
            <a:pPr lvl="2" indent="-177800">
              <a:lnSpc>
                <a:spcPct val="80000"/>
              </a:lnSpc>
              <a:spcBef>
                <a:spcPts val="300"/>
              </a:spcBef>
              <a:buSzPts val="1200"/>
            </a:pPr>
            <a:r>
              <a:rPr lang="es-419" dirty="0"/>
              <a:t>addPartecipante()</a:t>
            </a:r>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429305"/>
            <a:ext cx="5181600" cy="4747658"/>
          </a:xfrm>
        </p:spPr>
        <p:txBody>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CheckLogin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Char char="–"/>
            </a:pPr>
            <a:r>
              <a:rPr lang="es-419" sz="2000" dirty="0"/>
              <a:t>CreaRiunione</a:t>
            </a:r>
          </a:p>
          <a:p>
            <a:pPr marL="742950" lvl="1" indent="-285750">
              <a:lnSpc>
                <a:spcPct val="80000"/>
              </a:lnSpc>
              <a:spcBef>
                <a:spcPts val="300"/>
              </a:spcBef>
              <a:buClr>
                <a:schemeClr val="dk1"/>
              </a:buClr>
              <a:buSzPts val="1500"/>
              <a:buChar char="–"/>
            </a:pPr>
            <a:r>
              <a:rPr lang="es-419" sz="2000" dirty="0"/>
              <a:t>GetUser</a:t>
            </a:r>
          </a:p>
          <a:p>
            <a:pPr marL="742950" lvl="1" indent="-285750">
              <a:lnSpc>
                <a:spcPct val="80000"/>
              </a:lnSpc>
              <a:spcBef>
                <a:spcPts val="300"/>
              </a:spcBef>
              <a:buClr>
                <a:schemeClr val="dk1"/>
              </a:buClr>
              <a:buSzPts val="1500"/>
              <a:buChar char="–"/>
            </a:pPr>
            <a:r>
              <a:rPr lang="es-419" sz="2000" dirty="0"/>
              <a:t>GetInvitiRiunioni</a:t>
            </a:r>
          </a:p>
          <a:p>
            <a:pPr marL="742950" lvl="1" indent="-285750">
              <a:lnSpc>
                <a:spcPct val="80000"/>
              </a:lnSpc>
              <a:spcBef>
                <a:spcPts val="300"/>
              </a:spcBef>
              <a:buSzPts val="1500"/>
              <a:buChar char="–"/>
            </a:pPr>
            <a:r>
              <a:rPr lang="es-419" sz="2000" dirty="0"/>
              <a:t>GetRiunioniCreate</a:t>
            </a:r>
          </a:p>
          <a:p>
            <a:pPr marL="742950" lvl="1" indent="-285750">
              <a:lnSpc>
                <a:spcPct val="80000"/>
              </a:lnSpc>
              <a:spcBef>
                <a:spcPts val="300"/>
              </a:spcBef>
              <a:buClr>
                <a:schemeClr val="dk1"/>
              </a:buClr>
              <a:buSzPts val="1500"/>
              <a:buChar char="–"/>
            </a:pPr>
            <a:r>
              <a:rPr lang="es-419" sz="2000" dirty="0"/>
              <a:t>Logout</a:t>
            </a:r>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endParaRPr lang="it-IT"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login</a:t>
            </a:r>
            <a:endParaRPr/>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CheckLogin</a:t>
            </a:r>
            <a:endParaRPr sz="1867" kern="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new UserDAO(user, pass)</a:t>
            </a:r>
            <a:endParaRPr sz="1867" kern="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a:solidFill>
                  <a:srgbClr val="000000"/>
                </a:solidFill>
                <a:latin typeface="Calibri"/>
                <a:ea typeface="Calibri"/>
                <a:cs typeface="Calibri"/>
                <a:sym typeface="Calibri"/>
              </a:rPr>
              <a:t>POST</a:t>
            </a: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/CheckLogin</a:t>
            </a:r>
            <a:endParaRPr sz="2133" kern="0">
              <a:solidFill>
                <a:srgbClr val="000000"/>
              </a:solidFill>
              <a:latin typeface="Calibri"/>
              <a:ea typeface="Calibri"/>
              <a:cs typeface="Calibri"/>
              <a:sym typeface="Calibri"/>
            </a:endParaRPr>
          </a:p>
          <a:p>
            <a:pPr defTabSz="1219170">
              <a:buClr>
                <a:srgbClr val="000000"/>
              </a:buClr>
            </a:pPr>
            <a:r>
              <a:rPr lang="es-419" sz="1867" kern="0">
                <a:solidFill>
                  <a:srgbClr val="000000"/>
                </a:solidFill>
                <a:latin typeface="Calibri"/>
                <a:ea typeface="Calibri"/>
                <a:cs typeface="Calibri"/>
                <a:sym typeface="Calibri"/>
              </a:rPr>
              <a:t>username</a:t>
            </a:r>
            <a:endParaRPr sz="1867" kern="0">
              <a:solidFill>
                <a:srgbClr val="000000"/>
              </a:solidFill>
              <a:latin typeface="Arial"/>
              <a:cs typeface="Arial"/>
              <a:sym typeface="Arial"/>
            </a:endParaRPr>
          </a:p>
          <a:p>
            <a:pPr defTabSz="1219170">
              <a:buClr>
                <a:srgbClr val="000000"/>
              </a:buClr>
            </a:pPr>
            <a:r>
              <a:rPr lang="es-419" sz="1867" kern="0">
                <a:solidFill>
                  <a:srgbClr val="000000"/>
                </a:solidFill>
                <a:latin typeface="Calibri"/>
                <a:ea typeface="Calibri"/>
                <a:cs typeface="Calibri"/>
                <a:sym typeface="Calibri"/>
              </a:rPr>
              <a:t>password</a:t>
            </a:r>
            <a:endParaRPr sz="1867" kern="0">
              <a:solidFill>
                <a:srgbClr val="000000"/>
              </a:solidFill>
              <a:latin typeface="Arial"/>
              <a:cs typeface="Arial"/>
              <a:sym typeface="Arial"/>
            </a:endParaRPr>
          </a:p>
          <a:p>
            <a:pPr defTabSz="1219170">
              <a:buClr>
                <a:srgbClr val="000000"/>
              </a:buClr>
            </a:pP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From: index.html</a:t>
            </a:r>
            <a:endParaRPr sz="2133" kern="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Evento: crea una nuova riunione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CreaRiunione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49" name="Google Shape;349;p39"/>
          <p:cNvSpPr/>
          <p:nvPr/>
        </p:nvSpPr>
        <p:spPr>
          <a:xfrm>
            <a:off x="4366315" y="1409623"/>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PaginaAnagrafica</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5432715" y="1790823"/>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5257915" y="2035837"/>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52" name="Google Shape;352;p39"/>
          <p:cNvCxnSpPr>
            <a:cxnSpLocks/>
          </p:cNvCxnSpPr>
          <p:nvPr/>
        </p:nvCxnSpPr>
        <p:spPr>
          <a:xfrm>
            <a:off x="2734634" y="2237173"/>
            <a:ext cx="25232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0157" y="1790823"/>
            <a:ext cx="11176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a:t>
            </a:r>
            <a:endParaRPr sz="2133" kern="0" dirty="0">
              <a:solidFill>
                <a:srgbClr val="000000"/>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/CreaRiunione</a:t>
            </a:r>
            <a:endParaRPr sz="2133"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titolo</a:t>
            </a:r>
            <a:endParaRPr sz="1867"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durata</a:t>
            </a:r>
            <a:endParaRPr sz="1867"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HomePage</a:t>
            </a:r>
            <a:endParaRPr sz="2133" kern="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a:t>
            </a:r>
            <a:r>
              <a:rPr lang="es-419" sz="2133" kern="0">
                <a:solidFill>
                  <a:srgbClr val="000000"/>
                </a:solidFill>
                <a:latin typeface="Calibri"/>
                <a:ea typeface="Calibri"/>
                <a:cs typeface="Calibri"/>
                <a:sym typeface="Calibri"/>
              </a:rPr>
              <a:t>: Home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Riunione-Partecipanti</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partecipa</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riunione</a:t>
            </a:r>
            <a:r>
              <a:rPr lang="en-US" sz="1600" dirty="0">
                <a:latin typeface="Courier New"/>
                <a:ea typeface="Courier New"/>
                <a:cs typeface="Courier New"/>
                <a:sym typeface="Courier New"/>
              </a:rPr>
              <a:t>` (  </a:t>
            </a:r>
          </a:p>
          <a:p>
            <a:pPr marL="0" lvl="0" indent="0">
              <a:spcBef>
                <a:spcPts val="0"/>
              </a:spcBef>
              <a:buSzPts val="1800"/>
              <a:buNone/>
            </a:pPr>
            <a:r>
              <a:rPr lang="en-US" sz="1600" dirty="0">
                <a:latin typeface="Courier New"/>
                <a:ea typeface="Courier New"/>
                <a:cs typeface="Courier New"/>
                <a:sym typeface="Courier New"/>
              </a:rPr>
              <a:t>`id` int(11) NOT NULL AUTO_INCREMENT,  `data`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TIME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PRIMARY KEY (`id`),  </a:t>
            </a:r>
          </a:p>
          <a:p>
            <a:pPr marL="0" lvl="0" indent="0">
              <a:spcBef>
                <a:spcPts val="0"/>
              </a:spcBef>
              <a:buSzPts val="1800"/>
              <a:buNone/>
            </a:pPr>
            <a:r>
              <a:rPr lang="en-US" sz="1600" dirty="0">
                <a:latin typeface="Courier New"/>
                <a:ea typeface="Courier New"/>
                <a:cs typeface="Courier New"/>
                <a:sym typeface="Courier New"/>
              </a:rPr>
              <a:t>CONSTRAINT `</a:t>
            </a:r>
            <a:r>
              <a:rPr lang="en-US" sz="1600" dirty="0" err="1">
                <a:latin typeface="Courier New"/>
                <a:ea typeface="Courier New"/>
                <a:cs typeface="Courier New"/>
                <a:sym typeface="Courier New"/>
              </a:rPr>
              <a:t>id_creatore</a:t>
            </a: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b="1" dirty="0" err="1">
                <a:latin typeface="Courier New"/>
                <a:ea typeface="Courier New"/>
                <a:cs typeface="Courier New"/>
                <a:sym typeface="Courier New"/>
              </a:rPr>
              <a:t>riunione_partecipante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decimal(19,4) NOT NULL,    </a:t>
            </a:r>
          </a:p>
          <a:p>
            <a:pPr marL="0" lvl="0" indent="0">
              <a:spcBef>
                <a:spcPts val="0"/>
              </a:spcBef>
              <a:buSzPts val="1800"/>
              <a:buNone/>
            </a:pPr>
            <a:r>
              <a:rPr lang="en-US" sz="2000" dirty="0">
                <a:latin typeface="Courier New"/>
                <a:ea typeface="Courier New"/>
                <a:cs typeface="Courier New"/>
                <a:sym typeface="Courier New"/>
              </a:rPr>
              <a:t>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a:t>
            </a:r>
          </a:p>
          <a:p>
            <a:pPr marL="0" lvl="0" indent="0">
              <a:spcBef>
                <a:spcPts val="0"/>
              </a:spcBef>
              <a:buSzPts val="1800"/>
              <a:buNone/>
            </a:pPr>
            <a:r>
              <a:rPr lang="en-US" sz="2000">
                <a:latin typeface="Courier New"/>
                <a:ea typeface="Courier New"/>
                <a:cs typeface="Courier New"/>
                <a:sym typeface="Courier New"/>
              </a:rPr>
              <a:t>FOREIGN </a:t>
            </a:r>
            <a:r>
              <a:rPr lang="en-US" sz="2000" dirty="0">
                <a:latin typeface="Courier New"/>
                <a:ea typeface="Courier New"/>
                <a:cs typeface="Courier New"/>
                <a:sym typeface="Courier New"/>
              </a:rPr>
              <a:t>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CASCADE ON UPDATE CASCADE,</a:t>
            </a:r>
          </a:p>
          <a:p>
            <a:pPr marL="0" lvl="0" indent="0">
              <a:spcBef>
                <a:spcPts val="0"/>
              </a:spcBef>
              <a:buSzPts val="1800"/>
              <a:buNone/>
            </a:pPr>
            <a:r>
              <a:rPr lang="en-US" sz="2000" dirty="0">
                <a:latin typeface="Courier New"/>
                <a:ea typeface="Courier New"/>
                <a:cs typeface="Courier New"/>
                <a:sym typeface="Courier New"/>
              </a:rPr>
              <a:t>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a:t>
            </a:r>
          </a:p>
          <a:p>
            <a:pPr marL="0" lvl="0" indent="0">
              <a:spcBef>
                <a:spcPts val="0"/>
              </a:spcBef>
              <a:buSzPts val="1800"/>
              <a:buNone/>
            </a:pPr>
            <a:r>
              <a:rPr lang="en-US" sz="2000" dirty="0">
                <a:latin typeface="Courier New"/>
                <a:ea typeface="Courier New"/>
                <a:cs typeface="Courier New"/>
                <a:sym typeface="Courier New"/>
              </a:rPr>
              <a:t>ON DELETE CASCADE ON UPDATE CASCADE</a:t>
            </a:r>
          </a:p>
          <a:p>
            <a:pPr marL="0" lvl="0" indent="0">
              <a:spcBef>
                <a:spcPts val="0"/>
              </a:spcBef>
              <a:buSzPts val="1800"/>
              <a:buNone/>
            </a:pPr>
            <a:r>
              <a:rPr lang="en-US" sz="20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a:t>
            </a: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1282</Words>
  <Application>Microsoft Office PowerPoint</Application>
  <PresentationFormat>Widescreen</PresentationFormat>
  <Paragraphs>136</Paragraphs>
  <Slides>14</Slides>
  <Notes>3</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Evento: crea una nuova riunione</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Emilio De Lorenzis</cp:lastModifiedBy>
  <cp:revision>17</cp:revision>
  <dcterms:created xsi:type="dcterms:W3CDTF">2020-04-03T15:24:08Z</dcterms:created>
  <dcterms:modified xsi:type="dcterms:W3CDTF">2020-04-04T16:21:40Z</dcterms:modified>
</cp:coreProperties>
</file>