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5" r:id="rId11"/>
    <p:sldId id="264" r:id="rId12"/>
    <p:sldId id="266" r:id="rId13"/>
    <p:sldId id="268" r:id="rId14"/>
    <p:sldId id="270" r:id="rId15"/>
    <p:sldId id="274" r:id="rId16"/>
    <p:sldId id="275"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11/04/2020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11/04/2020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11/04/2020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magine 27" descr="Immagine che contiene screenshot&#10;&#10;Descrizione generata automaticamente">
            <a:extLst>
              <a:ext uri="{FF2B5EF4-FFF2-40B4-BE49-F238E27FC236}">
                <a16:creationId xmlns:a16="http://schemas.microsoft.com/office/drawing/2014/main" id="{CED4B6C7-DEB9-4EA9-8636-D3B93859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229272"/>
            <a:ext cx="12192000" cy="6856656"/>
          </a:xfrm>
          <a:prstGeom prst="rect">
            <a:avLst/>
          </a:prstGeom>
        </p:spPr>
      </p:pic>
    </p:spTree>
    <p:extLst>
      <p:ext uri="{BB962C8B-B14F-4D97-AF65-F5344CB8AC3E}">
        <p14:creationId xmlns:p14="http://schemas.microsoft.com/office/powerpoint/2010/main" val="38642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622852" y="1429305"/>
            <a:ext cx="5668617" cy="5677270"/>
          </a:xfrm>
        </p:spPr>
        <p:txBody>
          <a:bodyPr>
            <a:normAutofit fontScale="92500" lnSpcReduction="10000"/>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Utente</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checkUser (username, password)</a:t>
            </a:r>
          </a:p>
          <a:p>
            <a:pPr lvl="2" indent="-177800">
              <a:lnSpc>
                <a:spcPct val="80000"/>
              </a:lnSpc>
              <a:spcBef>
                <a:spcPts val="300"/>
              </a:spcBef>
              <a:buClr>
                <a:schemeClr val="dk1"/>
              </a:buClr>
              <a:buSzPts val="1200"/>
            </a:pPr>
            <a:r>
              <a:rPr lang="it-IT" dirty="0" err="1"/>
              <a:t>checkNuovoUser</a:t>
            </a:r>
            <a:r>
              <a:rPr lang="it-IT" dirty="0"/>
              <a:t> (username)</a:t>
            </a:r>
            <a:endParaRPr lang="es-419" dirty="0"/>
          </a:p>
          <a:p>
            <a:pPr lvl="2" indent="-177800">
              <a:lnSpc>
                <a:spcPct val="80000"/>
              </a:lnSpc>
              <a:spcBef>
                <a:spcPts val="300"/>
              </a:spcBef>
              <a:buClr>
                <a:schemeClr val="dk1"/>
              </a:buClr>
              <a:buSzPts val="1200"/>
            </a:pPr>
            <a:r>
              <a:rPr lang="it-IT" dirty="0" err="1"/>
              <a:t>utentiRegistrati</a:t>
            </a:r>
            <a:r>
              <a:rPr lang="it-IT" dirty="0"/>
              <a:t> (</a:t>
            </a:r>
            <a:r>
              <a:rPr lang="it-IT" dirty="0" err="1"/>
              <a:t>idCreatore</a:t>
            </a:r>
            <a:r>
              <a:rPr lang="it-IT" dirty="0"/>
              <a:t>)</a:t>
            </a:r>
          </a:p>
          <a:p>
            <a:pPr lvl="2" indent="-177800">
              <a:lnSpc>
                <a:spcPct val="80000"/>
              </a:lnSpc>
              <a:spcBef>
                <a:spcPts val="300"/>
              </a:spcBef>
              <a:buClr>
                <a:schemeClr val="dk1"/>
              </a:buClr>
              <a:buSzPts val="1200"/>
            </a:pPr>
            <a:r>
              <a:rPr lang="it-IT" dirty="0" err="1"/>
              <a:t>addUtente</a:t>
            </a:r>
            <a:r>
              <a:rPr lang="it-IT" dirty="0"/>
              <a:t> (utente)</a:t>
            </a:r>
          </a:p>
          <a:p>
            <a:pPr lvl="2" indent="-177800">
              <a:lnSpc>
                <a:spcPct val="80000"/>
              </a:lnSpc>
              <a:spcBef>
                <a:spcPts val="300"/>
              </a:spcBef>
              <a:buClr>
                <a:schemeClr val="dk1"/>
              </a:buClr>
              <a:buSzPts val="1200"/>
            </a:pPr>
            <a:endParaRPr lang="es-419" dirty="0"/>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findRiunioniCreate (idUtente)</a:t>
            </a:r>
          </a:p>
          <a:p>
            <a:pPr lvl="2" indent="-177800">
              <a:lnSpc>
                <a:spcPct val="80000"/>
              </a:lnSpc>
              <a:spcBef>
                <a:spcPts val="300"/>
              </a:spcBef>
              <a:buSzPts val="1200"/>
            </a:pPr>
            <a:r>
              <a:rPr lang="es-419" dirty="0"/>
              <a:t>findRiunioniPartByUser (userid)</a:t>
            </a:r>
          </a:p>
          <a:p>
            <a:pPr lvl="2" indent="-177800">
              <a:lnSpc>
                <a:spcPct val="80000"/>
              </a:lnSpc>
              <a:spcBef>
                <a:spcPts val="300"/>
              </a:spcBef>
              <a:buSzPts val="1200"/>
            </a:pPr>
            <a:r>
              <a:rPr lang="es-419" dirty="0"/>
              <a:t>addRiunione (</a:t>
            </a:r>
            <a:r>
              <a:rPr lang="it-IT" dirty="0"/>
              <a:t>Riunione</a:t>
            </a:r>
            <a:r>
              <a:rPr lang="es-419" dirty="0"/>
              <a:t>)</a:t>
            </a:r>
          </a:p>
          <a:p>
            <a:pPr lvl="2" indent="-177800">
              <a:lnSpc>
                <a:spcPct val="80000"/>
              </a:lnSpc>
              <a:spcBef>
                <a:spcPts val="300"/>
              </a:spcBef>
              <a:buSzPts val="1200"/>
            </a:pPr>
            <a:r>
              <a:rPr lang="it-IT" dirty="0" err="1"/>
              <a:t>getMaxId</a:t>
            </a:r>
            <a:r>
              <a:rPr lang="it-IT" dirty="0"/>
              <a:t> ()</a:t>
            </a:r>
            <a:endParaRPr lang="es-419" dirty="0"/>
          </a:p>
          <a:p>
            <a:pPr lvl="2" indent="-177800">
              <a:lnSpc>
                <a:spcPct val="80000"/>
              </a:lnSpc>
              <a:spcBef>
                <a:spcPts val="300"/>
              </a:spcBef>
              <a:buSzPts val="1200"/>
            </a:pPr>
            <a:endParaRPr lang="es-419" dirty="0"/>
          </a:p>
          <a:p>
            <a:pPr marL="742950" lvl="1" indent="-285750">
              <a:lnSpc>
                <a:spcPct val="80000"/>
              </a:lnSpc>
              <a:spcBef>
                <a:spcPts val="300"/>
              </a:spcBef>
              <a:buClr>
                <a:schemeClr val="dk1"/>
              </a:buClr>
              <a:buSzPts val="1500"/>
              <a:buChar char="–"/>
            </a:pPr>
            <a:r>
              <a:rPr lang="es-419" sz="2000" dirty="0"/>
              <a:t>RiunionePartecipantiDAO</a:t>
            </a:r>
            <a:endParaRPr lang="es-419" dirty="0"/>
          </a:p>
          <a:p>
            <a:pPr lvl="2" indent="-177800">
              <a:lnSpc>
                <a:spcPct val="80000"/>
              </a:lnSpc>
              <a:spcBef>
                <a:spcPts val="300"/>
              </a:spcBef>
              <a:buSzPts val="1200"/>
            </a:pPr>
            <a:r>
              <a:rPr lang="it-IT" dirty="0" err="1"/>
              <a:t>findRiunioniPartByUser</a:t>
            </a:r>
            <a:r>
              <a:rPr lang="it-IT" dirty="0"/>
              <a:t> (</a:t>
            </a:r>
            <a:r>
              <a:rPr lang="it-IT" dirty="0" err="1"/>
              <a:t>idUtente</a:t>
            </a:r>
            <a:r>
              <a:rPr lang="it-IT" dirty="0"/>
              <a:t>)</a:t>
            </a:r>
          </a:p>
          <a:p>
            <a:pPr lvl="2" indent="-177800">
              <a:lnSpc>
                <a:spcPct val="80000"/>
              </a:lnSpc>
              <a:spcBef>
                <a:spcPts val="300"/>
              </a:spcBef>
              <a:buSzPts val="1200"/>
            </a:pPr>
            <a:r>
              <a:rPr lang="it-IT" dirty="0" err="1"/>
              <a:t>addRiunionePartecipante</a:t>
            </a:r>
            <a:r>
              <a:rPr lang="it-IT" dirty="0"/>
              <a:t> (</a:t>
            </a:r>
            <a:r>
              <a:rPr lang="it-IT" dirty="0" err="1"/>
              <a:t>idRiunione</a:t>
            </a:r>
            <a:r>
              <a:rPr lang="it-IT" dirty="0"/>
              <a:t>, utenti)</a:t>
            </a:r>
            <a:endParaRPr lang="es-419" dirty="0"/>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429305"/>
            <a:ext cx="5181600" cy="4747658"/>
          </a:xfrm>
        </p:spPr>
        <p:txBody>
          <a:bodyPr>
            <a:normAutofit fontScale="92500" lnSpcReduction="10000"/>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GoToAnagrPage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Logout</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pPr marL="742950" lvl="1" indent="-285750">
              <a:lnSpc>
                <a:spcPct val="80000"/>
              </a:lnSpc>
              <a:spcBef>
                <a:spcPts val="300"/>
              </a:spcBef>
              <a:buClr>
                <a:schemeClr val="dk1"/>
              </a:buClr>
              <a:buSzPts val="1500"/>
              <a:buFont typeface="Arial" panose="020B0604020202020204" pitchFamily="34" charset="0"/>
              <a:buChar char="–"/>
            </a:pPr>
            <a:r>
              <a:rPr lang="es-419" sz="2000" dirty="0"/>
              <a:t>Registrazione</a:t>
            </a:r>
          </a:p>
          <a:p>
            <a:pPr marL="742950" lvl="1" indent="-285750">
              <a:lnSpc>
                <a:spcPct val="80000"/>
              </a:lnSpc>
              <a:spcBef>
                <a:spcPts val="300"/>
              </a:spcBef>
              <a:buClr>
                <a:schemeClr val="dk1"/>
              </a:buClr>
              <a:buSzPts val="1500"/>
              <a:buChar char="–"/>
            </a:pPr>
            <a:endParaRPr lang="es-419" sz="2000" dirty="0"/>
          </a:p>
          <a:p>
            <a:endParaRPr lang="it-IT"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UtenteDAO(user, pass)</a:t>
            </a:r>
            <a:endParaRPr sz="1600" kern="0" dirty="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err="1">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/Login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400" kern="0" dirty="0" err="1">
                <a:solidFill>
                  <a:srgbClr val="000000"/>
                </a:solidFill>
                <a:latin typeface="Calibri"/>
                <a:ea typeface="Calibri"/>
                <a:cs typeface="Calibri"/>
                <a:sym typeface="Calibri"/>
              </a:rPr>
              <a:t>login.jsp</a:t>
            </a:r>
            <a:endParaRPr lang="it-IT" sz="2400" kern="0" dirty="0">
              <a:solidFill>
                <a:srgbClr val="000000"/>
              </a:solidFill>
              <a:latin typeface="Calibri"/>
              <a:ea typeface="Calibri"/>
              <a:cs typeface="Calibri"/>
              <a:sym typeface="Calibri"/>
            </a:endParaRPr>
          </a:p>
          <a:p>
            <a:pPr defTabSz="1219170">
              <a:buClr>
                <a:srgbClr val="000000"/>
              </a:buClr>
            </a:pPr>
            <a:endParaRPr sz="2133" kern="0" dirty="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Evento: crea una nuova riunione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CreaRiunione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49" name="Google Shape;349;p39"/>
          <p:cNvSpPr/>
          <p:nvPr/>
        </p:nvSpPr>
        <p:spPr>
          <a:xfrm>
            <a:off x="4366315" y="1409623"/>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PaginaAnagrafica</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5432715" y="1790823"/>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5257915" y="2035837"/>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52" name="Google Shape;352;p39"/>
          <p:cNvCxnSpPr>
            <a:cxnSpLocks/>
          </p:cNvCxnSpPr>
          <p:nvPr/>
        </p:nvCxnSpPr>
        <p:spPr>
          <a:xfrm>
            <a:off x="2734634" y="2237173"/>
            <a:ext cx="25232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0157" y="1790823"/>
            <a:ext cx="11176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a:t>
            </a:r>
            <a:endParaRPr sz="2133" kern="0" dirty="0">
              <a:solidFill>
                <a:srgbClr val="000000"/>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/CreaRiunione</a:t>
            </a:r>
            <a:endParaRPr sz="2133"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titolo</a:t>
            </a:r>
            <a:endParaRPr sz="1867"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durata</a:t>
            </a:r>
            <a:endParaRPr sz="1867"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HomePage</a:t>
            </a:r>
            <a:endParaRPr sz="2133" kern="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HomePage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72;p37">
            <a:extLst>
              <a:ext uri="{FF2B5EF4-FFF2-40B4-BE49-F238E27FC236}">
                <a16:creationId xmlns:a16="http://schemas.microsoft.com/office/drawing/2014/main" id="{8299FB71-F86A-4849-8D80-6B398CBF2C89}"/>
              </a:ext>
            </a:extLst>
          </p:cNvPr>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Aggiungi Riunione</a:t>
            </a:r>
            <a:endParaRPr dirty="0"/>
          </a:p>
        </p:txBody>
      </p:sp>
      <p:sp>
        <p:nvSpPr>
          <p:cNvPr id="4" name="Google Shape;273;p37">
            <a:extLst>
              <a:ext uri="{FF2B5EF4-FFF2-40B4-BE49-F238E27FC236}">
                <a16:creationId xmlns:a16="http://schemas.microsoft.com/office/drawing/2014/main" id="{2A640F54-250D-4FF9-B290-25CA3A3E0E7E}"/>
              </a:ext>
            </a:extLst>
          </p:cNvPr>
          <p:cNvSpPr/>
          <p:nvPr/>
        </p:nvSpPr>
        <p:spPr>
          <a:xfrm>
            <a:off x="454432" y="1341548"/>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HomePage.jsp</a:t>
            </a:r>
            <a:endParaRPr sz="1867" kern="0" dirty="0">
              <a:solidFill>
                <a:srgbClr val="000000"/>
              </a:solidFill>
              <a:latin typeface="Calibri"/>
              <a:ea typeface="Calibri"/>
              <a:cs typeface="Calibri"/>
              <a:sym typeface="Calibri"/>
            </a:endParaRPr>
          </a:p>
        </p:txBody>
      </p:sp>
      <p:cxnSp>
        <p:nvCxnSpPr>
          <p:cNvPr id="5" name="Google Shape;274;p37">
            <a:extLst>
              <a:ext uri="{FF2B5EF4-FFF2-40B4-BE49-F238E27FC236}">
                <a16:creationId xmlns:a16="http://schemas.microsoft.com/office/drawing/2014/main" id="{1B97D20C-6E0C-4123-AE1C-FFDDB163CE15}"/>
              </a:ext>
            </a:extLst>
          </p:cNvPr>
          <p:cNvCxnSpPr>
            <a:stCxn id="4" idx="2"/>
          </p:cNvCxnSpPr>
          <p:nvPr/>
        </p:nvCxnSpPr>
        <p:spPr>
          <a:xfrm flipH="1">
            <a:off x="129803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7;p37">
            <a:extLst>
              <a:ext uri="{FF2B5EF4-FFF2-40B4-BE49-F238E27FC236}">
                <a16:creationId xmlns:a16="http://schemas.microsoft.com/office/drawing/2014/main" id="{21A7656C-5EED-4222-9439-10DD031F774A}"/>
              </a:ext>
            </a:extLst>
          </p:cNvPr>
          <p:cNvSpPr/>
          <p:nvPr/>
        </p:nvSpPr>
        <p:spPr>
          <a:xfrm>
            <a:off x="1153481" y="1989375"/>
            <a:ext cx="408800" cy="40573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7" name="Google Shape;352;p39">
            <a:extLst>
              <a:ext uri="{FF2B5EF4-FFF2-40B4-BE49-F238E27FC236}">
                <a16:creationId xmlns:a16="http://schemas.microsoft.com/office/drawing/2014/main" id="{22146859-6162-4CA3-AC95-4B377401BABF}"/>
              </a:ext>
            </a:extLst>
          </p:cNvPr>
          <p:cNvCxnSpPr>
            <a:cxnSpLocks/>
          </p:cNvCxnSpPr>
          <p:nvPr/>
        </p:nvCxnSpPr>
        <p:spPr>
          <a:xfrm>
            <a:off x="1714216" y="2210669"/>
            <a:ext cx="12145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 name="Google Shape;273;p37">
            <a:extLst>
              <a:ext uri="{FF2B5EF4-FFF2-40B4-BE49-F238E27FC236}">
                <a16:creationId xmlns:a16="http://schemas.microsoft.com/office/drawing/2014/main" id="{2ACDAD50-1E0F-4C63-8205-D7E7DC55698E}"/>
              </a:ext>
            </a:extLst>
          </p:cNvPr>
          <p:cNvSpPr/>
          <p:nvPr/>
        </p:nvSpPr>
        <p:spPr>
          <a:xfrm>
            <a:off x="2237860"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request</a:t>
            </a:r>
            <a:endParaRPr sz="1867" kern="0" dirty="0">
              <a:solidFill>
                <a:srgbClr val="000000"/>
              </a:solidFill>
              <a:latin typeface="Calibri"/>
              <a:ea typeface="Calibri"/>
              <a:cs typeface="Calibri"/>
              <a:sym typeface="Calibri"/>
            </a:endParaRPr>
          </a:p>
        </p:txBody>
      </p:sp>
      <p:sp>
        <p:nvSpPr>
          <p:cNvPr id="9" name="Rettangolo 8">
            <a:extLst>
              <a:ext uri="{FF2B5EF4-FFF2-40B4-BE49-F238E27FC236}">
                <a16:creationId xmlns:a16="http://schemas.microsoft.com/office/drawing/2014/main" id="{3A477324-16A6-4FD4-934F-BDACE67FD794}"/>
              </a:ext>
            </a:extLst>
          </p:cNvPr>
          <p:cNvSpPr/>
          <p:nvPr/>
        </p:nvSpPr>
        <p:spPr>
          <a:xfrm>
            <a:off x="1408250" y="2227385"/>
            <a:ext cx="1659220" cy="738664"/>
          </a:xfrm>
          <a:prstGeom prst="rect">
            <a:avLst/>
          </a:prstGeom>
        </p:spPr>
        <p:txBody>
          <a:bodyPr wrap="square">
            <a:spAutoFit/>
          </a:bodyPr>
          <a:lstStyle/>
          <a:p>
            <a:pPr algn="ctr"/>
            <a:r>
              <a:rPr lang="en-US" sz="1400" dirty="0" err="1"/>
              <a:t>setAttribute</a:t>
            </a:r>
            <a:r>
              <a:rPr lang="en-US" sz="1400" dirty="0"/>
              <a:t>  (“</a:t>
            </a:r>
            <a:r>
              <a:rPr lang="en-US" sz="1400" dirty="0" err="1"/>
              <a:t>attributiRiunione</a:t>
            </a:r>
            <a:r>
              <a:rPr lang="en-US" sz="1400" dirty="0"/>
              <a:t>", </a:t>
            </a:r>
            <a:r>
              <a:rPr lang="en-US" sz="1400" dirty="0" err="1"/>
              <a:t>attributiRiunione</a:t>
            </a:r>
            <a:r>
              <a:rPr lang="en-US" sz="1400" dirty="0"/>
              <a:t>)</a:t>
            </a:r>
          </a:p>
        </p:txBody>
      </p:sp>
      <p:cxnSp>
        <p:nvCxnSpPr>
          <p:cNvPr id="10" name="Google Shape;274;p37">
            <a:extLst>
              <a:ext uri="{FF2B5EF4-FFF2-40B4-BE49-F238E27FC236}">
                <a16:creationId xmlns:a16="http://schemas.microsoft.com/office/drawing/2014/main" id="{88186C99-6E33-486E-B2A2-E5A66FD590B8}"/>
              </a:ext>
            </a:extLst>
          </p:cNvPr>
          <p:cNvCxnSpPr/>
          <p:nvPr/>
        </p:nvCxnSpPr>
        <p:spPr>
          <a:xfrm flipH="1">
            <a:off x="3149676" y="1781663"/>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77;p37">
            <a:extLst>
              <a:ext uri="{FF2B5EF4-FFF2-40B4-BE49-F238E27FC236}">
                <a16:creationId xmlns:a16="http://schemas.microsoft.com/office/drawing/2014/main" id="{45E829DC-1DAC-4184-841C-DD46CDDF0A16}"/>
              </a:ext>
            </a:extLst>
          </p:cNvPr>
          <p:cNvSpPr/>
          <p:nvPr/>
        </p:nvSpPr>
        <p:spPr>
          <a:xfrm>
            <a:off x="2921482" y="2061961"/>
            <a:ext cx="408800" cy="6678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12" name="Google Shape;273;p37">
            <a:extLst>
              <a:ext uri="{FF2B5EF4-FFF2-40B4-BE49-F238E27FC236}">
                <a16:creationId xmlns:a16="http://schemas.microsoft.com/office/drawing/2014/main" id="{C4B649D5-DDFB-460C-A123-4BF6C908E08A}"/>
              </a:ext>
            </a:extLst>
          </p:cNvPr>
          <p:cNvSpPr/>
          <p:nvPr/>
        </p:nvSpPr>
        <p:spPr>
          <a:xfrm>
            <a:off x="3668532"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AnagrPage</a:t>
            </a:r>
            <a:endParaRPr sz="1867" kern="0" dirty="0">
              <a:solidFill>
                <a:srgbClr val="000000"/>
              </a:solidFill>
              <a:latin typeface="Calibri"/>
              <a:ea typeface="Calibri"/>
              <a:cs typeface="Calibri"/>
              <a:sym typeface="Calibri"/>
            </a:endParaRPr>
          </a:p>
        </p:txBody>
      </p:sp>
      <p:cxnSp>
        <p:nvCxnSpPr>
          <p:cNvPr id="13" name="Google Shape;274;p37">
            <a:extLst>
              <a:ext uri="{FF2B5EF4-FFF2-40B4-BE49-F238E27FC236}">
                <a16:creationId xmlns:a16="http://schemas.microsoft.com/office/drawing/2014/main" id="{72F5C1CE-4CFA-4E95-9A05-B93CD3C6A703}"/>
              </a:ext>
            </a:extLst>
          </p:cNvPr>
          <p:cNvCxnSpPr/>
          <p:nvPr/>
        </p:nvCxnSpPr>
        <p:spPr>
          <a:xfrm flipH="1">
            <a:off x="4395692" y="172274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4" name="Google Shape;277;p37">
            <a:extLst>
              <a:ext uri="{FF2B5EF4-FFF2-40B4-BE49-F238E27FC236}">
                <a16:creationId xmlns:a16="http://schemas.microsoft.com/office/drawing/2014/main" id="{2BD05D56-4DE5-4999-B222-A96C7877C8AD}"/>
              </a:ext>
            </a:extLst>
          </p:cNvPr>
          <p:cNvSpPr/>
          <p:nvPr/>
        </p:nvSpPr>
        <p:spPr>
          <a:xfrm>
            <a:off x="4261376" y="2919171"/>
            <a:ext cx="408800" cy="3290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15" name="Google Shape;352;p39">
            <a:extLst>
              <a:ext uri="{FF2B5EF4-FFF2-40B4-BE49-F238E27FC236}">
                <a16:creationId xmlns:a16="http://schemas.microsoft.com/office/drawing/2014/main" id="{8B133D8B-6C7B-4D84-ADF1-416300FCF6E9}"/>
              </a:ext>
            </a:extLst>
          </p:cNvPr>
          <p:cNvCxnSpPr>
            <a:cxnSpLocks/>
          </p:cNvCxnSpPr>
          <p:nvPr/>
        </p:nvCxnSpPr>
        <p:spPr>
          <a:xfrm>
            <a:off x="1781996" y="3169957"/>
            <a:ext cx="22789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Rettangolo 15">
            <a:extLst>
              <a:ext uri="{FF2B5EF4-FFF2-40B4-BE49-F238E27FC236}">
                <a16:creationId xmlns:a16="http://schemas.microsoft.com/office/drawing/2014/main" id="{8C85D4FC-5DFD-412D-968E-112C0BAFC680}"/>
              </a:ext>
            </a:extLst>
          </p:cNvPr>
          <p:cNvSpPr/>
          <p:nvPr/>
        </p:nvSpPr>
        <p:spPr>
          <a:xfrm>
            <a:off x="2070776" y="3169957"/>
            <a:ext cx="1659220" cy="523220"/>
          </a:xfrm>
          <a:prstGeom prst="rect">
            <a:avLst/>
          </a:prstGeom>
        </p:spPr>
        <p:txBody>
          <a:bodyPr wrap="square">
            <a:spAutoFit/>
          </a:bodyPr>
          <a:lstStyle/>
          <a:p>
            <a:pPr algn="ctr"/>
            <a:r>
              <a:rPr lang="en-US" sz="1400" dirty="0"/>
              <a:t>Redirect /</a:t>
            </a:r>
            <a:r>
              <a:rPr lang="en-US" sz="1400" dirty="0" err="1"/>
              <a:t>AnagrPage</a:t>
            </a:r>
            <a:endParaRPr lang="en-US" sz="1400" dirty="0"/>
          </a:p>
        </p:txBody>
      </p:sp>
      <p:sp>
        <p:nvSpPr>
          <p:cNvPr id="17" name="Google Shape;273;p37">
            <a:extLst>
              <a:ext uri="{FF2B5EF4-FFF2-40B4-BE49-F238E27FC236}">
                <a16:creationId xmlns:a16="http://schemas.microsoft.com/office/drawing/2014/main" id="{03BA4B8D-BD74-421F-8E89-9C0133CF744C}"/>
              </a:ext>
            </a:extLst>
          </p:cNvPr>
          <p:cNvSpPr/>
          <p:nvPr/>
        </p:nvSpPr>
        <p:spPr>
          <a:xfrm>
            <a:off x="5068576" y="1341548"/>
            <a:ext cx="140004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UtenteDAO</a:t>
            </a:r>
            <a:endParaRPr sz="1867" kern="0" dirty="0">
              <a:solidFill>
                <a:srgbClr val="000000"/>
              </a:solidFill>
              <a:latin typeface="Calibri"/>
              <a:ea typeface="Calibri"/>
              <a:cs typeface="Calibri"/>
              <a:sym typeface="Calibri"/>
            </a:endParaRPr>
          </a:p>
        </p:txBody>
      </p:sp>
      <p:cxnSp>
        <p:nvCxnSpPr>
          <p:cNvPr id="18" name="Google Shape;274;p37">
            <a:extLst>
              <a:ext uri="{FF2B5EF4-FFF2-40B4-BE49-F238E27FC236}">
                <a16:creationId xmlns:a16="http://schemas.microsoft.com/office/drawing/2014/main" id="{27F73BD2-A6AE-4207-80DD-D1F65638E931}"/>
              </a:ext>
            </a:extLst>
          </p:cNvPr>
          <p:cNvCxnSpPr/>
          <p:nvPr/>
        </p:nvCxnSpPr>
        <p:spPr>
          <a:xfrm flipH="1">
            <a:off x="5735798" y="1756178"/>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77;p37">
            <a:extLst>
              <a:ext uri="{FF2B5EF4-FFF2-40B4-BE49-F238E27FC236}">
                <a16:creationId xmlns:a16="http://schemas.microsoft.com/office/drawing/2014/main" id="{7CBF9172-7DFB-40D7-A288-C794CD874112}"/>
              </a:ext>
            </a:extLst>
          </p:cNvPr>
          <p:cNvSpPr/>
          <p:nvPr/>
        </p:nvSpPr>
        <p:spPr>
          <a:xfrm>
            <a:off x="5657462" y="305966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0" name="Google Shape;352;p39">
            <a:extLst>
              <a:ext uri="{FF2B5EF4-FFF2-40B4-BE49-F238E27FC236}">
                <a16:creationId xmlns:a16="http://schemas.microsoft.com/office/drawing/2014/main" id="{FE65C578-C8D7-4BFD-B048-6B41EF4609A7}"/>
              </a:ext>
            </a:extLst>
          </p:cNvPr>
          <p:cNvCxnSpPr>
            <a:cxnSpLocks/>
          </p:cNvCxnSpPr>
          <p:nvPr/>
        </p:nvCxnSpPr>
        <p:spPr>
          <a:xfrm>
            <a:off x="4694136" y="3169957"/>
            <a:ext cx="82041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Rettangolo 20">
            <a:extLst>
              <a:ext uri="{FF2B5EF4-FFF2-40B4-BE49-F238E27FC236}">
                <a16:creationId xmlns:a16="http://schemas.microsoft.com/office/drawing/2014/main" id="{16D60870-2981-47B6-AA5C-EFCEB29FA279}"/>
              </a:ext>
            </a:extLst>
          </p:cNvPr>
          <p:cNvSpPr/>
          <p:nvPr/>
        </p:nvSpPr>
        <p:spPr>
          <a:xfrm>
            <a:off x="4409182" y="2428682"/>
            <a:ext cx="1400044" cy="523220"/>
          </a:xfrm>
          <a:prstGeom prst="rect">
            <a:avLst/>
          </a:prstGeom>
        </p:spPr>
        <p:txBody>
          <a:bodyPr wrap="square">
            <a:spAutoFit/>
          </a:bodyPr>
          <a:lstStyle/>
          <a:p>
            <a:pPr algn="ctr"/>
            <a:r>
              <a:rPr lang="it-IT" sz="1400" dirty="0" err="1"/>
              <a:t>utentiRegistrati</a:t>
            </a:r>
            <a:r>
              <a:rPr lang="it-IT" sz="1400" dirty="0"/>
              <a:t>(</a:t>
            </a:r>
            <a:r>
              <a:rPr lang="it-IT" sz="1400" dirty="0" err="1"/>
              <a:t>idUtente</a:t>
            </a:r>
            <a:r>
              <a:rPr lang="it-IT" sz="1400" dirty="0"/>
              <a:t>)</a:t>
            </a:r>
            <a:endParaRPr lang="en-US" sz="1400" dirty="0"/>
          </a:p>
        </p:txBody>
      </p:sp>
      <p:cxnSp>
        <p:nvCxnSpPr>
          <p:cNvPr id="22" name="Straight Arrow Connector 23">
            <a:extLst>
              <a:ext uri="{FF2B5EF4-FFF2-40B4-BE49-F238E27FC236}">
                <a16:creationId xmlns:a16="http://schemas.microsoft.com/office/drawing/2014/main" id="{C0599598-FC6A-4B3C-8A6D-65B2A8479841}"/>
              </a:ext>
            </a:extLst>
          </p:cNvPr>
          <p:cNvCxnSpPr>
            <a:cxnSpLocks/>
          </p:cNvCxnSpPr>
          <p:nvPr/>
        </p:nvCxnSpPr>
        <p:spPr>
          <a:xfrm flipH="1">
            <a:off x="4694136" y="3645066"/>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ttangolo 22">
            <a:extLst>
              <a:ext uri="{FF2B5EF4-FFF2-40B4-BE49-F238E27FC236}">
                <a16:creationId xmlns:a16="http://schemas.microsoft.com/office/drawing/2014/main" id="{9B7FB33C-9FD6-4D7B-A1A0-1A62AF884629}"/>
              </a:ext>
            </a:extLst>
          </p:cNvPr>
          <p:cNvSpPr/>
          <p:nvPr/>
        </p:nvSpPr>
        <p:spPr>
          <a:xfrm>
            <a:off x="4573050" y="3765601"/>
            <a:ext cx="1400044" cy="307777"/>
          </a:xfrm>
          <a:prstGeom prst="rect">
            <a:avLst/>
          </a:prstGeom>
        </p:spPr>
        <p:txBody>
          <a:bodyPr wrap="square">
            <a:spAutoFit/>
          </a:bodyPr>
          <a:lstStyle/>
          <a:p>
            <a:r>
              <a:rPr lang="it-IT" sz="1400" dirty="0" err="1"/>
              <a:t>utentiRegistrati</a:t>
            </a:r>
            <a:endParaRPr lang="it-IT" sz="1400" dirty="0"/>
          </a:p>
        </p:txBody>
      </p:sp>
      <p:cxnSp>
        <p:nvCxnSpPr>
          <p:cNvPr id="24" name="Straight Arrow Connector 23">
            <a:extLst>
              <a:ext uri="{FF2B5EF4-FFF2-40B4-BE49-F238E27FC236}">
                <a16:creationId xmlns:a16="http://schemas.microsoft.com/office/drawing/2014/main" id="{2D03E5E2-B17E-4D98-BFFB-AB08B6A13D28}"/>
              </a:ext>
            </a:extLst>
          </p:cNvPr>
          <p:cNvCxnSpPr>
            <a:cxnSpLocks/>
          </p:cNvCxnSpPr>
          <p:nvPr/>
        </p:nvCxnSpPr>
        <p:spPr>
          <a:xfrm flipH="1">
            <a:off x="3372459" y="5284634"/>
            <a:ext cx="8889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Google Shape;277;p37">
            <a:extLst>
              <a:ext uri="{FF2B5EF4-FFF2-40B4-BE49-F238E27FC236}">
                <a16:creationId xmlns:a16="http://schemas.microsoft.com/office/drawing/2014/main" id="{D6D84A68-FCD1-441E-B224-E2876AD15C01}"/>
              </a:ext>
            </a:extLst>
          </p:cNvPr>
          <p:cNvSpPr/>
          <p:nvPr/>
        </p:nvSpPr>
        <p:spPr>
          <a:xfrm>
            <a:off x="2921482" y="5112873"/>
            <a:ext cx="408800" cy="9338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6" name="Rettangolo 25">
            <a:extLst>
              <a:ext uri="{FF2B5EF4-FFF2-40B4-BE49-F238E27FC236}">
                <a16:creationId xmlns:a16="http://schemas.microsoft.com/office/drawing/2014/main" id="{2212849A-80C4-41BF-8F63-BE75321E6F14}"/>
              </a:ext>
            </a:extLst>
          </p:cNvPr>
          <p:cNvSpPr/>
          <p:nvPr/>
        </p:nvSpPr>
        <p:spPr>
          <a:xfrm>
            <a:off x="3197323" y="4366381"/>
            <a:ext cx="1400044" cy="954107"/>
          </a:xfrm>
          <a:prstGeom prst="rect">
            <a:avLst/>
          </a:prstGeom>
        </p:spPr>
        <p:txBody>
          <a:bodyPr wrap="square">
            <a:spAutoFit/>
          </a:bodyPr>
          <a:lstStyle/>
          <a:p>
            <a:r>
              <a:rPr lang="en-US" sz="1400" dirty="0" err="1"/>
              <a:t>setAttribute</a:t>
            </a:r>
            <a:r>
              <a:rPr lang="en-US" sz="1400" dirty="0"/>
              <a:t>  (“</a:t>
            </a:r>
            <a:r>
              <a:rPr lang="en-US" sz="1400" dirty="0" err="1"/>
              <a:t>UtentiInvitati</a:t>
            </a:r>
            <a:r>
              <a:rPr lang="en-US" sz="1400" dirty="0"/>
              <a:t>", </a:t>
            </a:r>
            <a:r>
              <a:rPr lang="en-US" sz="1400" dirty="0" err="1"/>
              <a:t>UtentiInvitati</a:t>
            </a:r>
            <a:r>
              <a:rPr lang="en-US" sz="1400" dirty="0"/>
              <a:t>)</a:t>
            </a:r>
          </a:p>
          <a:p>
            <a:endParaRPr lang="it-IT" sz="1400" dirty="0"/>
          </a:p>
        </p:txBody>
      </p:sp>
      <p:sp>
        <p:nvSpPr>
          <p:cNvPr id="27" name="Google Shape;273;p37">
            <a:extLst>
              <a:ext uri="{FF2B5EF4-FFF2-40B4-BE49-F238E27FC236}">
                <a16:creationId xmlns:a16="http://schemas.microsoft.com/office/drawing/2014/main" id="{3CD868B8-472C-4073-BF04-0B708D436298}"/>
              </a:ext>
            </a:extLst>
          </p:cNvPr>
          <p:cNvSpPr/>
          <p:nvPr/>
        </p:nvSpPr>
        <p:spPr>
          <a:xfrm>
            <a:off x="6468620"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CheckPartecipanti</a:t>
            </a:r>
            <a:endParaRPr sz="1867" kern="0" dirty="0">
              <a:solidFill>
                <a:srgbClr val="000000"/>
              </a:solidFill>
              <a:latin typeface="Calibri"/>
              <a:ea typeface="Calibri"/>
              <a:cs typeface="Calibri"/>
              <a:sym typeface="Calibri"/>
            </a:endParaRPr>
          </a:p>
        </p:txBody>
      </p:sp>
      <p:cxnSp>
        <p:nvCxnSpPr>
          <p:cNvPr id="28" name="Google Shape;274;p37">
            <a:extLst>
              <a:ext uri="{FF2B5EF4-FFF2-40B4-BE49-F238E27FC236}">
                <a16:creationId xmlns:a16="http://schemas.microsoft.com/office/drawing/2014/main" id="{9AD50E4E-79B5-4DBD-9BD0-79A770C65598}"/>
              </a:ext>
            </a:extLst>
          </p:cNvPr>
          <p:cNvCxnSpPr/>
          <p:nvPr/>
        </p:nvCxnSpPr>
        <p:spPr>
          <a:xfrm flipH="1">
            <a:off x="7439149"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77;p37">
            <a:extLst>
              <a:ext uri="{FF2B5EF4-FFF2-40B4-BE49-F238E27FC236}">
                <a16:creationId xmlns:a16="http://schemas.microsoft.com/office/drawing/2014/main" id="{20315595-89E5-4076-AE02-8CC0276F5B5F}"/>
              </a:ext>
            </a:extLst>
          </p:cNvPr>
          <p:cNvSpPr/>
          <p:nvPr/>
        </p:nvSpPr>
        <p:spPr>
          <a:xfrm>
            <a:off x="7253427" y="4202308"/>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0" name="Google Shape;352;p39">
            <a:extLst>
              <a:ext uri="{FF2B5EF4-FFF2-40B4-BE49-F238E27FC236}">
                <a16:creationId xmlns:a16="http://schemas.microsoft.com/office/drawing/2014/main" id="{582EE033-7A79-4C8C-83F5-03CF3D37A155}"/>
              </a:ext>
            </a:extLst>
          </p:cNvPr>
          <p:cNvCxnSpPr>
            <a:cxnSpLocks/>
          </p:cNvCxnSpPr>
          <p:nvPr/>
        </p:nvCxnSpPr>
        <p:spPr>
          <a:xfrm>
            <a:off x="4823406" y="4359787"/>
            <a:ext cx="22993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1" name="Straight Arrow Connector 23">
            <a:extLst>
              <a:ext uri="{FF2B5EF4-FFF2-40B4-BE49-F238E27FC236}">
                <a16:creationId xmlns:a16="http://schemas.microsoft.com/office/drawing/2014/main" id="{95572608-F0E3-4F63-AC57-EBDC58D76B40}"/>
              </a:ext>
            </a:extLst>
          </p:cNvPr>
          <p:cNvCxnSpPr>
            <a:cxnSpLocks/>
          </p:cNvCxnSpPr>
          <p:nvPr/>
        </p:nvCxnSpPr>
        <p:spPr>
          <a:xfrm flipH="1">
            <a:off x="4896825" y="4761414"/>
            <a:ext cx="2225957" cy="178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ettangolo 31">
            <a:extLst>
              <a:ext uri="{FF2B5EF4-FFF2-40B4-BE49-F238E27FC236}">
                <a16:creationId xmlns:a16="http://schemas.microsoft.com/office/drawing/2014/main" id="{2804ED53-CBA2-44CB-ADE2-BFD7CEFECD53}"/>
              </a:ext>
            </a:extLst>
          </p:cNvPr>
          <p:cNvSpPr/>
          <p:nvPr/>
        </p:nvSpPr>
        <p:spPr>
          <a:xfrm>
            <a:off x="5001320" y="4324874"/>
            <a:ext cx="1510350" cy="307777"/>
          </a:xfrm>
          <a:prstGeom prst="rect">
            <a:avLst/>
          </a:prstGeom>
        </p:spPr>
        <p:txBody>
          <a:bodyPr wrap="none">
            <a:spAutoFit/>
          </a:bodyPr>
          <a:lstStyle/>
          <a:p>
            <a:r>
              <a:rPr lang="es-419" sz="1400" kern="0" dirty="0">
                <a:solidFill>
                  <a:srgbClr val="000000"/>
                </a:solidFill>
                <a:latin typeface="Calibri"/>
                <a:ea typeface="Calibri"/>
                <a:cs typeface="Calibri"/>
                <a:sym typeface="Calibri"/>
              </a:rPr>
              <a:t>CheckPartecipanti</a:t>
            </a:r>
            <a:endParaRPr lang="it-IT" sz="1400" dirty="0"/>
          </a:p>
        </p:txBody>
      </p:sp>
      <p:sp>
        <p:nvSpPr>
          <p:cNvPr id="33" name="Rettangolo 32">
            <a:extLst>
              <a:ext uri="{FF2B5EF4-FFF2-40B4-BE49-F238E27FC236}">
                <a16:creationId xmlns:a16="http://schemas.microsoft.com/office/drawing/2014/main" id="{11BABF35-A26C-4709-8802-46FAC2BBE8E3}"/>
              </a:ext>
            </a:extLst>
          </p:cNvPr>
          <p:cNvSpPr/>
          <p:nvPr/>
        </p:nvSpPr>
        <p:spPr>
          <a:xfrm>
            <a:off x="5635610" y="4761414"/>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/AnagrPage</a:t>
            </a:r>
            <a:endParaRPr lang="it-IT" sz="1400" dirty="0"/>
          </a:p>
        </p:txBody>
      </p:sp>
      <p:sp>
        <p:nvSpPr>
          <p:cNvPr id="34" name="Google Shape;273;p37">
            <a:extLst>
              <a:ext uri="{FF2B5EF4-FFF2-40B4-BE49-F238E27FC236}">
                <a16:creationId xmlns:a16="http://schemas.microsoft.com/office/drawing/2014/main" id="{6399E5F7-023F-455B-8631-AEC9155A7E54}"/>
              </a:ext>
            </a:extLst>
          </p:cNvPr>
          <p:cNvSpPr/>
          <p:nvPr/>
        </p:nvSpPr>
        <p:spPr>
          <a:xfrm>
            <a:off x="8554098" y="1329682"/>
            <a:ext cx="2085478"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PaginaCanc.jsp</a:t>
            </a:r>
            <a:endParaRPr sz="1867" kern="0" dirty="0">
              <a:solidFill>
                <a:srgbClr val="000000"/>
              </a:solidFill>
              <a:latin typeface="Calibri"/>
              <a:ea typeface="Calibri"/>
              <a:cs typeface="Calibri"/>
              <a:sym typeface="Calibri"/>
            </a:endParaRPr>
          </a:p>
        </p:txBody>
      </p:sp>
      <p:cxnSp>
        <p:nvCxnSpPr>
          <p:cNvPr id="35" name="Google Shape;274;p37">
            <a:extLst>
              <a:ext uri="{FF2B5EF4-FFF2-40B4-BE49-F238E27FC236}">
                <a16:creationId xmlns:a16="http://schemas.microsoft.com/office/drawing/2014/main" id="{EB9E1292-5FA7-4A24-9B0C-B64422F23827}"/>
              </a:ext>
            </a:extLst>
          </p:cNvPr>
          <p:cNvCxnSpPr/>
          <p:nvPr/>
        </p:nvCxnSpPr>
        <p:spPr>
          <a:xfrm flipH="1">
            <a:off x="9561435" y="1735291"/>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77;p37">
            <a:extLst>
              <a:ext uri="{FF2B5EF4-FFF2-40B4-BE49-F238E27FC236}">
                <a16:creationId xmlns:a16="http://schemas.microsoft.com/office/drawing/2014/main" id="{D4DC6A07-A1E4-4E27-8A5A-ED06FBB3BC38}"/>
              </a:ext>
            </a:extLst>
          </p:cNvPr>
          <p:cNvSpPr/>
          <p:nvPr/>
        </p:nvSpPr>
        <p:spPr>
          <a:xfrm>
            <a:off x="9389835" y="4202307"/>
            <a:ext cx="408800" cy="7386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7" name="Google Shape;352;p39">
            <a:extLst>
              <a:ext uri="{FF2B5EF4-FFF2-40B4-BE49-F238E27FC236}">
                <a16:creationId xmlns:a16="http://schemas.microsoft.com/office/drawing/2014/main" id="{D95880DB-1050-4E6C-B43B-2D9B89C0C8D0}"/>
              </a:ext>
            </a:extLst>
          </p:cNvPr>
          <p:cNvCxnSpPr>
            <a:cxnSpLocks/>
          </p:cNvCxnSpPr>
          <p:nvPr/>
        </p:nvCxnSpPr>
        <p:spPr>
          <a:xfrm flipV="1">
            <a:off x="7743686" y="4478763"/>
            <a:ext cx="1536341"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Rettangolo 37">
            <a:extLst>
              <a:ext uri="{FF2B5EF4-FFF2-40B4-BE49-F238E27FC236}">
                <a16:creationId xmlns:a16="http://schemas.microsoft.com/office/drawing/2014/main" id="{C082A603-A703-401D-ADCD-D147B04A7CA1}"/>
              </a:ext>
            </a:extLst>
          </p:cNvPr>
          <p:cNvSpPr/>
          <p:nvPr/>
        </p:nvSpPr>
        <p:spPr>
          <a:xfrm>
            <a:off x="7857259" y="3847932"/>
            <a:ext cx="1044136" cy="523220"/>
          </a:xfrm>
          <a:prstGeom prst="rect">
            <a:avLst/>
          </a:prstGeom>
        </p:spPr>
        <p:txBody>
          <a:bodyPr wrap="square">
            <a:spAutoFit/>
          </a:bodyPr>
          <a:lstStyle/>
          <a:p>
            <a:r>
              <a:rPr lang="es-419" sz="1400" kern="0" dirty="0">
                <a:solidFill>
                  <a:srgbClr val="000000"/>
                </a:solidFill>
                <a:latin typeface="Calibri"/>
                <a:ea typeface="Calibri"/>
                <a:cs typeface="Calibri"/>
                <a:sym typeface="Calibri"/>
              </a:rPr>
              <a:t>Redirect /PagCanc</a:t>
            </a:r>
            <a:endParaRPr lang="it-IT" sz="1400" dirty="0"/>
          </a:p>
        </p:txBody>
      </p:sp>
      <p:cxnSp>
        <p:nvCxnSpPr>
          <p:cNvPr id="39" name="Google Shape;274;p37">
            <a:extLst>
              <a:ext uri="{FF2B5EF4-FFF2-40B4-BE49-F238E27FC236}">
                <a16:creationId xmlns:a16="http://schemas.microsoft.com/office/drawing/2014/main" id="{6E427427-D930-450B-BA0F-7F3FF554AA41}"/>
              </a:ext>
            </a:extLst>
          </p:cNvPr>
          <p:cNvCxnSpPr/>
          <p:nvPr/>
        </p:nvCxnSpPr>
        <p:spPr>
          <a:xfrm flipH="1">
            <a:off x="11477043" y="1755772"/>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0" name="Google Shape;277;p37">
            <a:extLst>
              <a:ext uri="{FF2B5EF4-FFF2-40B4-BE49-F238E27FC236}">
                <a16:creationId xmlns:a16="http://schemas.microsoft.com/office/drawing/2014/main" id="{7A4A79A2-BB0D-4362-AB8C-1C7EB27368FF}"/>
              </a:ext>
            </a:extLst>
          </p:cNvPr>
          <p:cNvSpPr/>
          <p:nvPr/>
        </p:nvSpPr>
        <p:spPr>
          <a:xfrm>
            <a:off x="11305443" y="5338360"/>
            <a:ext cx="408800" cy="89849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1" name="Google Shape;352;p39">
            <a:extLst>
              <a:ext uri="{FF2B5EF4-FFF2-40B4-BE49-F238E27FC236}">
                <a16:creationId xmlns:a16="http://schemas.microsoft.com/office/drawing/2014/main" id="{B3F42F88-8170-4131-88F2-2B41EC796840}"/>
              </a:ext>
            </a:extLst>
          </p:cNvPr>
          <p:cNvCxnSpPr>
            <a:cxnSpLocks/>
          </p:cNvCxnSpPr>
          <p:nvPr/>
        </p:nvCxnSpPr>
        <p:spPr>
          <a:xfrm flipV="1">
            <a:off x="4707347" y="5686260"/>
            <a:ext cx="6331172" cy="113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Rettangolo 41">
            <a:extLst>
              <a:ext uri="{FF2B5EF4-FFF2-40B4-BE49-F238E27FC236}">
                <a16:creationId xmlns:a16="http://schemas.microsoft.com/office/drawing/2014/main" id="{B09218C9-E754-46F2-B32E-2E32BA5EBCF3}"/>
              </a:ext>
            </a:extLst>
          </p:cNvPr>
          <p:cNvSpPr/>
          <p:nvPr/>
        </p:nvSpPr>
        <p:spPr>
          <a:xfrm>
            <a:off x="7393241" y="5270871"/>
            <a:ext cx="2612010" cy="307777"/>
          </a:xfrm>
          <a:prstGeom prst="rect">
            <a:avLst/>
          </a:prstGeom>
        </p:spPr>
        <p:txBody>
          <a:bodyPr wrap="square">
            <a:spAutoFit/>
          </a:bodyPr>
          <a:lstStyle/>
          <a:p>
            <a:r>
              <a:rPr lang="it-IT" sz="1400" dirty="0" err="1"/>
              <a:t>addRiunioneRiunion</a:t>
            </a:r>
            <a:r>
              <a:rPr lang="it-IT" sz="1400" dirty="0"/>
              <a:t>(riunione)</a:t>
            </a:r>
          </a:p>
        </p:txBody>
      </p:sp>
      <p:sp>
        <p:nvSpPr>
          <p:cNvPr id="83" name="Google Shape;273;p37">
            <a:extLst>
              <a:ext uri="{FF2B5EF4-FFF2-40B4-BE49-F238E27FC236}">
                <a16:creationId xmlns:a16="http://schemas.microsoft.com/office/drawing/2014/main" id="{87A6E8DE-B9ED-466E-8916-94FD7C4F59DC}"/>
              </a:ext>
            </a:extLst>
          </p:cNvPr>
          <p:cNvSpPr/>
          <p:nvPr/>
        </p:nvSpPr>
        <p:spPr>
          <a:xfrm>
            <a:off x="10639576" y="1326854"/>
            <a:ext cx="15524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RiunioneDAO</a:t>
            </a:r>
            <a:endParaRPr sz="1867"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2026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Riunione-Partecipanti</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partecipa</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riunione</a:t>
            </a:r>
            <a:r>
              <a:rPr lang="en-US" sz="1600" dirty="0">
                <a:latin typeface="Courier New"/>
                <a:ea typeface="Courier New"/>
                <a:cs typeface="Courier New"/>
                <a:sym typeface="Courier New"/>
              </a:rPr>
              <a:t>` (  </a:t>
            </a:r>
          </a:p>
          <a:p>
            <a:pPr marL="0" lvl="0" indent="0">
              <a:spcBef>
                <a:spcPts val="0"/>
              </a:spcBef>
              <a:buSzPts val="1800"/>
              <a:buNone/>
            </a:pPr>
            <a:r>
              <a:rPr lang="en-US" sz="1600" dirty="0">
                <a:latin typeface="Courier New"/>
                <a:ea typeface="Courier New"/>
                <a:cs typeface="Courier New"/>
                <a:sym typeface="Courier New"/>
              </a:rPr>
              <a:t>`id` int(11) NOT NULL AUTO_INCREMENT,  `data`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TIME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PRIMARY KEY (`id`),  </a:t>
            </a:r>
          </a:p>
          <a:p>
            <a:pPr marL="0" lvl="0" indent="0">
              <a:spcBef>
                <a:spcPts val="0"/>
              </a:spcBef>
              <a:buSzPts val="1800"/>
              <a:buNone/>
            </a:pPr>
            <a:r>
              <a:rPr lang="en-US" sz="1600" dirty="0">
                <a:latin typeface="Courier New"/>
                <a:ea typeface="Courier New"/>
                <a:cs typeface="Courier New"/>
                <a:sym typeface="Courier New"/>
              </a:rPr>
              <a:t>CONSTRAINT `</a:t>
            </a:r>
            <a:r>
              <a:rPr lang="en-US" sz="1600" dirty="0" err="1">
                <a:latin typeface="Courier New"/>
                <a:ea typeface="Courier New"/>
                <a:cs typeface="Courier New"/>
                <a:sym typeface="Courier New"/>
              </a:rPr>
              <a:t>id_creatore</a:t>
            </a: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b="1" dirty="0" err="1">
                <a:latin typeface="Courier New"/>
                <a:ea typeface="Courier New"/>
                <a:cs typeface="Courier New"/>
                <a:sym typeface="Courier New"/>
              </a:rPr>
              <a:t>riunione_partecipante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decimal(19,4) NOT NULL,    </a:t>
            </a:r>
          </a:p>
          <a:p>
            <a:pPr marL="0" lvl="0" indent="0">
              <a:spcBef>
                <a:spcPts val="0"/>
              </a:spcBef>
              <a:buSzPts val="1800"/>
              <a:buNone/>
            </a:pPr>
            <a:r>
              <a:rPr lang="en-US" sz="2000" dirty="0">
                <a:latin typeface="Courier New"/>
                <a:ea typeface="Courier New"/>
                <a:cs typeface="Courier New"/>
                <a:sym typeface="Courier New"/>
              </a:rPr>
              <a:t>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a:t>
            </a:r>
          </a:p>
          <a:p>
            <a:pPr marL="0" lvl="0" indent="0">
              <a:spcBef>
                <a:spcPts val="0"/>
              </a:spcBef>
              <a:buSzPts val="1800"/>
              <a:buNone/>
            </a:pPr>
            <a:r>
              <a:rPr lang="en-US" sz="2000">
                <a:latin typeface="Courier New"/>
                <a:ea typeface="Courier New"/>
                <a:cs typeface="Courier New"/>
                <a:sym typeface="Courier New"/>
              </a:rPr>
              <a:t>FOREIGN </a:t>
            </a:r>
            <a:r>
              <a:rPr lang="en-US" sz="2000" dirty="0">
                <a:latin typeface="Courier New"/>
                <a:ea typeface="Courier New"/>
                <a:cs typeface="Courier New"/>
                <a:sym typeface="Courier New"/>
              </a:rPr>
              <a:t>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CASCADE ON UPDATE CASCADE,</a:t>
            </a:r>
          </a:p>
          <a:p>
            <a:pPr marL="0" lvl="0" indent="0">
              <a:spcBef>
                <a:spcPts val="0"/>
              </a:spcBef>
              <a:buSzPts val="1800"/>
              <a:buNone/>
            </a:pPr>
            <a:r>
              <a:rPr lang="en-US" sz="2000" dirty="0">
                <a:latin typeface="Courier New"/>
                <a:ea typeface="Courier New"/>
                <a:cs typeface="Courier New"/>
                <a:sym typeface="Courier New"/>
              </a:rPr>
              <a:t>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a:t>
            </a:r>
          </a:p>
          <a:p>
            <a:pPr marL="0" lvl="0" indent="0">
              <a:spcBef>
                <a:spcPts val="0"/>
              </a:spcBef>
              <a:buSzPts val="1800"/>
              <a:buNone/>
            </a:pPr>
            <a:r>
              <a:rPr lang="en-US" sz="2000" dirty="0">
                <a:latin typeface="Courier New"/>
                <a:ea typeface="Courier New"/>
                <a:cs typeface="Courier New"/>
                <a:sym typeface="Courier New"/>
              </a:rPr>
              <a:t>ON DELETE CASCADE ON UPDATE CASCADE</a:t>
            </a:r>
          </a:p>
          <a:p>
            <a:pPr marL="0" lvl="0" indent="0">
              <a:spcBef>
                <a:spcPts val="0"/>
              </a:spcBef>
              <a:buSzPts val="1800"/>
              <a:buNone/>
            </a:pPr>
            <a:r>
              <a:rPr lang="en-US" sz="20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a:t>
            </a: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1347</Words>
  <Application>Microsoft Office PowerPoint</Application>
  <PresentationFormat>Widescreen</PresentationFormat>
  <Paragraphs>161</Paragraphs>
  <Slides>15</Slides>
  <Notes>3</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15</vt:i4>
      </vt:variant>
    </vt:vector>
  </HeadingPairs>
  <TitlesOfParts>
    <vt:vector size="21"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Evento: crea una nuova riunione</vt:lpstr>
      <vt:lpstr>Event: logout</vt:lpstr>
      <vt:lpstr>Event: Aggiungi Riunione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andrea lottaroli</cp:lastModifiedBy>
  <cp:revision>26</cp:revision>
  <dcterms:created xsi:type="dcterms:W3CDTF">2020-04-03T15:24:08Z</dcterms:created>
  <dcterms:modified xsi:type="dcterms:W3CDTF">2020-04-11T18:01:04Z</dcterms:modified>
</cp:coreProperties>
</file>