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8"/>
  </p:notesMasterIdLst>
  <p:handoutMasterIdLst>
    <p:handoutMasterId r:id="rId79"/>
  </p:handoutMasterIdLst>
  <p:sldIdLst>
    <p:sldId id="402" r:id="rId2"/>
    <p:sldId id="382" r:id="rId3"/>
    <p:sldId id="383" r:id="rId4"/>
    <p:sldId id="385" r:id="rId5"/>
    <p:sldId id="419" r:id="rId6"/>
    <p:sldId id="256" r:id="rId7"/>
    <p:sldId id="398" r:id="rId8"/>
    <p:sldId id="399" r:id="rId9"/>
    <p:sldId id="400" r:id="rId10"/>
    <p:sldId id="401" r:id="rId11"/>
    <p:sldId id="420" r:id="rId12"/>
    <p:sldId id="403" r:id="rId13"/>
    <p:sldId id="404" r:id="rId14"/>
    <p:sldId id="408" r:id="rId15"/>
    <p:sldId id="421" r:id="rId16"/>
    <p:sldId id="409" r:id="rId17"/>
    <p:sldId id="410" r:id="rId18"/>
    <p:sldId id="411" r:id="rId19"/>
    <p:sldId id="413" r:id="rId20"/>
    <p:sldId id="416" r:id="rId21"/>
    <p:sldId id="417" r:id="rId22"/>
    <p:sldId id="418" r:id="rId23"/>
    <p:sldId id="386" r:id="rId24"/>
    <p:sldId id="406" r:id="rId25"/>
    <p:sldId id="407" r:id="rId26"/>
    <p:sldId id="387" r:id="rId27"/>
    <p:sldId id="391" r:id="rId28"/>
    <p:sldId id="392" r:id="rId29"/>
    <p:sldId id="393" r:id="rId30"/>
    <p:sldId id="390" r:id="rId31"/>
    <p:sldId id="389" r:id="rId32"/>
    <p:sldId id="388" r:id="rId33"/>
    <p:sldId id="394" r:id="rId34"/>
    <p:sldId id="395" r:id="rId35"/>
    <p:sldId id="396" r:id="rId36"/>
    <p:sldId id="397" r:id="rId37"/>
    <p:sldId id="381" r:id="rId38"/>
    <p:sldId id="331" r:id="rId39"/>
    <p:sldId id="349" r:id="rId40"/>
    <p:sldId id="365" r:id="rId41"/>
    <p:sldId id="350" r:id="rId42"/>
    <p:sldId id="351" r:id="rId43"/>
    <p:sldId id="353" r:id="rId44"/>
    <p:sldId id="354" r:id="rId45"/>
    <p:sldId id="355" r:id="rId46"/>
    <p:sldId id="357" r:id="rId47"/>
    <p:sldId id="359" r:id="rId48"/>
    <p:sldId id="356" r:id="rId49"/>
    <p:sldId id="360" r:id="rId50"/>
    <p:sldId id="358" r:id="rId51"/>
    <p:sldId id="352" r:id="rId52"/>
    <p:sldId id="363" r:id="rId53"/>
    <p:sldId id="347" r:id="rId54"/>
    <p:sldId id="366" r:id="rId55"/>
    <p:sldId id="348" r:id="rId56"/>
    <p:sldId id="346" r:id="rId57"/>
    <p:sldId id="362" r:id="rId58"/>
    <p:sldId id="339" r:id="rId59"/>
    <p:sldId id="344" r:id="rId60"/>
    <p:sldId id="367" r:id="rId61"/>
    <p:sldId id="368" r:id="rId62"/>
    <p:sldId id="371" r:id="rId63"/>
    <p:sldId id="369" r:id="rId64"/>
    <p:sldId id="375" r:id="rId65"/>
    <p:sldId id="361" r:id="rId66"/>
    <p:sldId id="370" r:id="rId67"/>
    <p:sldId id="373" r:id="rId68"/>
    <p:sldId id="372" r:id="rId69"/>
    <p:sldId id="374" r:id="rId70"/>
    <p:sldId id="364" r:id="rId71"/>
    <p:sldId id="380" r:id="rId72"/>
    <p:sldId id="376" r:id="rId73"/>
    <p:sldId id="377" r:id="rId74"/>
    <p:sldId id="378" r:id="rId75"/>
    <p:sldId id="379" r:id="rId76"/>
    <p:sldId id="297" r:id="rId77"/>
  </p:sldIdLst>
  <p:sldSz cx="9144000" cy="6858000" type="screen4x3"/>
  <p:notesSz cx="6718300" cy="9867900"/>
  <p:defaultTextStyle>
    <a:defPPr>
      <a:defRPr lang="en-US"/>
    </a:defPPr>
    <a:lvl1pPr algn="l" rtl="0" fontAlgn="base">
      <a:spcBef>
        <a:spcPct val="0"/>
      </a:spcBef>
      <a:spcAft>
        <a:spcPct val="0"/>
      </a:spcAft>
      <a:defRPr sz="2400" kern="1200">
        <a:solidFill>
          <a:schemeClr val="tx1"/>
        </a:solidFill>
        <a:latin typeface="Rdg Vesta" charset="0"/>
        <a:ea typeface="ＭＳ Ｐゴシック" charset="0"/>
        <a:cs typeface="+mn-cs"/>
      </a:defRPr>
    </a:lvl1pPr>
    <a:lvl2pPr marL="457200" algn="l" rtl="0" fontAlgn="base">
      <a:spcBef>
        <a:spcPct val="0"/>
      </a:spcBef>
      <a:spcAft>
        <a:spcPct val="0"/>
      </a:spcAft>
      <a:defRPr sz="2400" kern="1200">
        <a:solidFill>
          <a:schemeClr val="tx1"/>
        </a:solidFill>
        <a:latin typeface="Rdg Vesta" charset="0"/>
        <a:ea typeface="ＭＳ Ｐゴシック" charset="0"/>
        <a:cs typeface="+mn-cs"/>
      </a:defRPr>
    </a:lvl2pPr>
    <a:lvl3pPr marL="914400" algn="l" rtl="0" fontAlgn="base">
      <a:spcBef>
        <a:spcPct val="0"/>
      </a:spcBef>
      <a:spcAft>
        <a:spcPct val="0"/>
      </a:spcAft>
      <a:defRPr sz="2400" kern="1200">
        <a:solidFill>
          <a:schemeClr val="tx1"/>
        </a:solidFill>
        <a:latin typeface="Rdg Vesta" charset="0"/>
        <a:ea typeface="ＭＳ Ｐゴシック" charset="0"/>
        <a:cs typeface="+mn-cs"/>
      </a:defRPr>
    </a:lvl3pPr>
    <a:lvl4pPr marL="1371600" algn="l" rtl="0" fontAlgn="base">
      <a:spcBef>
        <a:spcPct val="0"/>
      </a:spcBef>
      <a:spcAft>
        <a:spcPct val="0"/>
      </a:spcAft>
      <a:defRPr sz="2400" kern="1200">
        <a:solidFill>
          <a:schemeClr val="tx1"/>
        </a:solidFill>
        <a:latin typeface="Rdg Vesta" charset="0"/>
        <a:ea typeface="ＭＳ Ｐゴシック" charset="0"/>
        <a:cs typeface="+mn-cs"/>
      </a:defRPr>
    </a:lvl4pPr>
    <a:lvl5pPr marL="1828800" algn="l" rtl="0" fontAlgn="base">
      <a:spcBef>
        <a:spcPct val="0"/>
      </a:spcBef>
      <a:spcAft>
        <a:spcPct val="0"/>
      </a:spcAft>
      <a:defRPr sz="2400" kern="1200">
        <a:solidFill>
          <a:schemeClr val="tx1"/>
        </a:solidFill>
        <a:latin typeface="Rdg Vesta" charset="0"/>
        <a:ea typeface="ＭＳ Ｐゴシック" charset="0"/>
        <a:cs typeface="+mn-cs"/>
      </a:defRPr>
    </a:lvl5pPr>
    <a:lvl6pPr marL="2286000" algn="l" defTabSz="457200" rtl="0" eaLnBrk="1" latinLnBrk="0" hangingPunct="1">
      <a:defRPr sz="2400" kern="1200">
        <a:solidFill>
          <a:schemeClr val="tx1"/>
        </a:solidFill>
        <a:latin typeface="Rdg Vesta" charset="0"/>
        <a:ea typeface="ＭＳ Ｐゴシック" charset="0"/>
        <a:cs typeface="+mn-cs"/>
      </a:defRPr>
    </a:lvl6pPr>
    <a:lvl7pPr marL="2743200" algn="l" defTabSz="457200" rtl="0" eaLnBrk="1" latinLnBrk="0" hangingPunct="1">
      <a:defRPr sz="2400" kern="1200">
        <a:solidFill>
          <a:schemeClr val="tx1"/>
        </a:solidFill>
        <a:latin typeface="Rdg Vesta" charset="0"/>
        <a:ea typeface="ＭＳ Ｐゴシック" charset="0"/>
        <a:cs typeface="+mn-cs"/>
      </a:defRPr>
    </a:lvl7pPr>
    <a:lvl8pPr marL="3200400" algn="l" defTabSz="457200" rtl="0" eaLnBrk="1" latinLnBrk="0" hangingPunct="1">
      <a:defRPr sz="2400" kern="1200">
        <a:solidFill>
          <a:schemeClr val="tx1"/>
        </a:solidFill>
        <a:latin typeface="Rdg Vesta" charset="0"/>
        <a:ea typeface="ＭＳ Ｐゴシック" charset="0"/>
        <a:cs typeface="+mn-cs"/>
      </a:defRPr>
    </a:lvl8pPr>
    <a:lvl9pPr marL="3657600" algn="l" defTabSz="457200" rtl="0" eaLnBrk="1" latinLnBrk="0" hangingPunct="1">
      <a:defRPr sz="2400" kern="1200">
        <a:solidFill>
          <a:schemeClr val="tx1"/>
        </a:solidFill>
        <a:latin typeface="Rdg Vesta" charset="0"/>
        <a:ea typeface="ＭＳ Ｐゴシック" charset="0"/>
        <a:cs typeface="+mn-cs"/>
      </a:defRPr>
    </a:lvl9pPr>
  </p:defaultTextStyle>
  <p:extLst>
    <p:ext uri="{521415D9-36F7-43E2-AB2F-B90AF26B5E84}">
      <p14:sectionLst xmlns:p14="http://schemas.microsoft.com/office/powerpoint/2010/main">
        <p14:section name="Default Section" id="{CCC4D6CD-38DA-DE42-AE96-4A4DB8E93F6E}">
          <p14:sldIdLst>
            <p14:sldId id="402"/>
            <p14:sldId id="382"/>
            <p14:sldId id="383"/>
            <p14:sldId id="385"/>
            <p14:sldId id="419"/>
            <p14:sldId id="256"/>
            <p14:sldId id="398"/>
            <p14:sldId id="399"/>
            <p14:sldId id="400"/>
            <p14:sldId id="401"/>
            <p14:sldId id="420"/>
            <p14:sldId id="403"/>
            <p14:sldId id="404"/>
            <p14:sldId id="408"/>
            <p14:sldId id="421"/>
            <p14:sldId id="409"/>
            <p14:sldId id="410"/>
            <p14:sldId id="411"/>
            <p14:sldId id="413"/>
            <p14:sldId id="416"/>
            <p14:sldId id="417"/>
            <p14:sldId id="418"/>
            <p14:sldId id="386"/>
            <p14:sldId id="406"/>
            <p14:sldId id="407"/>
            <p14:sldId id="387"/>
            <p14:sldId id="391"/>
            <p14:sldId id="392"/>
            <p14:sldId id="393"/>
            <p14:sldId id="390"/>
            <p14:sldId id="389"/>
            <p14:sldId id="388"/>
            <p14:sldId id="394"/>
            <p14:sldId id="395"/>
            <p14:sldId id="396"/>
            <p14:sldId id="397"/>
            <p14:sldId id="381"/>
            <p14:sldId id="331"/>
            <p14:sldId id="349"/>
            <p14:sldId id="365"/>
            <p14:sldId id="350"/>
            <p14:sldId id="351"/>
            <p14:sldId id="353"/>
            <p14:sldId id="354"/>
            <p14:sldId id="355"/>
            <p14:sldId id="357"/>
            <p14:sldId id="359"/>
            <p14:sldId id="356"/>
            <p14:sldId id="360"/>
            <p14:sldId id="358"/>
            <p14:sldId id="352"/>
            <p14:sldId id="363"/>
            <p14:sldId id="347"/>
            <p14:sldId id="366"/>
            <p14:sldId id="348"/>
            <p14:sldId id="346"/>
            <p14:sldId id="362"/>
            <p14:sldId id="339"/>
            <p14:sldId id="344"/>
            <p14:sldId id="367"/>
            <p14:sldId id="368"/>
            <p14:sldId id="371"/>
            <p14:sldId id="369"/>
            <p14:sldId id="375"/>
            <p14:sldId id="361"/>
            <p14:sldId id="370"/>
            <p14:sldId id="373"/>
            <p14:sldId id="372"/>
            <p14:sldId id="374"/>
            <p14:sldId id="364"/>
            <p14:sldId id="380"/>
            <p14:sldId id="376"/>
            <p14:sldId id="377"/>
            <p14:sldId id="378"/>
            <p14:sldId id="379"/>
            <p14:sldId id="297"/>
          </p14:sldIdLst>
        </p14:section>
        <p14:section name="Notes / questions" id="{74496408-B107-4C47-9C25-E68CF12680C9}">
          <p14:sldIdLst/>
        </p14:section>
      </p14:sectionLst>
    </p:ext>
    <p:ext uri="{EFAFB233-063F-42B5-8137-9DF3F51BA10A}">
      <p15:sldGuideLst xmlns:p15="http://schemas.microsoft.com/office/powerpoint/2012/main">
        <p15:guide id="1" orient="horz" pos="618">
          <p15:clr>
            <a:srgbClr val="A4A3A4"/>
          </p15:clr>
        </p15:guide>
        <p15:guide id="2" pos="229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6" autoAdjust="0"/>
    <p:restoredTop sz="73901" autoAdjust="0"/>
  </p:normalViewPr>
  <p:slideViewPr>
    <p:cSldViewPr showGuides="1">
      <p:cViewPr varScale="1">
        <p:scale>
          <a:sx n="92" d="100"/>
          <a:sy n="92" d="100"/>
        </p:scale>
        <p:origin x="1152" y="176"/>
      </p:cViewPr>
      <p:guideLst>
        <p:guide orient="horz" pos="618"/>
        <p:guide pos="2292"/>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331DB0-6AF5-E544-97B5-F1E30B8F65CD}" type="doc">
      <dgm:prSet loTypeId="urn:microsoft.com/office/officeart/2005/8/layout/hierarchy1" loCatId="" qsTypeId="urn:microsoft.com/office/officeart/2005/8/quickstyle/simple3" qsCatId="simple" csTypeId="urn:microsoft.com/office/officeart/2005/8/colors/accent1_2" csCatId="accent1" phldr="1"/>
      <dgm:spPr/>
      <dgm:t>
        <a:bodyPr/>
        <a:lstStyle/>
        <a:p>
          <a:endParaRPr lang="en-US"/>
        </a:p>
      </dgm:t>
    </dgm:pt>
    <dgm:pt modelId="{BF15DE67-E0C1-A242-8871-4334EC4063F1}">
      <dgm:prSet phldrT="[Text]"/>
      <dgm:spPr/>
      <dgm:t>
        <a:bodyPr/>
        <a:lstStyle/>
        <a:p>
          <a:r>
            <a:rPr lang="en-US" dirty="0"/>
            <a:t>All </a:t>
          </a:r>
          <a:r>
            <a:rPr lang="en-US" dirty="0" err="1"/>
            <a:t>particiapnts</a:t>
          </a:r>
          <a:endParaRPr lang="en-US" dirty="0"/>
        </a:p>
      </dgm:t>
    </dgm:pt>
    <dgm:pt modelId="{B24A4EB4-1C08-384F-8047-63883CAF00D4}" type="parTrans" cxnId="{DC51B121-051E-7E41-9493-5EEDD19CF664}">
      <dgm:prSet/>
      <dgm:spPr/>
      <dgm:t>
        <a:bodyPr/>
        <a:lstStyle/>
        <a:p>
          <a:endParaRPr lang="en-US"/>
        </a:p>
      </dgm:t>
    </dgm:pt>
    <dgm:pt modelId="{CEF984DA-1BFC-FC45-9B38-E8AD6631EF8F}" type="sibTrans" cxnId="{DC51B121-051E-7E41-9493-5EEDD19CF664}">
      <dgm:prSet/>
      <dgm:spPr/>
      <dgm:t>
        <a:bodyPr/>
        <a:lstStyle/>
        <a:p>
          <a:endParaRPr lang="en-US"/>
        </a:p>
      </dgm:t>
    </dgm:pt>
    <dgm:pt modelId="{FE7ED556-0718-ED44-8A54-C024A4577ECE}">
      <dgm:prSet phldrT="[Text]"/>
      <dgm:spPr/>
      <dgm:t>
        <a:bodyPr/>
        <a:lstStyle/>
        <a:p>
          <a:r>
            <a:rPr lang="en-US" dirty="0"/>
            <a:t>Males</a:t>
          </a:r>
        </a:p>
      </dgm:t>
    </dgm:pt>
    <dgm:pt modelId="{85AD37E5-DC37-D342-995F-DE33509ED54F}" type="parTrans" cxnId="{DD3B9EB7-AF5C-B14A-A7C9-FDBC2C17372C}">
      <dgm:prSet/>
      <dgm:spPr/>
      <dgm:t>
        <a:bodyPr/>
        <a:lstStyle/>
        <a:p>
          <a:endParaRPr lang="en-US"/>
        </a:p>
      </dgm:t>
    </dgm:pt>
    <dgm:pt modelId="{AAC00999-8374-304D-8036-BC2862E384B3}" type="sibTrans" cxnId="{DD3B9EB7-AF5C-B14A-A7C9-FDBC2C17372C}">
      <dgm:prSet/>
      <dgm:spPr/>
      <dgm:t>
        <a:bodyPr/>
        <a:lstStyle/>
        <a:p>
          <a:endParaRPr lang="en-US"/>
        </a:p>
      </dgm:t>
    </dgm:pt>
    <dgm:pt modelId="{0404F911-23FA-0449-BAFF-5E6FFE87E40D}">
      <dgm:prSet phldrT="[Text]"/>
      <dgm:spPr/>
      <dgm:t>
        <a:bodyPr/>
        <a:lstStyle/>
        <a:p>
          <a:r>
            <a:rPr lang="en-US" dirty="0"/>
            <a:t>Stimuli set 1</a:t>
          </a:r>
        </a:p>
      </dgm:t>
    </dgm:pt>
    <dgm:pt modelId="{219EFD34-A30D-AA4D-90B2-B0CFE6CB129D}" type="parTrans" cxnId="{F74FA1F7-E19E-F84B-B0E7-0FFB74437762}">
      <dgm:prSet/>
      <dgm:spPr/>
      <dgm:t>
        <a:bodyPr/>
        <a:lstStyle/>
        <a:p>
          <a:endParaRPr lang="en-US"/>
        </a:p>
      </dgm:t>
    </dgm:pt>
    <dgm:pt modelId="{6563972D-14D4-B84A-937F-14577822879B}" type="sibTrans" cxnId="{F74FA1F7-E19E-F84B-B0E7-0FFB74437762}">
      <dgm:prSet/>
      <dgm:spPr/>
      <dgm:t>
        <a:bodyPr/>
        <a:lstStyle/>
        <a:p>
          <a:endParaRPr lang="en-US"/>
        </a:p>
      </dgm:t>
    </dgm:pt>
    <dgm:pt modelId="{28FDBF1B-8DFC-014D-B069-15208973799C}">
      <dgm:prSet phldrT="[Text]"/>
      <dgm:spPr/>
      <dgm:t>
        <a:bodyPr/>
        <a:lstStyle/>
        <a:p>
          <a:r>
            <a:rPr lang="en-US" dirty="0"/>
            <a:t>Stimuli set 2</a:t>
          </a:r>
        </a:p>
      </dgm:t>
    </dgm:pt>
    <dgm:pt modelId="{758210A3-F503-A545-A9EB-B84950229B5F}" type="parTrans" cxnId="{23A6B114-1BEA-7E47-9F37-2851A928707C}">
      <dgm:prSet/>
      <dgm:spPr/>
      <dgm:t>
        <a:bodyPr/>
        <a:lstStyle/>
        <a:p>
          <a:endParaRPr lang="en-US"/>
        </a:p>
      </dgm:t>
    </dgm:pt>
    <dgm:pt modelId="{73B5CA61-1589-5844-B5DA-31FE078C57E1}" type="sibTrans" cxnId="{23A6B114-1BEA-7E47-9F37-2851A928707C}">
      <dgm:prSet/>
      <dgm:spPr/>
      <dgm:t>
        <a:bodyPr/>
        <a:lstStyle/>
        <a:p>
          <a:endParaRPr lang="en-US"/>
        </a:p>
      </dgm:t>
    </dgm:pt>
    <dgm:pt modelId="{B12D8435-0AE2-A840-A1A2-3244B9F6F3E7}">
      <dgm:prSet phldrT="[Text]"/>
      <dgm:spPr/>
      <dgm:t>
        <a:bodyPr/>
        <a:lstStyle/>
        <a:p>
          <a:r>
            <a:rPr lang="en-US" dirty="0"/>
            <a:t>Females</a:t>
          </a:r>
        </a:p>
      </dgm:t>
    </dgm:pt>
    <dgm:pt modelId="{9C2F70D2-1BE7-1F4C-BE0F-6B8776772948}" type="parTrans" cxnId="{DC99C90D-5B0A-9C47-A67A-3E5FBC9463D9}">
      <dgm:prSet/>
      <dgm:spPr/>
      <dgm:t>
        <a:bodyPr/>
        <a:lstStyle/>
        <a:p>
          <a:endParaRPr lang="en-US"/>
        </a:p>
      </dgm:t>
    </dgm:pt>
    <dgm:pt modelId="{CD27845D-602C-824F-8DE0-11F9F2CA7FC1}" type="sibTrans" cxnId="{DC99C90D-5B0A-9C47-A67A-3E5FBC9463D9}">
      <dgm:prSet/>
      <dgm:spPr/>
      <dgm:t>
        <a:bodyPr/>
        <a:lstStyle/>
        <a:p>
          <a:endParaRPr lang="en-US"/>
        </a:p>
      </dgm:t>
    </dgm:pt>
    <dgm:pt modelId="{EE820723-C5BC-2240-AB17-E13E291EE91E}">
      <dgm:prSet phldrT="[Text]"/>
      <dgm:spPr/>
      <dgm:t>
        <a:bodyPr/>
        <a:lstStyle/>
        <a:p>
          <a:r>
            <a:rPr lang="en-US" dirty="0"/>
            <a:t>Stimuli set 1</a:t>
          </a:r>
        </a:p>
      </dgm:t>
    </dgm:pt>
    <dgm:pt modelId="{32B7655B-3B77-904A-9DF6-238D1AA75CAB}" type="parTrans" cxnId="{3B10394D-F909-4149-8099-6BC6EBA4DC62}">
      <dgm:prSet/>
      <dgm:spPr/>
      <dgm:t>
        <a:bodyPr/>
        <a:lstStyle/>
        <a:p>
          <a:endParaRPr lang="en-US"/>
        </a:p>
      </dgm:t>
    </dgm:pt>
    <dgm:pt modelId="{4EA68AAD-98B8-9E49-A818-1C3010ADA4D6}" type="sibTrans" cxnId="{3B10394D-F909-4149-8099-6BC6EBA4DC62}">
      <dgm:prSet/>
      <dgm:spPr/>
      <dgm:t>
        <a:bodyPr/>
        <a:lstStyle/>
        <a:p>
          <a:endParaRPr lang="en-US"/>
        </a:p>
      </dgm:t>
    </dgm:pt>
    <dgm:pt modelId="{4BBF27BC-2989-6A41-B854-340E13BA470E}">
      <dgm:prSet/>
      <dgm:spPr/>
      <dgm:t>
        <a:bodyPr/>
        <a:lstStyle/>
        <a:p>
          <a:r>
            <a:rPr lang="en-US" dirty="0"/>
            <a:t>Stimuli set 2</a:t>
          </a:r>
        </a:p>
      </dgm:t>
    </dgm:pt>
    <dgm:pt modelId="{3578BA8A-5762-4549-AD14-4346EC2E9605}" type="parTrans" cxnId="{56417267-597F-5043-907E-C01D158060B6}">
      <dgm:prSet/>
      <dgm:spPr/>
      <dgm:t>
        <a:bodyPr/>
        <a:lstStyle/>
        <a:p>
          <a:endParaRPr lang="en-US"/>
        </a:p>
      </dgm:t>
    </dgm:pt>
    <dgm:pt modelId="{529BD20F-2C9A-7642-A7C6-6F187298DB0B}" type="sibTrans" cxnId="{56417267-597F-5043-907E-C01D158060B6}">
      <dgm:prSet/>
      <dgm:spPr/>
      <dgm:t>
        <a:bodyPr/>
        <a:lstStyle/>
        <a:p>
          <a:endParaRPr lang="en-US"/>
        </a:p>
      </dgm:t>
    </dgm:pt>
    <dgm:pt modelId="{70B451C8-C2F5-2543-BB2A-4C895C4E0C12}" type="pres">
      <dgm:prSet presAssocID="{5A331DB0-6AF5-E544-97B5-F1E30B8F65CD}" presName="hierChild1" presStyleCnt="0">
        <dgm:presLayoutVars>
          <dgm:chPref val="1"/>
          <dgm:dir/>
          <dgm:animOne val="branch"/>
          <dgm:animLvl val="lvl"/>
          <dgm:resizeHandles/>
        </dgm:presLayoutVars>
      </dgm:prSet>
      <dgm:spPr/>
    </dgm:pt>
    <dgm:pt modelId="{3FC27E54-A606-5E43-A2F0-00413DC06ADD}" type="pres">
      <dgm:prSet presAssocID="{BF15DE67-E0C1-A242-8871-4334EC4063F1}" presName="hierRoot1" presStyleCnt="0"/>
      <dgm:spPr/>
    </dgm:pt>
    <dgm:pt modelId="{D62AAD44-1909-2F4F-BC53-2EE2D04ADAC5}" type="pres">
      <dgm:prSet presAssocID="{BF15DE67-E0C1-A242-8871-4334EC4063F1}" presName="composite" presStyleCnt="0"/>
      <dgm:spPr/>
    </dgm:pt>
    <dgm:pt modelId="{0868C72C-1FE7-E84F-8C86-24DA97CF49E9}" type="pres">
      <dgm:prSet presAssocID="{BF15DE67-E0C1-A242-8871-4334EC4063F1}" presName="background" presStyleLbl="node0" presStyleIdx="0" presStyleCnt="1"/>
      <dgm:spPr/>
    </dgm:pt>
    <dgm:pt modelId="{87C50DF3-8D52-D148-89BE-F9464404CC28}" type="pres">
      <dgm:prSet presAssocID="{BF15DE67-E0C1-A242-8871-4334EC4063F1}" presName="text" presStyleLbl="fgAcc0" presStyleIdx="0" presStyleCnt="1">
        <dgm:presLayoutVars>
          <dgm:chPref val="3"/>
        </dgm:presLayoutVars>
      </dgm:prSet>
      <dgm:spPr/>
    </dgm:pt>
    <dgm:pt modelId="{5F4D04FE-D022-4847-96BC-01203AFC58ED}" type="pres">
      <dgm:prSet presAssocID="{BF15DE67-E0C1-A242-8871-4334EC4063F1}" presName="hierChild2" presStyleCnt="0"/>
      <dgm:spPr/>
    </dgm:pt>
    <dgm:pt modelId="{B4820FC3-F56A-C440-A56A-49D7EECB1B12}" type="pres">
      <dgm:prSet presAssocID="{85AD37E5-DC37-D342-995F-DE33509ED54F}" presName="Name10" presStyleLbl="parChTrans1D2" presStyleIdx="0" presStyleCnt="2"/>
      <dgm:spPr/>
    </dgm:pt>
    <dgm:pt modelId="{C070B580-2A42-AD4B-A245-15B792213561}" type="pres">
      <dgm:prSet presAssocID="{FE7ED556-0718-ED44-8A54-C024A4577ECE}" presName="hierRoot2" presStyleCnt="0"/>
      <dgm:spPr/>
    </dgm:pt>
    <dgm:pt modelId="{8759E2CA-2748-6747-AE4E-445B9C9C2F63}" type="pres">
      <dgm:prSet presAssocID="{FE7ED556-0718-ED44-8A54-C024A4577ECE}" presName="composite2" presStyleCnt="0"/>
      <dgm:spPr/>
    </dgm:pt>
    <dgm:pt modelId="{F5E9E643-28CB-BA4E-86B1-2713C5D1D753}" type="pres">
      <dgm:prSet presAssocID="{FE7ED556-0718-ED44-8A54-C024A4577ECE}" presName="background2" presStyleLbl="node2" presStyleIdx="0" presStyleCnt="2"/>
      <dgm:spPr/>
    </dgm:pt>
    <dgm:pt modelId="{73B5DD02-9DD7-DE45-A1B9-099F3DD01BF1}" type="pres">
      <dgm:prSet presAssocID="{FE7ED556-0718-ED44-8A54-C024A4577ECE}" presName="text2" presStyleLbl="fgAcc2" presStyleIdx="0" presStyleCnt="2">
        <dgm:presLayoutVars>
          <dgm:chPref val="3"/>
        </dgm:presLayoutVars>
      </dgm:prSet>
      <dgm:spPr/>
    </dgm:pt>
    <dgm:pt modelId="{A053E17F-F589-9349-A205-B8720CB4DDE8}" type="pres">
      <dgm:prSet presAssocID="{FE7ED556-0718-ED44-8A54-C024A4577ECE}" presName="hierChild3" presStyleCnt="0"/>
      <dgm:spPr/>
    </dgm:pt>
    <dgm:pt modelId="{8946209E-D47E-6641-8595-97024FCC4A23}" type="pres">
      <dgm:prSet presAssocID="{219EFD34-A30D-AA4D-90B2-B0CFE6CB129D}" presName="Name17" presStyleLbl="parChTrans1D3" presStyleIdx="0" presStyleCnt="4"/>
      <dgm:spPr/>
    </dgm:pt>
    <dgm:pt modelId="{C1A3881F-AACD-5D4B-947E-231F1DBF011A}" type="pres">
      <dgm:prSet presAssocID="{0404F911-23FA-0449-BAFF-5E6FFE87E40D}" presName="hierRoot3" presStyleCnt="0"/>
      <dgm:spPr/>
    </dgm:pt>
    <dgm:pt modelId="{96F5F5EA-F375-604C-8885-44E5727AD036}" type="pres">
      <dgm:prSet presAssocID="{0404F911-23FA-0449-BAFF-5E6FFE87E40D}" presName="composite3" presStyleCnt="0"/>
      <dgm:spPr/>
    </dgm:pt>
    <dgm:pt modelId="{A9F144E6-32BC-0145-B271-7AA9355E5905}" type="pres">
      <dgm:prSet presAssocID="{0404F911-23FA-0449-BAFF-5E6FFE87E40D}" presName="background3" presStyleLbl="node3" presStyleIdx="0" presStyleCnt="4"/>
      <dgm:spPr/>
    </dgm:pt>
    <dgm:pt modelId="{F0EE493D-9383-A948-8174-76B4C1CB3143}" type="pres">
      <dgm:prSet presAssocID="{0404F911-23FA-0449-BAFF-5E6FFE87E40D}" presName="text3" presStyleLbl="fgAcc3" presStyleIdx="0" presStyleCnt="4">
        <dgm:presLayoutVars>
          <dgm:chPref val="3"/>
        </dgm:presLayoutVars>
      </dgm:prSet>
      <dgm:spPr/>
    </dgm:pt>
    <dgm:pt modelId="{99814A96-0FFE-B34D-AC7D-7D9ED380042A}" type="pres">
      <dgm:prSet presAssocID="{0404F911-23FA-0449-BAFF-5E6FFE87E40D}" presName="hierChild4" presStyleCnt="0"/>
      <dgm:spPr/>
    </dgm:pt>
    <dgm:pt modelId="{35727801-4143-4345-9822-0BE4C6C648FA}" type="pres">
      <dgm:prSet presAssocID="{758210A3-F503-A545-A9EB-B84950229B5F}" presName="Name17" presStyleLbl="parChTrans1D3" presStyleIdx="1" presStyleCnt="4"/>
      <dgm:spPr/>
    </dgm:pt>
    <dgm:pt modelId="{788E36AC-D39C-504D-BF20-068F332EC4A7}" type="pres">
      <dgm:prSet presAssocID="{28FDBF1B-8DFC-014D-B069-15208973799C}" presName="hierRoot3" presStyleCnt="0"/>
      <dgm:spPr/>
    </dgm:pt>
    <dgm:pt modelId="{271750FD-834A-A347-9B93-8D91BA9C6F35}" type="pres">
      <dgm:prSet presAssocID="{28FDBF1B-8DFC-014D-B069-15208973799C}" presName="composite3" presStyleCnt="0"/>
      <dgm:spPr/>
    </dgm:pt>
    <dgm:pt modelId="{CBFD3861-136D-FC47-BC62-609CFA88E7A9}" type="pres">
      <dgm:prSet presAssocID="{28FDBF1B-8DFC-014D-B069-15208973799C}" presName="background3" presStyleLbl="node3" presStyleIdx="1" presStyleCnt="4"/>
      <dgm:spPr/>
    </dgm:pt>
    <dgm:pt modelId="{2D7EF0B1-DEE3-B440-B9C1-457D68EB05F1}" type="pres">
      <dgm:prSet presAssocID="{28FDBF1B-8DFC-014D-B069-15208973799C}" presName="text3" presStyleLbl="fgAcc3" presStyleIdx="1" presStyleCnt="4">
        <dgm:presLayoutVars>
          <dgm:chPref val="3"/>
        </dgm:presLayoutVars>
      </dgm:prSet>
      <dgm:spPr/>
    </dgm:pt>
    <dgm:pt modelId="{28C7708E-F570-6747-B777-9E4192FA45BA}" type="pres">
      <dgm:prSet presAssocID="{28FDBF1B-8DFC-014D-B069-15208973799C}" presName="hierChild4" presStyleCnt="0"/>
      <dgm:spPr/>
    </dgm:pt>
    <dgm:pt modelId="{FCA9C905-7D5C-844C-A0D7-64CC08DB5A4F}" type="pres">
      <dgm:prSet presAssocID="{9C2F70D2-1BE7-1F4C-BE0F-6B8776772948}" presName="Name10" presStyleLbl="parChTrans1D2" presStyleIdx="1" presStyleCnt="2"/>
      <dgm:spPr/>
    </dgm:pt>
    <dgm:pt modelId="{F495A168-25E0-EB4E-A38F-5533A408F767}" type="pres">
      <dgm:prSet presAssocID="{B12D8435-0AE2-A840-A1A2-3244B9F6F3E7}" presName="hierRoot2" presStyleCnt="0"/>
      <dgm:spPr/>
    </dgm:pt>
    <dgm:pt modelId="{DD8D0894-BD1D-CA4F-8676-09F84DAEA8A0}" type="pres">
      <dgm:prSet presAssocID="{B12D8435-0AE2-A840-A1A2-3244B9F6F3E7}" presName="composite2" presStyleCnt="0"/>
      <dgm:spPr/>
    </dgm:pt>
    <dgm:pt modelId="{4AC0F353-B190-B84A-865A-A6545D81608F}" type="pres">
      <dgm:prSet presAssocID="{B12D8435-0AE2-A840-A1A2-3244B9F6F3E7}" presName="background2" presStyleLbl="node2" presStyleIdx="1" presStyleCnt="2"/>
      <dgm:spPr/>
    </dgm:pt>
    <dgm:pt modelId="{B64A16F5-020B-B448-8B14-17DD384ED355}" type="pres">
      <dgm:prSet presAssocID="{B12D8435-0AE2-A840-A1A2-3244B9F6F3E7}" presName="text2" presStyleLbl="fgAcc2" presStyleIdx="1" presStyleCnt="2">
        <dgm:presLayoutVars>
          <dgm:chPref val="3"/>
        </dgm:presLayoutVars>
      </dgm:prSet>
      <dgm:spPr/>
    </dgm:pt>
    <dgm:pt modelId="{95DA2CBC-04BE-7344-8A22-95532AA3B3FC}" type="pres">
      <dgm:prSet presAssocID="{B12D8435-0AE2-A840-A1A2-3244B9F6F3E7}" presName="hierChild3" presStyleCnt="0"/>
      <dgm:spPr/>
    </dgm:pt>
    <dgm:pt modelId="{9711685D-A2BD-9548-9800-86940F73E865}" type="pres">
      <dgm:prSet presAssocID="{32B7655B-3B77-904A-9DF6-238D1AA75CAB}" presName="Name17" presStyleLbl="parChTrans1D3" presStyleIdx="2" presStyleCnt="4"/>
      <dgm:spPr/>
    </dgm:pt>
    <dgm:pt modelId="{E63881C7-7D97-7C40-849D-2EC712C5D313}" type="pres">
      <dgm:prSet presAssocID="{EE820723-C5BC-2240-AB17-E13E291EE91E}" presName="hierRoot3" presStyleCnt="0"/>
      <dgm:spPr/>
    </dgm:pt>
    <dgm:pt modelId="{00EC73DA-D51F-8C4D-8FFC-C473B0235ED2}" type="pres">
      <dgm:prSet presAssocID="{EE820723-C5BC-2240-AB17-E13E291EE91E}" presName="composite3" presStyleCnt="0"/>
      <dgm:spPr/>
    </dgm:pt>
    <dgm:pt modelId="{010AAB01-0C41-4247-B744-5C77555C29D2}" type="pres">
      <dgm:prSet presAssocID="{EE820723-C5BC-2240-AB17-E13E291EE91E}" presName="background3" presStyleLbl="node3" presStyleIdx="2" presStyleCnt="4"/>
      <dgm:spPr/>
    </dgm:pt>
    <dgm:pt modelId="{C353B695-0B64-5C48-9991-ABC419375C97}" type="pres">
      <dgm:prSet presAssocID="{EE820723-C5BC-2240-AB17-E13E291EE91E}" presName="text3" presStyleLbl="fgAcc3" presStyleIdx="2" presStyleCnt="4">
        <dgm:presLayoutVars>
          <dgm:chPref val="3"/>
        </dgm:presLayoutVars>
      </dgm:prSet>
      <dgm:spPr/>
    </dgm:pt>
    <dgm:pt modelId="{95B32245-18FF-C44E-A65D-E29D84911419}" type="pres">
      <dgm:prSet presAssocID="{EE820723-C5BC-2240-AB17-E13E291EE91E}" presName="hierChild4" presStyleCnt="0"/>
      <dgm:spPr/>
    </dgm:pt>
    <dgm:pt modelId="{D78CC173-1F37-7342-AD5C-2F61FD058B82}" type="pres">
      <dgm:prSet presAssocID="{3578BA8A-5762-4549-AD14-4346EC2E9605}" presName="Name17" presStyleLbl="parChTrans1D3" presStyleIdx="3" presStyleCnt="4"/>
      <dgm:spPr/>
    </dgm:pt>
    <dgm:pt modelId="{D74933A9-B9F0-1B43-BD26-7DAB83A8F3F7}" type="pres">
      <dgm:prSet presAssocID="{4BBF27BC-2989-6A41-B854-340E13BA470E}" presName="hierRoot3" presStyleCnt="0"/>
      <dgm:spPr/>
    </dgm:pt>
    <dgm:pt modelId="{BAA3E861-2416-E943-BB9B-E4CF05FFC4EA}" type="pres">
      <dgm:prSet presAssocID="{4BBF27BC-2989-6A41-B854-340E13BA470E}" presName="composite3" presStyleCnt="0"/>
      <dgm:spPr/>
    </dgm:pt>
    <dgm:pt modelId="{F7039EA2-1E2B-A948-BDFC-44946E163743}" type="pres">
      <dgm:prSet presAssocID="{4BBF27BC-2989-6A41-B854-340E13BA470E}" presName="background3" presStyleLbl="node3" presStyleIdx="3" presStyleCnt="4"/>
      <dgm:spPr/>
    </dgm:pt>
    <dgm:pt modelId="{8780232A-80CF-9E4A-AF6A-AF4D060BCD3E}" type="pres">
      <dgm:prSet presAssocID="{4BBF27BC-2989-6A41-B854-340E13BA470E}" presName="text3" presStyleLbl="fgAcc3" presStyleIdx="3" presStyleCnt="4">
        <dgm:presLayoutVars>
          <dgm:chPref val="3"/>
        </dgm:presLayoutVars>
      </dgm:prSet>
      <dgm:spPr/>
    </dgm:pt>
    <dgm:pt modelId="{215FCBE3-6B46-C944-8F3C-984176FA2986}" type="pres">
      <dgm:prSet presAssocID="{4BBF27BC-2989-6A41-B854-340E13BA470E}" presName="hierChild4" presStyleCnt="0"/>
      <dgm:spPr/>
    </dgm:pt>
  </dgm:ptLst>
  <dgm:cxnLst>
    <dgm:cxn modelId="{DC99C90D-5B0A-9C47-A67A-3E5FBC9463D9}" srcId="{BF15DE67-E0C1-A242-8871-4334EC4063F1}" destId="{B12D8435-0AE2-A840-A1A2-3244B9F6F3E7}" srcOrd="1" destOrd="0" parTransId="{9C2F70D2-1BE7-1F4C-BE0F-6B8776772948}" sibTransId="{CD27845D-602C-824F-8DE0-11F9F2CA7FC1}"/>
    <dgm:cxn modelId="{659F460E-150A-2149-BE6A-51D239F7B89A}" type="presOf" srcId="{9C2F70D2-1BE7-1F4C-BE0F-6B8776772948}" destId="{FCA9C905-7D5C-844C-A0D7-64CC08DB5A4F}" srcOrd="0" destOrd="0" presId="urn:microsoft.com/office/officeart/2005/8/layout/hierarchy1"/>
    <dgm:cxn modelId="{23A6B114-1BEA-7E47-9F37-2851A928707C}" srcId="{FE7ED556-0718-ED44-8A54-C024A4577ECE}" destId="{28FDBF1B-8DFC-014D-B069-15208973799C}" srcOrd="1" destOrd="0" parTransId="{758210A3-F503-A545-A9EB-B84950229B5F}" sibTransId="{73B5CA61-1589-5844-B5DA-31FE078C57E1}"/>
    <dgm:cxn modelId="{A232A215-20DD-214C-A807-15CF8465E6A5}" type="presOf" srcId="{219EFD34-A30D-AA4D-90B2-B0CFE6CB129D}" destId="{8946209E-D47E-6641-8595-97024FCC4A23}" srcOrd="0" destOrd="0" presId="urn:microsoft.com/office/officeart/2005/8/layout/hierarchy1"/>
    <dgm:cxn modelId="{DC51B121-051E-7E41-9493-5EEDD19CF664}" srcId="{5A331DB0-6AF5-E544-97B5-F1E30B8F65CD}" destId="{BF15DE67-E0C1-A242-8871-4334EC4063F1}" srcOrd="0" destOrd="0" parTransId="{B24A4EB4-1C08-384F-8047-63883CAF00D4}" sibTransId="{CEF984DA-1BFC-FC45-9B38-E8AD6631EF8F}"/>
    <dgm:cxn modelId="{7BDA8E23-4D27-2241-B42F-AE3A139289CC}" type="presOf" srcId="{FE7ED556-0718-ED44-8A54-C024A4577ECE}" destId="{73B5DD02-9DD7-DE45-A1B9-099F3DD01BF1}" srcOrd="0" destOrd="0" presId="urn:microsoft.com/office/officeart/2005/8/layout/hierarchy1"/>
    <dgm:cxn modelId="{84745143-E61B-8240-BCAA-0698826C5F5B}" type="presOf" srcId="{85AD37E5-DC37-D342-995F-DE33509ED54F}" destId="{B4820FC3-F56A-C440-A56A-49D7EECB1B12}" srcOrd="0" destOrd="0" presId="urn:microsoft.com/office/officeart/2005/8/layout/hierarchy1"/>
    <dgm:cxn modelId="{6DFF8448-0D69-EB46-AC4E-33C41A381F22}" type="presOf" srcId="{28FDBF1B-8DFC-014D-B069-15208973799C}" destId="{2D7EF0B1-DEE3-B440-B9C1-457D68EB05F1}" srcOrd="0" destOrd="0" presId="urn:microsoft.com/office/officeart/2005/8/layout/hierarchy1"/>
    <dgm:cxn modelId="{3B10394D-F909-4149-8099-6BC6EBA4DC62}" srcId="{B12D8435-0AE2-A840-A1A2-3244B9F6F3E7}" destId="{EE820723-C5BC-2240-AB17-E13E291EE91E}" srcOrd="0" destOrd="0" parTransId="{32B7655B-3B77-904A-9DF6-238D1AA75CAB}" sibTransId="{4EA68AAD-98B8-9E49-A818-1C3010ADA4D6}"/>
    <dgm:cxn modelId="{56417267-597F-5043-907E-C01D158060B6}" srcId="{B12D8435-0AE2-A840-A1A2-3244B9F6F3E7}" destId="{4BBF27BC-2989-6A41-B854-340E13BA470E}" srcOrd="1" destOrd="0" parTransId="{3578BA8A-5762-4549-AD14-4346EC2E9605}" sibTransId="{529BD20F-2C9A-7642-A7C6-6F187298DB0B}"/>
    <dgm:cxn modelId="{1F5F746C-61AE-0D4F-99B0-DC6A06EF23B9}" type="presOf" srcId="{758210A3-F503-A545-A9EB-B84950229B5F}" destId="{35727801-4143-4345-9822-0BE4C6C648FA}" srcOrd="0" destOrd="0" presId="urn:microsoft.com/office/officeart/2005/8/layout/hierarchy1"/>
    <dgm:cxn modelId="{6852BC70-91CB-E84B-9CAB-90E3CE7D1182}" type="presOf" srcId="{BF15DE67-E0C1-A242-8871-4334EC4063F1}" destId="{87C50DF3-8D52-D148-89BE-F9464404CC28}" srcOrd="0" destOrd="0" presId="urn:microsoft.com/office/officeart/2005/8/layout/hierarchy1"/>
    <dgm:cxn modelId="{F3BCB97C-6E21-544B-8007-95AE9EC45033}" type="presOf" srcId="{32B7655B-3B77-904A-9DF6-238D1AA75CAB}" destId="{9711685D-A2BD-9548-9800-86940F73E865}" srcOrd="0" destOrd="0" presId="urn:microsoft.com/office/officeart/2005/8/layout/hierarchy1"/>
    <dgm:cxn modelId="{8E94C183-81EF-524A-BAFC-DF718A79C079}" type="presOf" srcId="{B12D8435-0AE2-A840-A1A2-3244B9F6F3E7}" destId="{B64A16F5-020B-B448-8B14-17DD384ED355}" srcOrd="0" destOrd="0" presId="urn:microsoft.com/office/officeart/2005/8/layout/hierarchy1"/>
    <dgm:cxn modelId="{2B28C09F-B7DD-4F42-95B8-6106A40854F1}" type="presOf" srcId="{4BBF27BC-2989-6A41-B854-340E13BA470E}" destId="{8780232A-80CF-9E4A-AF6A-AF4D060BCD3E}" srcOrd="0" destOrd="0" presId="urn:microsoft.com/office/officeart/2005/8/layout/hierarchy1"/>
    <dgm:cxn modelId="{DD3B9EB7-AF5C-B14A-A7C9-FDBC2C17372C}" srcId="{BF15DE67-E0C1-A242-8871-4334EC4063F1}" destId="{FE7ED556-0718-ED44-8A54-C024A4577ECE}" srcOrd="0" destOrd="0" parTransId="{85AD37E5-DC37-D342-995F-DE33509ED54F}" sibTransId="{AAC00999-8374-304D-8036-BC2862E384B3}"/>
    <dgm:cxn modelId="{5CA916D2-5BB2-BA4C-87BE-E5E6DD894433}" type="presOf" srcId="{5A331DB0-6AF5-E544-97B5-F1E30B8F65CD}" destId="{70B451C8-C2F5-2543-BB2A-4C895C4E0C12}" srcOrd="0" destOrd="0" presId="urn:microsoft.com/office/officeart/2005/8/layout/hierarchy1"/>
    <dgm:cxn modelId="{4C2C6FDB-7DF1-9648-8E85-85B909B4FBCA}" type="presOf" srcId="{0404F911-23FA-0449-BAFF-5E6FFE87E40D}" destId="{F0EE493D-9383-A948-8174-76B4C1CB3143}" srcOrd="0" destOrd="0" presId="urn:microsoft.com/office/officeart/2005/8/layout/hierarchy1"/>
    <dgm:cxn modelId="{6B56D4E7-74CF-F74E-939B-71392245CBCD}" type="presOf" srcId="{3578BA8A-5762-4549-AD14-4346EC2E9605}" destId="{D78CC173-1F37-7342-AD5C-2F61FD058B82}" srcOrd="0" destOrd="0" presId="urn:microsoft.com/office/officeart/2005/8/layout/hierarchy1"/>
    <dgm:cxn modelId="{B30FCEEB-F604-AA4F-9CA2-A28C7867D157}" type="presOf" srcId="{EE820723-C5BC-2240-AB17-E13E291EE91E}" destId="{C353B695-0B64-5C48-9991-ABC419375C97}" srcOrd="0" destOrd="0" presId="urn:microsoft.com/office/officeart/2005/8/layout/hierarchy1"/>
    <dgm:cxn modelId="{F74FA1F7-E19E-F84B-B0E7-0FFB74437762}" srcId="{FE7ED556-0718-ED44-8A54-C024A4577ECE}" destId="{0404F911-23FA-0449-BAFF-5E6FFE87E40D}" srcOrd="0" destOrd="0" parTransId="{219EFD34-A30D-AA4D-90B2-B0CFE6CB129D}" sibTransId="{6563972D-14D4-B84A-937F-14577822879B}"/>
    <dgm:cxn modelId="{EA781496-7A13-484E-AE32-46AF37DB929E}" type="presParOf" srcId="{70B451C8-C2F5-2543-BB2A-4C895C4E0C12}" destId="{3FC27E54-A606-5E43-A2F0-00413DC06ADD}" srcOrd="0" destOrd="0" presId="urn:microsoft.com/office/officeart/2005/8/layout/hierarchy1"/>
    <dgm:cxn modelId="{72E1DC06-4EF4-CB49-9296-8F75411DE1CF}" type="presParOf" srcId="{3FC27E54-A606-5E43-A2F0-00413DC06ADD}" destId="{D62AAD44-1909-2F4F-BC53-2EE2D04ADAC5}" srcOrd="0" destOrd="0" presId="urn:microsoft.com/office/officeart/2005/8/layout/hierarchy1"/>
    <dgm:cxn modelId="{681F3148-935B-8542-A86A-7AAC346CE4ED}" type="presParOf" srcId="{D62AAD44-1909-2F4F-BC53-2EE2D04ADAC5}" destId="{0868C72C-1FE7-E84F-8C86-24DA97CF49E9}" srcOrd="0" destOrd="0" presId="urn:microsoft.com/office/officeart/2005/8/layout/hierarchy1"/>
    <dgm:cxn modelId="{F06EC702-0D6E-F746-B813-5E0F319F1212}" type="presParOf" srcId="{D62AAD44-1909-2F4F-BC53-2EE2D04ADAC5}" destId="{87C50DF3-8D52-D148-89BE-F9464404CC28}" srcOrd="1" destOrd="0" presId="urn:microsoft.com/office/officeart/2005/8/layout/hierarchy1"/>
    <dgm:cxn modelId="{C98B7539-4780-6D47-B3D2-6A28E783096B}" type="presParOf" srcId="{3FC27E54-A606-5E43-A2F0-00413DC06ADD}" destId="{5F4D04FE-D022-4847-96BC-01203AFC58ED}" srcOrd="1" destOrd="0" presId="urn:microsoft.com/office/officeart/2005/8/layout/hierarchy1"/>
    <dgm:cxn modelId="{FA6E1908-E416-6840-8E59-0153439CEDEF}" type="presParOf" srcId="{5F4D04FE-D022-4847-96BC-01203AFC58ED}" destId="{B4820FC3-F56A-C440-A56A-49D7EECB1B12}" srcOrd="0" destOrd="0" presId="urn:microsoft.com/office/officeart/2005/8/layout/hierarchy1"/>
    <dgm:cxn modelId="{EDA47E43-B2FB-E24C-A865-91C1C1775A2F}" type="presParOf" srcId="{5F4D04FE-D022-4847-96BC-01203AFC58ED}" destId="{C070B580-2A42-AD4B-A245-15B792213561}" srcOrd="1" destOrd="0" presId="urn:microsoft.com/office/officeart/2005/8/layout/hierarchy1"/>
    <dgm:cxn modelId="{37826B84-220B-2644-AA4F-BC5663B2E13D}" type="presParOf" srcId="{C070B580-2A42-AD4B-A245-15B792213561}" destId="{8759E2CA-2748-6747-AE4E-445B9C9C2F63}" srcOrd="0" destOrd="0" presId="urn:microsoft.com/office/officeart/2005/8/layout/hierarchy1"/>
    <dgm:cxn modelId="{AB98BB2A-4C10-5048-939D-D5494B7E304B}" type="presParOf" srcId="{8759E2CA-2748-6747-AE4E-445B9C9C2F63}" destId="{F5E9E643-28CB-BA4E-86B1-2713C5D1D753}" srcOrd="0" destOrd="0" presId="urn:microsoft.com/office/officeart/2005/8/layout/hierarchy1"/>
    <dgm:cxn modelId="{5F2EE47C-F800-B641-BB9D-D10C85767588}" type="presParOf" srcId="{8759E2CA-2748-6747-AE4E-445B9C9C2F63}" destId="{73B5DD02-9DD7-DE45-A1B9-099F3DD01BF1}" srcOrd="1" destOrd="0" presId="urn:microsoft.com/office/officeart/2005/8/layout/hierarchy1"/>
    <dgm:cxn modelId="{7BB36BBB-4B98-A242-88BC-782B7E4ADB36}" type="presParOf" srcId="{C070B580-2A42-AD4B-A245-15B792213561}" destId="{A053E17F-F589-9349-A205-B8720CB4DDE8}" srcOrd="1" destOrd="0" presId="urn:microsoft.com/office/officeart/2005/8/layout/hierarchy1"/>
    <dgm:cxn modelId="{81CFC39B-DC46-1F48-A613-82B8DFE5BCC3}" type="presParOf" srcId="{A053E17F-F589-9349-A205-B8720CB4DDE8}" destId="{8946209E-D47E-6641-8595-97024FCC4A23}" srcOrd="0" destOrd="0" presId="urn:microsoft.com/office/officeart/2005/8/layout/hierarchy1"/>
    <dgm:cxn modelId="{78BA3281-6A99-1541-BD92-0313F7C54571}" type="presParOf" srcId="{A053E17F-F589-9349-A205-B8720CB4DDE8}" destId="{C1A3881F-AACD-5D4B-947E-231F1DBF011A}" srcOrd="1" destOrd="0" presId="urn:microsoft.com/office/officeart/2005/8/layout/hierarchy1"/>
    <dgm:cxn modelId="{0311296A-04A6-FC4B-B620-069B3C8DD9E7}" type="presParOf" srcId="{C1A3881F-AACD-5D4B-947E-231F1DBF011A}" destId="{96F5F5EA-F375-604C-8885-44E5727AD036}" srcOrd="0" destOrd="0" presId="urn:microsoft.com/office/officeart/2005/8/layout/hierarchy1"/>
    <dgm:cxn modelId="{66682D20-2EF9-C243-A0DE-193BCD6453DD}" type="presParOf" srcId="{96F5F5EA-F375-604C-8885-44E5727AD036}" destId="{A9F144E6-32BC-0145-B271-7AA9355E5905}" srcOrd="0" destOrd="0" presId="urn:microsoft.com/office/officeart/2005/8/layout/hierarchy1"/>
    <dgm:cxn modelId="{DB78793B-3876-B74B-952B-F3B8AB7AFECA}" type="presParOf" srcId="{96F5F5EA-F375-604C-8885-44E5727AD036}" destId="{F0EE493D-9383-A948-8174-76B4C1CB3143}" srcOrd="1" destOrd="0" presId="urn:microsoft.com/office/officeart/2005/8/layout/hierarchy1"/>
    <dgm:cxn modelId="{C4F6DE74-F846-604E-B327-3FE13BB3F698}" type="presParOf" srcId="{C1A3881F-AACD-5D4B-947E-231F1DBF011A}" destId="{99814A96-0FFE-B34D-AC7D-7D9ED380042A}" srcOrd="1" destOrd="0" presId="urn:microsoft.com/office/officeart/2005/8/layout/hierarchy1"/>
    <dgm:cxn modelId="{1D48B746-366E-3A4B-A3C7-D53DE83D6132}" type="presParOf" srcId="{A053E17F-F589-9349-A205-B8720CB4DDE8}" destId="{35727801-4143-4345-9822-0BE4C6C648FA}" srcOrd="2" destOrd="0" presId="urn:microsoft.com/office/officeart/2005/8/layout/hierarchy1"/>
    <dgm:cxn modelId="{4F4A4DE4-0160-9A44-87D3-3A18CA05381C}" type="presParOf" srcId="{A053E17F-F589-9349-A205-B8720CB4DDE8}" destId="{788E36AC-D39C-504D-BF20-068F332EC4A7}" srcOrd="3" destOrd="0" presId="urn:microsoft.com/office/officeart/2005/8/layout/hierarchy1"/>
    <dgm:cxn modelId="{7F5C6322-37C0-3745-BCA2-234EFB345337}" type="presParOf" srcId="{788E36AC-D39C-504D-BF20-068F332EC4A7}" destId="{271750FD-834A-A347-9B93-8D91BA9C6F35}" srcOrd="0" destOrd="0" presId="urn:microsoft.com/office/officeart/2005/8/layout/hierarchy1"/>
    <dgm:cxn modelId="{8C7201D6-DF1A-9645-97B8-71ABB4DE8BDD}" type="presParOf" srcId="{271750FD-834A-A347-9B93-8D91BA9C6F35}" destId="{CBFD3861-136D-FC47-BC62-609CFA88E7A9}" srcOrd="0" destOrd="0" presId="urn:microsoft.com/office/officeart/2005/8/layout/hierarchy1"/>
    <dgm:cxn modelId="{98E628BE-ED45-6E4B-A2AB-099A4E787F8D}" type="presParOf" srcId="{271750FD-834A-A347-9B93-8D91BA9C6F35}" destId="{2D7EF0B1-DEE3-B440-B9C1-457D68EB05F1}" srcOrd="1" destOrd="0" presId="urn:microsoft.com/office/officeart/2005/8/layout/hierarchy1"/>
    <dgm:cxn modelId="{F9466271-9C71-CE4F-B49B-D7288BD93BD5}" type="presParOf" srcId="{788E36AC-D39C-504D-BF20-068F332EC4A7}" destId="{28C7708E-F570-6747-B777-9E4192FA45BA}" srcOrd="1" destOrd="0" presId="urn:microsoft.com/office/officeart/2005/8/layout/hierarchy1"/>
    <dgm:cxn modelId="{1CB7C7D4-7B94-AA4F-8CCC-0D2AC019572A}" type="presParOf" srcId="{5F4D04FE-D022-4847-96BC-01203AFC58ED}" destId="{FCA9C905-7D5C-844C-A0D7-64CC08DB5A4F}" srcOrd="2" destOrd="0" presId="urn:microsoft.com/office/officeart/2005/8/layout/hierarchy1"/>
    <dgm:cxn modelId="{014630A1-E82B-FD44-82ED-4A35C89CCC67}" type="presParOf" srcId="{5F4D04FE-D022-4847-96BC-01203AFC58ED}" destId="{F495A168-25E0-EB4E-A38F-5533A408F767}" srcOrd="3" destOrd="0" presId="urn:microsoft.com/office/officeart/2005/8/layout/hierarchy1"/>
    <dgm:cxn modelId="{E5DA0722-555E-0847-86F9-F110F0AFF6F7}" type="presParOf" srcId="{F495A168-25E0-EB4E-A38F-5533A408F767}" destId="{DD8D0894-BD1D-CA4F-8676-09F84DAEA8A0}" srcOrd="0" destOrd="0" presId="urn:microsoft.com/office/officeart/2005/8/layout/hierarchy1"/>
    <dgm:cxn modelId="{3F4C8FDB-DBBD-2546-B8F0-DBE0EEEC0979}" type="presParOf" srcId="{DD8D0894-BD1D-CA4F-8676-09F84DAEA8A0}" destId="{4AC0F353-B190-B84A-865A-A6545D81608F}" srcOrd="0" destOrd="0" presId="urn:microsoft.com/office/officeart/2005/8/layout/hierarchy1"/>
    <dgm:cxn modelId="{6702D94A-9536-514E-9448-5973519D1F3B}" type="presParOf" srcId="{DD8D0894-BD1D-CA4F-8676-09F84DAEA8A0}" destId="{B64A16F5-020B-B448-8B14-17DD384ED355}" srcOrd="1" destOrd="0" presId="urn:microsoft.com/office/officeart/2005/8/layout/hierarchy1"/>
    <dgm:cxn modelId="{F9325054-03CF-514D-BFD1-6ED73FA45968}" type="presParOf" srcId="{F495A168-25E0-EB4E-A38F-5533A408F767}" destId="{95DA2CBC-04BE-7344-8A22-95532AA3B3FC}" srcOrd="1" destOrd="0" presId="urn:microsoft.com/office/officeart/2005/8/layout/hierarchy1"/>
    <dgm:cxn modelId="{1F18B2AD-3D2A-9344-A921-9C87A6CF7F90}" type="presParOf" srcId="{95DA2CBC-04BE-7344-8A22-95532AA3B3FC}" destId="{9711685D-A2BD-9548-9800-86940F73E865}" srcOrd="0" destOrd="0" presId="urn:microsoft.com/office/officeart/2005/8/layout/hierarchy1"/>
    <dgm:cxn modelId="{881CCB8D-9B2B-4240-A1E7-F072A4185F62}" type="presParOf" srcId="{95DA2CBC-04BE-7344-8A22-95532AA3B3FC}" destId="{E63881C7-7D97-7C40-849D-2EC712C5D313}" srcOrd="1" destOrd="0" presId="urn:microsoft.com/office/officeart/2005/8/layout/hierarchy1"/>
    <dgm:cxn modelId="{AB122C32-4E17-6A4B-BC90-52AC020A4727}" type="presParOf" srcId="{E63881C7-7D97-7C40-849D-2EC712C5D313}" destId="{00EC73DA-D51F-8C4D-8FFC-C473B0235ED2}" srcOrd="0" destOrd="0" presId="urn:microsoft.com/office/officeart/2005/8/layout/hierarchy1"/>
    <dgm:cxn modelId="{F7B7EE73-7BC4-6D4A-A8D9-AD42E9BAA451}" type="presParOf" srcId="{00EC73DA-D51F-8C4D-8FFC-C473B0235ED2}" destId="{010AAB01-0C41-4247-B744-5C77555C29D2}" srcOrd="0" destOrd="0" presId="urn:microsoft.com/office/officeart/2005/8/layout/hierarchy1"/>
    <dgm:cxn modelId="{C797ABE0-5236-9D4C-B200-412723D4BC15}" type="presParOf" srcId="{00EC73DA-D51F-8C4D-8FFC-C473B0235ED2}" destId="{C353B695-0B64-5C48-9991-ABC419375C97}" srcOrd="1" destOrd="0" presId="urn:microsoft.com/office/officeart/2005/8/layout/hierarchy1"/>
    <dgm:cxn modelId="{DDE269F1-34DB-FD49-8E51-AD9EB81CC654}" type="presParOf" srcId="{E63881C7-7D97-7C40-849D-2EC712C5D313}" destId="{95B32245-18FF-C44E-A65D-E29D84911419}" srcOrd="1" destOrd="0" presId="urn:microsoft.com/office/officeart/2005/8/layout/hierarchy1"/>
    <dgm:cxn modelId="{4C9FF573-AEB7-9C4B-AD94-D2A7BC42BFE0}" type="presParOf" srcId="{95DA2CBC-04BE-7344-8A22-95532AA3B3FC}" destId="{D78CC173-1F37-7342-AD5C-2F61FD058B82}" srcOrd="2" destOrd="0" presId="urn:microsoft.com/office/officeart/2005/8/layout/hierarchy1"/>
    <dgm:cxn modelId="{0AB52E6D-FD15-A944-A276-DE879A4FCB83}" type="presParOf" srcId="{95DA2CBC-04BE-7344-8A22-95532AA3B3FC}" destId="{D74933A9-B9F0-1B43-BD26-7DAB83A8F3F7}" srcOrd="3" destOrd="0" presId="urn:microsoft.com/office/officeart/2005/8/layout/hierarchy1"/>
    <dgm:cxn modelId="{D8E4C8D8-9E6F-7C4B-A672-41B498F68D78}" type="presParOf" srcId="{D74933A9-B9F0-1B43-BD26-7DAB83A8F3F7}" destId="{BAA3E861-2416-E943-BB9B-E4CF05FFC4EA}" srcOrd="0" destOrd="0" presId="urn:microsoft.com/office/officeart/2005/8/layout/hierarchy1"/>
    <dgm:cxn modelId="{C218D778-7770-FB45-BB91-DFEE96D07B9C}" type="presParOf" srcId="{BAA3E861-2416-E943-BB9B-E4CF05FFC4EA}" destId="{F7039EA2-1E2B-A948-BDFC-44946E163743}" srcOrd="0" destOrd="0" presId="urn:microsoft.com/office/officeart/2005/8/layout/hierarchy1"/>
    <dgm:cxn modelId="{165454BA-1598-B34C-BD88-78ABDE7399D4}" type="presParOf" srcId="{BAA3E861-2416-E943-BB9B-E4CF05FFC4EA}" destId="{8780232A-80CF-9E4A-AF6A-AF4D060BCD3E}" srcOrd="1" destOrd="0" presId="urn:microsoft.com/office/officeart/2005/8/layout/hierarchy1"/>
    <dgm:cxn modelId="{C186AFCB-8B61-F147-BA14-8866427C1279}" type="presParOf" srcId="{D74933A9-B9F0-1B43-BD26-7DAB83A8F3F7}" destId="{215FCBE3-6B46-C944-8F3C-984176FA298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31DB0-6AF5-E544-97B5-F1E30B8F65CD}" type="doc">
      <dgm:prSet loTypeId="urn:microsoft.com/office/officeart/2005/8/layout/hierarchy1" loCatId="" qsTypeId="urn:microsoft.com/office/officeart/2005/8/quickstyle/simple3" qsCatId="simple" csTypeId="urn:microsoft.com/office/officeart/2005/8/colors/accent1_2" csCatId="accent1" phldr="1"/>
      <dgm:spPr/>
      <dgm:t>
        <a:bodyPr/>
        <a:lstStyle/>
        <a:p>
          <a:endParaRPr lang="en-US"/>
        </a:p>
      </dgm:t>
    </dgm:pt>
    <dgm:pt modelId="{BF15DE67-E0C1-A242-8871-4334EC4063F1}">
      <dgm:prSet phldrT="[Text]"/>
      <dgm:spPr/>
      <dgm:t>
        <a:bodyPr/>
        <a:lstStyle/>
        <a:p>
          <a:r>
            <a:rPr lang="en-US" dirty="0"/>
            <a:t>All </a:t>
          </a:r>
          <a:r>
            <a:rPr lang="en-US" dirty="0" err="1"/>
            <a:t>particiapnts</a:t>
          </a:r>
          <a:endParaRPr lang="en-US" dirty="0"/>
        </a:p>
      </dgm:t>
    </dgm:pt>
    <dgm:pt modelId="{B24A4EB4-1C08-384F-8047-63883CAF00D4}" type="parTrans" cxnId="{DC51B121-051E-7E41-9493-5EEDD19CF664}">
      <dgm:prSet/>
      <dgm:spPr/>
      <dgm:t>
        <a:bodyPr/>
        <a:lstStyle/>
        <a:p>
          <a:endParaRPr lang="en-US"/>
        </a:p>
      </dgm:t>
    </dgm:pt>
    <dgm:pt modelId="{CEF984DA-1BFC-FC45-9B38-E8AD6631EF8F}" type="sibTrans" cxnId="{DC51B121-051E-7E41-9493-5EEDD19CF664}">
      <dgm:prSet/>
      <dgm:spPr/>
      <dgm:t>
        <a:bodyPr/>
        <a:lstStyle/>
        <a:p>
          <a:endParaRPr lang="en-US"/>
        </a:p>
      </dgm:t>
    </dgm:pt>
    <dgm:pt modelId="{FE7ED556-0718-ED44-8A54-C024A4577ECE}">
      <dgm:prSet phldrT="[Text]"/>
      <dgm:spPr/>
      <dgm:t>
        <a:bodyPr/>
        <a:lstStyle/>
        <a:p>
          <a:r>
            <a:rPr lang="en-US" dirty="0"/>
            <a:t>Time 1</a:t>
          </a:r>
        </a:p>
      </dgm:t>
    </dgm:pt>
    <dgm:pt modelId="{85AD37E5-DC37-D342-995F-DE33509ED54F}" type="parTrans" cxnId="{DD3B9EB7-AF5C-B14A-A7C9-FDBC2C17372C}">
      <dgm:prSet/>
      <dgm:spPr/>
      <dgm:t>
        <a:bodyPr/>
        <a:lstStyle/>
        <a:p>
          <a:endParaRPr lang="en-US"/>
        </a:p>
      </dgm:t>
    </dgm:pt>
    <dgm:pt modelId="{AAC00999-8374-304D-8036-BC2862E384B3}" type="sibTrans" cxnId="{DD3B9EB7-AF5C-B14A-A7C9-FDBC2C17372C}">
      <dgm:prSet/>
      <dgm:spPr/>
      <dgm:t>
        <a:bodyPr/>
        <a:lstStyle/>
        <a:p>
          <a:endParaRPr lang="en-US"/>
        </a:p>
      </dgm:t>
    </dgm:pt>
    <dgm:pt modelId="{0404F911-23FA-0449-BAFF-5E6FFE87E40D}">
      <dgm:prSet phldrT="[Text]"/>
      <dgm:spPr/>
      <dgm:t>
        <a:bodyPr/>
        <a:lstStyle/>
        <a:p>
          <a:r>
            <a:rPr lang="en-US" dirty="0"/>
            <a:t>Stimuli set 1</a:t>
          </a:r>
        </a:p>
      </dgm:t>
    </dgm:pt>
    <dgm:pt modelId="{219EFD34-A30D-AA4D-90B2-B0CFE6CB129D}" type="parTrans" cxnId="{F74FA1F7-E19E-F84B-B0E7-0FFB74437762}">
      <dgm:prSet/>
      <dgm:spPr/>
      <dgm:t>
        <a:bodyPr/>
        <a:lstStyle/>
        <a:p>
          <a:endParaRPr lang="en-US"/>
        </a:p>
      </dgm:t>
    </dgm:pt>
    <dgm:pt modelId="{6563972D-14D4-B84A-937F-14577822879B}" type="sibTrans" cxnId="{F74FA1F7-E19E-F84B-B0E7-0FFB74437762}">
      <dgm:prSet/>
      <dgm:spPr/>
      <dgm:t>
        <a:bodyPr/>
        <a:lstStyle/>
        <a:p>
          <a:endParaRPr lang="en-US"/>
        </a:p>
      </dgm:t>
    </dgm:pt>
    <dgm:pt modelId="{28FDBF1B-8DFC-014D-B069-15208973799C}">
      <dgm:prSet phldrT="[Text]"/>
      <dgm:spPr/>
      <dgm:t>
        <a:bodyPr/>
        <a:lstStyle/>
        <a:p>
          <a:r>
            <a:rPr lang="en-US" dirty="0"/>
            <a:t>Stimuli set 2</a:t>
          </a:r>
        </a:p>
      </dgm:t>
    </dgm:pt>
    <dgm:pt modelId="{758210A3-F503-A545-A9EB-B84950229B5F}" type="parTrans" cxnId="{23A6B114-1BEA-7E47-9F37-2851A928707C}">
      <dgm:prSet/>
      <dgm:spPr/>
      <dgm:t>
        <a:bodyPr/>
        <a:lstStyle/>
        <a:p>
          <a:endParaRPr lang="en-US"/>
        </a:p>
      </dgm:t>
    </dgm:pt>
    <dgm:pt modelId="{73B5CA61-1589-5844-B5DA-31FE078C57E1}" type="sibTrans" cxnId="{23A6B114-1BEA-7E47-9F37-2851A928707C}">
      <dgm:prSet/>
      <dgm:spPr/>
      <dgm:t>
        <a:bodyPr/>
        <a:lstStyle/>
        <a:p>
          <a:endParaRPr lang="en-US"/>
        </a:p>
      </dgm:t>
    </dgm:pt>
    <dgm:pt modelId="{B12D8435-0AE2-A840-A1A2-3244B9F6F3E7}">
      <dgm:prSet phldrT="[Text]"/>
      <dgm:spPr/>
      <dgm:t>
        <a:bodyPr/>
        <a:lstStyle/>
        <a:p>
          <a:r>
            <a:rPr lang="en-US" dirty="0"/>
            <a:t>Time 2</a:t>
          </a:r>
        </a:p>
      </dgm:t>
    </dgm:pt>
    <dgm:pt modelId="{9C2F70D2-1BE7-1F4C-BE0F-6B8776772948}" type="parTrans" cxnId="{DC99C90D-5B0A-9C47-A67A-3E5FBC9463D9}">
      <dgm:prSet/>
      <dgm:spPr/>
      <dgm:t>
        <a:bodyPr/>
        <a:lstStyle/>
        <a:p>
          <a:endParaRPr lang="en-US"/>
        </a:p>
      </dgm:t>
    </dgm:pt>
    <dgm:pt modelId="{CD27845D-602C-824F-8DE0-11F9F2CA7FC1}" type="sibTrans" cxnId="{DC99C90D-5B0A-9C47-A67A-3E5FBC9463D9}">
      <dgm:prSet/>
      <dgm:spPr/>
      <dgm:t>
        <a:bodyPr/>
        <a:lstStyle/>
        <a:p>
          <a:endParaRPr lang="en-US"/>
        </a:p>
      </dgm:t>
    </dgm:pt>
    <dgm:pt modelId="{EE820723-C5BC-2240-AB17-E13E291EE91E}">
      <dgm:prSet phldrT="[Text]"/>
      <dgm:spPr/>
      <dgm:t>
        <a:bodyPr/>
        <a:lstStyle/>
        <a:p>
          <a:r>
            <a:rPr lang="en-US" dirty="0"/>
            <a:t>Stimuli set 3</a:t>
          </a:r>
        </a:p>
      </dgm:t>
    </dgm:pt>
    <dgm:pt modelId="{32B7655B-3B77-904A-9DF6-238D1AA75CAB}" type="parTrans" cxnId="{3B10394D-F909-4149-8099-6BC6EBA4DC62}">
      <dgm:prSet/>
      <dgm:spPr/>
      <dgm:t>
        <a:bodyPr/>
        <a:lstStyle/>
        <a:p>
          <a:endParaRPr lang="en-US"/>
        </a:p>
      </dgm:t>
    </dgm:pt>
    <dgm:pt modelId="{4EA68AAD-98B8-9E49-A818-1C3010ADA4D6}" type="sibTrans" cxnId="{3B10394D-F909-4149-8099-6BC6EBA4DC62}">
      <dgm:prSet/>
      <dgm:spPr/>
      <dgm:t>
        <a:bodyPr/>
        <a:lstStyle/>
        <a:p>
          <a:endParaRPr lang="en-US"/>
        </a:p>
      </dgm:t>
    </dgm:pt>
    <dgm:pt modelId="{4BBF27BC-2989-6A41-B854-340E13BA470E}">
      <dgm:prSet/>
      <dgm:spPr/>
      <dgm:t>
        <a:bodyPr/>
        <a:lstStyle/>
        <a:p>
          <a:r>
            <a:rPr lang="en-US" dirty="0"/>
            <a:t>Stimuli set 4</a:t>
          </a:r>
        </a:p>
      </dgm:t>
    </dgm:pt>
    <dgm:pt modelId="{3578BA8A-5762-4549-AD14-4346EC2E9605}" type="parTrans" cxnId="{56417267-597F-5043-907E-C01D158060B6}">
      <dgm:prSet/>
      <dgm:spPr/>
      <dgm:t>
        <a:bodyPr/>
        <a:lstStyle/>
        <a:p>
          <a:endParaRPr lang="en-US"/>
        </a:p>
      </dgm:t>
    </dgm:pt>
    <dgm:pt modelId="{529BD20F-2C9A-7642-A7C6-6F187298DB0B}" type="sibTrans" cxnId="{56417267-597F-5043-907E-C01D158060B6}">
      <dgm:prSet/>
      <dgm:spPr/>
      <dgm:t>
        <a:bodyPr/>
        <a:lstStyle/>
        <a:p>
          <a:endParaRPr lang="en-US"/>
        </a:p>
      </dgm:t>
    </dgm:pt>
    <dgm:pt modelId="{70B451C8-C2F5-2543-BB2A-4C895C4E0C12}" type="pres">
      <dgm:prSet presAssocID="{5A331DB0-6AF5-E544-97B5-F1E30B8F65CD}" presName="hierChild1" presStyleCnt="0">
        <dgm:presLayoutVars>
          <dgm:chPref val="1"/>
          <dgm:dir/>
          <dgm:animOne val="branch"/>
          <dgm:animLvl val="lvl"/>
          <dgm:resizeHandles/>
        </dgm:presLayoutVars>
      </dgm:prSet>
      <dgm:spPr/>
    </dgm:pt>
    <dgm:pt modelId="{3FC27E54-A606-5E43-A2F0-00413DC06ADD}" type="pres">
      <dgm:prSet presAssocID="{BF15DE67-E0C1-A242-8871-4334EC4063F1}" presName="hierRoot1" presStyleCnt="0"/>
      <dgm:spPr/>
    </dgm:pt>
    <dgm:pt modelId="{D62AAD44-1909-2F4F-BC53-2EE2D04ADAC5}" type="pres">
      <dgm:prSet presAssocID="{BF15DE67-E0C1-A242-8871-4334EC4063F1}" presName="composite" presStyleCnt="0"/>
      <dgm:spPr/>
    </dgm:pt>
    <dgm:pt modelId="{0868C72C-1FE7-E84F-8C86-24DA97CF49E9}" type="pres">
      <dgm:prSet presAssocID="{BF15DE67-E0C1-A242-8871-4334EC4063F1}" presName="background" presStyleLbl="node0" presStyleIdx="0" presStyleCnt="1"/>
      <dgm:spPr/>
    </dgm:pt>
    <dgm:pt modelId="{87C50DF3-8D52-D148-89BE-F9464404CC28}" type="pres">
      <dgm:prSet presAssocID="{BF15DE67-E0C1-A242-8871-4334EC4063F1}" presName="text" presStyleLbl="fgAcc0" presStyleIdx="0" presStyleCnt="1">
        <dgm:presLayoutVars>
          <dgm:chPref val="3"/>
        </dgm:presLayoutVars>
      </dgm:prSet>
      <dgm:spPr/>
    </dgm:pt>
    <dgm:pt modelId="{5F4D04FE-D022-4847-96BC-01203AFC58ED}" type="pres">
      <dgm:prSet presAssocID="{BF15DE67-E0C1-A242-8871-4334EC4063F1}" presName="hierChild2" presStyleCnt="0"/>
      <dgm:spPr/>
    </dgm:pt>
    <dgm:pt modelId="{B4820FC3-F56A-C440-A56A-49D7EECB1B12}" type="pres">
      <dgm:prSet presAssocID="{85AD37E5-DC37-D342-995F-DE33509ED54F}" presName="Name10" presStyleLbl="parChTrans1D2" presStyleIdx="0" presStyleCnt="2"/>
      <dgm:spPr/>
    </dgm:pt>
    <dgm:pt modelId="{C070B580-2A42-AD4B-A245-15B792213561}" type="pres">
      <dgm:prSet presAssocID="{FE7ED556-0718-ED44-8A54-C024A4577ECE}" presName="hierRoot2" presStyleCnt="0"/>
      <dgm:spPr/>
    </dgm:pt>
    <dgm:pt modelId="{8759E2CA-2748-6747-AE4E-445B9C9C2F63}" type="pres">
      <dgm:prSet presAssocID="{FE7ED556-0718-ED44-8A54-C024A4577ECE}" presName="composite2" presStyleCnt="0"/>
      <dgm:spPr/>
    </dgm:pt>
    <dgm:pt modelId="{F5E9E643-28CB-BA4E-86B1-2713C5D1D753}" type="pres">
      <dgm:prSet presAssocID="{FE7ED556-0718-ED44-8A54-C024A4577ECE}" presName="background2" presStyleLbl="node2" presStyleIdx="0" presStyleCnt="2"/>
      <dgm:spPr/>
    </dgm:pt>
    <dgm:pt modelId="{73B5DD02-9DD7-DE45-A1B9-099F3DD01BF1}" type="pres">
      <dgm:prSet presAssocID="{FE7ED556-0718-ED44-8A54-C024A4577ECE}" presName="text2" presStyleLbl="fgAcc2" presStyleIdx="0" presStyleCnt="2">
        <dgm:presLayoutVars>
          <dgm:chPref val="3"/>
        </dgm:presLayoutVars>
      </dgm:prSet>
      <dgm:spPr/>
    </dgm:pt>
    <dgm:pt modelId="{A053E17F-F589-9349-A205-B8720CB4DDE8}" type="pres">
      <dgm:prSet presAssocID="{FE7ED556-0718-ED44-8A54-C024A4577ECE}" presName="hierChild3" presStyleCnt="0"/>
      <dgm:spPr/>
    </dgm:pt>
    <dgm:pt modelId="{8946209E-D47E-6641-8595-97024FCC4A23}" type="pres">
      <dgm:prSet presAssocID="{219EFD34-A30D-AA4D-90B2-B0CFE6CB129D}" presName="Name17" presStyleLbl="parChTrans1D3" presStyleIdx="0" presStyleCnt="4"/>
      <dgm:spPr/>
    </dgm:pt>
    <dgm:pt modelId="{C1A3881F-AACD-5D4B-947E-231F1DBF011A}" type="pres">
      <dgm:prSet presAssocID="{0404F911-23FA-0449-BAFF-5E6FFE87E40D}" presName="hierRoot3" presStyleCnt="0"/>
      <dgm:spPr/>
    </dgm:pt>
    <dgm:pt modelId="{96F5F5EA-F375-604C-8885-44E5727AD036}" type="pres">
      <dgm:prSet presAssocID="{0404F911-23FA-0449-BAFF-5E6FFE87E40D}" presName="composite3" presStyleCnt="0"/>
      <dgm:spPr/>
    </dgm:pt>
    <dgm:pt modelId="{A9F144E6-32BC-0145-B271-7AA9355E5905}" type="pres">
      <dgm:prSet presAssocID="{0404F911-23FA-0449-BAFF-5E6FFE87E40D}" presName="background3" presStyleLbl="node3" presStyleIdx="0" presStyleCnt="4"/>
      <dgm:spPr/>
    </dgm:pt>
    <dgm:pt modelId="{F0EE493D-9383-A948-8174-76B4C1CB3143}" type="pres">
      <dgm:prSet presAssocID="{0404F911-23FA-0449-BAFF-5E6FFE87E40D}" presName="text3" presStyleLbl="fgAcc3" presStyleIdx="0" presStyleCnt="4">
        <dgm:presLayoutVars>
          <dgm:chPref val="3"/>
        </dgm:presLayoutVars>
      </dgm:prSet>
      <dgm:spPr/>
    </dgm:pt>
    <dgm:pt modelId="{99814A96-0FFE-B34D-AC7D-7D9ED380042A}" type="pres">
      <dgm:prSet presAssocID="{0404F911-23FA-0449-BAFF-5E6FFE87E40D}" presName="hierChild4" presStyleCnt="0"/>
      <dgm:spPr/>
    </dgm:pt>
    <dgm:pt modelId="{35727801-4143-4345-9822-0BE4C6C648FA}" type="pres">
      <dgm:prSet presAssocID="{758210A3-F503-A545-A9EB-B84950229B5F}" presName="Name17" presStyleLbl="parChTrans1D3" presStyleIdx="1" presStyleCnt="4"/>
      <dgm:spPr/>
    </dgm:pt>
    <dgm:pt modelId="{788E36AC-D39C-504D-BF20-068F332EC4A7}" type="pres">
      <dgm:prSet presAssocID="{28FDBF1B-8DFC-014D-B069-15208973799C}" presName="hierRoot3" presStyleCnt="0"/>
      <dgm:spPr/>
    </dgm:pt>
    <dgm:pt modelId="{271750FD-834A-A347-9B93-8D91BA9C6F35}" type="pres">
      <dgm:prSet presAssocID="{28FDBF1B-8DFC-014D-B069-15208973799C}" presName="composite3" presStyleCnt="0"/>
      <dgm:spPr/>
    </dgm:pt>
    <dgm:pt modelId="{CBFD3861-136D-FC47-BC62-609CFA88E7A9}" type="pres">
      <dgm:prSet presAssocID="{28FDBF1B-8DFC-014D-B069-15208973799C}" presName="background3" presStyleLbl="node3" presStyleIdx="1" presStyleCnt="4"/>
      <dgm:spPr/>
    </dgm:pt>
    <dgm:pt modelId="{2D7EF0B1-DEE3-B440-B9C1-457D68EB05F1}" type="pres">
      <dgm:prSet presAssocID="{28FDBF1B-8DFC-014D-B069-15208973799C}" presName="text3" presStyleLbl="fgAcc3" presStyleIdx="1" presStyleCnt="4">
        <dgm:presLayoutVars>
          <dgm:chPref val="3"/>
        </dgm:presLayoutVars>
      </dgm:prSet>
      <dgm:spPr/>
    </dgm:pt>
    <dgm:pt modelId="{28C7708E-F570-6747-B777-9E4192FA45BA}" type="pres">
      <dgm:prSet presAssocID="{28FDBF1B-8DFC-014D-B069-15208973799C}" presName="hierChild4" presStyleCnt="0"/>
      <dgm:spPr/>
    </dgm:pt>
    <dgm:pt modelId="{FCA9C905-7D5C-844C-A0D7-64CC08DB5A4F}" type="pres">
      <dgm:prSet presAssocID="{9C2F70D2-1BE7-1F4C-BE0F-6B8776772948}" presName="Name10" presStyleLbl="parChTrans1D2" presStyleIdx="1" presStyleCnt="2"/>
      <dgm:spPr/>
    </dgm:pt>
    <dgm:pt modelId="{F495A168-25E0-EB4E-A38F-5533A408F767}" type="pres">
      <dgm:prSet presAssocID="{B12D8435-0AE2-A840-A1A2-3244B9F6F3E7}" presName="hierRoot2" presStyleCnt="0"/>
      <dgm:spPr/>
    </dgm:pt>
    <dgm:pt modelId="{DD8D0894-BD1D-CA4F-8676-09F84DAEA8A0}" type="pres">
      <dgm:prSet presAssocID="{B12D8435-0AE2-A840-A1A2-3244B9F6F3E7}" presName="composite2" presStyleCnt="0"/>
      <dgm:spPr/>
    </dgm:pt>
    <dgm:pt modelId="{4AC0F353-B190-B84A-865A-A6545D81608F}" type="pres">
      <dgm:prSet presAssocID="{B12D8435-0AE2-A840-A1A2-3244B9F6F3E7}" presName="background2" presStyleLbl="node2" presStyleIdx="1" presStyleCnt="2"/>
      <dgm:spPr/>
    </dgm:pt>
    <dgm:pt modelId="{B64A16F5-020B-B448-8B14-17DD384ED355}" type="pres">
      <dgm:prSet presAssocID="{B12D8435-0AE2-A840-A1A2-3244B9F6F3E7}" presName="text2" presStyleLbl="fgAcc2" presStyleIdx="1" presStyleCnt="2">
        <dgm:presLayoutVars>
          <dgm:chPref val="3"/>
        </dgm:presLayoutVars>
      </dgm:prSet>
      <dgm:spPr/>
    </dgm:pt>
    <dgm:pt modelId="{95DA2CBC-04BE-7344-8A22-95532AA3B3FC}" type="pres">
      <dgm:prSet presAssocID="{B12D8435-0AE2-A840-A1A2-3244B9F6F3E7}" presName="hierChild3" presStyleCnt="0"/>
      <dgm:spPr/>
    </dgm:pt>
    <dgm:pt modelId="{9711685D-A2BD-9548-9800-86940F73E865}" type="pres">
      <dgm:prSet presAssocID="{32B7655B-3B77-904A-9DF6-238D1AA75CAB}" presName="Name17" presStyleLbl="parChTrans1D3" presStyleIdx="2" presStyleCnt="4"/>
      <dgm:spPr/>
    </dgm:pt>
    <dgm:pt modelId="{E63881C7-7D97-7C40-849D-2EC712C5D313}" type="pres">
      <dgm:prSet presAssocID="{EE820723-C5BC-2240-AB17-E13E291EE91E}" presName="hierRoot3" presStyleCnt="0"/>
      <dgm:spPr/>
    </dgm:pt>
    <dgm:pt modelId="{00EC73DA-D51F-8C4D-8FFC-C473B0235ED2}" type="pres">
      <dgm:prSet presAssocID="{EE820723-C5BC-2240-AB17-E13E291EE91E}" presName="composite3" presStyleCnt="0"/>
      <dgm:spPr/>
    </dgm:pt>
    <dgm:pt modelId="{010AAB01-0C41-4247-B744-5C77555C29D2}" type="pres">
      <dgm:prSet presAssocID="{EE820723-C5BC-2240-AB17-E13E291EE91E}" presName="background3" presStyleLbl="node3" presStyleIdx="2" presStyleCnt="4"/>
      <dgm:spPr/>
    </dgm:pt>
    <dgm:pt modelId="{C353B695-0B64-5C48-9991-ABC419375C97}" type="pres">
      <dgm:prSet presAssocID="{EE820723-C5BC-2240-AB17-E13E291EE91E}" presName="text3" presStyleLbl="fgAcc3" presStyleIdx="2" presStyleCnt="4">
        <dgm:presLayoutVars>
          <dgm:chPref val="3"/>
        </dgm:presLayoutVars>
      </dgm:prSet>
      <dgm:spPr/>
    </dgm:pt>
    <dgm:pt modelId="{95B32245-18FF-C44E-A65D-E29D84911419}" type="pres">
      <dgm:prSet presAssocID="{EE820723-C5BC-2240-AB17-E13E291EE91E}" presName="hierChild4" presStyleCnt="0"/>
      <dgm:spPr/>
    </dgm:pt>
    <dgm:pt modelId="{D78CC173-1F37-7342-AD5C-2F61FD058B82}" type="pres">
      <dgm:prSet presAssocID="{3578BA8A-5762-4549-AD14-4346EC2E9605}" presName="Name17" presStyleLbl="parChTrans1D3" presStyleIdx="3" presStyleCnt="4"/>
      <dgm:spPr/>
    </dgm:pt>
    <dgm:pt modelId="{D74933A9-B9F0-1B43-BD26-7DAB83A8F3F7}" type="pres">
      <dgm:prSet presAssocID="{4BBF27BC-2989-6A41-B854-340E13BA470E}" presName="hierRoot3" presStyleCnt="0"/>
      <dgm:spPr/>
    </dgm:pt>
    <dgm:pt modelId="{BAA3E861-2416-E943-BB9B-E4CF05FFC4EA}" type="pres">
      <dgm:prSet presAssocID="{4BBF27BC-2989-6A41-B854-340E13BA470E}" presName="composite3" presStyleCnt="0"/>
      <dgm:spPr/>
    </dgm:pt>
    <dgm:pt modelId="{F7039EA2-1E2B-A948-BDFC-44946E163743}" type="pres">
      <dgm:prSet presAssocID="{4BBF27BC-2989-6A41-B854-340E13BA470E}" presName="background3" presStyleLbl="node3" presStyleIdx="3" presStyleCnt="4"/>
      <dgm:spPr/>
    </dgm:pt>
    <dgm:pt modelId="{8780232A-80CF-9E4A-AF6A-AF4D060BCD3E}" type="pres">
      <dgm:prSet presAssocID="{4BBF27BC-2989-6A41-B854-340E13BA470E}" presName="text3" presStyleLbl="fgAcc3" presStyleIdx="3" presStyleCnt="4">
        <dgm:presLayoutVars>
          <dgm:chPref val="3"/>
        </dgm:presLayoutVars>
      </dgm:prSet>
      <dgm:spPr/>
    </dgm:pt>
    <dgm:pt modelId="{215FCBE3-6B46-C944-8F3C-984176FA2986}" type="pres">
      <dgm:prSet presAssocID="{4BBF27BC-2989-6A41-B854-340E13BA470E}" presName="hierChild4" presStyleCnt="0"/>
      <dgm:spPr/>
    </dgm:pt>
  </dgm:ptLst>
  <dgm:cxnLst>
    <dgm:cxn modelId="{DC99C90D-5B0A-9C47-A67A-3E5FBC9463D9}" srcId="{BF15DE67-E0C1-A242-8871-4334EC4063F1}" destId="{B12D8435-0AE2-A840-A1A2-3244B9F6F3E7}" srcOrd="1" destOrd="0" parTransId="{9C2F70D2-1BE7-1F4C-BE0F-6B8776772948}" sibTransId="{CD27845D-602C-824F-8DE0-11F9F2CA7FC1}"/>
    <dgm:cxn modelId="{23A6B114-1BEA-7E47-9F37-2851A928707C}" srcId="{FE7ED556-0718-ED44-8A54-C024A4577ECE}" destId="{28FDBF1B-8DFC-014D-B069-15208973799C}" srcOrd="1" destOrd="0" parTransId="{758210A3-F503-A545-A9EB-B84950229B5F}" sibTransId="{73B5CA61-1589-5844-B5DA-31FE078C57E1}"/>
    <dgm:cxn modelId="{5B5D101F-9962-314B-ACFA-2BB0696070FB}" type="presOf" srcId="{0404F911-23FA-0449-BAFF-5E6FFE87E40D}" destId="{F0EE493D-9383-A948-8174-76B4C1CB3143}" srcOrd="0" destOrd="0" presId="urn:microsoft.com/office/officeart/2005/8/layout/hierarchy1"/>
    <dgm:cxn modelId="{DC51B121-051E-7E41-9493-5EEDD19CF664}" srcId="{5A331DB0-6AF5-E544-97B5-F1E30B8F65CD}" destId="{BF15DE67-E0C1-A242-8871-4334EC4063F1}" srcOrd="0" destOrd="0" parTransId="{B24A4EB4-1C08-384F-8047-63883CAF00D4}" sibTransId="{CEF984DA-1BFC-FC45-9B38-E8AD6631EF8F}"/>
    <dgm:cxn modelId="{3007EA22-96FD-A541-96C7-CCBFB0BE2F13}" type="presOf" srcId="{219EFD34-A30D-AA4D-90B2-B0CFE6CB129D}" destId="{8946209E-D47E-6641-8595-97024FCC4A23}" srcOrd="0" destOrd="0" presId="urn:microsoft.com/office/officeart/2005/8/layout/hierarchy1"/>
    <dgm:cxn modelId="{5C9A0227-9527-C04D-9EA0-31EE5497B5EB}" type="presOf" srcId="{28FDBF1B-8DFC-014D-B069-15208973799C}" destId="{2D7EF0B1-DEE3-B440-B9C1-457D68EB05F1}" srcOrd="0" destOrd="0" presId="urn:microsoft.com/office/officeart/2005/8/layout/hierarchy1"/>
    <dgm:cxn modelId="{B8934435-5966-B848-8568-090A12E967AE}" type="presOf" srcId="{EE820723-C5BC-2240-AB17-E13E291EE91E}" destId="{C353B695-0B64-5C48-9991-ABC419375C97}" srcOrd="0" destOrd="0" presId="urn:microsoft.com/office/officeart/2005/8/layout/hierarchy1"/>
    <dgm:cxn modelId="{E24D1538-B3E8-164B-A1F3-291D3704C472}" type="presOf" srcId="{4BBF27BC-2989-6A41-B854-340E13BA470E}" destId="{8780232A-80CF-9E4A-AF6A-AF4D060BCD3E}" srcOrd="0" destOrd="0" presId="urn:microsoft.com/office/officeart/2005/8/layout/hierarchy1"/>
    <dgm:cxn modelId="{6F3F8842-7CDC-B24C-9750-74D86B776B69}" type="presOf" srcId="{BF15DE67-E0C1-A242-8871-4334EC4063F1}" destId="{87C50DF3-8D52-D148-89BE-F9464404CC28}" srcOrd="0" destOrd="0" presId="urn:microsoft.com/office/officeart/2005/8/layout/hierarchy1"/>
    <dgm:cxn modelId="{42E6A347-5545-7C49-9AC3-94ABCD071F65}" type="presOf" srcId="{3578BA8A-5762-4549-AD14-4346EC2E9605}" destId="{D78CC173-1F37-7342-AD5C-2F61FD058B82}" srcOrd="0" destOrd="0" presId="urn:microsoft.com/office/officeart/2005/8/layout/hierarchy1"/>
    <dgm:cxn modelId="{3B10394D-F909-4149-8099-6BC6EBA4DC62}" srcId="{B12D8435-0AE2-A840-A1A2-3244B9F6F3E7}" destId="{EE820723-C5BC-2240-AB17-E13E291EE91E}" srcOrd="0" destOrd="0" parTransId="{32B7655B-3B77-904A-9DF6-238D1AA75CAB}" sibTransId="{4EA68AAD-98B8-9E49-A818-1C3010ADA4D6}"/>
    <dgm:cxn modelId="{56417267-597F-5043-907E-C01D158060B6}" srcId="{B12D8435-0AE2-A840-A1A2-3244B9F6F3E7}" destId="{4BBF27BC-2989-6A41-B854-340E13BA470E}" srcOrd="1" destOrd="0" parTransId="{3578BA8A-5762-4549-AD14-4346EC2E9605}" sibTransId="{529BD20F-2C9A-7642-A7C6-6F187298DB0B}"/>
    <dgm:cxn modelId="{CD1A0F77-B443-354B-8DAD-65730BBD9B66}" type="presOf" srcId="{9C2F70D2-1BE7-1F4C-BE0F-6B8776772948}" destId="{FCA9C905-7D5C-844C-A0D7-64CC08DB5A4F}" srcOrd="0" destOrd="0" presId="urn:microsoft.com/office/officeart/2005/8/layout/hierarchy1"/>
    <dgm:cxn modelId="{73B8E889-05C4-B443-BB6F-5D8CC0EA3896}" type="presOf" srcId="{32B7655B-3B77-904A-9DF6-238D1AA75CAB}" destId="{9711685D-A2BD-9548-9800-86940F73E865}" srcOrd="0" destOrd="0" presId="urn:microsoft.com/office/officeart/2005/8/layout/hierarchy1"/>
    <dgm:cxn modelId="{A8E83A92-B276-3B42-96C4-0A2A82802C0C}" type="presOf" srcId="{B12D8435-0AE2-A840-A1A2-3244B9F6F3E7}" destId="{B64A16F5-020B-B448-8B14-17DD384ED355}" srcOrd="0" destOrd="0" presId="urn:microsoft.com/office/officeart/2005/8/layout/hierarchy1"/>
    <dgm:cxn modelId="{47963A9A-9B1E-4E43-A4E4-221D26C1F2BE}" type="presOf" srcId="{85AD37E5-DC37-D342-995F-DE33509ED54F}" destId="{B4820FC3-F56A-C440-A56A-49D7EECB1B12}" srcOrd="0" destOrd="0" presId="urn:microsoft.com/office/officeart/2005/8/layout/hierarchy1"/>
    <dgm:cxn modelId="{DD3B9EB7-AF5C-B14A-A7C9-FDBC2C17372C}" srcId="{BF15DE67-E0C1-A242-8871-4334EC4063F1}" destId="{FE7ED556-0718-ED44-8A54-C024A4577ECE}" srcOrd="0" destOrd="0" parTransId="{85AD37E5-DC37-D342-995F-DE33509ED54F}" sibTransId="{AAC00999-8374-304D-8036-BC2862E384B3}"/>
    <dgm:cxn modelId="{B7ADF2C6-84D0-5E4C-BD4D-9C3E91D14209}" type="presOf" srcId="{5A331DB0-6AF5-E544-97B5-F1E30B8F65CD}" destId="{70B451C8-C2F5-2543-BB2A-4C895C4E0C12}" srcOrd="0" destOrd="0" presId="urn:microsoft.com/office/officeart/2005/8/layout/hierarchy1"/>
    <dgm:cxn modelId="{57D0DACA-3D46-1D4A-83A9-9CE52B7277A7}" type="presOf" srcId="{FE7ED556-0718-ED44-8A54-C024A4577ECE}" destId="{73B5DD02-9DD7-DE45-A1B9-099F3DD01BF1}" srcOrd="0" destOrd="0" presId="urn:microsoft.com/office/officeart/2005/8/layout/hierarchy1"/>
    <dgm:cxn modelId="{D98D66EF-2D92-2840-8182-85D8B68124D5}" type="presOf" srcId="{758210A3-F503-A545-A9EB-B84950229B5F}" destId="{35727801-4143-4345-9822-0BE4C6C648FA}" srcOrd="0" destOrd="0" presId="urn:microsoft.com/office/officeart/2005/8/layout/hierarchy1"/>
    <dgm:cxn modelId="{F74FA1F7-E19E-F84B-B0E7-0FFB74437762}" srcId="{FE7ED556-0718-ED44-8A54-C024A4577ECE}" destId="{0404F911-23FA-0449-BAFF-5E6FFE87E40D}" srcOrd="0" destOrd="0" parTransId="{219EFD34-A30D-AA4D-90B2-B0CFE6CB129D}" sibTransId="{6563972D-14D4-B84A-937F-14577822879B}"/>
    <dgm:cxn modelId="{A890CD23-ECBF-9F4C-AF2A-26FC516325B8}" type="presParOf" srcId="{70B451C8-C2F5-2543-BB2A-4C895C4E0C12}" destId="{3FC27E54-A606-5E43-A2F0-00413DC06ADD}" srcOrd="0" destOrd="0" presId="urn:microsoft.com/office/officeart/2005/8/layout/hierarchy1"/>
    <dgm:cxn modelId="{6A7C0401-98FD-9445-93A2-D17E73462149}" type="presParOf" srcId="{3FC27E54-A606-5E43-A2F0-00413DC06ADD}" destId="{D62AAD44-1909-2F4F-BC53-2EE2D04ADAC5}" srcOrd="0" destOrd="0" presId="urn:microsoft.com/office/officeart/2005/8/layout/hierarchy1"/>
    <dgm:cxn modelId="{B1F2C884-DAD5-6D49-87ED-A991B7579172}" type="presParOf" srcId="{D62AAD44-1909-2F4F-BC53-2EE2D04ADAC5}" destId="{0868C72C-1FE7-E84F-8C86-24DA97CF49E9}" srcOrd="0" destOrd="0" presId="urn:microsoft.com/office/officeart/2005/8/layout/hierarchy1"/>
    <dgm:cxn modelId="{BB602F1D-364B-744B-BCC6-556125CC175E}" type="presParOf" srcId="{D62AAD44-1909-2F4F-BC53-2EE2D04ADAC5}" destId="{87C50DF3-8D52-D148-89BE-F9464404CC28}" srcOrd="1" destOrd="0" presId="urn:microsoft.com/office/officeart/2005/8/layout/hierarchy1"/>
    <dgm:cxn modelId="{09A434F4-3FEF-014B-BC25-EF0E77EE1B93}" type="presParOf" srcId="{3FC27E54-A606-5E43-A2F0-00413DC06ADD}" destId="{5F4D04FE-D022-4847-96BC-01203AFC58ED}" srcOrd="1" destOrd="0" presId="urn:microsoft.com/office/officeart/2005/8/layout/hierarchy1"/>
    <dgm:cxn modelId="{B21CBECE-980D-CC44-B2D1-EBFE01B436BC}" type="presParOf" srcId="{5F4D04FE-D022-4847-96BC-01203AFC58ED}" destId="{B4820FC3-F56A-C440-A56A-49D7EECB1B12}" srcOrd="0" destOrd="0" presId="urn:microsoft.com/office/officeart/2005/8/layout/hierarchy1"/>
    <dgm:cxn modelId="{BEE64FBC-65D1-5540-9891-FB624644682F}" type="presParOf" srcId="{5F4D04FE-D022-4847-96BC-01203AFC58ED}" destId="{C070B580-2A42-AD4B-A245-15B792213561}" srcOrd="1" destOrd="0" presId="urn:microsoft.com/office/officeart/2005/8/layout/hierarchy1"/>
    <dgm:cxn modelId="{C53944C2-0DA8-5942-BC66-85F66D2DEFC8}" type="presParOf" srcId="{C070B580-2A42-AD4B-A245-15B792213561}" destId="{8759E2CA-2748-6747-AE4E-445B9C9C2F63}" srcOrd="0" destOrd="0" presId="urn:microsoft.com/office/officeart/2005/8/layout/hierarchy1"/>
    <dgm:cxn modelId="{4AB197BC-5971-EE4D-B9C8-AA76BB401193}" type="presParOf" srcId="{8759E2CA-2748-6747-AE4E-445B9C9C2F63}" destId="{F5E9E643-28CB-BA4E-86B1-2713C5D1D753}" srcOrd="0" destOrd="0" presId="urn:microsoft.com/office/officeart/2005/8/layout/hierarchy1"/>
    <dgm:cxn modelId="{2E263092-7A06-2E41-9C0C-EB5BDF5B2D8B}" type="presParOf" srcId="{8759E2CA-2748-6747-AE4E-445B9C9C2F63}" destId="{73B5DD02-9DD7-DE45-A1B9-099F3DD01BF1}" srcOrd="1" destOrd="0" presId="urn:microsoft.com/office/officeart/2005/8/layout/hierarchy1"/>
    <dgm:cxn modelId="{A4C4ECAE-0063-C04E-947D-6A03520BC6A6}" type="presParOf" srcId="{C070B580-2A42-AD4B-A245-15B792213561}" destId="{A053E17F-F589-9349-A205-B8720CB4DDE8}" srcOrd="1" destOrd="0" presId="urn:microsoft.com/office/officeart/2005/8/layout/hierarchy1"/>
    <dgm:cxn modelId="{00C4DFAB-9244-4D4B-8B7C-B320F895F989}" type="presParOf" srcId="{A053E17F-F589-9349-A205-B8720CB4DDE8}" destId="{8946209E-D47E-6641-8595-97024FCC4A23}" srcOrd="0" destOrd="0" presId="urn:microsoft.com/office/officeart/2005/8/layout/hierarchy1"/>
    <dgm:cxn modelId="{D36EF824-16BB-BF4F-85BE-655E82728E28}" type="presParOf" srcId="{A053E17F-F589-9349-A205-B8720CB4DDE8}" destId="{C1A3881F-AACD-5D4B-947E-231F1DBF011A}" srcOrd="1" destOrd="0" presId="urn:microsoft.com/office/officeart/2005/8/layout/hierarchy1"/>
    <dgm:cxn modelId="{477CC625-6619-784A-873D-1BFF01477826}" type="presParOf" srcId="{C1A3881F-AACD-5D4B-947E-231F1DBF011A}" destId="{96F5F5EA-F375-604C-8885-44E5727AD036}" srcOrd="0" destOrd="0" presId="urn:microsoft.com/office/officeart/2005/8/layout/hierarchy1"/>
    <dgm:cxn modelId="{7C4E4E25-261A-B348-94EC-C81F43B2FBFC}" type="presParOf" srcId="{96F5F5EA-F375-604C-8885-44E5727AD036}" destId="{A9F144E6-32BC-0145-B271-7AA9355E5905}" srcOrd="0" destOrd="0" presId="urn:microsoft.com/office/officeart/2005/8/layout/hierarchy1"/>
    <dgm:cxn modelId="{589BB4B0-235B-EC4E-82FC-3319E9254375}" type="presParOf" srcId="{96F5F5EA-F375-604C-8885-44E5727AD036}" destId="{F0EE493D-9383-A948-8174-76B4C1CB3143}" srcOrd="1" destOrd="0" presId="urn:microsoft.com/office/officeart/2005/8/layout/hierarchy1"/>
    <dgm:cxn modelId="{DF81FAE5-2C67-F744-A096-BD2526383019}" type="presParOf" srcId="{C1A3881F-AACD-5D4B-947E-231F1DBF011A}" destId="{99814A96-0FFE-B34D-AC7D-7D9ED380042A}" srcOrd="1" destOrd="0" presId="urn:microsoft.com/office/officeart/2005/8/layout/hierarchy1"/>
    <dgm:cxn modelId="{B7DB974E-62D0-2D41-9B19-2CB0E087EEC8}" type="presParOf" srcId="{A053E17F-F589-9349-A205-B8720CB4DDE8}" destId="{35727801-4143-4345-9822-0BE4C6C648FA}" srcOrd="2" destOrd="0" presId="urn:microsoft.com/office/officeart/2005/8/layout/hierarchy1"/>
    <dgm:cxn modelId="{766428BD-CB32-BC46-B4F7-0CCC21B8F4D5}" type="presParOf" srcId="{A053E17F-F589-9349-A205-B8720CB4DDE8}" destId="{788E36AC-D39C-504D-BF20-068F332EC4A7}" srcOrd="3" destOrd="0" presId="urn:microsoft.com/office/officeart/2005/8/layout/hierarchy1"/>
    <dgm:cxn modelId="{C5473FD8-44D0-2D4F-BAC1-070A9C67E8EB}" type="presParOf" srcId="{788E36AC-D39C-504D-BF20-068F332EC4A7}" destId="{271750FD-834A-A347-9B93-8D91BA9C6F35}" srcOrd="0" destOrd="0" presId="urn:microsoft.com/office/officeart/2005/8/layout/hierarchy1"/>
    <dgm:cxn modelId="{0A258BF1-47EE-404C-AFF0-53299D66E311}" type="presParOf" srcId="{271750FD-834A-A347-9B93-8D91BA9C6F35}" destId="{CBFD3861-136D-FC47-BC62-609CFA88E7A9}" srcOrd="0" destOrd="0" presId="urn:microsoft.com/office/officeart/2005/8/layout/hierarchy1"/>
    <dgm:cxn modelId="{11115BFF-CC53-1843-AD14-D8DE8A2C1B64}" type="presParOf" srcId="{271750FD-834A-A347-9B93-8D91BA9C6F35}" destId="{2D7EF0B1-DEE3-B440-B9C1-457D68EB05F1}" srcOrd="1" destOrd="0" presId="urn:microsoft.com/office/officeart/2005/8/layout/hierarchy1"/>
    <dgm:cxn modelId="{992BAAA3-9944-F442-B8BB-5DE21BC5266B}" type="presParOf" srcId="{788E36AC-D39C-504D-BF20-068F332EC4A7}" destId="{28C7708E-F570-6747-B777-9E4192FA45BA}" srcOrd="1" destOrd="0" presId="urn:microsoft.com/office/officeart/2005/8/layout/hierarchy1"/>
    <dgm:cxn modelId="{BF83E616-4A38-8842-AD96-780DAB2E4415}" type="presParOf" srcId="{5F4D04FE-D022-4847-96BC-01203AFC58ED}" destId="{FCA9C905-7D5C-844C-A0D7-64CC08DB5A4F}" srcOrd="2" destOrd="0" presId="urn:microsoft.com/office/officeart/2005/8/layout/hierarchy1"/>
    <dgm:cxn modelId="{8A946C7D-E6EA-854C-BB93-9420D9240D29}" type="presParOf" srcId="{5F4D04FE-D022-4847-96BC-01203AFC58ED}" destId="{F495A168-25E0-EB4E-A38F-5533A408F767}" srcOrd="3" destOrd="0" presId="urn:microsoft.com/office/officeart/2005/8/layout/hierarchy1"/>
    <dgm:cxn modelId="{2A13932D-30CC-7943-B2F1-889F1D809A2A}" type="presParOf" srcId="{F495A168-25E0-EB4E-A38F-5533A408F767}" destId="{DD8D0894-BD1D-CA4F-8676-09F84DAEA8A0}" srcOrd="0" destOrd="0" presId="urn:microsoft.com/office/officeart/2005/8/layout/hierarchy1"/>
    <dgm:cxn modelId="{5601ACC5-4695-CF46-A207-455DB5CC156F}" type="presParOf" srcId="{DD8D0894-BD1D-CA4F-8676-09F84DAEA8A0}" destId="{4AC0F353-B190-B84A-865A-A6545D81608F}" srcOrd="0" destOrd="0" presId="urn:microsoft.com/office/officeart/2005/8/layout/hierarchy1"/>
    <dgm:cxn modelId="{F85ED159-EF5D-374D-AE72-AAAC3F8E17FE}" type="presParOf" srcId="{DD8D0894-BD1D-CA4F-8676-09F84DAEA8A0}" destId="{B64A16F5-020B-B448-8B14-17DD384ED355}" srcOrd="1" destOrd="0" presId="urn:microsoft.com/office/officeart/2005/8/layout/hierarchy1"/>
    <dgm:cxn modelId="{5F3C4466-0D53-1044-AE44-7A01DEAAE87C}" type="presParOf" srcId="{F495A168-25E0-EB4E-A38F-5533A408F767}" destId="{95DA2CBC-04BE-7344-8A22-95532AA3B3FC}" srcOrd="1" destOrd="0" presId="urn:microsoft.com/office/officeart/2005/8/layout/hierarchy1"/>
    <dgm:cxn modelId="{0FD23CC4-05FB-A94E-9FCA-A93AD60DA608}" type="presParOf" srcId="{95DA2CBC-04BE-7344-8A22-95532AA3B3FC}" destId="{9711685D-A2BD-9548-9800-86940F73E865}" srcOrd="0" destOrd="0" presId="urn:microsoft.com/office/officeart/2005/8/layout/hierarchy1"/>
    <dgm:cxn modelId="{46603FD7-5C5C-6243-A3AC-4879FB4F39C5}" type="presParOf" srcId="{95DA2CBC-04BE-7344-8A22-95532AA3B3FC}" destId="{E63881C7-7D97-7C40-849D-2EC712C5D313}" srcOrd="1" destOrd="0" presId="urn:microsoft.com/office/officeart/2005/8/layout/hierarchy1"/>
    <dgm:cxn modelId="{099BD704-2B8E-9C40-A3C5-4B7756573D0D}" type="presParOf" srcId="{E63881C7-7D97-7C40-849D-2EC712C5D313}" destId="{00EC73DA-D51F-8C4D-8FFC-C473B0235ED2}" srcOrd="0" destOrd="0" presId="urn:microsoft.com/office/officeart/2005/8/layout/hierarchy1"/>
    <dgm:cxn modelId="{E6E46730-C6A9-DC44-80F3-46481D1BAD2C}" type="presParOf" srcId="{00EC73DA-D51F-8C4D-8FFC-C473B0235ED2}" destId="{010AAB01-0C41-4247-B744-5C77555C29D2}" srcOrd="0" destOrd="0" presId="urn:microsoft.com/office/officeart/2005/8/layout/hierarchy1"/>
    <dgm:cxn modelId="{3711F3A1-0BC1-5F4D-91E9-367BA58E0712}" type="presParOf" srcId="{00EC73DA-D51F-8C4D-8FFC-C473B0235ED2}" destId="{C353B695-0B64-5C48-9991-ABC419375C97}" srcOrd="1" destOrd="0" presId="urn:microsoft.com/office/officeart/2005/8/layout/hierarchy1"/>
    <dgm:cxn modelId="{76F52532-2D17-F54B-87FC-FAED19A26BC2}" type="presParOf" srcId="{E63881C7-7D97-7C40-849D-2EC712C5D313}" destId="{95B32245-18FF-C44E-A65D-E29D84911419}" srcOrd="1" destOrd="0" presId="urn:microsoft.com/office/officeart/2005/8/layout/hierarchy1"/>
    <dgm:cxn modelId="{7FEBB3DC-36AF-DA4D-B895-0F569AD07964}" type="presParOf" srcId="{95DA2CBC-04BE-7344-8A22-95532AA3B3FC}" destId="{D78CC173-1F37-7342-AD5C-2F61FD058B82}" srcOrd="2" destOrd="0" presId="urn:microsoft.com/office/officeart/2005/8/layout/hierarchy1"/>
    <dgm:cxn modelId="{7EEB3C55-5931-6E4B-98CF-1665EDD8AB28}" type="presParOf" srcId="{95DA2CBC-04BE-7344-8A22-95532AA3B3FC}" destId="{D74933A9-B9F0-1B43-BD26-7DAB83A8F3F7}" srcOrd="3" destOrd="0" presId="urn:microsoft.com/office/officeart/2005/8/layout/hierarchy1"/>
    <dgm:cxn modelId="{7C1FB30A-7BA6-0A40-9D47-7AA6918A8E09}" type="presParOf" srcId="{D74933A9-B9F0-1B43-BD26-7DAB83A8F3F7}" destId="{BAA3E861-2416-E943-BB9B-E4CF05FFC4EA}" srcOrd="0" destOrd="0" presId="urn:microsoft.com/office/officeart/2005/8/layout/hierarchy1"/>
    <dgm:cxn modelId="{9330C08F-0D2E-2447-9727-B3FFE5DD2DDF}" type="presParOf" srcId="{BAA3E861-2416-E943-BB9B-E4CF05FFC4EA}" destId="{F7039EA2-1E2B-A948-BDFC-44946E163743}" srcOrd="0" destOrd="0" presId="urn:microsoft.com/office/officeart/2005/8/layout/hierarchy1"/>
    <dgm:cxn modelId="{44B30BE2-7E65-374B-98C8-B96953348F4B}" type="presParOf" srcId="{BAA3E861-2416-E943-BB9B-E4CF05FFC4EA}" destId="{8780232A-80CF-9E4A-AF6A-AF4D060BCD3E}" srcOrd="1" destOrd="0" presId="urn:microsoft.com/office/officeart/2005/8/layout/hierarchy1"/>
    <dgm:cxn modelId="{C1F41965-FE0F-E449-9D81-3ACE3A791EEE}" type="presParOf" srcId="{D74933A9-B9F0-1B43-BD26-7DAB83A8F3F7}" destId="{215FCBE3-6B46-C944-8F3C-984176FA298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10F683-F1C3-C14B-A379-90A8AD030B77}" type="doc">
      <dgm:prSet loTypeId="urn:microsoft.com/office/officeart/2005/8/layout/process2" loCatId="" qsTypeId="urn:microsoft.com/office/officeart/2005/8/quickstyle/simple4" qsCatId="simple" csTypeId="urn:microsoft.com/office/officeart/2005/8/colors/accent1_2" csCatId="accent1" phldr="1"/>
      <dgm:spPr/>
    </dgm:pt>
    <dgm:pt modelId="{51F90952-BE34-A948-A84A-E8F9FD387602}">
      <dgm:prSet phldrT="[Text]"/>
      <dgm:spPr/>
      <dgm:t>
        <a:bodyPr/>
        <a:lstStyle/>
        <a:p>
          <a:r>
            <a:rPr lang="en-US" dirty="0"/>
            <a:t>Collect data</a:t>
          </a:r>
        </a:p>
      </dgm:t>
    </dgm:pt>
    <dgm:pt modelId="{41984966-1152-0847-B7AC-D1062639EEFE}" type="parTrans" cxnId="{21FB1BA0-9961-EB44-8CF0-5E873C7119F3}">
      <dgm:prSet/>
      <dgm:spPr/>
      <dgm:t>
        <a:bodyPr/>
        <a:lstStyle/>
        <a:p>
          <a:endParaRPr lang="en-US"/>
        </a:p>
      </dgm:t>
    </dgm:pt>
    <dgm:pt modelId="{2D44F3E7-11C0-C540-BA65-148BD3773EC1}" type="sibTrans" cxnId="{21FB1BA0-9961-EB44-8CF0-5E873C7119F3}">
      <dgm:prSet/>
      <dgm:spPr/>
      <dgm:t>
        <a:bodyPr/>
        <a:lstStyle/>
        <a:p>
          <a:endParaRPr lang="en-US"/>
        </a:p>
      </dgm:t>
    </dgm:pt>
    <dgm:pt modelId="{577D3E92-10C4-CC4B-8199-328999C738AE}">
      <dgm:prSet phldrT="[Text]"/>
      <dgm:spPr/>
      <dgm:t>
        <a:bodyPr/>
        <a:lstStyle/>
        <a:p>
          <a:r>
            <a:rPr lang="en-US" dirty="0"/>
            <a:t>Model data</a:t>
          </a:r>
        </a:p>
      </dgm:t>
    </dgm:pt>
    <dgm:pt modelId="{53EE72EB-9298-F346-BD09-54C6A9CED25A}" type="parTrans" cxnId="{051DCD1F-85F1-8D40-BF79-65F357A2C4CA}">
      <dgm:prSet/>
      <dgm:spPr/>
      <dgm:t>
        <a:bodyPr/>
        <a:lstStyle/>
        <a:p>
          <a:endParaRPr lang="en-US"/>
        </a:p>
      </dgm:t>
    </dgm:pt>
    <dgm:pt modelId="{9DB96FAC-421E-8246-956A-2E0AB8FEA73B}" type="sibTrans" cxnId="{051DCD1F-85F1-8D40-BF79-65F357A2C4CA}">
      <dgm:prSet/>
      <dgm:spPr/>
      <dgm:t>
        <a:bodyPr/>
        <a:lstStyle/>
        <a:p>
          <a:endParaRPr lang="en-US"/>
        </a:p>
      </dgm:t>
    </dgm:pt>
    <dgm:pt modelId="{2AF01E33-1A9F-6D4F-96C1-E8DE59DC6C86}">
      <dgm:prSet/>
      <dgm:spPr/>
      <dgm:t>
        <a:bodyPr/>
        <a:lstStyle/>
        <a:p>
          <a:r>
            <a:rPr lang="en-US" dirty="0"/>
            <a:t>Large sample of items / trials</a:t>
          </a:r>
        </a:p>
      </dgm:t>
    </dgm:pt>
    <dgm:pt modelId="{75A4A8AB-3490-E247-9798-3043C7E371D4}" type="parTrans" cxnId="{FD874FED-A86F-1A4E-AEEC-B0CD1BE523E8}">
      <dgm:prSet/>
      <dgm:spPr/>
      <dgm:t>
        <a:bodyPr/>
        <a:lstStyle/>
        <a:p>
          <a:endParaRPr lang="en-US"/>
        </a:p>
      </dgm:t>
    </dgm:pt>
    <dgm:pt modelId="{DF8710EC-CC6F-B445-9635-46A29088AA9A}" type="sibTrans" cxnId="{FD874FED-A86F-1A4E-AEEC-B0CD1BE523E8}">
      <dgm:prSet/>
      <dgm:spPr/>
      <dgm:t>
        <a:bodyPr/>
        <a:lstStyle/>
        <a:p>
          <a:endParaRPr lang="en-US"/>
        </a:p>
      </dgm:t>
    </dgm:pt>
    <dgm:pt modelId="{43245280-99C4-0343-8897-CE6102F732B0}">
      <dgm:prSet/>
      <dgm:spPr/>
      <dgm:t>
        <a:bodyPr/>
        <a:lstStyle/>
        <a:p>
          <a:r>
            <a:rPr lang="en-US" dirty="0"/>
            <a:t>Check parameters / boundary conditions – outliers, scaling etc.</a:t>
          </a:r>
        </a:p>
      </dgm:t>
    </dgm:pt>
    <dgm:pt modelId="{F83D69CF-81C6-2D40-A19E-40A8825B9EF0}" type="parTrans" cxnId="{68852BEF-4181-6B44-BE30-C1A3829F42DB}">
      <dgm:prSet/>
      <dgm:spPr/>
      <dgm:t>
        <a:bodyPr/>
        <a:lstStyle/>
        <a:p>
          <a:endParaRPr lang="en-US"/>
        </a:p>
      </dgm:t>
    </dgm:pt>
    <dgm:pt modelId="{9E1924C2-DC2D-A448-959D-EAB101450B6E}" type="sibTrans" cxnId="{68852BEF-4181-6B44-BE30-C1A3829F42DB}">
      <dgm:prSet/>
      <dgm:spPr/>
      <dgm:t>
        <a:bodyPr/>
        <a:lstStyle/>
        <a:p>
          <a:endParaRPr lang="en-US"/>
        </a:p>
      </dgm:t>
    </dgm:pt>
    <dgm:pt modelId="{8B92A3C3-BD77-B64E-B7EC-F636E0553236}" type="pres">
      <dgm:prSet presAssocID="{FC10F683-F1C3-C14B-A379-90A8AD030B77}" presName="linearFlow" presStyleCnt="0">
        <dgm:presLayoutVars>
          <dgm:resizeHandles val="exact"/>
        </dgm:presLayoutVars>
      </dgm:prSet>
      <dgm:spPr/>
    </dgm:pt>
    <dgm:pt modelId="{A3E3D46F-467A-EA43-B6C2-27C373EC8B6E}" type="pres">
      <dgm:prSet presAssocID="{2AF01E33-1A9F-6D4F-96C1-E8DE59DC6C86}" presName="node" presStyleLbl="node1" presStyleIdx="0" presStyleCnt="4">
        <dgm:presLayoutVars>
          <dgm:bulletEnabled val="1"/>
        </dgm:presLayoutVars>
      </dgm:prSet>
      <dgm:spPr/>
    </dgm:pt>
    <dgm:pt modelId="{B5FCA1EE-ED96-CD4A-ABB0-B6FBE52A2D72}" type="pres">
      <dgm:prSet presAssocID="{DF8710EC-CC6F-B445-9635-46A29088AA9A}" presName="sibTrans" presStyleLbl="sibTrans2D1" presStyleIdx="0" presStyleCnt="3"/>
      <dgm:spPr/>
    </dgm:pt>
    <dgm:pt modelId="{BD0833F8-A337-5047-818E-DF27EE3F35CF}" type="pres">
      <dgm:prSet presAssocID="{DF8710EC-CC6F-B445-9635-46A29088AA9A}" presName="connectorText" presStyleLbl="sibTrans2D1" presStyleIdx="0" presStyleCnt="3"/>
      <dgm:spPr/>
    </dgm:pt>
    <dgm:pt modelId="{D79C3A84-706B-6B4F-80B8-6306B193E812}" type="pres">
      <dgm:prSet presAssocID="{51F90952-BE34-A948-A84A-E8F9FD387602}" presName="node" presStyleLbl="node1" presStyleIdx="1" presStyleCnt="4">
        <dgm:presLayoutVars>
          <dgm:bulletEnabled val="1"/>
        </dgm:presLayoutVars>
      </dgm:prSet>
      <dgm:spPr/>
    </dgm:pt>
    <dgm:pt modelId="{DAC25DBE-848B-FD4A-BD3D-B23A7C6B4851}" type="pres">
      <dgm:prSet presAssocID="{2D44F3E7-11C0-C540-BA65-148BD3773EC1}" presName="sibTrans" presStyleLbl="sibTrans2D1" presStyleIdx="1" presStyleCnt="3"/>
      <dgm:spPr/>
    </dgm:pt>
    <dgm:pt modelId="{2E1A4855-F5B0-AE4B-84C9-FDA98C4793E1}" type="pres">
      <dgm:prSet presAssocID="{2D44F3E7-11C0-C540-BA65-148BD3773EC1}" presName="connectorText" presStyleLbl="sibTrans2D1" presStyleIdx="1" presStyleCnt="3"/>
      <dgm:spPr/>
    </dgm:pt>
    <dgm:pt modelId="{51C29963-F82C-8246-98E1-F32F5EC07479}" type="pres">
      <dgm:prSet presAssocID="{577D3E92-10C4-CC4B-8199-328999C738AE}" presName="node" presStyleLbl="node1" presStyleIdx="2" presStyleCnt="4">
        <dgm:presLayoutVars>
          <dgm:bulletEnabled val="1"/>
        </dgm:presLayoutVars>
      </dgm:prSet>
      <dgm:spPr/>
    </dgm:pt>
    <dgm:pt modelId="{21420423-E540-1F41-8150-D55410857724}" type="pres">
      <dgm:prSet presAssocID="{9DB96FAC-421E-8246-956A-2E0AB8FEA73B}" presName="sibTrans" presStyleLbl="sibTrans2D1" presStyleIdx="2" presStyleCnt="3"/>
      <dgm:spPr/>
    </dgm:pt>
    <dgm:pt modelId="{D3D1831B-7D29-AF43-A0EF-81122D74CD85}" type="pres">
      <dgm:prSet presAssocID="{9DB96FAC-421E-8246-956A-2E0AB8FEA73B}" presName="connectorText" presStyleLbl="sibTrans2D1" presStyleIdx="2" presStyleCnt="3"/>
      <dgm:spPr/>
    </dgm:pt>
    <dgm:pt modelId="{CC9EC5FD-131F-1841-A6B6-35EBF1FB3B2E}" type="pres">
      <dgm:prSet presAssocID="{43245280-99C4-0343-8897-CE6102F732B0}" presName="node" presStyleLbl="node1" presStyleIdx="3" presStyleCnt="4">
        <dgm:presLayoutVars>
          <dgm:bulletEnabled val="1"/>
        </dgm:presLayoutVars>
      </dgm:prSet>
      <dgm:spPr/>
    </dgm:pt>
  </dgm:ptLst>
  <dgm:cxnLst>
    <dgm:cxn modelId="{6B68E017-FDC6-724D-B6B6-73B7CCE00C61}" type="presOf" srcId="{2D44F3E7-11C0-C540-BA65-148BD3773EC1}" destId="{2E1A4855-F5B0-AE4B-84C9-FDA98C4793E1}" srcOrd="1" destOrd="0" presId="urn:microsoft.com/office/officeart/2005/8/layout/process2"/>
    <dgm:cxn modelId="{051DCD1F-85F1-8D40-BF79-65F357A2C4CA}" srcId="{FC10F683-F1C3-C14B-A379-90A8AD030B77}" destId="{577D3E92-10C4-CC4B-8199-328999C738AE}" srcOrd="2" destOrd="0" parTransId="{53EE72EB-9298-F346-BD09-54C6A9CED25A}" sibTransId="{9DB96FAC-421E-8246-956A-2E0AB8FEA73B}"/>
    <dgm:cxn modelId="{93466028-1574-0543-A51C-9425A0A9B1E3}" type="presOf" srcId="{9DB96FAC-421E-8246-956A-2E0AB8FEA73B}" destId="{D3D1831B-7D29-AF43-A0EF-81122D74CD85}" srcOrd="1" destOrd="0" presId="urn:microsoft.com/office/officeart/2005/8/layout/process2"/>
    <dgm:cxn modelId="{A89A5F31-EE1C-D346-9E20-CE86F3B8DECC}" type="presOf" srcId="{577D3E92-10C4-CC4B-8199-328999C738AE}" destId="{51C29963-F82C-8246-98E1-F32F5EC07479}" srcOrd="0" destOrd="0" presId="urn:microsoft.com/office/officeart/2005/8/layout/process2"/>
    <dgm:cxn modelId="{AA65DE44-60F6-4241-BCFB-7977A01D746D}" type="presOf" srcId="{9DB96FAC-421E-8246-956A-2E0AB8FEA73B}" destId="{21420423-E540-1F41-8150-D55410857724}" srcOrd="0" destOrd="0" presId="urn:microsoft.com/office/officeart/2005/8/layout/process2"/>
    <dgm:cxn modelId="{571C4A52-F15D-B84F-BB48-4C71F3A5CD86}" type="presOf" srcId="{DF8710EC-CC6F-B445-9635-46A29088AA9A}" destId="{B5FCA1EE-ED96-CD4A-ABB0-B6FBE52A2D72}" srcOrd="0" destOrd="0" presId="urn:microsoft.com/office/officeart/2005/8/layout/process2"/>
    <dgm:cxn modelId="{A6F3AE5E-1979-D140-99C2-DB322616636B}" type="presOf" srcId="{51F90952-BE34-A948-A84A-E8F9FD387602}" destId="{D79C3A84-706B-6B4F-80B8-6306B193E812}" srcOrd="0" destOrd="0" presId="urn:microsoft.com/office/officeart/2005/8/layout/process2"/>
    <dgm:cxn modelId="{896C7D73-582C-CB45-A09E-C30EBA708175}" type="presOf" srcId="{43245280-99C4-0343-8897-CE6102F732B0}" destId="{CC9EC5FD-131F-1841-A6B6-35EBF1FB3B2E}" srcOrd="0" destOrd="0" presId="urn:microsoft.com/office/officeart/2005/8/layout/process2"/>
    <dgm:cxn modelId="{B274757A-C211-5547-BC0D-3945D0E2DDE8}" type="presOf" srcId="{DF8710EC-CC6F-B445-9635-46A29088AA9A}" destId="{BD0833F8-A337-5047-818E-DF27EE3F35CF}" srcOrd="1" destOrd="0" presId="urn:microsoft.com/office/officeart/2005/8/layout/process2"/>
    <dgm:cxn modelId="{D7887E9A-9C48-3E44-AD91-DB71EA2172D9}" type="presOf" srcId="{2AF01E33-1A9F-6D4F-96C1-E8DE59DC6C86}" destId="{A3E3D46F-467A-EA43-B6C2-27C373EC8B6E}" srcOrd="0" destOrd="0" presId="urn:microsoft.com/office/officeart/2005/8/layout/process2"/>
    <dgm:cxn modelId="{21FB1BA0-9961-EB44-8CF0-5E873C7119F3}" srcId="{FC10F683-F1C3-C14B-A379-90A8AD030B77}" destId="{51F90952-BE34-A948-A84A-E8F9FD387602}" srcOrd="1" destOrd="0" parTransId="{41984966-1152-0847-B7AC-D1062639EEFE}" sibTransId="{2D44F3E7-11C0-C540-BA65-148BD3773EC1}"/>
    <dgm:cxn modelId="{FD874FED-A86F-1A4E-AEEC-B0CD1BE523E8}" srcId="{FC10F683-F1C3-C14B-A379-90A8AD030B77}" destId="{2AF01E33-1A9F-6D4F-96C1-E8DE59DC6C86}" srcOrd="0" destOrd="0" parTransId="{75A4A8AB-3490-E247-9798-3043C7E371D4}" sibTransId="{DF8710EC-CC6F-B445-9635-46A29088AA9A}"/>
    <dgm:cxn modelId="{68852BEF-4181-6B44-BE30-C1A3829F42DB}" srcId="{FC10F683-F1C3-C14B-A379-90A8AD030B77}" destId="{43245280-99C4-0343-8897-CE6102F732B0}" srcOrd="3" destOrd="0" parTransId="{F83D69CF-81C6-2D40-A19E-40A8825B9EF0}" sibTransId="{9E1924C2-DC2D-A448-959D-EAB101450B6E}"/>
    <dgm:cxn modelId="{CE6452F9-B9E1-5A42-B9F6-FD71BF140EB9}" type="presOf" srcId="{2D44F3E7-11C0-C540-BA65-148BD3773EC1}" destId="{DAC25DBE-848B-FD4A-BD3D-B23A7C6B4851}" srcOrd="0" destOrd="0" presId="urn:microsoft.com/office/officeart/2005/8/layout/process2"/>
    <dgm:cxn modelId="{47CBFFF9-97B4-E544-8F11-0264FA15A737}" type="presOf" srcId="{FC10F683-F1C3-C14B-A379-90A8AD030B77}" destId="{8B92A3C3-BD77-B64E-B7EC-F636E0553236}" srcOrd="0" destOrd="0" presId="urn:microsoft.com/office/officeart/2005/8/layout/process2"/>
    <dgm:cxn modelId="{9C177BA0-916E-A446-81D0-95E9FCD0E60E}" type="presParOf" srcId="{8B92A3C3-BD77-B64E-B7EC-F636E0553236}" destId="{A3E3D46F-467A-EA43-B6C2-27C373EC8B6E}" srcOrd="0" destOrd="0" presId="urn:microsoft.com/office/officeart/2005/8/layout/process2"/>
    <dgm:cxn modelId="{10C872BC-2EFD-5449-8AEF-4EDACAA0B3EE}" type="presParOf" srcId="{8B92A3C3-BD77-B64E-B7EC-F636E0553236}" destId="{B5FCA1EE-ED96-CD4A-ABB0-B6FBE52A2D72}" srcOrd="1" destOrd="0" presId="urn:microsoft.com/office/officeart/2005/8/layout/process2"/>
    <dgm:cxn modelId="{126FCB11-9276-CE44-905E-3CA72E77F6AE}" type="presParOf" srcId="{B5FCA1EE-ED96-CD4A-ABB0-B6FBE52A2D72}" destId="{BD0833F8-A337-5047-818E-DF27EE3F35CF}" srcOrd="0" destOrd="0" presId="urn:microsoft.com/office/officeart/2005/8/layout/process2"/>
    <dgm:cxn modelId="{C443071B-4BAC-0541-ACDA-8F639D3760EF}" type="presParOf" srcId="{8B92A3C3-BD77-B64E-B7EC-F636E0553236}" destId="{D79C3A84-706B-6B4F-80B8-6306B193E812}" srcOrd="2" destOrd="0" presId="urn:microsoft.com/office/officeart/2005/8/layout/process2"/>
    <dgm:cxn modelId="{6B70A766-F071-EC4D-A3E8-42CB11DF98DA}" type="presParOf" srcId="{8B92A3C3-BD77-B64E-B7EC-F636E0553236}" destId="{DAC25DBE-848B-FD4A-BD3D-B23A7C6B4851}" srcOrd="3" destOrd="0" presId="urn:microsoft.com/office/officeart/2005/8/layout/process2"/>
    <dgm:cxn modelId="{818A8529-3346-C142-BFD2-7B92A95DBD1E}" type="presParOf" srcId="{DAC25DBE-848B-FD4A-BD3D-B23A7C6B4851}" destId="{2E1A4855-F5B0-AE4B-84C9-FDA98C4793E1}" srcOrd="0" destOrd="0" presId="urn:microsoft.com/office/officeart/2005/8/layout/process2"/>
    <dgm:cxn modelId="{3A5F05C8-F168-0B4D-BF04-7117020D8E2E}" type="presParOf" srcId="{8B92A3C3-BD77-B64E-B7EC-F636E0553236}" destId="{51C29963-F82C-8246-98E1-F32F5EC07479}" srcOrd="4" destOrd="0" presId="urn:microsoft.com/office/officeart/2005/8/layout/process2"/>
    <dgm:cxn modelId="{60356A94-ECAB-FF41-9BEC-A39DEE81A1C1}" type="presParOf" srcId="{8B92A3C3-BD77-B64E-B7EC-F636E0553236}" destId="{21420423-E540-1F41-8150-D55410857724}" srcOrd="5" destOrd="0" presId="urn:microsoft.com/office/officeart/2005/8/layout/process2"/>
    <dgm:cxn modelId="{3B192D70-6EFB-4F41-8E6A-9B5C24FA4505}" type="presParOf" srcId="{21420423-E540-1F41-8150-D55410857724}" destId="{D3D1831B-7D29-AF43-A0EF-81122D74CD85}" srcOrd="0" destOrd="0" presId="urn:microsoft.com/office/officeart/2005/8/layout/process2"/>
    <dgm:cxn modelId="{AC063168-2070-9D48-B9E4-683328A52CFC}" type="presParOf" srcId="{8B92A3C3-BD77-B64E-B7EC-F636E0553236}" destId="{CC9EC5FD-131F-1841-A6B6-35EBF1FB3B2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CC173-1F37-7342-AD5C-2F61FD058B82}">
      <dsp:nvSpPr>
        <dsp:cNvPr id="0" name=""/>
        <dsp:cNvSpPr/>
      </dsp:nvSpPr>
      <dsp:spPr>
        <a:xfrm>
          <a:off x="3189151" y="1718182"/>
          <a:ext cx="547919" cy="260759"/>
        </a:xfrm>
        <a:custGeom>
          <a:avLst/>
          <a:gdLst/>
          <a:ahLst/>
          <a:cxnLst/>
          <a:rect l="0" t="0" r="0" b="0"/>
          <a:pathLst>
            <a:path>
              <a:moveTo>
                <a:pt x="0" y="0"/>
              </a:moveTo>
              <a:lnTo>
                <a:pt x="0" y="177700"/>
              </a:lnTo>
              <a:lnTo>
                <a:pt x="547919" y="177700"/>
              </a:lnTo>
              <a:lnTo>
                <a:pt x="547919"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11685D-A2BD-9548-9800-86940F73E865}">
      <dsp:nvSpPr>
        <dsp:cNvPr id="0" name=""/>
        <dsp:cNvSpPr/>
      </dsp:nvSpPr>
      <dsp:spPr>
        <a:xfrm>
          <a:off x="2641232" y="1718182"/>
          <a:ext cx="547919" cy="260759"/>
        </a:xfrm>
        <a:custGeom>
          <a:avLst/>
          <a:gdLst/>
          <a:ahLst/>
          <a:cxnLst/>
          <a:rect l="0" t="0" r="0" b="0"/>
          <a:pathLst>
            <a:path>
              <a:moveTo>
                <a:pt x="547919" y="0"/>
              </a:moveTo>
              <a:lnTo>
                <a:pt x="547919" y="177700"/>
              </a:lnTo>
              <a:lnTo>
                <a:pt x="0" y="177700"/>
              </a:lnTo>
              <a:lnTo>
                <a:pt x="0"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9C905-7D5C-844C-A0D7-64CC08DB5A4F}">
      <dsp:nvSpPr>
        <dsp:cNvPr id="0" name=""/>
        <dsp:cNvSpPr/>
      </dsp:nvSpPr>
      <dsp:spPr>
        <a:xfrm>
          <a:off x="2093312" y="888084"/>
          <a:ext cx="1095839" cy="260759"/>
        </a:xfrm>
        <a:custGeom>
          <a:avLst/>
          <a:gdLst/>
          <a:ahLst/>
          <a:cxnLst/>
          <a:rect l="0" t="0" r="0" b="0"/>
          <a:pathLst>
            <a:path>
              <a:moveTo>
                <a:pt x="0" y="0"/>
              </a:moveTo>
              <a:lnTo>
                <a:pt x="0" y="177700"/>
              </a:lnTo>
              <a:lnTo>
                <a:pt x="1095839" y="177700"/>
              </a:lnTo>
              <a:lnTo>
                <a:pt x="1095839" y="2607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727801-4143-4345-9822-0BE4C6C648FA}">
      <dsp:nvSpPr>
        <dsp:cNvPr id="0" name=""/>
        <dsp:cNvSpPr/>
      </dsp:nvSpPr>
      <dsp:spPr>
        <a:xfrm>
          <a:off x="997473" y="1718182"/>
          <a:ext cx="547919" cy="260759"/>
        </a:xfrm>
        <a:custGeom>
          <a:avLst/>
          <a:gdLst/>
          <a:ahLst/>
          <a:cxnLst/>
          <a:rect l="0" t="0" r="0" b="0"/>
          <a:pathLst>
            <a:path>
              <a:moveTo>
                <a:pt x="0" y="0"/>
              </a:moveTo>
              <a:lnTo>
                <a:pt x="0" y="177700"/>
              </a:lnTo>
              <a:lnTo>
                <a:pt x="547919" y="177700"/>
              </a:lnTo>
              <a:lnTo>
                <a:pt x="547919"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46209E-D47E-6641-8595-97024FCC4A23}">
      <dsp:nvSpPr>
        <dsp:cNvPr id="0" name=""/>
        <dsp:cNvSpPr/>
      </dsp:nvSpPr>
      <dsp:spPr>
        <a:xfrm>
          <a:off x="449553" y="1718182"/>
          <a:ext cx="547919" cy="260759"/>
        </a:xfrm>
        <a:custGeom>
          <a:avLst/>
          <a:gdLst/>
          <a:ahLst/>
          <a:cxnLst/>
          <a:rect l="0" t="0" r="0" b="0"/>
          <a:pathLst>
            <a:path>
              <a:moveTo>
                <a:pt x="547919" y="0"/>
              </a:moveTo>
              <a:lnTo>
                <a:pt x="547919" y="177700"/>
              </a:lnTo>
              <a:lnTo>
                <a:pt x="0" y="177700"/>
              </a:lnTo>
              <a:lnTo>
                <a:pt x="0"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20FC3-F56A-C440-A56A-49D7EECB1B12}">
      <dsp:nvSpPr>
        <dsp:cNvPr id="0" name=""/>
        <dsp:cNvSpPr/>
      </dsp:nvSpPr>
      <dsp:spPr>
        <a:xfrm>
          <a:off x="997473" y="888084"/>
          <a:ext cx="1095839" cy="260759"/>
        </a:xfrm>
        <a:custGeom>
          <a:avLst/>
          <a:gdLst/>
          <a:ahLst/>
          <a:cxnLst/>
          <a:rect l="0" t="0" r="0" b="0"/>
          <a:pathLst>
            <a:path>
              <a:moveTo>
                <a:pt x="1095839" y="0"/>
              </a:moveTo>
              <a:lnTo>
                <a:pt x="1095839" y="177700"/>
              </a:lnTo>
              <a:lnTo>
                <a:pt x="0" y="177700"/>
              </a:lnTo>
              <a:lnTo>
                <a:pt x="0" y="2607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8C72C-1FE7-E84F-8C86-24DA97CF49E9}">
      <dsp:nvSpPr>
        <dsp:cNvPr id="0" name=""/>
        <dsp:cNvSpPr/>
      </dsp:nvSpPr>
      <dsp:spPr>
        <a:xfrm>
          <a:off x="1645014" y="318746"/>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7C50DF3-8D52-D148-89BE-F9464404CC28}">
      <dsp:nvSpPr>
        <dsp:cNvPr id="0" name=""/>
        <dsp:cNvSpPr/>
      </dsp:nvSpPr>
      <dsp:spPr>
        <a:xfrm>
          <a:off x="1744636" y="413386"/>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All </a:t>
          </a:r>
          <a:r>
            <a:rPr lang="en-US" sz="1100" kern="1200" dirty="0" err="1"/>
            <a:t>particiapnts</a:t>
          </a:r>
          <a:endParaRPr lang="en-US" sz="1100" kern="1200" dirty="0"/>
        </a:p>
      </dsp:txBody>
      <dsp:txXfrm>
        <a:off x="1761311" y="430061"/>
        <a:ext cx="863245" cy="535988"/>
      </dsp:txXfrm>
    </dsp:sp>
    <dsp:sp modelId="{F5E9E643-28CB-BA4E-86B1-2713C5D1D753}">
      <dsp:nvSpPr>
        <dsp:cNvPr id="0" name=""/>
        <dsp:cNvSpPr/>
      </dsp:nvSpPr>
      <dsp:spPr>
        <a:xfrm>
          <a:off x="549175" y="1148844"/>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3B5DD02-9DD7-DE45-A1B9-099F3DD01BF1}">
      <dsp:nvSpPr>
        <dsp:cNvPr id="0" name=""/>
        <dsp:cNvSpPr/>
      </dsp:nvSpPr>
      <dsp:spPr>
        <a:xfrm>
          <a:off x="648797" y="1243485"/>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Males</a:t>
          </a:r>
        </a:p>
      </dsp:txBody>
      <dsp:txXfrm>
        <a:off x="665472" y="1260160"/>
        <a:ext cx="863245" cy="535988"/>
      </dsp:txXfrm>
    </dsp:sp>
    <dsp:sp modelId="{A9F144E6-32BC-0145-B271-7AA9355E5905}">
      <dsp:nvSpPr>
        <dsp:cNvPr id="0" name=""/>
        <dsp:cNvSpPr/>
      </dsp:nvSpPr>
      <dsp:spPr>
        <a:xfrm>
          <a:off x="1255"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0EE493D-9383-A948-8174-76B4C1CB3143}">
      <dsp:nvSpPr>
        <dsp:cNvPr id="0" name=""/>
        <dsp:cNvSpPr/>
      </dsp:nvSpPr>
      <dsp:spPr>
        <a:xfrm>
          <a:off x="100877"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1</a:t>
          </a:r>
        </a:p>
      </dsp:txBody>
      <dsp:txXfrm>
        <a:off x="117552" y="2090258"/>
        <a:ext cx="863245" cy="535988"/>
      </dsp:txXfrm>
    </dsp:sp>
    <dsp:sp modelId="{CBFD3861-136D-FC47-BC62-609CFA88E7A9}">
      <dsp:nvSpPr>
        <dsp:cNvPr id="0" name=""/>
        <dsp:cNvSpPr/>
      </dsp:nvSpPr>
      <dsp:spPr>
        <a:xfrm>
          <a:off x="1097095"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7EF0B1-DEE3-B440-B9C1-457D68EB05F1}">
      <dsp:nvSpPr>
        <dsp:cNvPr id="0" name=""/>
        <dsp:cNvSpPr/>
      </dsp:nvSpPr>
      <dsp:spPr>
        <a:xfrm>
          <a:off x="1196716"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2</a:t>
          </a:r>
        </a:p>
      </dsp:txBody>
      <dsp:txXfrm>
        <a:off x="1213391" y="2090258"/>
        <a:ext cx="863245" cy="535988"/>
      </dsp:txXfrm>
    </dsp:sp>
    <dsp:sp modelId="{4AC0F353-B190-B84A-865A-A6545D81608F}">
      <dsp:nvSpPr>
        <dsp:cNvPr id="0" name=""/>
        <dsp:cNvSpPr/>
      </dsp:nvSpPr>
      <dsp:spPr>
        <a:xfrm>
          <a:off x="2740854" y="1148844"/>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64A16F5-020B-B448-8B14-17DD384ED355}">
      <dsp:nvSpPr>
        <dsp:cNvPr id="0" name=""/>
        <dsp:cNvSpPr/>
      </dsp:nvSpPr>
      <dsp:spPr>
        <a:xfrm>
          <a:off x="2840475" y="1243485"/>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Females</a:t>
          </a:r>
        </a:p>
      </dsp:txBody>
      <dsp:txXfrm>
        <a:off x="2857150" y="1260160"/>
        <a:ext cx="863245" cy="535988"/>
      </dsp:txXfrm>
    </dsp:sp>
    <dsp:sp modelId="{010AAB01-0C41-4247-B744-5C77555C29D2}">
      <dsp:nvSpPr>
        <dsp:cNvPr id="0" name=""/>
        <dsp:cNvSpPr/>
      </dsp:nvSpPr>
      <dsp:spPr>
        <a:xfrm>
          <a:off x="2192934"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353B695-0B64-5C48-9991-ABC419375C97}">
      <dsp:nvSpPr>
        <dsp:cNvPr id="0" name=""/>
        <dsp:cNvSpPr/>
      </dsp:nvSpPr>
      <dsp:spPr>
        <a:xfrm>
          <a:off x="2292556"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1</a:t>
          </a:r>
        </a:p>
      </dsp:txBody>
      <dsp:txXfrm>
        <a:off x="2309231" y="2090258"/>
        <a:ext cx="863245" cy="535988"/>
      </dsp:txXfrm>
    </dsp:sp>
    <dsp:sp modelId="{F7039EA2-1E2B-A948-BDFC-44946E163743}">
      <dsp:nvSpPr>
        <dsp:cNvPr id="0" name=""/>
        <dsp:cNvSpPr/>
      </dsp:nvSpPr>
      <dsp:spPr>
        <a:xfrm>
          <a:off x="3288773"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780232A-80CF-9E4A-AF6A-AF4D060BCD3E}">
      <dsp:nvSpPr>
        <dsp:cNvPr id="0" name=""/>
        <dsp:cNvSpPr/>
      </dsp:nvSpPr>
      <dsp:spPr>
        <a:xfrm>
          <a:off x="3388395"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2</a:t>
          </a:r>
        </a:p>
      </dsp:txBody>
      <dsp:txXfrm>
        <a:off x="3405070" y="2090258"/>
        <a:ext cx="863245" cy="535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CC173-1F37-7342-AD5C-2F61FD058B82}">
      <dsp:nvSpPr>
        <dsp:cNvPr id="0" name=""/>
        <dsp:cNvSpPr/>
      </dsp:nvSpPr>
      <dsp:spPr>
        <a:xfrm>
          <a:off x="3189151" y="1718182"/>
          <a:ext cx="547919" cy="260759"/>
        </a:xfrm>
        <a:custGeom>
          <a:avLst/>
          <a:gdLst/>
          <a:ahLst/>
          <a:cxnLst/>
          <a:rect l="0" t="0" r="0" b="0"/>
          <a:pathLst>
            <a:path>
              <a:moveTo>
                <a:pt x="0" y="0"/>
              </a:moveTo>
              <a:lnTo>
                <a:pt x="0" y="177700"/>
              </a:lnTo>
              <a:lnTo>
                <a:pt x="547919" y="177700"/>
              </a:lnTo>
              <a:lnTo>
                <a:pt x="547919"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11685D-A2BD-9548-9800-86940F73E865}">
      <dsp:nvSpPr>
        <dsp:cNvPr id="0" name=""/>
        <dsp:cNvSpPr/>
      </dsp:nvSpPr>
      <dsp:spPr>
        <a:xfrm>
          <a:off x="2641232" y="1718182"/>
          <a:ext cx="547919" cy="260759"/>
        </a:xfrm>
        <a:custGeom>
          <a:avLst/>
          <a:gdLst/>
          <a:ahLst/>
          <a:cxnLst/>
          <a:rect l="0" t="0" r="0" b="0"/>
          <a:pathLst>
            <a:path>
              <a:moveTo>
                <a:pt x="547919" y="0"/>
              </a:moveTo>
              <a:lnTo>
                <a:pt x="547919" y="177700"/>
              </a:lnTo>
              <a:lnTo>
                <a:pt x="0" y="177700"/>
              </a:lnTo>
              <a:lnTo>
                <a:pt x="0"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9C905-7D5C-844C-A0D7-64CC08DB5A4F}">
      <dsp:nvSpPr>
        <dsp:cNvPr id="0" name=""/>
        <dsp:cNvSpPr/>
      </dsp:nvSpPr>
      <dsp:spPr>
        <a:xfrm>
          <a:off x="2093312" y="888084"/>
          <a:ext cx="1095839" cy="260759"/>
        </a:xfrm>
        <a:custGeom>
          <a:avLst/>
          <a:gdLst/>
          <a:ahLst/>
          <a:cxnLst/>
          <a:rect l="0" t="0" r="0" b="0"/>
          <a:pathLst>
            <a:path>
              <a:moveTo>
                <a:pt x="0" y="0"/>
              </a:moveTo>
              <a:lnTo>
                <a:pt x="0" y="177700"/>
              </a:lnTo>
              <a:lnTo>
                <a:pt x="1095839" y="177700"/>
              </a:lnTo>
              <a:lnTo>
                <a:pt x="1095839" y="2607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727801-4143-4345-9822-0BE4C6C648FA}">
      <dsp:nvSpPr>
        <dsp:cNvPr id="0" name=""/>
        <dsp:cNvSpPr/>
      </dsp:nvSpPr>
      <dsp:spPr>
        <a:xfrm>
          <a:off x="997473" y="1718182"/>
          <a:ext cx="547919" cy="260759"/>
        </a:xfrm>
        <a:custGeom>
          <a:avLst/>
          <a:gdLst/>
          <a:ahLst/>
          <a:cxnLst/>
          <a:rect l="0" t="0" r="0" b="0"/>
          <a:pathLst>
            <a:path>
              <a:moveTo>
                <a:pt x="0" y="0"/>
              </a:moveTo>
              <a:lnTo>
                <a:pt x="0" y="177700"/>
              </a:lnTo>
              <a:lnTo>
                <a:pt x="547919" y="177700"/>
              </a:lnTo>
              <a:lnTo>
                <a:pt x="547919"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46209E-D47E-6641-8595-97024FCC4A23}">
      <dsp:nvSpPr>
        <dsp:cNvPr id="0" name=""/>
        <dsp:cNvSpPr/>
      </dsp:nvSpPr>
      <dsp:spPr>
        <a:xfrm>
          <a:off x="449553" y="1718182"/>
          <a:ext cx="547919" cy="260759"/>
        </a:xfrm>
        <a:custGeom>
          <a:avLst/>
          <a:gdLst/>
          <a:ahLst/>
          <a:cxnLst/>
          <a:rect l="0" t="0" r="0" b="0"/>
          <a:pathLst>
            <a:path>
              <a:moveTo>
                <a:pt x="547919" y="0"/>
              </a:moveTo>
              <a:lnTo>
                <a:pt x="547919" y="177700"/>
              </a:lnTo>
              <a:lnTo>
                <a:pt x="0" y="177700"/>
              </a:lnTo>
              <a:lnTo>
                <a:pt x="0" y="2607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820FC3-F56A-C440-A56A-49D7EECB1B12}">
      <dsp:nvSpPr>
        <dsp:cNvPr id="0" name=""/>
        <dsp:cNvSpPr/>
      </dsp:nvSpPr>
      <dsp:spPr>
        <a:xfrm>
          <a:off x="997473" y="888084"/>
          <a:ext cx="1095839" cy="260759"/>
        </a:xfrm>
        <a:custGeom>
          <a:avLst/>
          <a:gdLst/>
          <a:ahLst/>
          <a:cxnLst/>
          <a:rect l="0" t="0" r="0" b="0"/>
          <a:pathLst>
            <a:path>
              <a:moveTo>
                <a:pt x="1095839" y="0"/>
              </a:moveTo>
              <a:lnTo>
                <a:pt x="1095839" y="177700"/>
              </a:lnTo>
              <a:lnTo>
                <a:pt x="0" y="177700"/>
              </a:lnTo>
              <a:lnTo>
                <a:pt x="0" y="2607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8C72C-1FE7-E84F-8C86-24DA97CF49E9}">
      <dsp:nvSpPr>
        <dsp:cNvPr id="0" name=""/>
        <dsp:cNvSpPr/>
      </dsp:nvSpPr>
      <dsp:spPr>
        <a:xfrm>
          <a:off x="1645014" y="318746"/>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7C50DF3-8D52-D148-89BE-F9464404CC28}">
      <dsp:nvSpPr>
        <dsp:cNvPr id="0" name=""/>
        <dsp:cNvSpPr/>
      </dsp:nvSpPr>
      <dsp:spPr>
        <a:xfrm>
          <a:off x="1744636" y="413386"/>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All </a:t>
          </a:r>
          <a:r>
            <a:rPr lang="en-US" sz="1100" kern="1200" dirty="0" err="1"/>
            <a:t>particiapnts</a:t>
          </a:r>
          <a:endParaRPr lang="en-US" sz="1100" kern="1200" dirty="0"/>
        </a:p>
      </dsp:txBody>
      <dsp:txXfrm>
        <a:off x="1761311" y="430061"/>
        <a:ext cx="863245" cy="535988"/>
      </dsp:txXfrm>
    </dsp:sp>
    <dsp:sp modelId="{F5E9E643-28CB-BA4E-86B1-2713C5D1D753}">
      <dsp:nvSpPr>
        <dsp:cNvPr id="0" name=""/>
        <dsp:cNvSpPr/>
      </dsp:nvSpPr>
      <dsp:spPr>
        <a:xfrm>
          <a:off x="549175" y="1148844"/>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3B5DD02-9DD7-DE45-A1B9-099F3DD01BF1}">
      <dsp:nvSpPr>
        <dsp:cNvPr id="0" name=""/>
        <dsp:cNvSpPr/>
      </dsp:nvSpPr>
      <dsp:spPr>
        <a:xfrm>
          <a:off x="648797" y="1243485"/>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Time 1</a:t>
          </a:r>
        </a:p>
      </dsp:txBody>
      <dsp:txXfrm>
        <a:off x="665472" y="1260160"/>
        <a:ext cx="863245" cy="535988"/>
      </dsp:txXfrm>
    </dsp:sp>
    <dsp:sp modelId="{A9F144E6-32BC-0145-B271-7AA9355E5905}">
      <dsp:nvSpPr>
        <dsp:cNvPr id="0" name=""/>
        <dsp:cNvSpPr/>
      </dsp:nvSpPr>
      <dsp:spPr>
        <a:xfrm>
          <a:off x="1255"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0EE493D-9383-A948-8174-76B4C1CB3143}">
      <dsp:nvSpPr>
        <dsp:cNvPr id="0" name=""/>
        <dsp:cNvSpPr/>
      </dsp:nvSpPr>
      <dsp:spPr>
        <a:xfrm>
          <a:off x="100877"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1</a:t>
          </a:r>
        </a:p>
      </dsp:txBody>
      <dsp:txXfrm>
        <a:off x="117552" y="2090258"/>
        <a:ext cx="863245" cy="535988"/>
      </dsp:txXfrm>
    </dsp:sp>
    <dsp:sp modelId="{CBFD3861-136D-FC47-BC62-609CFA88E7A9}">
      <dsp:nvSpPr>
        <dsp:cNvPr id="0" name=""/>
        <dsp:cNvSpPr/>
      </dsp:nvSpPr>
      <dsp:spPr>
        <a:xfrm>
          <a:off x="1097095"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D7EF0B1-DEE3-B440-B9C1-457D68EB05F1}">
      <dsp:nvSpPr>
        <dsp:cNvPr id="0" name=""/>
        <dsp:cNvSpPr/>
      </dsp:nvSpPr>
      <dsp:spPr>
        <a:xfrm>
          <a:off x="1196716"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2</a:t>
          </a:r>
        </a:p>
      </dsp:txBody>
      <dsp:txXfrm>
        <a:off x="1213391" y="2090258"/>
        <a:ext cx="863245" cy="535988"/>
      </dsp:txXfrm>
    </dsp:sp>
    <dsp:sp modelId="{4AC0F353-B190-B84A-865A-A6545D81608F}">
      <dsp:nvSpPr>
        <dsp:cNvPr id="0" name=""/>
        <dsp:cNvSpPr/>
      </dsp:nvSpPr>
      <dsp:spPr>
        <a:xfrm>
          <a:off x="2740854" y="1148844"/>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64A16F5-020B-B448-8B14-17DD384ED355}">
      <dsp:nvSpPr>
        <dsp:cNvPr id="0" name=""/>
        <dsp:cNvSpPr/>
      </dsp:nvSpPr>
      <dsp:spPr>
        <a:xfrm>
          <a:off x="2840475" y="1243485"/>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Time 2</a:t>
          </a:r>
        </a:p>
      </dsp:txBody>
      <dsp:txXfrm>
        <a:off x="2857150" y="1260160"/>
        <a:ext cx="863245" cy="535988"/>
      </dsp:txXfrm>
    </dsp:sp>
    <dsp:sp modelId="{010AAB01-0C41-4247-B744-5C77555C29D2}">
      <dsp:nvSpPr>
        <dsp:cNvPr id="0" name=""/>
        <dsp:cNvSpPr/>
      </dsp:nvSpPr>
      <dsp:spPr>
        <a:xfrm>
          <a:off x="2192934"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353B695-0B64-5C48-9991-ABC419375C97}">
      <dsp:nvSpPr>
        <dsp:cNvPr id="0" name=""/>
        <dsp:cNvSpPr/>
      </dsp:nvSpPr>
      <dsp:spPr>
        <a:xfrm>
          <a:off x="2292556"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3</a:t>
          </a:r>
        </a:p>
      </dsp:txBody>
      <dsp:txXfrm>
        <a:off x="2309231" y="2090258"/>
        <a:ext cx="863245" cy="535988"/>
      </dsp:txXfrm>
    </dsp:sp>
    <dsp:sp modelId="{F7039EA2-1E2B-A948-BDFC-44946E163743}">
      <dsp:nvSpPr>
        <dsp:cNvPr id="0" name=""/>
        <dsp:cNvSpPr/>
      </dsp:nvSpPr>
      <dsp:spPr>
        <a:xfrm>
          <a:off x="3288773" y="1978942"/>
          <a:ext cx="896595" cy="569338"/>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780232A-80CF-9E4A-AF6A-AF4D060BCD3E}">
      <dsp:nvSpPr>
        <dsp:cNvPr id="0" name=""/>
        <dsp:cNvSpPr/>
      </dsp:nvSpPr>
      <dsp:spPr>
        <a:xfrm>
          <a:off x="3388395" y="2073583"/>
          <a:ext cx="896595" cy="56933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Stimuli set 4</a:t>
          </a:r>
        </a:p>
      </dsp:txBody>
      <dsp:txXfrm>
        <a:off x="3405070" y="2090258"/>
        <a:ext cx="863245" cy="535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3D46F-467A-EA43-B6C2-27C373EC8B6E}">
      <dsp:nvSpPr>
        <dsp:cNvPr id="0" name=""/>
        <dsp:cNvSpPr/>
      </dsp:nvSpPr>
      <dsp:spPr>
        <a:xfrm>
          <a:off x="1619203" y="1984"/>
          <a:ext cx="2857593" cy="7381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Large sample of items / trials</a:t>
          </a:r>
        </a:p>
      </dsp:txBody>
      <dsp:txXfrm>
        <a:off x="1640824" y="23605"/>
        <a:ext cx="2814351" cy="694945"/>
      </dsp:txXfrm>
    </dsp:sp>
    <dsp:sp modelId="{B5FCA1EE-ED96-CD4A-ABB0-B6FBE52A2D72}">
      <dsp:nvSpPr>
        <dsp:cNvPr id="0" name=""/>
        <dsp:cNvSpPr/>
      </dsp:nvSpPr>
      <dsp:spPr>
        <a:xfrm rot="5400000">
          <a:off x="2909589" y="758626"/>
          <a:ext cx="276820" cy="3321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948344" y="786308"/>
        <a:ext cx="199310" cy="193774"/>
      </dsp:txXfrm>
    </dsp:sp>
    <dsp:sp modelId="{D79C3A84-706B-6B4F-80B8-6306B193E812}">
      <dsp:nvSpPr>
        <dsp:cNvPr id="0" name=""/>
        <dsp:cNvSpPr/>
      </dsp:nvSpPr>
      <dsp:spPr>
        <a:xfrm>
          <a:off x="1619203" y="1109265"/>
          <a:ext cx="2857593" cy="7381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Collect data</a:t>
          </a:r>
        </a:p>
      </dsp:txBody>
      <dsp:txXfrm>
        <a:off x="1640824" y="1130886"/>
        <a:ext cx="2814351" cy="694945"/>
      </dsp:txXfrm>
    </dsp:sp>
    <dsp:sp modelId="{DAC25DBE-848B-FD4A-BD3D-B23A7C6B4851}">
      <dsp:nvSpPr>
        <dsp:cNvPr id="0" name=""/>
        <dsp:cNvSpPr/>
      </dsp:nvSpPr>
      <dsp:spPr>
        <a:xfrm rot="5400000">
          <a:off x="2909589" y="1865907"/>
          <a:ext cx="276820" cy="3321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948344" y="1893589"/>
        <a:ext cx="199310" cy="193774"/>
      </dsp:txXfrm>
    </dsp:sp>
    <dsp:sp modelId="{51C29963-F82C-8246-98E1-F32F5EC07479}">
      <dsp:nvSpPr>
        <dsp:cNvPr id="0" name=""/>
        <dsp:cNvSpPr/>
      </dsp:nvSpPr>
      <dsp:spPr>
        <a:xfrm>
          <a:off x="1619203" y="2216546"/>
          <a:ext cx="2857593" cy="7381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 data</a:t>
          </a:r>
        </a:p>
      </dsp:txBody>
      <dsp:txXfrm>
        <a:off x="1640824" y="2238167"/>
        <a:ext cx="2814351" cy="694945"/>
      </dsp:txXfrm>
    </dsp:sp>
    <dsp:sp modelId="{21420423-E540-1F41-8150-D55410857724}">
      <dsp:nvSpPr>
        <dsp:cNvPr id="0" name=""/>
        <dsp:cNvSpPr/>
      </dsp:nvSpPr>
      <dsp:spPr>
        <a:xfrm rot="5400000">
          <a:off x="2909589" y="2973189"/>
          <a:ext cx="276820" cy="332184"/>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948344" y="3000871"/>
        <a:ext cx="199310" cy="193774"/>
      </dsp:txXfrm>
    </dsp:sp>
    <dsp:sp modelId="{CC9EC5FD-131F-1841-A6B6-35EBF1FB3B2E}">
      <dsp:nvSpPr>
        <dsp:cNvPr id="0" name=""/>
        <dsp:cNvSpPr/>
      </dsp:nvSpPr>
      <dsp:spPr>
        <a:xfrm>
          <a:off x="1619203" y="3323828"/>
          <a:ext cx="2857593" cy="73818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Check parameters / boundary conditions – outliers, scaling etc.</a:t>
          </a:r>
        </a:p>
      </dsp:txBody>
      <dsp:txXfrm>
        <a:off x="1640824" y="3345449"/>
        <a:ext cx="2814351" cy="6949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defRPr sz="1200" smtClean="0">
                <a:solidFill>
                  <a:schemeClr val="bg1"/>
                </a:solidFill>
                <a:latin typeface="Rdg Vesta" pitchFamily="2" charset="0"/>
                <a:ea typeface="+mn-ea"/>
              </a:defRPr>
            </a:lvl1pPr>
          </a:lstStyle>
          <a:p>
            <a:pPr>
              <a:defRPr/>
            </a:pPr>
            <a:endParaRPr lang="en-GB"/>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34" tIns="45716" rIns="91434" bIns="45716" numCol="1" anchor="ctr" anchorCtr="0" compatLnSpc="1">
            <a:prstTxWarp prst="textNoShape">
              <a:avLst/>
            </a:prstTxWarp>
          </a:bodyPr>
          <a:lstStyle>
            <a:lvl1pPr algn="r">
              <a:defRPr sz="1200" smtClean="0">
                <a:solidFill>
                  <a:schemeClr val="bg1"/>
                </a:solidFill>
                <a:latin typeface="Rdg Vesta" pitchFamily="2" charset="0"/>
                <a:ea typeface="+mn-ea"/>
              </a:defRPr>
            </a:lvl1pPr>
          </a:lstStyle>
          <a:p>
            <a:pPr>
              <a:defRPr/>
            </a:pPr>
            <a:endParaRPr lang="en-GB"/>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defRPr sz="1200" smtClean="0">
                <a:solidFill>
                  <a:schemeClr val="bg1"/>
                </a:solidFill>
                <a:latin typeface="Rdg Vesta" pitchFamily="2" charset="0"/>
                <a:ea typeface="+mn-ea"/>
              </a:defRPr>
            </a:lvl1pPr>
          </a:lstStyle>
          <a:p>
            <a:pPr>
              <a:defRPr/>
            </a:pPr>
            <a:endParaRPr lang="en-GB"/>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91434" tIns="45716" rIns="91434" bIns="45716" numCol="1" anchor="b" anchorCtr="0" compatLnSpc="1">
            <a:prstTxWarp prst="textNoShape">
              <a:avLst/>
            </a:prstTxWarp>
          </a:bodyPr>
          <a:lstStyle>
            <a:lvl1pPr algn="r">
              <a:defRPr sz="1200">
                <a:solidFill>
                  <a:schemeClr val="bg1"/>
                </a:solidFill>
              </a:defRPr>
            </a:lvl1pPr>
          </a:lstStyle>
          <a:p>
            <a:fld id="{C7B202DE-E734-224D-8D17-595CC944F2E1}" type="slidenum">
              <a:rPr lang="en-US"/>
              <a:pPr/>
              <a:t>‹#›</a:t>
            </a:fld>
            <a:endParaRPr lang="en-US"/>
          </a:p>
        </p:txBody>
      </p:sp>
    </p:spTree>
    <p:extLst>
      <p:ext uri="{BB962C8B-B14F-4D97-AF65-F5344CB8AC3E}">
        <p14:creationId xmlns:p14="http://schemas.microsoft.com/office/powerpoint/2010/main" val="2605832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defRPr sz="1200" smtClean="0">
                <a:latin typeface="Rdg Vesta" pitchFamily="2" charset="0"/>
                <a:ea typeface="+mn-ea"/>
              </a:defRPr>
            </a:lvl1pPr>
          </a:lstStyle>
          <a:p>
            <a:pPr>
              <a:defRPr/>
            </a:pPr>
            <a:endParaRPr lang="en-GB"/>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lvl1pPr algn="r">
              <a:defRPr sz="1200" smtClean="0">
                <a:latin typeface="Rdg Vesta" pitchFamily="2" charset="0"/>
                <a:ea typeface="+mn-ea"/>
              </a:defRPr>
            </a:lvl1pPr>
          </a:lstStyle>
          <a:p>
            <a:pPr>
              <a:defRPr/>
            </a:pPr>
            <a:endParaRPr lang="en-GB"/>
          </a:p>
        </p:txBody>
      </p:sp>
      <p:sp>
        <p:nvSpPr>
          <p:cNvPr id="5124" name="Rectangle 4"/>
          <p:cNvSpPr>
            <a:spLocks noGrp="1" noRot="1" noChangeAspect="1" noChangeArrowheads="1" noTextEdit="1"/>
          </p:cNvSpPr>
          <p:nvPr>
            <p:ph type="sldImg" idx="2"/>
          </p:nvPr>
        </p:nvSpPr>
        <p:spPr bwMode="auto">
          <a:xfrm>
            <a:off x="893763"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4" tIns="45716" rIns="91434" bIns="45716"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defRPr sz="1200" smtClean="0">
                <a:latin typeface="Rdg Vesta" pitchFamily="2" charset="0"/>
                <a:ea typeface="+mn-ea"/>
              </a:defRPr>
            </a:lvl1pPr>
          </a:lstStyle>
          <a:p>
            <a:pPr>
              <a:defRPr/>
            </a:pPr>
            <a:endParaRPr lang="en-GB"/>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34" tIns="45716" rIns="91434" bIns="45716" numCol="1" anchor="b" anchorCtr="0" compatLnSpc="1">
            <a:prstTxWarp prst="textNoShape">
              <a:avLst/>
            </a:prstTxWarp>
          </a:bodyPr>
          <a:lstStyle>
            <a:lvl1pPr algn="r">
              <a:defRPr sz="1200"/>
            </a:lvl1pPr>
          </a:lstStyle>
          <a:p>
            <a:fld id="{465C0B70-1141-3A40-A0D8-D9984B5107D7}" type="slidenum">
              <a:rPr lang="en-US"/>
              <a:pPr/>
              <a:t>‹#›</a:t>
            </a:fld>
            <a:endParaRPr lang="en-US"/>
          </a:p>
        </p:txBody>
      </p:sp>
    </p:spTree>
    <p:extLst>
      <p:ext uri="{BB962C8B-B14F-4D97-AF65-F5344CB8AC3E}">
        <p14:creationId xmlns:p14="http://schemas.microsoft.com/office/powerpoint/2010/main" val="1209642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Rdg Vesta" pitchFamily="2"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Rdg Vesta" pitchFamily="2"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Rdg Vesta" pitchFamily="2"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Rdg Vesta" pitchFamily="2"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Rdg Vesta" pitchFamily="2"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1</a:t>
            </a:fld>
            <a:endParaRPr lang="en-US"/>
          </a:p>
        </p:txBody>
      </p:sp>
    </p:spTree>
    <p:extLst>
      <p:ext uri="{BB962C8B-B14F-4D97-AF65-F5344CB8AC3E}">
        <p14:creationId xmlns:p14="http://schemas.microsoft.com/office/powerpoint/2010/main" val="3237646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54</a:t>
            </a:fld>
            <a:endParaRPr lang="en-US"/>
          </a:p>
        </p:txBody>
      </p:sp>
    </p:spTree>
    <p:extLst>
      <p:ext uri="{BB962C8B-B14F-4D97-AF65-F5344CB8AC3E}">
        <p14:creationId xmlns:p14="http://schemas.microsoft.com/office/powerpoint/2010/main" val="3654739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Rdg Vesta" pitchFamily="2" charset="0"/>
                <a:ea typeface="ＭＳ Ｐゴシック" charset="0"/>
                <a:cs typeface="+mn-cs"/>
              </a:rPr>
              <a:t>Anderson &amp; Burnham (early 200os) information criteria paper. (ecologists?)</a:t>
            </a:r>
          </a:p>
          <a:p>
            <a:r>
              <a:rPr lang="en-US" sz="1200" kern="1200" dirty="0">
                <a:solidFill>
                  <a:schemeClr val="tx1"/>
                </a:solidFill>
                <a:latin typeface="Rdg Vesta" pitchFamily="2" charset="0"/>
                <a:ea typeface="ＭＳ Ｐゴシック" charset="0"/>
                <a:cs typeface="+mn-cs"/>
              </a:rPr>
              <a:t>Information theoretic criteria = distance between a model and observed outcomes will loose information. The real world to the simplification in your model - you have to drop complexity and loose information to make that leap.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latin typeface="Rdg Vesta" pitchFamily="2" charset="0"/>
                <a:ea typeface="ＭＳ Ｐゴシック" charset="0"/>
                <a:cs typeface="+mn-cs"/>
              </a:rPr>
              <a:t>Information Criteria are based around estimates of information lost in this move... Model selection aims to </a:t>
            </a:r>
            <a:r>
              <a:rPr lang="en-US" sz="1200" kern="1200" dirty="0" err="1">
                <a:solidFill>
                  <a:schemeClr val="tx1"/>
                </a:solidFill>
                <a:latin typeface="Rdg Vesta" pitchFamily="2" charset="0"/>
                <a:ea typeface="ＭＳ Ｐゴシック" charset="0"/>
                <a:cs typeface="+mn-cs"/>
              </a:rPr>
              <a:t>minimise</a:t>
            </a:r>
            <a:r>
              <a:rPr lang="en-US" sz="1200" kern="1200" dirty="0">
                <a:solidFill>
                  <a:schemeClr val="tx1"/>
                </a:solidFill>
                <a:latin typeface="Rdg Vesta" pitchFamily="2" charset="0"/>
                <a:ea typeface="ＭＳ Ｐゴシック" charset="0"/>
                <a:cs typeface="+mn-cs"/>
              </a:rPr>
              <a:t> information lost - the more negative the better.. Trade off between likelihood of data and number of parameters. Trade</a:t>
            </a:r>
            <a:r>
              <a:rPr lang="en-US" sz="1200" kern="1200" baseline="0" dirty="0">
                <a:solidFill>
                  <a:schemeClr val="tx1"/>
                </a:solidFill>
                <a:latin typeface="Rdg Vesta" pitchFamily="2" charset="0"/>
                <a:ea typeface="ＭＳ Ｐゴシック" charset="0"/>
                <a:cs typeface="+mn-cs"/>
              </a:rPr>
              <a:t> off between simplicity and complexity. Best OLS model will have minimum residuals and maximum R squared.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Rdg Vesta" pitchFamily="2" charset="0"/>
                <a:ea typeface="ＭＳ Ｐゴシック" charset="0"/>
                <a:cs typeface="+mn-cs"/>
              </a:rPr>
              <a:t>CF: Rob Davies stats slides (random effect structures revised </a:t>
            </a:r>
            <a:r>
              <a:rPr lang="en-US" sz="1200" kern="1200" baseline="0" dirty="0" err="1">
                <a:solidFill>
                  <a:schemeClr val="tx1"/>
                </a:solidFill>
                <a:latin typeface="Rdg Vesta" pitchFamily="2" charset="0"/>
                <a:ea typeface="ＭＳ Ｐゴシック" charset="0"/>
                <a:cs typeface="+mn-cs"/>
              </a:rPr>
              <a:t>pdf</a:t>
            </a:r>
            <a:r>
              <a:rPr lang="en-US" sz="1200" kern="1200" baseline="0" dirty="0">
                <a:solidFill>
                  <a:schemeClr val="tx1"/>
                </a:solidFill>
                <a:latin typeface="Rdg Vesta" pitchFamily="2" charset="0"/>
                <a:ea typeface="ＭＳ Ｐゴシック" charset="0"/>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Rdg Vesta" pitchFamily="2" charset="0"/>
                <a:ea typeface="ＭＳ Ｐゴシック" charset="0"/>
                <a:cs typeface="+mn-cs"/>
              </a:rPr>
              <a:t>LRT = 2log likelihood-complex/likelihood-simple</a:t>
            </a:r>
            <a:br>
              <a:rPr lang="en-US" sz="1200" kern="1200" baseline="0" dirty="0">
                <a:solidFill>
                  <a:schemeClr val="tx1"/>
                </a:solidFill>
                <a:latin typeface="Rdg Vesta" pitchFamily="2" charset="0"/>
                <a:ea typeface="ＭＳ Ｐゴシック" charset="0"/>
                <a:cs typeface="+mn-cs"/>
              </a:rPr>
            </a:br>
            <a:r>
              <a:rPr lang="en-US" sz="1200" kern="1200" baseline="0" dirty="0">
                <a:solidFill>
                  <a:schemeClr val="tx1"/>
                </a:solidFill>
                <a:latin typeface="Rdg Vesta" pitchFamily="2" charset="0"/>
                <a:ea typeface="ＭＳ Ｐゴシック" charset="0"/>
                <a:cs typeface="+mn-cs"/>
              </a:rPr>
              <a:t>Usually LRT, AIC, BIC tend to move in same direction consistently – but AIC and BIC can diverge, especially with complex models – BIC can say ‘this added complexity does not add’ whereas AIC says it does</a:t>
            </a:r>
            <a:br>
              <a:rPr lang="en-US" sz="1200" kern="1200" baseline="0" dirty="0">
                <a:solidFill>
                  <a:schemeClr val="tx1"/>
                </a:solidFill>
                <a:latin typeface="Rdg Vesta" pitchFamily="2" charset="0"/>
                <a:ea typeface="ＭＳ Ｐゴシック" charset="0"/>
                <a:cs typeface="+mn-cs"/>
              </a:rPr>
            </a:br>
            <a:r>
              <a:rPr lang="en-US" sz="1200" kern="1200" baseline="0" dirty="0" err="1">
                <a:solidFill>
                  <a:schemeClr val="tx1"/>
                </a:solidFill>
                <a:latin typeface="Rdg Vesta" pitchFamily="2" charset="0"/>
                <a:ea typeface="ＭＳ Ｐゴシック" charset="0"/>
                <a:cs typeface="+mn-cs"/>
              </a:rPr>
              <a:t>Pinheiro</a:t>
            </a:r>
            <a:r>
              <a:rPr lang="en-US" sz="1200" kern="1200" baseline="0" dirty="0">
                <a:solidFill>
                  <a:schemeClr val="tx1"/>
                </a:solidFill>
                <a:latin typeface="Rdg Vesta" pitchFamily="2" charset="0"/>
                <a:ea typeface="ＭＳ Ｐゴシック" charset="0"/>
                <a:cs typeface="+mn-cs"/>
              </a:rPr>
              <a:t> &amp; Bates (2000) says LRT is anti-conservative for comparing fixed effects, but OK for random effects. All parts of this computation are worked out well and model comparisons are well motivated. The LRT statistics give a distribution that is approximately X2 distributed.</a:t>
            </a:r>
            <a:br>
              <a:rPr lang="en-US" sz="1200" kern="1200" baseline="0" dirty="0">
                <a:solidFill>
                  <a:schemeClr val="tx1"/>
                </a:solidFill>
                <a:latin typeface="Rdg Vesta" pitchFamily="2" charset="0"/>
                <a:ea typeface="ＭＳ Ｐゴシック" charset="0"/>
                <a:cs typeface="+mn-cs"/>
              </a:rPr>
            </a:br>
            <a:endParaRPr lang="en-US" sz="1200" kern="1200" baseline="0" dirty="0">
              <a:solidFill>
                <a:schemeClr val="tx1"/>
              </a:solidFill>
              <a:latin typeface="Rdg Vesta" pitchFamily="2"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Rdg Vesta" pitchFamily="2" charset="0"/>
                <a:ea typeface="ＭＳ Ｐゴシック" charset="0"/>
                <a:cs typeface="+mn-cs"/>
              </a:rPr>
              <a:t>For example: </a:t>
            </a:r>
            <a:r>
              <a:rPr lang="en-US" sz="1200" kern="1200" baseline="0" dirty="0" err="1">
                <a:solidFill>
                  <a:schemeClr val="tx1"/>
                </a:solidFill>
                <a:latin typeface="Rdg Vesta" pitchFamily="2" charset="0"/>
                <a:ea typeface="ＭＳ Ｐゴシック" charset="0"/>
                <a:cs typeface="+mn-cs"/>
              </a:rPr>
              <a:t>Kliegl</a:t>
            </a:r>
            <a:r>
              <a:rPr lang="en-US" sz="1200" kern="1200" baseline="0" dirty="0">
                <a:solidFill>
                  <a:schemeClr val="tx1"/>
                </a:solidFill>
                <a:latin typeface="Rdg Vesta" pitchFamily="2" charset="0"/>
                <a:ea typeface="ＭＳ Ｐゴシック" charset="0"/>
                <a:cs typeface="+mn-cs"/>
              </a:rPr>
              <a:t>, R., </a:t>
            </a:r>
            <a:r>
              <a:rPr lang="en-US" sz="1200" kern="1200" baseline="0" dirty="0" err="1">
                <a:solidFill>
                  <a:schemeClr val="tx1"/>
                </a:solidFill>
                <a:latin typeface="Rdg Vesta" pitchFamily="2" charset="0"/>
                <a:ea typeface="ＭＳ Ｐゴシック" charset="0"/>
                <a:cs typeface="+mn-cs"/>
              </a:rPr>
              <a:t>Hohenstein</a:t>
            </a:r>
            <a:r>
              <a:rPr lang="en-US" sz="1200" kern="1200" baseline="0" dirty="0">
                <a:solidFill>
                  <a:schemeClr val="tx1"/>
                </a:solidFill>
                <a:latin typeface="Rdg Vesta" pitchFamily="2" charset="0"/>
                <a:ea typeface="ＭＳ Ｐゴシック" charset="0"/>
                <a:cs typeface="+mn-cs"/>
              </a:rPr>
              <a:t>, S., Yan, M., &amp; McDonald, S. A. (2013). How preview space/time translates into preview cost/benefit for fixation durations during reading. QJEP.</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Rdg Vesta" pitchFamily="2" charset="0"/>
                <a:ea typeface="ＭＳ Ｐゴシック" charset="0"/>
                <a:cs typeface="+mn-cs"/>
              </a:rPr>
              <a:t>“Comparisons between models with different fixed effects are based on maximum likelihood (ML) statistics; comparisons between models with different random effects are based on restricted maximum likelihood statistics (REML); comparisons involve only strictly nested models (</a:t>
            </a:r>
            <a:r>
              <a:rPr lang="en-US" sz="1200" kern="1200" baseline="0" dirty="0" err="1">
                <a:solidFill>
                  <a:schemeClr val="tx1"/>
                </a:solidFill>
                <a:latin typeface="Rdg Vesta" pitchFamily="2" charset="0"/>
                <a:ea typeface="ＭＳ Ｐゴシック" charset="0"/>
                <a:cs typeface="+mn-cs"/>
              </a:rPr>
              <a:t>Pinheiro</a:t>
            </a:r>
            <a:r>
              <a:rPr lang="en-US" sz="1200" kern="1200" baseline="0" dirty="0">
                <a:solidFill>
                  <a:schemeClr val="tx1"/>
                </a:solidFill>
                <a:latin typeface="Rdg Vesta" pitchFamily="2" charset="0"/>
                <a:ea typeface="ＭＳ Ｐゴシック" charset="0"/>
                <a:cs typeface="+mn-cs"/>
              </a:rPr>
              <a:t> &amp; Bates, 2000)” </a:t>
            </a:r>
            <a:br>
              <a:rPr lang="en-US" sz="1200" kern="1200" baseline="0" dirty="0">
                <a:solidFill>
                  <a:schemeClr val="tx1"/>
                </a:solidFill>
                <a:latin typeface="Rdg Vesta" pitchFamily="2" charset="0"/>
                <a:ea typeface="ＭＳ Ｐゴシック" charset="0"/>
                <a:cs typeface="+mn-cs"/>
              </a:rPr>
            </a:br>
            <a:br>
              <a:rPr lang="en-US" sz="1200" kern="1200" baseline="0" dirty="0">
                <a:solidFill>
                  <a:schemeClr val="tx1"/>
                </a:solidFill>
                <a:latin typeface="Rdg Vesta" pitchFamily="2" charset="0"/>
                <a:ea typeface="ＭＳ Ｐゴシック" charset="0"/>
                <a:cs typeface="+mn-cs"/>
              </a:rPr>
            </a:br>
            <a:endParaRPr lang="en-US" sz="1200" kern="1200" baseline="0" dirty="0">
              <a:solidFill>
                <a:schemeClr val="tx1"/>
              </a:solidFill>
              <a:latin typeface="Rdg Vesta" pitchFamily="2"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Rdg Vesta" pitchFamily="2" charset="0"/>
              <a:ea typeface="ＭＳ Ｐゴシック" charset="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Rdg Vesta" pitchFamily="2" charset="0"/>
              <a:ea typeface="ＭＳ Ｐゴシック" charset="0"/>
              <a:cs typeface="+mn-cs"/>
            </a:endParaRPr>
          </a:p>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61</a:t>
            </a:fld>
            <a:endParaRPr lang="en-US"/>
          </a:p>
        </p:txBody>
      </p:sp>
    </p:spTree>
    <p:extLst>
      <p:ext uri="{BB962C8B-B14F-4D97-AF65-F5344CB8AC3E}">
        <p14:creationId xmlns:p14="http://schemas.microsoft.com/office/powerpoint/2010/main" val="21519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6</a:t>
            </a:fld>
            <a:endParaRPr lang="en-US"/>
          </a:p>
        </p:txBody>
      </p:sp>
    </p:spTree>
    <p:extLst>
      <p:ext uri="{BB962C8B-B14F-4D97-AF65-F5344CB8AC3E}">
        <p14:creationId xmlns:p14="http://schemas.microsoft.com/office/powerpoint/2010/main" val="323764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GB" altLang="en-US">
                <a:latin typeface="Rdg Vesta" pitchFamily="50" charset="0"/>
              </a:rPr>
              <a:t>This week they are being introduced to designs with more than on IV,</a:t>
            </a:r>
            <a:br>
              <a:rPr lang="en-GB" altLang="en-US">
                <a:latin typeface="Rdg Vesta" pitchFamily="50" charset="0"/>
              </a:rPr>
            </a:br>
            <a:r>
              <a:rPr lang="en-GB" altLang="en-US">
                <a:latin typeface="Rdg Vesta" pitchFamily="50" charset="0"/>
              </a:rPr>
              <a:t>This can be within or between subjects, but today they will focus on a mixed design (where on IV is within subjects, and one IV is between subjects).</a:t>
            </a:r>
          </a:p>
          <a:p>
            <a:r>
              <a:rPr lang="en-GB" altLang="en-US">
                <a:latin typeface="Rdg Vesta" pitchFamily="50" charset="0"/>
              </a:rPr>
              <a:t>An example is provided her that compares two groups (Specific Language Impairment with Typically Developing children) on their ability to produce nouns and verbs.</a:t>
            </a:r>
          </a:p>
        </p:txBody>
      </p:sp>
      <p:sp>
        <p:nvSpPr>
          <p:cNvPr id="44036" name="Slide Number Placeholder 3"/>
          <p:cNvSpPr>
            <a:spLocks noGrp="1"/>
          </p:cNvSpPr>
          <p:nvPr>
            <p:ph type="sldNum" sz="quarter" idx="5"/>
          </p:nvPr>
        </p:nvSpPr>
        <p:spPr>
          <a:noFill/>
        </p:spPr>
        <p:txBody>
          <a:bodyPr/>
          <a:lstStyle>
            <a:lvl1pPr>
              <a:spcBef>
                <a:spcPct val="30000"/>
              </a:spcBef>
              <a:defRPr sz="1200">
                <a:solidFill>
                  <a:schemeClr val="tx1"/>
                </a:solidFill>
                <a:latin typeface="Rdg Vesta" pitchFamily="50" charset="0"/>
              </a:defRPr>
            </a:lvl1pPr>
            <a:lvl2pPr marL="742950" indent="-285750">
              <a:spcBef>
                <a:spcPct val="30000"/>
              </a:spcBef>
              <a:defRPr sz="1200">
                <a:solidFill>
                  <a:schemeClr val="tx1"/>
                </a:solidFill>
                <a:latin typeface="Rdg Vesta" pitchFamily="50" charset="0"/>
              </a:defRPr>
            </a:lvl2pPr>
            <a:lvl3pPr marL="1143000" indent="-228600">
              <a:spcBef>
                <a:spcPct val="30000"/>
              </a:spcBef>
              <a:defRPr sz="1200">
                <a:solidFill>
                  <a:schemeClr val="tx1"/>
                </a:solidFill>
                <a:latin typeface="Rdg Vesta" pitchFamily="50" charset="0"/>
              </a:defRPr>
            </a:lvl3pPr>
            <a:lvl4pPr marL="1600200" indent="-228600">
              <a:spcBef>
                <a:spcPct val="30000"/>
              </a:spcBef>
              <a:defRPr sz="1200">
                <a:solidFill>
                  <a:schemeClr val="tx1"/>
                </a:solidFill>
                <a:latin typeface="Rdg Vesta" pitchFamily="50" charset="0"/>
              </a:defRPr>
            </a:lvl4pPr>
            <a:lvl5pPr marL="2057400" indent="-228600">
              <a:spcBef>
                <a:spcPct val="30000"/>
              </a:spcBef>
              <a:defRPr sz="1200">
                <a:solidFill>
                  <a:schemeClr val="tx1"/>
                </a:solidFill>
                <a:latin typeface="Rdg Vesta" pitchFamily="50" charset="0"/>
              </a:defRPr>
            </a:lvl5pPr>
            <a:lvl6pPr marL="2514600" indent="-228600" eaLnBrk="0" fontAlgn="base" hangingPunct="0">
              <a:spcBef>
                <a:spcPct val="30000"/>
              </a:spcBef>
              <a:spcAft>
                <a:spcPct val="0"/>
              </a:spcAft>
              <a:defRPr sz="1200">
                <a:solidFill>
                  <a:schemeClr val="tx1"/>
                </a:solidFill>
                <a:latin typeface="Rdg Vesta" pitchFamily="50" charset="0"/>
              </a:defRPr>
            </a:lvl6pPr>
            <a:lvl7pPr marL="2971800" indent="-228600" eaLnBrk="0" fontAlgn="base" hangingPunct="0">
              <a:spcBef>
                <a:spcPct val="30000"/>
              </a:spcBef>
              <a:spcAft>
                <a:spcPct val="0"/>
              </a:spcAft>
              <a:defRPr sz="1200">
                <a:solidFill>
                  <a:schemeClr val="tx1"/>
                </a:solidFill>
                <a:latin typeface="Rdg Vesta" pitchFamily="50" charset="0"/>
              </a:defRPr>
            </a:lvl7pPr>
            <a:lvl8pPr marL="3429000" indent="-228600" eaLnBrk="0" fontAlgn="base" hangingPunct="0">
              <a:spcBef>
                <a:spcPct val="30000"/>
              </a:spcBef>
              <a:spcAft>
                <a:spcPct val="0"/>
              </a:spcAft>
              <a:defRPr sz="1200">
                <a:solidFill>
                  <a:schemeClr val="tx1"/>
                </a:solidFill>
                <a:latin typeface="Rdg Vesta" pitchFamily="50" charset="0"/>
              </a:defRPr>
            </a:lvl8pPr>
            <a:lvl9pPr marL="3886200" indent="-228600" eaLnBrk="0" fontAlgn="base" hangingPunct="0">
              <a:spcBef>
                <a:spcPct val="30000"/>
              </a:spcBef>
              <a:spcAft>
                <a:spcPct val="0"/>
              </a:spcAft>
              <a:defRPr sz="1200">
                <a:solidFill>
                  <a:schemeClr val="tx1"/>
                </a:solidFill>
                <a:latin typeface="Rdg Vesta" pitchFamily="50" charset="0"/>
              </a:defRPr>
            </a:lvl9pPr>
          </a:lstStyle>
          <a:p>
            <a:pPr>
              <a:spcBef>
                <a:spcPct val="0"/>
              </a:spcBef>
            </a:pPr>
            <a:fld id="{F64F479C-69D2-41FC-9ECD-9DBAD4489762}" type="slidenum">
              <a:rPr lang="en-GB" altLang="en-US"/>
              <a:pPr>
                <a:spcBef>
                  <a:spcPct val="0"/>
                </a:spcBef>
              </a:pPr>
              <a:t>20</a:t>
            </a:fld>
            <a:endParaRPr lang="en-GB" altLang="en-US"/>
          </a:p>
        </p:txBody>
      </p:sp>
    </p:spTree>
    <p:extLst>
      <p:ext uri="{BB962C8B-B14F-4D97-AF65-F5344CB8AC3E}">
        <p14:creationId xmlns:p14="http://schemas.microsoft.com/office/powerpoint/2010/main" val="201865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r>
              <a:rPr lang="en-GB" altLang="en-US">
                <a:latin typeface="Rdg Vesta" pitchFamily="50" charset="0"/>
              </a:rPr>
              <a:t>This should animate so that you illustrate the two IVs (in red and green), the between subjects groups (labelled as ‘group’, in separated grey boxes) and the two within subjects conditions (labelled as conditions and illustrated by linked grey boxes with a black line between them). Walk through this very slowly.</a:t>
            </a:r>
          </a:p>
        </p:txBody>
      </p:sp>
      <p:sp>
        <p:nvSpPr>
          <p:cNvPr id="45060" name="Slide Number Placeholder 3"/>
          <p:cNvSpPr>
            <a:spLocks noGrp="1"/>
          </p:cNvSpPr>
          <p:nvPr>
            <p:ph type="sldNum" sz="quarter" idx="5"/>
          </p:nvPr>
        </p:nvSpPr>
        <p:spPr>
          <a:noFill/>
        </p:spPr>
        <p:txBody>
          <a:bodyPr/>
          <a:lstStyle>
            <a:lvl1pPr>
              <a:spcBef>
                <a:spcPct val="30000"/>
              </a:spcBef>
              <a:defRPr sz="1200">
                <a:solidFill>
                  <a:schemeClr val="tx1"/>
                </a:solidFill>
                <a:latin typeface="Rdg Vesta" pitchFamily="50" charset="0"/>
              </a:defRPr>
            </a:lvl1pPr>
            <a:lvl2pPr marL="742950" indent="-285750">
              <a:spcBef>
                <a:spcPct val="30000"/>
              </a:spcBef>
              <a:defRPr sz="1200">
                <a:solidFill>
                  <a:schemeClr val="tx1"/>
                </a:solidFill>
                <a:latin typeface="Rdg Vesta" pitchFamily="50" charset="0"/>
              </a:defRPr>
            </a:lvl2pPr>
            <a:lvl3pPr marL="1143000" indent="-228600">
              <a:spcBef>
                <a:spcPct val="30000"/>
              </a:spcBef>
              <a:defRPr sz="1200">
                <a:solidFill>
                  <a:schemeClr val="tx1"/>
                </a:solidFill>
                <a:latin typeface="Rdg Vesta" pitchFamily="50" charset="0"/>
              </a:defRPr>
            </a:lvl3pPr>
            <a:lvl4pPr marL="1600200" indent="-228600">
              <a:spcBef>
                <a:spcPct val="30000"/>
              </a:spcBef>
              <a:defRPr sz="1200">
                <a:solidFill>
                  <a:schemeClr val="tx1"/>
                </a:solidFill>
                <a:latin typeface="Rdg Vesta" pitchFamily="50" charset="0"/>
              </a:defRPr>
            </a:lvl4pPr>
            <a:lvl5pPr marL="2057400" indent="-228600">
              <a:spcBef>
                <a:spcPct val="30000"/>
              </a:spcBef>
              <a:defRPr sz="1200">
                <a:solidFill>
                  <a:schemeClr val="tx1"/>
                </a:solidFill>
                <a:latin typeface="Rdg Vesta" pitchFamily="50" charset="0"/>
              </a:defRPr>
            </a:lvl5pPr>
            <a:lvl6pPr marL="2514600" indent="-228600" eaLnBrk="0" fontAlgn="base" hangingPunct="0">
              <a:spcBef>
                <a:spcPct val="30000"/>
              </a:spcBef>
              <a:spcAft>
                <a:spcPct val="0"/>
              </a:spcAft>
              <a:defRPr sz="1200">
                <a:solidFill>
                  <a:schemeClr val="tx1"/>
                </a:solidFill>
                <a:latin typeface="Rdg Vesta" pitchFamily="50" charset="0"/>
              </a:defRPr>
            </a:lvl6pPr>
            <a:lvl7pPr marL="2971800" indent="-228600" eaLnBrk="0" fontAlgn="base" hangingPunct="0">
              <a:spcBef>
                <a:spcPct val="30000"/>
              </a:spcBef>
              <a:spcAft>
                <a:spcPct val="0"/>
              </a:spcAft>
              <a:defRPr sz="1200">
                <a:solidFill>
                  <a:schemeClr val="tx1"/>
                </a:solidFill>
                <a:latin typeface="Rdg Vesta" pitchFamily="50" charset="0"/>
              </a:defRPr>
            </a:lvl7pPr>
            <a:lvl8pPr marL="3429000" indent="-228600" eaLnBrk="0" fontAlgn="base" hangingPunct="0">
              <a:spcBef>
                <a:spcPct val="30000"/>
              </a:spcBef>
              <a:spcAft>
                <a:spcPct val="0"/>
              </a:spcAft>
              <a:defRPr sz="1200">
                <a:solidFill>
                  <a:schemeClr val="tx1"/>
                </a:solidFill>
                <a:latin typeface="Rdg Vesta" pitchFamily="50" charset="0"/>
              </a:defRPr>
            </a:lvl8pPr>
            <a:lvl9pPr marL="3886200" indent="-228600" eaLnBrk="0" fontAlgn="base" hangingPunct="0">
              <a:spcBef>
                <a:spcPct val="30000"/>
              </a:spcBef>
              <a:spcAft>
                <a:spcPct val="0"/>
              </a:spcAft>
              <a:defRPr sz="1200">
                <a:solidFill>
                  <a:schemeClr val="tx1"/>
                </a:solidFill>
                <a:latin typeface="Rdg Vesta" pitchFamily="50" charset="0"/>
              </a:defRPr>
            </a:lvl9pPr>
          </a:lstStyle>
          <a:p>
            <a:pPr>
              <a:spcBef>
                <a:spcPct val="0"/>
              </a:spcBef>
            </a:pPr>
            <a:fld id="{256D32AA-82EE-457C-BEDA-736CD6E85F2F}" type="slidenum">
              <a:rPr lang="en-GB" altLang="en-US"/>
              <a:pPr>
                <a:spcBef>
                  <a:spcPct val="0"/>
                </a:spcBef>
              </a:pPr>
              <a:t>21</a:t>
            </a:fld>
            <a:endParaRPr lang="en-GB" altLang="en-US"/>
          </a:p>
        </p:txBody>
      </p:sp>
    </p:spTree>
    <p:extLst>
      <p:ext uri="{BB962C8B-B14F-4D97-AF65-F5344CB8AC3E}">
        <p14:creationId xmlns:p14="http://schemas.microsoft.com/office/powerpoint/2010/main" val="135051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23</a:t>
            </a:fld>
            <a:endParaRPr lang="en-US"/>
          </a:p>
        </p:txBody>
      </p:sp>
    </p:spTree>
    <p:extLst>
      <p:ext uri="{BB962C8B-B14F-4D97-AF65-F5344CB8AC3E}">
        <p14:creationId xmlns:p14="http://schemas.microsoft.com/office/powerpoint/2010/main" val="3237646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DB2C94E1-1A8A-B340-A428-FB1824D94A8E}"/>
              </a:ext>
            </a:extLst>
          </p:cNvPr>
          <p:cNvSpPr>
            <a:spLocks noGrp="1" noRot="1" noChangeAspect="1" noTextEdit="1"/>
          </p:cNvSpPr>
          <p:nvPr>
            <p:ph type="sldImg"/>
          </p:nvPr>
        </p:nvSpPr>
        <p:spPr>
          <a:ln/>
        </p:spPr>
      </p:sp>
      <p:sp>
        <p:nvSpPr>
          <p:cNvPr id="68611" name="Notes Placeholder 2">
            <a:extLst>
              <a:ext uri="{FF2B5EF4-FFF2-40B4-BE49-F238E27FC236}">
                <a16:creationId xmlns:a16="http://schemas.microsoft.com/office/drawing/2014/main" id="{3D76F77A-AC4B-DA4C-9AC2-99595086E64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dg Vesta" pitchFamily="50" charset="0"/>
                <a:ea typeface="ヒラギノ角ゴ Pro W3" panose="020B0300000000000000" pitchFamily="34" charset="-128"/>
              </a:rPr>
              <a:t>Finally, you come onto regression. It’s included here as it’s a more complex form of correlation analysis.</a:t>
            </a:r>
            <a:br>
              <a:rPr lang="en-GB" altLang="en-US">
                <a:latin typeface="Rdg Vesta" pitchFamily="50" charset="0"/>
                <a:ea typeface="ヒラギノ角ゴ Pro W3" panose="020B0300000000000000" pitchFamily="34" charset="-128"/>
              </a:rPr>
            </a:br>
            <a:r>
              <a:rPr lang="en-US" altLang="en-US">
                <a:latin typeface="Rdg Vesta" pitchFamily="50" charset="0"/>
                <a:ea typeface="ヒラギノ角ゴ Pro W3" panose="020B0300000000000000" pitchFamily="34" charset="-128"/>
              </a:rPr>
              <a:t>Like a correlation, but… you have a dependent variable and you can have more than one independent variable.</a:t>
            </a:r>
            <a:br>
              <a:rPr lang="en-US" altLang="en-US">
                <a:latin typeface="Rdg Vesta" pitchFamily="50" charset="0"/>
                <a:ea typeface="ヒラギノ角ゴ Pro W3" panose="020B0300000000000000" pitchFamily="34" charset="-128"/>
              </a:rPr>
            </a:br>
            <a:r>
              <a:rPr lang="en-US" altLang="en-US">
                <a:latin typeface="Rdg Vesta" pitchFamily="50" charset="0"/>
                <a:ea typeface="ヒラギノ角ゴ Pro W3" panose="020B0300000000000000" pitchFamily="34" charset="-128"/>
              </a:rPr>
              <a:t>It is usually used for making </a:t>
            </a:r>
            <a:r>
              <a:rPr lang="en-US" altLang="en-US" i="1">
                <a:latin typeface="Rdg Vesta" pitchFamily="50" charset="0"/>
                <a:ea typeface="ヒラギノ角ゴ Pro W3" panose="020B0300000000000000" pitchFamily="34" charset="-128"/>
              </a:rPr>
              <a:t>predictions </a:t>
            </a:r>
            <a:r>
              <a:rPr lang="en-US" altLang="en-US">
                <a:latin typeface="Rdg Vesta" pitchFamily="50" charset="0"/>
                <a:ea typeface="ヒラギノ角ゴ Pro W3" panose="020B0300000000000000" pitchFamily="34" charset="-128"/>
              </a:rPr>
              <a:t>about the dependent variable.</a:t>
            </a:r>
          </a:p>
        </p:txBody>
      </p:sp>
      <p:sp>
        <p:nvSpPr>
          <p:cNvPr id="68612" name="Slide Number Placeholder 3">
            <a:extLst>
              <a:ext uri="{FF2B5EF4-FFF2-40B4-BE49-F238E27FC236}">
                <a16:creationId xmlns:a16="http://schemas.microsoft.com/office/drawing/2014/main" id="{7A00FEDF-4E8B-5249-B269-54F69C2DC69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Rdg Vesta" pitchFamily="50" charset="0"/>
                <a:ea typeface="ヒラギノ角ゴ Pro W3" panose="020B0300000000000000" pitchFamily="34" charset="-128"/>
              </a:defRPr>
            </a:lvl1pPr>
            <a:lvl2pPr marL="742950" indent="-285750">
              <a:spcBef>
                <a:spcPct val="30000"/>
              </a:spcBef>
              <a:defRPr sz="1200">
                <a:solidFill>
                  <a:schemeClr val="tx1"/>
                </a:solidFill>
                <a:latin typeface="Rdg Vesta" pitchFamily="50" charset="0"/>
                <a:ea typeface="ヒラギノ角ゴ Pro W3" panose="020B0300000000000000" pitchFamily="34" charset="-128"/>
              </a:defRPr>
            </a:lvl2pPr>
            <a:lvl3pPr marL="1143000" indent="-228600">
              <a:spcBef>
                <a:spcPct val="30000"/>
              </a:spcBef>
              <a:defRPr sz="1200">
                <a:solidFill>
                  <a:schemeClr val="tx1"/>
                </a:solidFill>
                <a:latin typeface="Rdg Vesta" pitchFamily="50" charset="0"/>
                <a:ea typeface="ヒラギノ角ゴ Pro W3" panose="020B0300000000000000" pitchFamily="34" charset="-128"/>
              </a:defRPr>
            </a:lvl3pPr>
            <a:lvl4pPr marL="1600200" indent="-228600">
              <a:spcBef>
                <a:spcPct val="30000"/>
              </a:spcBef>
              <a:defRPr sz="1200">
                <a:solidFill>
                  <a:schemeClr val="tx1"/>
                </a:solidFill>
                <a:latin typeface="Rdg Vesta" pitchFamily="50" charset="0"/>
                <a:ea typeface="ヒラギノ角ゴ Pro W3" panose="020B0300000000000000" pitchFamily="34" charset="-128"/>
              </a:defRPr>
            </a:lvl4pPr>
            <a:lvl5pPr marL="2057400" indent="-228600">
              <a:spcBef>
                <a:spcPct val="30000"/>
              </a:spcBef>
              <a:defRPr sz="1200">
                <a:solidFill>
                  <a:schemeClr val="tx1"/>
                </a:solidFill>
                <a:latin typeface="Rdg Vesta" pitchFamily="50" charset="0"/>
                <a:ea typeface="ヒラギノ角ゴ Pro W3" panose="020B0300000000000000" pitchFamily="34" charset="-128"/>
              </a:defRPr>
            </a:lvl5pPr>
            <a:lvl6pPr marL="25146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6pPr>
            <a:lvl7pPr marL="29718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7pPr>
            <a:lvl8pPr marL="34290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8pPr>
            <a:lvl9pPr marL="38862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9pPr>
          </a:lstStyle>
          <a:p>
            <a:pPr>
              <a:spcBef>
                <a:spcPct val="0"/>
              </a:spcBef>
            </a:pPr>
            <a:fld id="{4C7FDDBC-A3F7-C242-8C35-CACD3699C33D}" type="slidenum">
              <a:rPr lang="en-GB" altLang="en-US"/>
              <a:pPr>
                <a:spcBef>
                  <a:spcPct val="0"/>
                </a:spcBef>
              </a:pPr>
              <a:t>24</a:t>
            </a:fld>
            <a:endParaRPr lang="en-GB" altLang="en-US"/>
          </a:p>
        </p:txBody>
      </p:sp>
    </p:spTree>
    <p:extLst>
      <p:ext uri="{BB962C8B-B14F-4D97-AF65-F5344CB8AC3E}">
        <p14:creationId xmlns:p14="http://schemas.microsoft.com/office/powerpoint/2010/main" val="3857714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D69DA79F-846D-254F-A1C5-01561FDA7442}"/>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13EFF949-05C3-4646-8D23-36BB546BFBA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latin typeface="Rdg Vesta" pitchFamily="50" charset="0"/>
                <a:ea typeface="ヒラギノ角ゴ Pro W3" panose="020B0300000000000000" pitchFamily="34" charset="-128"/>
              </a:rPr>
              <a:t>Walk through this slide, saying that regression equations have this structure.  The beta value tells you how important an independent variable is in changing the dependent variable.  Might be good to use a real life example here.     </a:t>
            </a: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r>
              <a:rPr lang="en-GB" altLang="en-US">
                <a:latin typeface="Rdg Vesta" pitchFamily="50" charset="0"/>
                <a:ea typeface="ヒラギノ角ゴ Pro W3" panose="020B0300000000000000" pitchFamily="34" charset="-128"/>
              </a:rPr>
              <a:t>Just walk through these points: regression is usually for normally distributed data so scale data.</a:t>
            </a:r>
            <a:br>
              <a:rPr lang="en-GB" altLang="en-US">
                <a:latin typeface="Rdg Vesta" pitchFamily="50" charset="0"/>
                <a:ea typeface="ヒラギノ角ゴ Pro W3" panose="020B0300000000000000" pitchFamily="34" charset="-128"/>
              </a:rPr>
            </a:br>
            <a:r>
              <a:rPr lang="en-GB" altLang="en-US">
                <a:latin typeface="Rdg Vesta" pitchFamily="50" charset="0"/>
                <a:ea typeface="ヒラギノ角ゴ Pro W3" panose="020B0300000000000000" pitchFamily="34" charset="-128"/>
              </a:rPr>
              <a:t>When you calculate a regression equation, you get a Beta value for each predictor, this tells how important an independent variable is.</a:t>
            </a:r>
          </a:p>
          <a:p>
            <a:r>
              <a:rPr lang="en-GB" altLang="en-US">
                <a:latin typeface="Rdg Vesta" pitchFamily="50" charset="0"/>
                <a:ea typeface="ヒラギノ角ゴ Pro W3" panose="020B0300000000000000" pitchFamily="34" charset="-128"/>
              </a:rPr>
              <a:t>For example, if Beta was 2, this would mean a one unit increase in the independent variable results in a two unit increase in the dependent variable.</a:t>
            </a:r>
            <a:br>
              <a:rPr lang="en-GB" altLang="en-US">
                <a:latin typeface="Rdg Vesta" pitchFamily="50" charset="0"/>
                <a:ea typeface="ヒラギノ角ゴ Pro W3" panose="020B0300000000000000" pitchFamily="34" charset="-128"/>
              </a:rPr>
            </a:br>
            <a:r>
              <a:rPr lang="en-GB" altLang="en-US">
                <a:latin typeface="Rdg Vesta" pitchFamily="50" charset="0"/>
                <a:ea typeface="ヒラギノ角ゴ Pro W3" panose="020B0300000000000000" pitchFamily="34" charset="-128"/>
              </a:rPr>
              <a:t>Give a concrete example here (e.g. years in education and IQ? Something intuitive so the students can see how the predictor actually does cause change in the dependent variable)</a:t>
            </a: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a:p>
            <a:endParaRPr lang="en-GB" altLang="en-US">
              <a:latin typeface="Rdg Vesta" pitchFamily="50" charset="0"/>
              <a:ea typeface="ヒラギノ角ゴ Pro W3" panose="020B0300000000000000" pitchFamily="34" charset="-128"/>
            </a:endParaRPr>
          </a:p>
        </p:txBody>
      </p:sp>
      <p:sp>
        <p:nvSpPr>
          <p:cNvPr id="69636" name="Slide Number Placeholder 3">
            <a:extLst>
              <a:ext uri="{FF2B5EF4-FFF2-40B4-BE49-F238E27FC236}">
                <a16:creationId xmlns:a16="http://schemas.microsoft.com/office/drawing/2014/main" id="{B854C016-7CC0-D24E-BC51-133C549E67D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Rdg Vesta" pitchFamily="50" charset="0"/>
                <a:ea typeface="ヒラギノ角ゴ Pro W3" panose="020B0300000000000000" pitchFamily="34" charset="-128"/>
              </a:defRPr>
            </a:lvl1pPr>
            <a:lvl2pPr marL="742950" indent="-285750">
              <a:spcBef>
                <a:spcPct val="30000"/>
              </a:spcBef>
              <a:defRPr sz="1200">
                <a:solidFill>
                  <a:schemeClr val="tx1"/>
                </a:solidFill>
                <a:latin typeface="Rdg Vesta" pitchFamily="50" charset="0"/>
                <a:ea typeface="ヒラギノ角ゴ Pro W3" panose="020B0300000000000000" pitchFamily="34" charset="-128"/>
              </a:defRPr>
            </a:lvl2pPr>
            <a:lvl3pPr marL="1143000" indent="-228600">
              <a:spcBef>
                <a:spcPct val="30000"/>
              </a:spcBef>
              <a:defRPr sz="1200">
                <a:solidFill>
                  <a:schemeClr val="tx1"/>
                </a:solidFill>
                <a:latin typeface="Rdg Vesta" pitchFamily="50" charset="0"/>
                <a:ea typeface="ヒラギノ角ゴ Pro W3" panose="020B0300000000000000" pitchFamily="34" charset="-128"/>
              </a:defRPr>
            </a:lvl3pPr>
            <a:lvl4pPr marL="1600200" indent="-228600">
              <a:spcBef>
                <a:spcPct val="30000"/>
              </a:spcBef>
              <a:defRPr sz="1200">
                <a:solidFill>
                  <a:schemeClr val="tx1"/>
                </a:solidFill>
                <a:latin typeface="Rdg Vesta" pitchFamily="50" charset="0"/>
                <a:ea typeface="ヒラギノ角ゴ Pro W3" panose="020B0300000000000000" pitchFamily="34" charset="-128"/>
              </a:defRPr>
            </a:lvl4pPr>
            <a:lvl5pPr marL="2057400" indent="-228600">
              <a:spcBef>
                <a:spcPct val="30000"/>
              </a:spcBef>
              <a:defRPr sz="1200">
                <a:solidFill>
                  <a:schemeClr val="tx1"/>
                </a:solidFill>
                <a:latin typeface="Rdg Vesta" pitchFamily="50" charset="0"/>
                <a:ea typeface="ヒラギノ角ゴ Pro W3" panose="020B0300000000000000" pitchFamily="34" charset="-128"/>
              </a:defRPr>
            </a:lvl5pPr>
            <a:lvl6pPr marL="25146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6pPr>
            <a:lvl7pPr marL="29718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7pPr>
            <a:lvl8pPr marL="34290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8pPr>
            <a:lvl9pPr marL="3886200" indent="-228600" eaLnBrk="0" fontAlgn="base" hangingPunct="0">
              <a:spcBef>
                <a:spcPct val="30000"/>
              </a:spcBef>
              <a:spcAft>
                <a:spcPct val="0"/>
              </a:spcAft>
              <a:defRPr sz="1200">
                <a:solidFill>
                  <a:schemeClr val="tx1"/>
                </a:solidFill>
                <a:latin typeface="Rdg Vesta" pitchFamily="50" charset="0"/>
                <a:ea typeface="ヒラギノ角ゴ Pro W3" panose="020B0300000000000000" pitchFamily="34" charset="-128"/>
              </a:defRPr>
            </a:lvl9pPr>
          </a:lstStyle>
          <a:p>
            <a:pPr>
              <a:spcBef>
                <a:spcPct val="0"/>
              </a:spcBef>
            </a:pPr>
            <a:fld id="{6C392DFE-43CB-004E-BA60-00ABB7BEB1EF}" type="slidenum">
              <a:rPr lang="en-GB" altLang="en-US"/>
              <a:pPr>
                <a:spcBef>
                  <a:spcPct val="0"/>
                </a:spcBef>
              </a:pPr>
              <a:t>25</a:t>
            </a:fld>
            <a:endParaRPr lang="en-GB" altLang="en-US"/>
          </a:p>
        </p:txBody>
      </p:sp>
    </p:spTree>
    <p:extLst>
      <p:ext uri="{BB962C8B-B14F-4D97-AF65-F5344CB8AC3E}">
        <p14:creationId xmlns:p14="http://schemas.microsoft.com/office/powerpoint/2010/main" val="171286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33</a:t>
            </a:fld>
            <a:endParaRPr lang="en-US"/>
          </a:p>
        </p:txBody>
      </p:sp>
    </p:spTree>
    <p:extLst>
      <p:ext uri="{BB962C8B-B14F-4D97-AF65-F5344CB8AC3E}">
        <p14:creationId xmlns:p14="http://schemas.microsoft.com/office/powerpoint/2010/main" val="323764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5C0B70-1141-3A40-A0D8-D9984B5107D7}" type="slidenum">
              <a:rPr lang="en-US" smtClean="0"/>
              <a:pPr/>
              <a:t>37</a:t>
            </a:fld>
            <a:endParaRPr lang="en-US"/>
          </a:p>
        </p:txBody>
      </p:sp>
    </p:spTree>
    <p:extLst>
      <p:ext uri="{BB962C8B-B14F-4D97-AF65-F5344CB8AC3E}">
        <p14:creationId xmlns:p14="http://schemas.microsoft.com/office/powerpoint/2010/main" val="3237646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1"/>
          <p:cNvSpPr>
            <a:spLocks noChangeArrowheads="1"/>
          </p:cNvSpPr>
          <p:nvPr/>
        </p:nvSpPr>
        <p:spPr bwMode="auto">
          <a:xfrm>
            <a:off x="0" y="0"/>
            <a:ext cx="9144000" cy="685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pic>
        <p:nvPicPr>
          <p:cNvPr id="5" name="Picture 39" descr="Device-black"/>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24750" y="438150"/>
            <a:ext cx="1184275"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18"/>
          <p:cNvSpPr>
            <a:spLocks noChangeArrowheads="1"/>
          </p:cNvSpPr>
          <p:nvPr/>
        </p:nvSpPr>
        <p:spPr bwMode="auto">
          <a:xfrm>
            <a:off x="2555875" y="6519863"/>
            <a:ext cx="43926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a:r>
              <a:rPr lang="en-US" sz="1400">
                <a:solidFill>
                  <a:schemeClr val="tx2"/>
                </a:solidFill>
              </a:rPr>
              <a:t>© University of Reading 2008</a:t>
            </a:r>
          </a:p>
        </p:txBody>
      </p:sp>
      <p:sp>
        <p:nvSpPr>
          <p:cNvPr id="7" name="Text Box 19"/>
          <p:cNvSpPr txBox="1">
            <a:spLocks noChangeArrowheads="1"/>
          </p:cNvSpPr>
          <p:nvPr/>
        </p:nvSpPr>
        <p:spPr bwMode="auto">
          <a:xfrm>
            <a:off x="5292725" y="6519863"/>
            <a:ext cx="34464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algn="r" eaLnBrk="1" hangingPunct="1">
              <a:spcBef>
                <a:spcPct val="50000"/>
              </a:spcBef>
            </a:pPr>
            <a:r>
              <a:rPr lang="en-US" sz="1400" b="1">
                <a:solidFill>
                  <a:schemeClr val="tx2"/>
                </a:solidFill>
              </a:rPr>
              <a:t>www.reading.ac.uk</a:t>
            </a:r>
          </a:p>
        </p:txBody>
      </p:sp>
      <p:sp>
        <p:nvSpPr>
          <p:cNvPr id="8" name="Rectangle 36"/>
          <p:cNvSpPr>
            <a:spLocks noChangeArrowheads="1"/>
          </p:cNvSpPr>
          <p:nvPr/>
        </p:nvSpPr>
        <p:spPr bwMode="hidden">
          <a:xfrm>
            <a:off x="6588125" y="0"/>
            <a:ext cx="2555875" cy="1196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Text Box 38"/>
          <p:cNvSpPr txBox="1">
            <a:spLocks noChangeArrowheads="1"/>
          </p:cNvSpPr>
          <p:nvPr/>
        </p:nvSpPr>
        <p:spPr bwMode="auto">
          <a:xfrm>
            <a:off x="855663" y="333375"/>
            <a:ext cx="4795837" cy="292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eaLnBrk="1" hangingPunct="1">
              <a:spcBef>
                <a:spcPct val="50000"/>
              </a:spcBef>
            </a:pPr>
            <a:r>
              <a:rPr lang="en-US" sz="1300" b="1"/>
              <a:t>School of Psychology and Clinical Language Sciences</a:t>
            </a:r>
          </a:p>
        </p:txBody>
      </p:sp>
      <p:pic>
        <p:nvPicPr>
          <p:cNvPr id="10" name="Picture 35" descr="Device-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hidden">
          <a:xfrm>
            <a:off x="7524750" y="438150"/>
            <a:ext cx="1184275" cy="38735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3083" name="Rectangle 11"/>
          <p:cNvSpPr>
            <a:spLocks noGrp="1" noChangeArrowheads="1"/>
          </p:cNvSpPr>
          <p:nvPr>
            <p:ph type="ctrTitle"/>
          </p:nvPr>
        </p:nvSpPr>
        <p:spPr>
          <a:xfrm>
            <a:off x="755650" y="2987675"/>
            <a:ext cx="7920038" cy="2387600"/>
          </a:xfrm>
        </p:spPr>
        <p:txBody>
          <a:bodyPr wrap="square"/>
          <a:lstStyle>
            <a:lvl1pPr>
              <a:lnSpc>
                <a:spcPct val="90000"/>
              </a:lnSpc>
              <a:tabLst>
                <a:tab pos="4038600" algn="l"/>
              </a:tabLst>
              <a:defRPr sz="8200"/>
            </a:lvl1pPr>
          </a:lstStyle>
          <a:p>
            <a:pPr lvl="0"/>
            <a:r>
              <a:rPr lang="en-US" noProof="0"/>
              <a:t>Click to edit Master title style</a:t>
            </a:r>
            <a:endParaRPr lang="en-GB" noProof="0" dirty="0"/>
          </a:p>
        </p:txBody>
      </p:sp>
      <p:sp>
        <p:nvSpPr>
          <p:cNvPr id="3084" name="Rectangle 12"/>
          <p:cNvSpPr>
            <a:spLocks noGrp="1" noChangeArrowheads="1"/>
          </p:cNvSpPr>
          <p:nvPr>
            <p:ph type="subTitle" idx="1"/>
          </p:nvPr>
        </p:nvSpPr>
        <p:spPr>
          <a:xfrm>
            <a:off x="755650" y="5373688"/>
            <a:ext cx="7920038" cy="925512"/>
          </a:xfrm>
        </p:spPr>
        <p:txBody>
          <a:bodyPr/>
          <a:lstStyle>
            <a:lvl1pPr marL="0" indent="0">
              <a:buFontTx/>
              <a:buNone/>
              <a:defRPr sz="3600">
                <a:solidFill>
                  <a:srgbClr val="000000"/>
                </a:solidFill>
              </a:defRPr>
            </a:lvl1pPr>
          </a:lstStyle>
          <a:p>
            <a:pPr lvl="0"/>
            <a:r>
              <a:rPr lang="en-US" noProof="0"/>
              <a:t>Click to edit Master subtitle style</a:t>
            </a:r>
            <a:endParaRPr lang="en-GB" noProof="0"/>
          </a:p>
        </p:txBody>
      </p:sp>
      <p:sp>
        <p:nvSpPr>
          <p:cNvPr id="11" name="Rectangle 17"/>
          <p:cNvSpPr>
            <a:spLocks noGrp="1" noChangeArrowheads="1"/>
          </p:cNvSpPr>
          <p:nvPr>
            <p:ph type="dt" sz="half" idx="10"/>
          </p:nvPr>
        </p:nvSpPr>
        <p:spPr bwMode="auto">
          <a:xfrm>
            <a:off x="755650" y="6519863"/>
            <a:ext cx="1773238" cy="47625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2"/>
                </a:solidFill>
              </a:defRPr>
            </a:lvl1pPr>
          </a:lstStyle>
          <a:p>
            <a:fld id="{DC2B79DF-772C-0145-8CAA-10D7F26B28F1}" type="datetime4">
              <a:rPr lang="en-US"/>
              <a:pPr/>
              <a:t>September 2, 2018</a:t>
            </a:fld>
            <a:endParaRPr lang="en-US"/>
          </a:p>
        </p:txBody>
      </p:sp>
      <p:pic>
        <p:nvPicPr>
          <p:cNvPr id="12" name="Picture 11"/>
          <p:cNvPicPr>
            <a:picLocks noChangeAspect="1"/>
          </p:cNvPicPr>
          <p:nvPr userDrawn="1"/>
        </p:nvPicPr>
        <p:blipFill>
          <a:blip r:embed="rId4">
            <a:alphaModFix/>
            <a:duotone>
              <a:schemeClr val="bg2">
                <a:shade val="45000"/>
                <a:satMod val="135000"/>
              </a:schemeClr>
              <a:prstClr val="white"/>
            </a:duotone>
            <a:extLst>
              <a:ext uri="{BEBA8EAE-BF5A-486C-A8C5-ECC9F3942E4B}">
                <a14:imgProps xmlns:a14="http://schemas.microsoft.com/office/drawing/2010/main">
                  <a14:imgLayer r:embed="rId5">
                    <a14:imgEffect>
                      <a14:saturation sat="378000"/>
                    </a14:imgEffect>
                  </a14:imgLayer>
                </a14:imgProps>
              </a:ext>
            </a:extLst>
          </a:blip>
          <a:stretch>
            <a:fillRect/>
          </a:stretch>
        </p:blipFill>
        <p:spPr>
          <a:xfrm>
            <a:off x="5940152" y="345356"/>
            <a:ext cx="1440160" cy="468052"/>
          </a:xfrm>
          <a:prstGeom prst="rect">
            <a:avLst/>
          </a:prstGeom>
        </p:spPr>
      </p:pic>
    </p:spTree>
    <p:extLst>
      <p:ext uri="{BB962C8B-B14F-4D97-AF65-F5344CB8AC3E}">
        <p14:creationId xmlns:p14="http://schemas.microsoft.com/office/powerpoint/2010/main" val="33194641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3"/>
          <p:cNvSpPr>
            <a:spLocks noGrp="1" noChangeArrowheads="1"/>
          </p:cNvSpPr>
          <p:nvPr>
            <p:ph type="sldNum" sz="quarter" idx="10"/>
          </p:nvPr>
        </p:nvSpPr>
        <p:spPr>
          <a:ln/>
        </p:spPr>
        <p:txBody>
          <a:bodyPr/>
          <a:lstStyle>
            <a:lvl1pPr>
              <a:defRPr/>
            </a:lvl1pPr>
          </a:lstStyle>
          <a:p>
            <a:fld id="{92D0562F-9FED-ED48-9BE5-3D230CDBA1FE}" type="slidenum">
              <a:rPr lang="en-US"/>
              <a:pPr/>
              <a:t>‹#›</a:t>
            </a:fld>
            <a:endParaRPr lang="en-US"/>
          </a:p>
        </p:txBody>
      </p:sp>
    </p:spTree>
    <p:extLst>
      <p:ext uri="{BB962C8B-B14F-4D97-AF65-F5344CB8AC3E}">
        <p14:creationId xmlns:p14="http://schemas.microsoft.com/office/powerpoint/2010/main" val="32537545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274638"/>
            <a:ext cx="1982787" cy="56689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55650" y="274638"/>
            <a:ext cx="5795963" cy="5668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3"/>
          <p:cNvSpPr>
            <a:spLocks noGrp="1" noChangeArrowheads="1"/>
          </p:cNvSpPr>
          <p:nvPr>
            <p:ph type="sldNum" sz="quarter" idx="10"/>
          </p:nvPr>
        </p:nvSpPr>
        <p:spPr>
          <a:ln/>
        </p:spPr>
        <p:txBody>
          <a:bodyPr/>
          <a:lstStyle>
            <a:lvl1pPr>
              <a:defRPr/>
            </a:lvl1pPr>
          </a:lstStyle>
          <a:p>
            <a:fld id="{8472C6FD-4EAC-784F-B22B-B813F48AECCD}" type="slidenum">
              <a:rPr lang="en-US"/>
              <a:pPr/>
              <a:t>‹#›</a:t>
            </a:fld>
            <a:endParaRPr lang="en-US"/>
          </a:p>
        </p:txBody>
      </p:sp>
    </p:spTree>
    <p:extLst>
      <p:ext uri="{BB962C8B-B14F-4D97-AF65-F5344CB8AC3E}">
        <p14:creationId xmlns:p14="http://schemas.microsoft.com/office/powerpoint/2010/main" val="350018011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3"/>
          <p:cNvSpPr>
            <a:spLocks noGrp="1" noChangeArrowheads="1"/>
          </p:cNvSpPr>
          <p:nvPr>
            <p:ph type="sldNum" sz="quarter" idx="10"/>
          </p:nvPr>
        </p:nvSpPr>
        <p:spPr>
          <a:ln/>
        </p:spPr>
        <p:txBody>
          <a:bodyPr/>
          <a:lstStyle>
            <a:lvl1pPr>
              <a:defRPr/>
            </a:lvl1pPr>
          </a:lstStyle>
          <a:p>
            <a:fld id="{EB14B039-39F9-DD4D-BA06-76BCD291C6BE}" type="slidenum">
              <a:rPr lang="en-US"/>
              <a:pPr/>
              <a:t>‹#›</a:t>
            </a:fld>
            <a:endParaRPr lang="en-US"/>
          </a:p>
        </p:txBody>
      </p:sp>
    </p:spTree>
    <p:extLst>
      <p:ext uri="{BB962C8B-B14F-4D97-AF65-F5344CB8AC3E}">
        <p14:creationId xmlns:p14="http://schemas.microsoft.com/office/powerpoint/2010/main" val="30765133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fld id="{3720055D-61CE-6A44-AB04-44E5EE1DAEDA}" type="slidenum">
              <a:rPr lang="en-US"/>
              <a:pPr/>
              <a:t>‹#›</a:t>
            </a:fld>
            <a:endParaRPr lang="en-US"/>
          </a:p>
        </p:txBody>
      </p:sp>
    </p:spTree>
    <p:extLst>
      <p:ext uri="{BB962C8B-B14F-4D97-AF65-F5344CB8AC3E}">
        <p14:creationId xmlns:p14="http://schemas.microsoft.com/office/powerpoint/2010/main" val="40870614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55650" y="1600200"/>
            <a:ext cx="38893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97425" y="1600200"/>
            <a:ext cx="388937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3"/>
          <p:cNvSpPr>
            <a:spLocks noGrp="1" noChangeArrowheads="1"/>
          </p:cNvSpPr>
          <p:nvPr>
            <p:ph type="sldNum" sz="quarter" idx="10"/>
          </p:nvPr>
        </p:nvSpPr>
        <p:spPr>
          <a:ln/>
        </p:spPr>
        <p:txBody>
          <a:bodyPr/>
          <a:lstStyle>
            <a:lvl1pPr>
              <a:defRPr/>
            </a:lvl1pPr>
          </a:lstStyle>
          <a:p>
            <a:fld id="{81824D35-B0B4-BE4B-A083-18E963CB16F5}" type="slidenum">
              <a:rPr lang="en-US"/>
              <a:pPr/>
              <a:t>‹#›</a:t>
            </a:fld>
            <a:endParaRPr lang="en-US"/>
          </a:p>
        </p:txBody>
      </p:sp>
    </p:spTree>
    <p:extLst>
      <p:ext uri="{BB962C8B-B14F-4D97-AF65-F5344CB8AC3E}">
        <p14:creationId xmlns:p14="http://schemas.microsoft.com/office/powerpoint/2010/main" val="14987505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3"/>
          <p:cNvSpPr>
            <a:spLocks noGrp="1" noChangeArrowheads="1"/>
          </p:cNvSpPr>
          <p:nvPr>
            <p:ph type="sldNum" sz="quarter" idx="10"/>
          </p:nvPr>
        </p:nvSpPr>
        <p:spPr>
          <a:ln/>
        </p:spPr>
        <p:txBody>
          <a:bodyPr/>
          <a:lstStyle>
            <a:lvl1pPr>
              <a:defRPr/>
            </a:lvl1pPr>
          </a:lstStyle>
          <a:p>
            <a:fld id="{89C0B443-2EC5-3A41-B9FF-05518E05A053}" type="slidenum">
              <a:rPr lang="en-US"/>
              <a:pPr/>
              <a:t>‹#›</a:t>
            </a:fld>
            <a:endParaRPr lang="en-US"/>
          </a:p>
        </p:txBody>
      </p:sp>
    </p:spTree>
    <p:extLst>
      <p:ext uri="{BB962C8B-B14F-4D97-AF65-F5344CB8AC3E}">
        <p14:creationId xmlns:p14="http://schemas.microsoft.com/office/powerpoint/2010/main" val="13756035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3"/>
          <p:cNvSpPr>
            <a:spLocks noGrp="1" noChangeArrowheads="1"/>
          </p:cNvSpPr>
          <p:nvPr>
            <p:ph type="sldNum" sz="quarter" idx="10"/>
          </p:nvPr>
        </p:nvSpPr>
        <p:spPr>
          <a:ln/>
        </p:spPr>
        <p:txBody>
          <a:bodyPr/>
          <a:lstStyle>
            <a:lvl1pPr>
              <a:defRPr/>
            </a:lvl1pPr>
          </a:lstStyle>
          <a:p>
            <a:fld id="{D9F415A0-FCD1-A048-B160-5D7BBBB4A65D}" type="slidenum">
              <a:rPr lang="en-US"/>
              <a:pPr/>
              <a:t>‹#›</a:t>
            </a:fld>
            <a:endParaRPr lang="en-US"/>
          </a:p>
        </p:txBody>
      </p:sp>
    </p:spTree>
    <p:extLst>
      <p:ext uri="{BB962C8B-B14F-4D97-AF65-F5344CB8AC3E}">
        <p14:creationId xmlns:p14="http://schemas.microsoft.com/office/powerpoint/2010/main" val="349030360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fld id="{A8452816-0C89-B24B-A4B4-B769436E991F}" type="slidenum">
              <a:rPr lang="en-US"/>
              <a:pPr/>
              <a:t>‹#›</a:t>
            </a:fld>
            <a:endParaRPr lang="en-US"/>
          </a:p>
        </p:txBody>
      </p:sp>
    </p:spTree>
    <p:extLst>
      <p:ext uri="{BB962C8B-B14F-4D97-AF65-F5344CB8AC3E}">
        <p14:creationId xmlns:p14="http://schemas.microsoft.com/office/powerpoint/2010/main" val="41563278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28E43820-B2A0-C144-992A-56347341D284}" type="slidenum">
              <a:rPr lang="en-US"/>
              <a:pPr/>
              <a:t>‹#›</a:t>
            </a:fld>
            <a:endParaRPr lang="en-US"/>
          </a:p>
        </p:txBody>
      </p:sp>
    </p:spTree>
    <p:extLst>
      <p:ext uri="{BB962C8B-B14F-4D97-AF65-F5344CB8AC3E}">
        <p14:creationId xmlns:p14="http://schemas.microsoft.com/office/powerpoint/2010/main" val="196430500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fld id="{5D913EDB-E2B3-CF44-8F8C-868A7B8E01C7}" type="slidenum">
              <a:rPr lang="en-US"/>
              <a:pPr/>
              <a:t>‹#›</a:t>
            </a:fld>
            <a:endParaRPr lang="en-US"/>
          </a:p>
        </p:txBody>
      </p:sp>
    </p:spTree>
    <p:extLst>
      <p:ext uri="{BB962C8B-B14F-4D97-AF65-F5344CB8AC3E}">
        <p14:creationId xmlns:p14="http://schemas.microsoft.com/office/powerpoint/2010/main" val="236343172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3" descr="Device-black"/>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524750" y="438150"/>
            <a:ext cx="1184275" cy="38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noChangeArrowheads="1"/>
          </p:cNvSpPr>
          <p:nvPr>
            <p:ph type="title"/>
          </p:nvPr>
        </p:nvSpPr>
        <p:spPr bwMode="auto">
          <a:xfrm>
            <a:off x="755650" y="274638"/>
            <a:ext cx="619283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55650" y="1600200"/>
            <a:ext cx="7931150" cy="434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7" name="Rectangle 13"/>
          <p:cNvSpPr>
            <a:spLocks noGrp="1" noChangeArrowheads="1"/>
          </p:cNvSpPr>
          <p:nvPr>
            <p:ph type="sldNum" sz="quarter" idx="4"/>
          </p:nvPr>
        </p:nvSpPr>
        <p:spPr bwMode="auto">
          <a:xfrm>
            <a:off x="8072438" y="6519863"/>
            <a:ext cx="67627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FC2E230-52F2-9440-AAA8-583223614EF6}" type="slidenum">
              <a:rPr lang="en-US"/>
              <a:pPr/>
              <a:t>‹#›</a:t>
            </a:fld>
            <a:endParaRPr lang="en-US" dirty="0"/>
          </a:p>
        </p:txBody>
      </p:sp>
      <p:sp>
        <p:nvSpPr>
          <p:cNvPr id="1030" name="Rectangle 19"/>
          <p:cNvSpPr>
            <a:spLocks noChangeArrowheads="1"/>
          </p:cNvSpPr>
          <p:nvPr/>
        </p:nvSpPr>
        <p:spPr bwMode="auto">
          <a:xfrm>
            <a:off x="0" y="6545130"/>
            <a:ext cx="63373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sz="1400" dirty="0"/>
              <a:t>Bochum, May-June 2016</a:t>
            </a:r>
          </a:p>
        </p:txBody>
      </p:sp>
      <p:pic>
        <p:nvPicPr>
          <p:cNvPr id="1031" name="Picture 50" descr="Device-wine"/>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hidden">
          <a:xfrm>
            <a:off x="7524750" y="438150"/>
            <a:ext cx="1184275" cy="38576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032" name="Picture 55" descr="Device-white"/>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hidden">
          <a:xfrm>
            <a:off x="7524750" y="438150"/>
            <a:ext cx="1184275" cy="3873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icture 8"/>
          <p:cNvPicPr>
            <a:picLocks noChangeAspect="1"/>
          </p:cNvPicPr>
          <p:nvPr userDrawn="1"/>
        </p:nvPicPr>
        <p:blipFill>
          <a:blip r:embed="rId16">
            <a:alphaModFix/>
            <a:duotone>
              <a:schemeClr val="bg2">
                <a:shade val="45000"/>
                <a:satMod val="135000"/>
              </a:schemeClr>
              <a:prstClr val="white"/>
            </a:duotone>
            <a:extLst>
              <a:ext uri="{BEBA8EAE-BF5A-486C-A8C5-ECC9F3942E4B}">
                <a14:imgProps xmlns:a14="http://schemas.microsoft.com/office/drawing/2010/main">
                  <a14:imgLayer r:embed="rId17">
                    <a14:imgEffect>
                      <a14:saturation sat="378000"/>
                    </a14:imgEffect>
                  </a14:imgLayer>
                </a14:imgProps>
              </a:ext>
            </a:extLst>
          </a:blip>
          <a:stretch>
            <a:fillRect/>
          </a:stretch>
        </p:blipFill>
        <p:spPr>
          <a:xfrm>
            <a:off x="5940152" y="345356"/>
            <a:ext cx="1440160" cy="468052"/>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fade/>
  </p:transition>
  <p:hf hdr="0" ftr="0" dt="0"/>
  <p:txStyles>
    <p:titleStyle>
      <a:lvl1pPr algn="l" rtl="0" eaLnBrk="1" fontAlgn="base" hangingPunct="1">
        <a:spcBef>
          <a:spcPct val="0"/>
        </a:spcBef>
        <a:spcAft>
          <a:spcPct val="0"/>
        </a:spcAft>
        <a:defRPr sz="3600">
          <a:solidFill>
            <a:schemeClr val="tx2"/>
          </a:solidFill>
          <a:latin typeface="+mj-lt"/>
          <a:ea typeface="ＭＳ Ｐゴシック" charset="0"/>
          <a:cs typeface="+mj-cs"/>
        </a:defRPr>
      </a:lvl1pPr>
      <a:lvl2pPr algn="l" rtl="0" eaLnBrk="1" fontAlgn="base" hangingPunct="1">
        <a:spcBef>
          <a:spcPct val="0"/>
        </a:spcBef>
        <a:spcAft>
          <a:spcPct val="0"/>
        </a:spcAft>
        <a:defRPr sz="3600">
          <a:solidFill>
            <a:schemeClr val="tx2"/>
          </a:solidFill>
          <a:latin typeface="Rdg Vesta" pitchFamily="2" charset="0"/>
          <a:ea typeface="ＭＳ Ｐゴシック" charset="0"/>
        </a:defRPr>
      </a:lvl2pPr>
      <a:lvl3pPr algn="l" rtl="0" eaLnBrk="1" fontAlgn="base" hangingPunct="1">
        <a:spcBef>
          <a:spcPct val="0"/>
        </a:spcBef>
        <a:spcAft>
          <a:spcPct val="0"/>
        </a:spcAft>
        <a:defRPr sz="3600">
          <a:solidFill>
            <a:schemeClr val="tx2"/>
          </a:solidFill>
          <a:latin typeface="Rdg Vesta" pitchFamily="2" charset="0"/>
          <a:ea typeface="ＭＳ Ｐゴシック" charset="0"/>
        </a:defRPr>
      </a:lvl3pPr>
      <a:lvl4pPr algn="l" rtl="0" eaLnBrk="1" fontAlgn="base" hangingPunct="1">
        <a:spcBef>
          <a:spcPct val="0"/>
        </a:spcBef>
        <a:spcAft>
          <a:spcPct val="0"/>
        </a:spcAft>
        <a:defRPr sz="3600">
          <a:solidFill>
            <a:schemeClr val="tx2"/>
          </a:solidFill>
          <a:latin typeface="Rdg Vesta" pitchFamily="2" charset="0"/>
          <a:ea typeface="ＭＳ Ｐゴシック" charset="0"/>
        </a:defRPr>
      </a:lvl4pPr>
      <a:lvl5pPr algn="l" rtl="0" eaLnBrk="1" fontAlgn="base" hangingPunct="1">
        <a:spcBef>
          <a:spcPct val="0"/>
        </a:spcBef>
        <a:spcAft>
          <a:spcPct val="0"/>
        </a:spcAft>
        <a:defRPr sz="3600">
          <a:solidFill>
            <a:schemeClr val="tx2"/>
          </a:solidFill>
          <a:latin typeface="Rdg Vesta" pitchFamily="2" charset="0"/>
          <a:ea typeface="ＭＳ Ｐゴシック" charset="0"/>
        </a:defRPr>
      </a:lvl5pPr>
      <a:lvl6pPr marL="457200" algn="l" rtl="0" eaLnBrk="1" fontAlgn="base" hangingPunct="1">
        <a:spcBef>
          <a:spcPct val="0"/>
        </a:spcBef>
        <a:spcAft>
          <a:spcPct val="0"/>
        </a:spcAft>
        <a:defRPr sz="3600">
          <a:solidFill>
            <a:schemeClr val="tx2"/>
          </a:solidFill>
          <a:latin typeface="Rdg Vesta" pitchFamily="2" charset="0"/>
        </a:defRPr>
      </a:lvl6pPr>
      <a:lvl7pPr marL="914400" algn="l" rtl="0" eaLnBrk="1" fontAlgn="base" hangingPunct="1">
        <a:spcBef>
          <a:spcPct val="0"/>
        </a:spcBef>
        <a:spcAft>
          <a:spcPct val="0"/>
        </a:spcAft>
        <a:defRPr sz="3600">
          <a:solidFill>
            <a:schemeClr val="tx2"/>
          </a:solidFill>
          <a:latin typeface="Rdg Vesta" pitchFamily="2" charset="0"/>
        </a:defRPr>
      </a:lvl7pPr>
      <a:lvl8pPr marL="1371600" algn="l" rtl="0" eaLnBrk="1" fontAlgn="base" hangingPunct="1">
        <a:spcBef>
          <a:spcPct val="0"/>
        </a:spcBef>
        <a:spcAft>
          <a:spcPct val="0"/>
        </a:spcAft>
        <a:defRPr sz="3600">
          <a:solidFill>
            <a:schemeClr val="tx2"/>
          </a:solidFill>
          <a:latin typeface="Rdg Vesta" pitchFamily="2" charset="0"/>
        </a:defRPr>
      </a:lvl8pPr>
      <a:lvl9pPr marL="1828800" algn="l" rtl="0" eaLnBrk="1" fontAlgn="base" hangingPunct="1">
        <a:spcBef>
          <a:spcPct val="0"/>
        </a:spcBef>
        <a:spcAft>
          <a:spcPct val="0"/>
        </a:spcAft>
        <a:defRPr sz="3600">
          <a:solidFill>
            <a:schemeClr val="tx2"/>
          </a:solidFill>
          <a:latin typeface="Rdg Vesta" pitchFamily="2" charset="0"/>
        </a:defRPr>
      </a:lvl9pPr>
    </p:titleStyle>
    <p:bodyStyle>
      <a:lvl1pPr marL="342900" indent="-342900" algn="l" rtl="0" eaLnBrk="1" fontAlgn="base" hangingPunct="1">
        <a:lnSpc>
          <a:spcPct val="110000"/>
        </a:lnSpc>
        <a:spcBef>
          <a:spcPct val="20000"/>
        </a:spcBef>
        <a:spcAft>
          <a:spcPct val="0"/>
        </a:spcAft>
        <a:buClr>
          <a:schemeClr val="tx2"/>
        </a:buClr>
        <a:buChar char="•"/>
        <a:defRPr sz="2400">
          <a:solidFill>
            <a:schemeClr val="tx1"/>
          </a:solidFill>
          <a:latin typeface="+mn-lt"/>
          <a:ea typeface="ＭＳ Ｐゴシック" charset="0"/>
          <a:cs typeface="+mn-cs"/>
        </a:defRPr>
      </a:lvl1pPr>
      <a:lvl2pPr marL="742950" indent="-285750" algn="l" rtl="0" eaLnBrk="1" fontAlgn="base" hangingPunct="1">
        <a:lnSpc>
          <a:spcPct val="110000"/>
        </a:lnSpc>
        <a:spcBef>
          <a:spcPct val="10000"/>
        </a:spcBef>
        <a:spcAft>
          <a:spcPct val="0"/>
        </a:spcAft>
        <a:buClr>
          <a:schemeClr val="tx2"/>
        </a:buClr>
        <a:buFont typeface="Rdg Vesta" charset="0"/>
        <a:buChar char="–"/>
        <a:defRPr sz="2000">
          <a:solidFill>
            <a:schemeClr val="tx1"/>
          </a:solidFill>
          <a:latin typeface="+mn-lt"/>
          <a:ea typeface="ＭＳ Ｐゴシック" charset="0"/>
        </a:defRPr>
      </a:lvl2pPr>
      <a:lvl3pPr marL="1143000" indent="-228600" algn="l" rtl="0" eaLnBrk="1" fontAlgn="base" hangingPunct="1">
        <a:lnSpc>
          <a:spcPct val="110000"/>
        </a:lnSpc>
        <a:spcBef>
          <a:spcPct val="10000"/>
        </a:spcBef>
        <a:spcAft>
          <a:spcPct val="0"/>
        </a:spcAft>
        <a:buClr>
          <a:schemeClr val="tx2"/>
        </a:buClr>
        <a:buChar char="•"/>
        <a:defRPr sz="2000">
          <a:solidFill>
            <a:schemeClr val="tx1"/>
          </a:solidFill>
          <a:latin typeface="+mn-lt"/>
          <a:ea typeface="ＭＳ Ｐゴシック" charset="0"/>
        </a:defRPr>
      </a:lvl3pPr>
      <a:lvl4pPr marL="1600200" indent="-228600" algn="l" rtl="0" eaLnBrk="1" fontAlgn="base" hangingPunct="1">
        <a:lnSpc>
          <a:spcPct val="110000"/>
        </a:lnSpc>
        <a:spcBef>
          <a:spcPct val="10000"/>
        </a:spcBef>
        <a:spcAft>
          <a:spcPct val="0"/>
        </a:spcAft>
        <a:buClr>
          <a:schemeClr val="tx2"/>
        </a:buClr>
        <a:buFont typeface="Rdg Vesta" charset="0"/>
        <a:buChar char="–"/>
        <a:defRPr sz="2000">
          <a:solidFill>
            <a:schemeClr val="tx1"/>
          </a:solidFill>
          <a:latin typeface="+mn-lt"/>
          <a:ea typeface="ＭＳ Ｐゴシック" charset="0"/>
        </a:defRPr>
      </a:lvl4pPr>
      <a:lvl5pPr marL="2057400" indent="-228600" algn="l" rtl="0" eaLnBrk="1" fontAlgn="base" hangingPunct="1">
        <a:lnSpc>
          <a:spcPct val="110000"/>
        </a:lnSpc>
        <a:spcBef>
          <a:spcPct val="10000"/>
        </a:spcBef>
        <a:spcAft>
          <a:spcPct val="0"/>
        </a:spcAft>
        <a:buClr>
          <a:schemeClr val="tx2"/>
        </a:buClr>
        <a:buFont typeface="Rdg Vesta" charset="0"/>
        <a:buChar char="»"/>
        <a:defRPr sz="2000">
          <a:solidFill>
            <a:schemeClr val="tx1"/>
          </a:solidFill>
          <a:latin typeface="+mn-lt"/>
          <a:ea typeface="ＭＳ Ｐゴシック" charset="0"/>
        </a:defRPr>
      </a:lvl5pPr>
      <a:lvl6pPr marL="2514600" indent="-228600" algn="l" rtl="0" eaLnBrk="1" fontAlgn="base" hangingPunct="1">
        <a:lnSpc>
          <a:spcPct val="110000"/>
        </a:lnSpc>
        <a:spcBef>
          <a:spcPct val="10000"/>
        </a:spcBef>
        <a:spcAft>
          <a:spcPct val="0"/>
        </a:spcAft>
        <a:buClr>
          <a:schemeClr val="tx2"/>
        </a:buClr>
        <a:buFont typeface="Rdg Vesta" pitchFamily="2"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Rdg Vesta" pitchFamily="2"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Rdg Vesta" pitchFamily="2"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Rdg Vesta" pitchFamily="2"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thsisfun.com/data/quincunx.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ottemeteyard/RWorkshops2018_Septembe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personal.psu.edu/mar36/stat_461/unbalanced/unbalanced_two_factor_ANOVA.html" TargetMode="External"/><Relationship Id="rId2" Type="http://schemas.openxmlformats.org/officeDocument/2006/relationships/hyperlink" Target="http://www.r-statistics.com/tag/unbalanced-desig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cran.r-project.org/web/packages/lme4/vignettes/lmer.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www.danmirman.org/r-resources"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dt"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eaLnBrk="1" hangingPunct="1"/>
            <a:fld id="{15A1F00D-7D06-1849-9AEC-99ED7B7B531B}" type="datetime4">
              <a:rPr lang="en-US" sz="1400">
                <a:solidFill>
                  <a:schemeClr val="tx2"/>
                </a:solidFill>
              </a:rPr>
              <a:pPr eaLnBrk="1" hangingPunct="1"/>
              <a:t>September 2, 2018</a:t>
            </a:fld>
            <a:endParaRPr lang="en-US" sz="1400" dirty="0">
              <a:solidFill>
                <a:schemeClr val="tx2"/>
              </a:solidFill>
            </a:endParaRPr>
          </a:p>
        </p:txBody>
      </p:sp>
      <p:sp>
        <p:nvSpPr>
          <p:cNvPr id="3075" name="Rectangle 2"/>
          <p:cNvSpPr>
            <a:spLocks noGrp="1" noChangeArrowheads="1"/>
          </p:cNvSpPr>
          <p:nvPr>
            <p:ph type="ctrTitle"/>
          </p:nvPr>
        </p:nvSpPr>
        <p:spPr>
          <a:xfrm>
            <a:off x="755576" y="692696"/>
            <a:ext cx="7920038" cy="3098403"/>
          </a:xfrm>
        </p:spPr>
        <p:txBody>
          <a:bodyPr/>
          <a:lstStyle/>
          <a:p>
            <a:br>
              <a:rPr lang="en-US" sz="4000" dirty="0">
                <a:latin typeface="Rdg Vesta" charset="0"/>
              </a:rPr>
            </a:br>
            <a:r>
              <a:rPr lang="en-US" sz="4000" dirty="0">
                <a:latin typeface="Rdg Vesta" charset="0"/>
              </a:rPr>
              <a:t>Getting started</a:t>
            </a:r>
          </a:p>
        </p:txBody>
      </p:sp>
      <p:sp>
        <p:nvSpPr>
          <p:cNvPr id="3076" name="Rectangle 3"/>
          <p:cNvSpPr>
            <a:spLocks noGrp="1" noChangeArrowheads="1"/>
          </p:cNvSpPr>
          <p:nvPr>
            <p:ph type="subTitle" idx="1"/>
          </p:nvPr>
        </p:nvSpPr>
        <p:spPr/>
        <p:txBody>
          <a:bodyPr/>
          <a:lstStyle/>
          <a:p>
            <a:pPr eaLnBrk="1" hangingPunct="1"/>
            <a:r>
              <a:rPr lang="en-US" dirty="0">
                <a:latin typeface="Rdg Vesta" charset="0"/>
              </a:rPr>
              <a:t>Dr. Lotte Meteyard</a:t>
            </a:r>
          </a:p>
        </p:txBody>
      </p:sp>
    </p:spTree>
    <p:extLst>
      <p:ext uri="{BB962C8B-B14F-4D97-AF65-F5344CB8AC3E}">
        <p14:creationId xmlns:p14="http://schemas.microsoft.com/office/powerpoint/2010/main" val="23038307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Parametric vs non-parametric – normality</a:t>
            </a:r>
            <a:br>
              <a:rPr lang="en-US" dirty="0"/>
            </a:br>
            <a:br>
              <a:rPr lang="en-US" dirty="0"/>
            </a:br>
            <a:r>
              <a:rPr lang="en-US" dirty="0"/>
              <a:t>What is the normal distribution?</a:t>
            </a:r>
          </a:p>
          <a:p>
            <a:pPr marL="0" indent="0">
              <a:buNone/>
            </a:pPr>
            <a:endParaRPr lang="en-GB" dirty="0"/>
          </a:p>
          <a:p>
            <a:pPr marL="0" indent="0">
              <a:buNone/>
            </a:pPr>
            <a:r>
              <a:rPr lang="en-US" dirty="0">
                <a:hlinkClick r:id="rId2"/>
              </a:rPr>
              <a:t>https://www.mathsisfun.com/data/quincunx.html</a:t>
            </a:r>
            <a:endParaRPr lang="en-US" dirty="0"/>
          </a:p>
          <a:p>
            <a:pPr marL="0" indent="0">
              <a:buNone/>
            </a:pPr>
            <a:endParaRPr lang="en-GB" dirty="0"/>
          </a:p>
          <a:p>
            <a:pPr marL="0" indent="0">
              <a:buNone/>
            </a:pPr>
            <a:r>
              <a:rPr lang="en-GB" dirty="0"/>
              <a:t>K</a:t>
            </a:r>
            <a:r>
              <a:rPr lang="en-US" dirty="0" err="1"/>
              <a:t>ey</a:t>
            </a:r>
            <a:r>
              <a:rPr lang="en-US" dirty="0"/>
              <a:t> ideas: central tendency, dispersion, symmetry (or not)</a:t>
            </a:r>
          </a:p>
          <a:p>
            <a:pPr marL="0" indent="0">
              <a:buNone/>
            </a:pPr>
            <a:endParaRPr lang="en-GB" dirty="0"/>
          </a:p>
          <a:p>
            <a:pPr marL="0" indent="0">
              <a:buNone/>
            </a:pPr>
            <a:r>
              <a:rPr lang="en-GB" dirty="0"/>
              <a:t>S</a:t>
            </a:r>
            <a:r>
              <a:rPr lang="en-US" dirty="0" err="1"/>
              <a:t>tatistics</a:t>
            </a:r>
            <a:r>
              <a:rPr lang="en-US" dirty="0"/>
              <a:t> is really about ‘shapes’ of data..</a:t>
            </a:r>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10</a:t>
            </a:fld>
            <a:endParaRPr lang="en-US"/>
          </a:p>
        </p:txBody>
      </p:sp>
    </p:spTree>
    <p:extLst>
      <p:ext uri="{BB962C8B-B14F-4D97-AF65-F5344CB8AC3E}">
        <p14:creationId xmlns:p14="http://schemas.microsoft.com/office/powerpoint/2010/main" val="42466504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Parametric </a:t>
            </a:r>
            <a:r>
              <a:rPr lang="en-US" dirty="0" err="1"/>
              <a:t>vs</a:t>
            </a:r>
            <a:r>
              <a:rPr lang="en-US" dirty="0"/>
              <a:t> non-parametric - normality</a:t>
            </a:r>
          </a:p>
        </p:txBody>
      </p:sp>
      <p:sp>
        <p:nvSpPr>
          <p:cNvPr id="4" name="Slide Number Placeholder 3"/>
          <p:cNvSpPr>
            <a:spLocks noGrp="1"/>
          </p:cNvSpPr>
          <p:nvPr>
            <p:ph type="sldNum" sz="quarter" idx="10"/>
          </p:nvPr>
        </p:nvSpPr>
        <p:spPr/>
        <p:txBody>
          <a:bodyPr/>
          <a:lstStyle/>
          <a:p>
            <a:fld id="{EB14B039-39F9-DD4D-BA06-76BCD291C6BE}" type="slidenum">
              <a:rPr lang="en-US" smtClean="0"/>
              <a:pPr/>
              <a:t>11</a:t>
            </a:fld>
            <a:endParaRPr lang="en-US"/>
          </a:p>
        </p:txBody>
      </p:sp>
      <p:pic>
        <p:nvPicPr>
          <p:cNvPr id="5" name="Picture 4"/>
          <p:cNvPicPr>
            <a:picLocks noChangeAspect="1"/>
          </p:cNvPicPr>
          <p:nvPr/>
        </p:nvPicPr>
        <p:blipFill>
          <a:blip r:embed="rId2"/>
          <a:stretch>
            <a:fillRect/>
          </a:stretch>
        </p:blipFill>
        <p:spPr>
          <a:xfrm>
            <a:off x="1547664" y="2204864"/>
            <a:ext cx="5955754" cy="4219652"/>
          </a:xfrm>
          <a:prstGeom prst="rect">
            <a:avLst/>
          </a:prstGeom>
        </p:spPr>
      </p:pic>
    </p:spTree>
    <p:extLst>
      <p:ext uri="{BB962C8B-B14F-4D97-AF65-F5344CB8AC3E}">
        <p14:creationId xmlns:p14="http://schemas.microsoft.com/office/powerpoint/2010/main" val="27338128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Variance</a:t>
            </a:r>
          </a:p>
        </p:txBody>
      </p:sp>
      <p:sp>
        <p:nvSpPr>
          <p:cNvPr id="4" name="Slide Number Placeholder 3"/>
          <p:cNvSpPr>
            <a:spLocks noGrp="1"/>
          </p:cNvSpPr>
          <p:nvPr>
            <p:ph type="sldNum" sz="quarter" idx="10"/>
          </p:nvPr>
        </p:nvSpPr>
        <p:spPr/>
        <p:txBody>
          <a:bodyPr/>
          <a:lstStyle/>
          <a:p>
            <a:fld id="{EB14B039-39F9-DD4D-BA06-76BCD291C6BE}" type="slidenum">
              <a:rPr lang="en-US" smtClean="0"/>
              <a:pPr/>
              <a:t>12</a:t>
            </a:fld>
            <a:endParaRPr lang="en-US"/>
          </a:p>
        </p:txBody>
      </p:sp>
      <p:pic>
        <p:nvPicPr>
          <p:cNvPr id="5" name="Picture 4"/>
          <p:cNvPicPr>
            <a:picLocks noChangeAspect="1"/>
          </p:cNvPicPr>
          <p:nvPr/>
        </p:nvPicPr>
        <p:blipFill>
          <a:blip r:embed="rId2"/>
          <a:stretch>
            <a:fillRect/>
          </a:stretch>
        </p:blipFill>
        <p:spPr>
          <a:xfrm>
            <a:off x="971600" y="2348880"/>
            <a:ext cx="3816424" cy="2244778"/>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835696" y="2348880"/>
            <a:ext cx="4176464" cy="2244778"/>
          </a:xfrm>
          <a:prstGeom prst="rect">
            <a:avLst/>
          </a:prstGeom>
        </p:spPr>
      </p:pic>
    </p:spTree>
    <p:extLst>
      <p:ext uri="{BB962C8B-B14F-4D97-AF65-F5344CB8AC3E}">
        <p14:creationId xmlns:p14="http://schemas.microsoft.com/office/powerpoint/2010/main" val="35405531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75FF-6CB9-B248-A871-EC66DB43242E}"/>
              </a:ext>
            </a:extLst>
          </p:cNvPr>
          <p:cNvSpPr>
            <a:spLocks noGrp="1"/>
          </p:cNvSpPr>
          <p:nvPr>
            <p:ph type="title"/>
          </p:nvPr>
        </p:nvSpPr>
        <p:spPr/>
        <p:txBody>
          <a:bodyPr/>
          <a:lstStyle/>
          <a:p>
            <a:r>
              <a:rPr lang="en-GB" dirty="0"/>
              <a:t>Experiment structures</a:t>
            </a:r>
            <a:endParaRPr lang="en-US" dirty="0"/>
          </a:p>
        </p:txBody>
      </p:sp>
      <p:sp>
        <p:nvSpPr>
          <p:cNvPr id="3" name="Content Placeholder 2">
            <a:extLst>
              <a:ext uri="{FF2B5EF4-FFF2-40B4-BE49-F238E27FC236}">
                <a16:creationId xmlns:a16="http://schemas.microsoft.com/office/drawing/2014/main" id="{8C3C2D12-E83D-6A4C-9767-F8E044C0A7EB}"/>
              </a:ext>
            </a:extLst>
          </p:cNvPr>
          <p:cNvSpPr>
            <a:spLocks noGrp="1"/>
          </p:cNvSpPr>
          <p:nvPr>
            <p:ph idx="1"/>
          </p:nvPr>
        </p:nvSpPr>
        <p:spPr/>
        <p:txBody>
          <a:bodyPr/>
          <a:lstStyle/>
          <a:p>
            <a:r>
              <a:rPr lang="en-GB" dirty="0"/>
              <a:t>WITHIN subject designs</a:t>
            </a:r>
          </a:p>
          <a:p>
            <a:endParaRPr lang="en-GB" dirty="0"/>
          </a:p>
          <a:p>
            <a:endParaRPr lang="en-GB" dirty="0"/>
          </a:p>
          <a:p>
            <a:r>
              <a:rPr lang="en-GB" dirty="0"/>
              <a:t>BETWEEN subject designs</a:t>
            </a:r>
            <a:br>
              <a:rPr lang="en-GB" dirty="0"/>
            </a:br>
            <a:br>
              <a:rPr lang="en-GB" dirty="0"/>
            </a:br>
            <a:br>
              <a:rPr lang="en-GB" dirty="0"/>
            </a:br>
            <a:endParaRPr lang="en-GB" dirty="0"/>
          </a:p>
          <a:p>
            <a:r>
              <a:rPr lang="en-GB" dirty="0"/>
              <a:t>MIXED designs</a:t>
            </a:r>
            <a:endParaRPr lang="en-US" dirty="0"/>
          </a:p>
        </p:txBody>
      </p:sp>
      <p:sp>
        <p:nvSpPr>
          <p:cNvPr id="4" name="Slide Number Placeholder 3">
            <a:extLst>
              <a:ext uri="{FF2B5EF4-FFF2-40B4-BE49-F238E27FC236}">
                <a16:creationId xmlns:a16="http://schemas.microsoft.com/office/drawing/2014/main" id="{BC64162C-33D7-1745-BFAB-7F4908B0C1C8}"/>
              </a:ext>
            </a:extLst>
          </p:cNvPr>
          <p:cNvSpPr>
            <a:spLocks noGrp="1"/>
          </p:cNvSpPr>
          <p:nvPr>
            <p:ph type="sldNum" sz="quarter" idx="10"/>
          </p:nvPr>
        </p:nvSpPr>
        <p:spPr/>
        <p:txBody>
          <a:bodyPr/>
          <a:lstStyle/>
          <a:p>
            <a:fld id="{EB14B039-39F9-DD4D-BA06-76BCD291C6BE}" type="slidenum">
              <a:rPr lang="en-US" smtClean="0"/>
              <a:pPr/>
              <a:t>13</a:t>
            </a:fld>
            <a:endParaRPr lang="en-US"/>
          </a:p>
        </p:txBody>
      </p:sp>
    </p:spTree>
    <p:extLst>
      <p:ext uri="{BB962C8B-B14F-4D97-AF65-F5344CB8AC3E}">
        <p14:creationId xmlns:p14="http://schemas.microsoft.com/office/powerpoint/2010/main" val="33687224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302876C7-6869-6244-9634-2DF3291C08FD}"/>
              </a:ext>
            </a:extLst>
          </p:cNvPr>
          <p:cNvSpPr>
            <a:spLocks noGrp="1"/>
          </p:cNvSpPr>
          <p:nvPr>
            <p:ph type="sldNum" sz="quarter" idx="10"/>
          </p:nvPr>
        </p:nvSpPr>
        <p:spPr>
          <a:noFill/>
        </p:spPr>
        <p:txBody>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a:lnSpc>
                <a:spcPct val="100000"/>
              </a:lnSpc>
              <a:spcBef>
                <a:spcPct val="0"/>
              </a:spcBef>
              <a:buClrTx/>
              <a:buFontTx/>
              <a:buNone/>
            </a:pPr>
            <a:fld id="{CA5486FC-952D-F241-AFA9-8499594ECFF1}" type="slidenum">
              <a:rPr lang="en-GB" altLang="en-US" sz="1400"/>
              <a:pPr>
                <a:lnSpc>
                  <a:spcPct val="100000"/>
                </a:lnSpc>
                <a:spcBef>
                  <a:spcPct val="0"/>
                </a:spcBef>
                <a:buClrTx/>
                <a:buFontTx/>
                <a:buNone/>
              </a:pPr>
              <a:t>14</a:t>
            </a:fld>
            <a:endParaRPr lang="en-GB" altLang="en-US" sz="1400"/>
          </a:p>
        </p:txBody>
      </p:sp>
      <p:sp>
        <p:nvSpPr>
          <p:cNvPr id="5" name="Title 1">
            <a:extLst>
              <a:ext uri="{FF2B5EF4-FFF2-40B4-BE49-F238E27FC236}">
                <a16:creationId xmlns:a16="http://schemas.microsoft.com/office/drawing/2014/main" id="{8F026E3A-C0F6-F748-9D6B-78E6FFB73045}"/>
              </a:ext>
            </a:extLst>
          </p:cNvPr>
          <p:cNvSpPr txBox="1">
            <a:spLocks/>
          </p:cNvSpPr>
          <p:nvPr/>
        </p:nvSpPr>
        <p:spPr bwMode="auto">
          <a:xfrm>
            <a:off x="908050" y="427038"/>
            <a:ext cx="61928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Rdg Vesta" pitchFamily="2" charset="0"/>
              </a:defRPr>
            </a:lvl2pPr>
            <a:lvl3pPr algn="l" rtl="0" eaLnBrk="0" fontAlgn="base" hangingPunct="0">
              <a:spcBef>
                <a:spcPct val="0"/>
              </a:spcBef>
              <a:spcAft>
                <a:spcPct val="0"/>
              </a:spcAft>
              <a:defRPr sz="3600">
                <a:solidFill>
                  <a:schemeClr val="tx2"/>
                </a:solidFill>
                <a:latin typeface="Rdg Vesta" pitchFamily="2" charset="0"/>
              </a:defRPr>
            </a:lvl3pPr>
            <a:lvl4pPr algn="l" rtl="0" eaLnBrk="0" fontAlgn="base" hangingPunct="0">
              <a:spcBef>
                <a:spcPct val="0"/>
              </a:spcBef>
              <a:spcAft>
                <a:spcPct val="0"/>
              </a:spcAft>
              <a:defRPr sz="3600">
                <a:solidFill>
                  <a:schemeClr val="tx2"/>
                </a:solidFill>
                <a:latin typeface="Rdg Vesta" pitchFamily="2" charset="0"/>
              </a:defRPr>
            </a:lvl4pPr>
            <a:lvl5pPr algn="l" rtl="0" eaLnBrk="0" fontAlgn="base" hangingPunct="0">
              <a:spcBef>
                <a:spcPct val="0"/>
              </a:spcBef>
              <a:spcAft>
                <a:spcPct val="0"/>
              </a:spcAft>
              <a:defRPr sz="3600">
                <a:solidFill>
                  <a:schemeClr val="tx2"/>
                </a:solidFill>
                <a:latin typeface="Rdg Vesta" pitchFamily="2" charset="0"/>
              </a:defRPr>
            </a:lvl5pPr>
            <a:lvl6pPr marL="457200" algn="l" rtl="0" fontAlgn="base">
              <a:spcBef>
                <a:spcPct val="0"/>
              </a:spcBef>
              <a:spcAft>
                <a:spcPct val="0"/>
              </a:spcAft>
              <a:defRPr sz="3600">
                <a:solidFill>
                  <a:schemeClr val="tx2"/>
                </a:solidFill>
                <a:latin typeface="Rdg Vesta" pitchFamily="2" charset="0"/>
              </a:defRPr>
            </a:lvl6pPr>
            <a:lvl7pPr marL="914400" algn="l" rtl="0" fontAlgn="base">
              <a:spcBef>
                <a:spcPct val="0"/>
              </a:spcBef>
              <a:spcAft>
                <a:spcPct val="0"/>
              </a:spcAft>
              <a:defRPr sz="3600">
                <a:solidFill>
                  <a:schemeClr val="tx2"/>
                </a:solidFill>
                <a:latin typeface="Rdg Vesta" pitchFamily="2" charset="0"/>
              </a:defRPr>
            </a:lvl7pPr>
            <a:lvl8pPr marL="1371600" algn="l" rtl="0" fontAlgn="base">
              <a:spcBef>
                <a:spcPct val="0"/>
              </a:spcBef>
              <a:spcAft>
                <a:spcPct val="0"/>
              </a:spcAft>
              <a:defRPr sz="3600">
                <a:solidFill>
                  <a:schemeClr val="tx2"/>
                </a:solidFill>
                <a:latin typeface="Rdg Vesta" pitchFamily="2" charset="0"/>
              </a:defRPr>
            </a:lvl8pPr>
            <a:lvl9pPr marL="1828800" algn="l" rtl="0" fontAlgn="base">
              <a:spcBef>
                <a:spcPct val="0"/>
              </a:spcBef>
              <a:spcAft>
                <a:spcPct val="0"/>
              </a:spcAft>
              <a:defRPr sz="3600">
                <a:solidFill>
                  <a:schemeClr val="tx2"/>
                </a:solidFill>
                <a:latin typeface="Rdg Vesta" pitchFamily="2" charset="0"/>
              </a:defRPr>
            </a:lvl9pPr>
          </a:lstStyle>
          <a:p>
            <a:pPr>
              <a:defRPr/>
            </a:pPr>
            <a:r>
              <a:rPr lang="en-GB" altLang="en-US" kern="0" dirty="0"/>
              <a:t>Within vs Between Subjects</a:t>
            </a:r>
          </a:p>
        </p:txBody>
      </p:sp>
      <p:sp>
        <p:nvSpPr>
          <p:cNvPr id="10244" name="Rounded Rectangle 5">
            <a:extLst>
              <a:ext uri="{FF2B5EF4-FFF2-40B4-BE49-F238E27FC236}">
                <a16:creationId xmlns:a16="http://schemas.microsoft.com/office/drawing/2014/main" id="{F4490788-AFD7-A848-82F9-73C6A8AB5BF6}"/>
              </a:ext>
            </a:extLst>
          </p:cNvPr>
          <p:cNvSpPr>
            <a:spLocks noChangeArrowheads="1"/>
          </p:cNvSpPr>
          <p:nvPr/>
        </p:nvSpPr>
        <p:spPr bwMode="auto">
          <a:xfrm>
            <a:off x="179388" y="2060575"/>
            <a:ext cx="4321175" cy="2736850"/>
          </a:xfrm>
          <a:prstGeom prst="roundRect">
            <a:avLst>
              <a:gd name="adj" fmla="val 16667"/>
            </a:avLst>
          </a:prstGeom>
          <a:solidFill>
            <a:srgbClr val="D799A1">
              <a:alpha val="83136"/>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pic>
        <p:nvPicPr>
          <p:cNvPr id="10245" name="Picture 2" descr="C:\Users\gz902487\AppData\Local\Microsoft\Windows\Temporary Internet Files\Content.IE5\2BUOBGE0\MC900078708[1].wmf">
            <a:extLst>
              <a:ext uri="{FF2B5EF4-FFF2-40B4-BE49-F238E27FC236}">
                <a16:creationId xmlns:a16="http://schemas.microsoft.com/office/drawing/2014/main" id="{A3D4B72C-26D1-1A4C-8286-0C57E5D8B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3792538"/>
            <a:ext cx="9874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6" name="Group 14">
            <a:extLst>
              <a:ext uri="{FF2B5EF4-FFF2-40B4-BE49-F238E27FC236}">
                <a16:creationId xmlns:a16="http://schemas.microsoft.com/office/drawing/2014/main" id="{46010FB0-872B-854E-9518-2F0A6E0650E2}"/>
              </a:ext>
            </a:extLst>
          </p:cNvPr>
          <p:cNvGrpSpPr>
            <a:grpSpLocks/>
          </p:cNvGrpSpPr>
          <p:nvPr/>
        </p:nvGrpSpPr>
        <p:grpSpPr bwMode="auto">
          <a:xfrm>
            <a:off x="5307013" y="2286000"/>
            <a:ext cx="1511300" cy="2376488"/>
            <a:chOff x="5271424" y="2802394"/>
            <a:chExt cx="1512168" cy="2376264"/>
          </a:xfrm>
        </p:grpSpPr>
        <p:sp>
          <p:nvSpPr>
            <p:cNvPr id="7" name="Rounded Rectangle 6">
              <a:extLst>
                <a:ext uri="{FF2B5EF4-FFF2-40B4-BE49-F238E27FC236}">
                  <a16:creationId xmlns:a16="http://schemas.microsoft.com/office/drawing/2014/main" id="{36FF9909-0BBC-E845-AE1A-A7C4F84A51EE}"/>
                </a:ext>
              </a:extLst>
            </p:cNvPr>
            <p:cNvSpPr/>
            <p:nvPr/>
          </p:nvSpPr>
          <p:spPr bwMode="auto">
            <a:xfrm>
              <a:off x="5271424" y="2802394"/>
              <a:ext cx="1512168" cy="2376264"/>
            </a:xfrm>
            <a:prstGeom prst="roundRect">
              <a:avLst/>
            </a:prstGeom>
            <a:solidFill>
              <a:schemeClr val="bg2">
                <a:lumMod val="40000"/>
                <a:lumOff val="60000"/>
              </a:schemeClr>
            </a:solidFill>
            <a:ln>
              <a:noFill/>
            </a:ln>
            <a:effectLst/>
            <a:extLst/>
          </p:spPr>
          <p:txBody>
            <a:bodyPr anchor="ctr"/>
            <a:lstStyle/>
            <a:p>
              <a:pPr eaLnBrk="1" hangingPunct="1">
                <a:defRPr/>
              </a:pPr>
              <a:endParaRPr lang="en-GB">
                <a:latin typeface="Rdg Vesta" pitchFamily="2" charset="0"/>
                <a:cs typeface="Arial" charset="0"/>
              </a:endParaRPr>
            </a:p>
          </p:txBody>
        </p:sp>
        <p:pic>
          <p:nvPicPr>
            <p:cNvPr id="10257" name="Picture 2" descr="C:\Users\gz902487\AppData\Local\Microsoft\Windows\Temporary Internet Files\Content.IE5\2BUOBGE0\MC900078708[1].wmf">
              <a:extLst>
                <a:ext uri="{FF2B5EF4-FFF2-40B4-BE49-F238E27FC236}">
                  <a16:creationId xmlns:a16="http://schemas.microsoft.com/office/drawing/2014/main" id="{E91C02D0-44BC-5B47-829D-ED82F0327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254" y="4008473"/>
              <a:ext cx="1126508" cy="1057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47" name="Group 11">
            <a:extLst>
              <a:ext uri="{FF2B5EF4-FFF2-40B4-BE49-F238E27FC236}">
                <a16:creationId xmlns:a16="http://schemas.microsoft.com/office/drawing/2014/main" id="{0B0E57D9-8FA3-0743-8476-7BCA380193D1}"/>
              </a:ext>
            </a:extLst>
          </p:cNvPr>
          <p:cNvGrpSpPr>
            <a:grpSpLocks/>
          </p:cNvGrpSpPr>
          <p:nvPr/>
        </p:nvGrpSpPr>
        <p:grpSpPr bwMode="auto">
          <a:xfrm>
            <a:off x="7467600" y="2289175"/>
            <a:ext cx="1295400" cy="2376488"/>
            <a:chOff x="6948264" y="2073610"/>
            <a:chExt cx="1080120" cy="2376264"/>
          </a:xfrm>
        </p:grpSpPr>
        <p:sp>
          <p:nvSpPr>
            <p:cNvPr id="10254" name="Rounded Rectangle 7">
              <a:extLst>
                <a:ext uri="{FF2B5EF4-FFF2-40B4-BE49-F238E27FC236}">
                  <a16:creationId xmlns:a16="http://schemas.microsoft.com/office/drawing/2014/main" id="{1232FB3E-4760-2E47-B592-97409F7905AA}"/>
                </a:ext>
              </a:extLst>
            </p:cNvPr>
            <p:cNvSpPr>
              <a:spLocks noChangeArrowheads="1"/>
            </p:cNvSpPr>
            <p:nvPr/>
          </p:nvSpPr>
          <p:spPr bwMode="auto">
            <a:xfrm>
              <a:off x="6948264" y="2073610"/>
              <a:ext cx="1080120" cy="2376264"/>
            </a:xfrm>
            <a:prstGeom prst="roundRect">
              <a:avLst>
                <a:gd name="adj" fmla="val 16667"/>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pic>
          <p:nvPicPr>
            <p:cNvPr id="10255" name="Picture 2" descr="C:\Users\gz902487\AppData\Local\Microsoft\Windows\Temporary Internet Files\Content.IE5\2BUOBGE0\MC900078708[1].wmf">
              <a:extLst>
                <a:ext uri="{FF2B5EF4-FFF2-40B4-BE49-F238E27FC236}">
                  <a16:creationId xmlns:a16="http://schemas.microsoft.com/office/drawing/2014/main" id="{F9BB5681-109F-4E4E-BD37-3130508AE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540" y="3415116"/>
              <a:ext cx="987568" cy="927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8" name="TextBox 8">
            <a:extLst>
              <a:ext uri="{FF2B5EF4-FFF2-40B4-BE49-F238E27FC236}">
                <a16:creationId xmlns:a16="http://schemas.microsoft.com/office/drawing/2014/main" id="{80FEF26F-6D4C-7F48-8F74-1EBFC762E72D}"/>
              </a:ext>
            </a:extLst>
          </p:cNvPr>
          <p:cNvSpPr txBox="1">
            <a:spLocks noChangeArrowheads="1"/>
          </p:cNvSpPr>
          <p:nvPr/>
        </p:nvSpPr>
        <p:spPr bwMode="auto">
          <a:xfrm>
            <a:off x="323850" y="2209800"/>
            <a:ext cx="1871663" cy="1200150"/>
          </a:xfrm>
          <a:prstGeom prst="rect">
            <a:avLst/>
          </a:prstGeom>
          <a:solidFill>
            <a:schemeClr val="tx1"/>
          </a:solidFill>
          <a:ln w="44450">
            <a:solidFill>
              <a:schemeClr val="accent1"/>
            </a:solidFill>
            <a:miter lim="800000"/>
            <a:headEnd/>
            <a:tailEnd/>
          </a:ln>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solidFill>
                  <a:schemeClr val="bg1"/>
                </a:solidFill>
              </a:rPr>
              <a:t>Do speech exercises 2x week</a:t>
            </a:r>
          </a:p>
        </p:txBody>
      </p:sp>
      <p:sp>
        <p:nvSpPr>
          <p:cNvPr id="10249" name="TextBox 12">
            <a:extLst>
              <a:ext uri="{FF2B5EF4-FFF2-40B4-BE49-F238E27FC236}">
                <a16:creationId xmlns:a16="http://schemas.microsoft.com/office/drawing/2014/main" id="{1E19FC90-9111-9342-93CB-F9266A27B10A}"/>
              </a:ext>
            </a:extLst>
          </p:cNvPr>
          <p:cNvSpPr txBox="1">
            <a:spLocks noChangeArrowheads="1"/>
          </p:cNvSpPr>
          <p:nvPr/>
        </p:nvSpPr>
        <p:spPr bwMode="auto">
          <a:xfrm>
            <a:off x="2411413" y="2201863"/>
            <a:ext cx="1871662" cy="1200150"/>
          </a:xfrm>
          <a:prstGeom prst="rect">
            <a:avLst/>
          </a:prstGeom>
          <a:solidFill>
            <a:schemeClr val="tx1"/>
          </a:solidFill>
          <a:ln w="44450">
            <a:solidFill>
              <a:schemeClr val="accent1"/>
            </a:solidFill>
            <a:miter lim="800000"/>
            <a:headEnd/>
            <a:tailEnd/>
          </a:ln>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solidFill>
                  <a:schemeClr val="bg1"/>
                </a:solidFill>
              </a:rPr>
              <a:t>Do muscle exercises 2x week</a:t>
            </a:r>
          </a:p>
        </p:txBody>
      </p:sp>
      <p:sp>
        <p:nvSpPr>
          <p:cNvPr id="10250" name="TextBox 13">
            <a:extLst>
              <a:ext uri="{FF2B5EF4-FFF2-40B4-BE49-F238E27FC236}">
                <a16:creationId xmlns:a16="http://schemas.microsoft.com/office/drawing/2014/main" id="{EC41EEBE-0500-BD47-967A-7A831D995A6A}"/>
              </a:ext>
            </a:extLst>
          </p:cNvPr>
          <p:cNvSpPr txBox="1">
            <a:spLocks noChangeArrowheads="1"/>
          </p:cNvSpPr>
          <p:nvPr/>
        </p:nvSpPr>
        <p:spPr bwMode="auto">
          <a:xfrm>
            <a:off x="5092700" y="2060575"/>
            <a:ext cx="1871663" cy="1200150"/>
          </a:xfrm>
          <a:prstGeom prst="rect">
            <a:avLst/>
          </a:prstGeom>
          <a:solidFill>
            <a:schemeClr val="tx1"/>
          </a:solidFill>
          <a:ln w="44450">
            <a:solidFill>
              <a:schemeClr val="accent1"/>
            </a:solidFill>
            <a:miter lim="800000"/>
            <a:headEnd/>
            <a:tailEnd/>
          </a:ln>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solidFill>
                  <a:schemeClr val="bg1"/>
                </a:solidFill>
              </a:rPr>
              <a:t>Do speech exercises 2x week</a:t>
            </a:r>
          </a:p>
        </p:txBody>
      </p:sp>
      <p:sp>
        <p:nvSpPr>
          <p:cNvPr id="10251" name="TextBox 17">
            <a:extLst>
              <a:ext uri="{FF2B5EF4-FFF2-40B4-BE49-F238E27FC236}">
                <a16:creationId xmlns:a16="http://schemas.microsoft.com/office/drawing/2014/main" id="{9FB58FC9-72A2-634D-A4A6-3C96B2FA823F}"/>
              </a:ext>
            </a:extLst>
          </p:cNvPr>
          <p:cNvSpPr txBox="1">
            <a:spLocks noChangeArrowheads="1"/>
          </p:cNvSpPr>
          <p:nvPr/>
        </p:nvSpPr>
        <p:spPr bwMode="auto">
          <a:xfrm>
            <a:off x="7115175" y="2060575"/>
            <a:ext cx="1873250" cy="1200150"/>
          </a:xfrm>
          <a:prstGeom prst="rect">
            <a:avLst/>
          </a:prstGeom>
          <a:solidFill>
            <a:schemeClr val="tx1"/>
          </a:solidFill>
          <a:ln w="44450">
            <a:solidFill>
              <a:schemeClr val="accent1"/>
            </a:solidFill>
            <a:miter lim="800000"/>
            <a:headEnd/>
            <a:tailEnd/>
          </a:ln>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solidFill>
                  <a:schemeClr val="bg1"/>
                </a:solidFill>
              </a:rPr>
              <a:t>Do muscle exercises 2x week</a:t>
            </a:r>
          </a:p>
        </p:txBody>
      </p:sp>
      <p:sp>
        <p:nvSpPr>
          <p:cNvPr id="10252" name="TextBox 15">
            <a:extLst>
              <a:ext uri="{FF2B5EF4-FFF2-40B4-BE49-F238E27FC236}">
                <a16:creationId xmlns:a16="http://schemas.microsoft.com/office/drawing/2014/main" id="{AC337A41-F8D4-894C-BFE4-D66BED1E1BFE}"/>
              </a:ext>
            </a:extLst>
          </p:cNvPr>
          <p:cNvSpPr txBox="1">
            <a:spLocks noChangeArrowheads="1"/>
          </p:cNvSpPr>
          <p:nvPr/>
        </p:nvSpPr>
        <p:spPr bwMode="auto">
          <a:xfrm>
            <a:off x="1027113" y="4959350"/>
            <a:ext cx="23034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dirty="0"/>
              <a:t>One group of people, everyone does the tasks</a:t>
            </a:r>
          </a:p>
        </p:txBody>
      </p:sp>
      <p:sp>
        <p:nvSpPr>
          <p:cNvPr id="10253" name="TextBox 19">
            <a:extLst>
              <a:ext uri="{FF2B5EF4-FFF2-40B4-BE49-F238E27FC236}">
                <a16:creationId xmlns:a16="http://schemas.microsoft.com/office/drawing/2014/main" id="{C456D3EE-8447-D74C-AA74-60080B23724A}"/>
              </a:ext>
            </a:extLst>
          </p:cNvPr>
          <p:cNvSpPr txBox="1">
            <a:spLocks noChangeArrowheads="1"/>
          </p:cNvSpPr>
          <p:nvPr/>
        </p:nvSpPr>
        <p:spPr bwMode="auto">
          <a:xfrm>
            <a:off x="5695950" y="4951413"/>
            <a:ext cx="2809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Different groups of people, do different tasks</a:t>
            </a:r>
          </a:p>
        </p:txBody>
      </p:sp>
    </p:spTree>
    <p:extLst>
      <p:ext uri="{BB962C8B-B14F-4D97-AF65-F5344CB8AC3E}">
        <p14:creationId xmlns:p14="http://schemas.microsoft.com/office/powerpoint/2010/main" val="30657590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Variance</a:t>
            </a:r>
          </a:p>
        </p:txBody>
      </p:sp>
      <p:sp>
        <p:nvSpPr>
          <p:cNvPr id="4" name="Slide Number Placeholder 3"/>
          <p:cNvSpPr>
            <a:spLocks noGrp="1"/>
          </p:cNvSpPr>
          <p:nvPr>
            <p:ph type="sldNum" sz="quarter" idx="10"/>
          </p:nvPr>
        </p:nvSpPr>
        <p:spPr/>
        <p:txBody>
          <a:bodyPr/>
          <a:lstStyle/>
          <a:p>
            <a:fld id="{EB14B039-39F9-DD4D-BA06-76BCD291C6BE}" type="slidenum">
              <a:rPr lang="en-US" smtClean="0"/>
              <a:pPr/>
              <a:t>15</a:t>
            </a:fld>
            <a:endParaRPr lang="en-US"/>
          </a:p>
        </p:txBody>
      </p:sp>
      <p:pic>
        <p:nvPicPr>
          <p:cNvPr id="5" name="Picture 4"/>
          <p:cNvPicPr>
            <a:picLocks noChangeAspect="1"/>
          </p:cNvPicPr>
          <p:nvPr/>
        </p:nvPicPr>
        <p:blipFill>
          <a:blip r:embed="rId2"/>
          <a:stretch>
            <a:fillRect/>
          </a:stretch>
        </p:blipFill>
        <p:spPr>
          <a:xfrm>
            <a:off x="971600" y="2348880"/>
            <a:ext cx="3816424" cy="2244778"/>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411760" y="2350337"/>
            <a:ext cx="4176464" cy="2244778"/>
          </a:xfrm>
          <a:prstGeom prst="rect">
            <a:avLst/>
          </a:prstGeom>
        </p:spPr>
      </p:pic>
      <p:sp>
        <p:nvSpPr>
          <p:cNvPr id="7" name="TextBox 15">
            <a:extLst>
              <a:ext uri="{FF2B5EF4-FFF2-40B4-BE49-F238E27FC236}">
                <a16:creationId xmlns:a16="http://schemas.microsoft.com/office/drawing/2014/main" id="{DA989790-2053-B34E-AEAA-4C8ED758C390}"/>
              </a:ext>
            </a:extLst>
          </p:cNvPr>
          <p:cNvSpPr txBox="1">
            <a:spLocks noChangeArrowheads="1"/>
          </p:cNvSpPr>
          <p:nvPr/>
        </p:nvSpPr>
        <p:spPr bwMode="auto">
          <a:xfrm>
            <a:off x="1027112" y="4959350"/>
            <a:ext cx="7217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dirty="0"/>
              <a:t>Between subjects – data is independent</a:t>
            </a:r>
          </a:p>
          <a:p>
            <a:pPr eaLnBrk="1" hangingPunct="1">
              <a:lnSpc>
                <a:spcPct val="100000"/>
              </a:lnSpc>
              <a:spcBef>
                <a:spcPct val="0"/>
              </a:spcBef>
              <a:buClrTx/>
              <a:buFontTx/>
              <a:buNone/>
            </a:pPr>
            <a:r>
              <a:rPr lang="en-GB" altLang="en-US" dirty="0"/>
              <a:t>Within subjects – data is correlated</a:t>
            </a:r>
          </a:p>
        </p:txBody>
      </p:sp>
    </p:spTree>
    <p:extLst>
      <p:ext uri="{BB962C8B-B14F-4D97-AF65-F5344CB8AC3E}">
        <p14:creationId xmlns:p14="http://schemas.microsoft.com/office/powerpoint/2010/main" val="21020219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altLang="en-US"/>
              <a:t>Group Designs</a:t>
            </a:r>
          </a:p>
        </p:txBody>
      </p:sp>
      <p:sp>
        <p:nvSpPr>
          <p:cNvPr id="3" name="Content Placeholder 2"/>
          <p:cNvSpPr>
            <a:spLocks noGrp="1"/>
          </p:cNvSpPr>
          <p:nvPr>
            <p:ph idx="1"/>
          </p:nvPr>
        </p:nvSpPr>
        <p:spPr/>
        <p:txBody>
          <a:bodyPr/>
          <a:lstStyle/>
          <a:p>
            <a:pPr eaLnBrk="1" hangingPunct="1"/>
            <a:r>
              <a:rPr lang="en-GB" altLang="en-US" b="1"/>
              <a:t>Between subjects</a:t>
            </a:r>
            <a:br>
              <a:rPr lang="en-GB" altLang="en-US"/>
            </a:br>
            <a:r>
              <a:rPr lang="en-GB" altLang="en-US"/>
              <a:t>Different people in </a:t>
            </a:r>
            <a:br>
              <a:rPr lang="en-GB" altLang="en-US"/>
            </a:br>
            <a:r>
              <a:rPr lang="en-GB" altLang="en-US"/>
              <a:t>different conditions (IV)</a:t>
            </a:r>
            <a:br>
              <a:rPr lang="en-GB" altLang="en-US"/>
            </a:br>
            <a:endParaRPr lang="en-GB" altLang="en-US"/>
          </a:p>
        </p:txBody>
      </p:sp>
      <p:sp>
        <p:nvSpPr>
          <p:cNvPr id="8196" name="Slide Number Placeholder 3"/>
          <p:cNvSpPr>
            <a:spLocks noGrp="1"/>
          </p:cNvSpPr>
          <p:nvPr>
            <p:ph type="sldNum" sz="quarter" idx="10"/>
          </p:nvPr>
        </p:nvSpPr>
        <p:spPr>
          <a:noFill/>
        </p:spPr>
        <p:txBody>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a:lnSpc>
                <a:spcPct val="100000"/>
              </a:lnSpc>
              <a:spcBef>
                <a:spcPct val="0"/>
              </a:spcBef>
              <a:buClrTx/>
              <a:buFontTx/>
              <a:buNone/>
            </a:pPr>
            <a:fld id="{B2A01CA8-4313-49C8-9CBA-1607945830FF}" type="slidenum">
              <a:rPr lang="en-GB" altLang="en-US" sz="1400"/>
              <a:pPr>
                <a:lnSpc>
                  <a:spcPct val="100000"/>
                </a:lnSpc>
                <a:spcBef>
                  <a:spcPct val="0"/>
                </a:spcBef>
                <a:buClrTx/>
                <a:buFontTx/>
                <a:buNone/>
              </a:pPr>
              <a:t>16</a:t>
            </a:fld>
            <a:endParaRPr lang="en-GB" altLang="en-US" sz="1400"/>
          </a:p>
        </p:txBody>
      </p:sp>
      <p:grpSp>
        <p:nvGrpSpPr>
          <p:cNvPr id="59" name="Group 58"/>
          <p:cNvGrpSpPr>
            <a:grpSpLocks/>
          </p:cNvGrpSpPr>
          <p:nvPr/>
        </p:nvGrpSpPr>
        <p:grpSpPr bwMode="auto">
          <a:xfrm>
            <a:off x="755650" y="3094038"/>
            <a:ext cx="2776538" cy="927100"/>
            <a:chOff x="6419709" y="2749784"/>
            <a:chExt cx="2776381" cy="927127"/>
          </a:xfrm>
        </p:grpSpPr>
        <p:grpSp>
          <p:nvGrpSpPr>
            <p:cNvPr id="8231" name="Group 57"/>
            <p:cNvGrpSpPr>
              <a:grpSpLocks/>
            </p:cNvGrpSpPr>
            <p:nvPr/>
          </p:nvGrpSpPr>
          <p:grpSpPr bwMode="auto">
            <a:xfrm>
              <a:off x="6419709" y="2749784"/>
              <a:ext cx="2472938" cy="927127"/>
              <a:chOff x="6419709" y="2749784"/>
              <a:chExt cx="2472938" cy="927127"/>
            </a:xfrm>
          </p:grpSpPr>
          <p:grpSp>
            <p:nvGrpSpPr>
              <p:cNvPr id="8233" name="Group 41"/>
              <p:cNvGrpSpPr>
                <a:grpSpLocks/>
              </p:cNvGrpSpPr>
              <p:nvPr/>
            </p:nvGrpSpPr>
            <p:grpSpPr bwMode="auto">
              <a:xfrm>
                <a:off x="6419709" y="2770038"/>
                <a:ext cx="1171822" cy="906873"/>
                <a:chOff x="6419709" y="2770038"/>
                <a:chExt cx="1171822" cy="906873"/>
              </a:xfrm>
            </p:grpSpPr>
            <p:sp>
              <p:nvSpPr>
                <p:cNvPr id="32" name="Rectangle 31"/>
                <p:cNvSpPr/>
                <p:nvPr/>
              </p:nvSpPr>
              <p:spPr bwMode="auto">
                <a:xfrm>
                  <a:off x="6419709" y="3157783"/>
                  <a:ext cx="1042929" cy="519128"/>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39" name="TextBox 18"/>
                <p:cNvSpPr txBox="1">
                  <a:spLocks noChangeArrowheads="1"/>
                </p:cNvSpPr>
                <p:nvPr/>
              </p:nvSpPr>
              <p:spPr bwMode="auto">
                <a:xfrm>
                  <a:off x="6425791" y="2770038"/>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1</a:t>
                  </a:r>
                </a:p>
              </p:txBody>
            </p:sp>
          </p:grpSp>
          <p:grpSp>
            <p:nvGrpSpPr>
              <p:cNvPr id="8234" name="Group 42"/>
              <p:cNvGrpSpPr>
                <a:grpSpLocks/>
              </p:cNvGrpSpPr>
              <p:nvPr/>
            </p:nvGrpSpPr>
            <p:grpSpPr bwMode="auto">
              <a:xfrm>
                <a:off x="7726907" y="2749784"/>
                <a:ext cx="1165740" cy="919376"/>
                <a:chOff x="7574507" y="2597384"/>
                <a:chExt cx="1165740" cy="919376"/>
              </a:xfrm>
            </p:grpSpPr>
            <p:sp>
              <p:nvSpPr>
                <p:cNvPr id="44" name="Rectangle 43"/>
                <p:cNvSpPr/>
                <p:nvPr/>
              </p:nvSpPr>
              <p:spPr bwMode="auto">
                <a:xfrm>
                  <a:off x="7635657" y="2997446"/>
                  <a:ext cx="982607" cy="51912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37" name="TextBox 18"/>
                <p:cNvSpPr txBox="1">
                  <a:spLocks noChangeArrowheads="1"/>
                </p:cNvSpPr>
                <p:nvPr/>
              </p:nvSpPr>
              <p:spPr bwMode="auto">
                <a:xfrm>
                  <a:off x="7574507" y="2597384"/>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2</a:t>
                  </a:r>
                </a:p>
              </p:txBody>
            </p:sp>
          </p:grpSp>
          <p:sp>
            <p:nvSpPr>
              <p:cNvPr id="8235" name="TextBox 18"/>
              <p:cNvSpPr txBox="1">
                <a:spLocks noChangeArrowheads="1"/>
              </p:cNvSpPr>
              <p:nvPr/>
            </p:nvSpPr>
            <p:spPr bwMode="auto">
              <a:xfrm>
                <a:off x="6425791" y="3209472"/>
                <a:ext cx="1264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grpSp>
        <p:sp>
          <p:nvSpPr>
            <p:cNvPr id="8232" name="TextBox 19"/>
            <p:cNvSpPr txBox="1">
              <a:spLocks noChangeArrowheads="1"/>
            </p:cNvSpPr>
            <p:nvPr/>
          </p:nvSpPr>
          <p:spPr bwMode="auto">
            <a:xfrm>
              <a:off x="7726907" y="3203569"/>
              <a:ext cx="14691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grpSp>
        <p:nvGrpSpPr>
          <p:cNvPr id="2" name="Group 1"/>
          <p:cNvGrpSpPr>
            <a:grpSpLocks/>
          </p:cNvGrpSpPr>
          <p:nvPr/>
        </p:nvGrpSpPr>
        <p:grpSpPr bwMode="auto">
          <a:xfrm>
            <a:off x="755650" y="4251325"/>
            <a:ext cx="4083050" cy="927100"/>
            <a:chOff x="1331640" y="4293096"/>
            <a:chExt cx="4082345" cy="927100"/>
          </a:xfrm>
        </p:grpSpPr>
        <p:grpSp>
          <p:nvGrpSpPr>
            <p:cNvPr id="8219" name="Group 41"/>
            <p:cNvGrpSpPr>
              <a:grpSpLocks/>
            </p:cNvGrpSpPr>
            <p:nvPr/>
          </p:nvGrpSpPr>
          <p:grpSpPr bwMode="auto">
            <a:xfrm>
              <a:off x="1331640" y="4313349"/>
              <a:ext cx="1171888" cy="906847"/>
              <a:chOff x="6419709" y="2770038"/>
              <a:chExt cx="1171822" cy="906873"/>
            </a:xfrm>
          </p:grpSpPr>
          <p:sp>
            <p:nvSpPr>
              <p:cNvPr id="42" name="Rectangle 41"/>
              <p:cNvSpPr/>
              <p:nvPr/>
            </p:nvSpPr>
            <p:spPr bwMode="auto">
              <a:xfrm>
                <a:off x="6419709" y="3157784"/>
                <a:ext cx="1042750" cy="51912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30" name="TextBox 18"/>
              <p:cNvSpPr txBox="1">
                <a:spLocks noChangeArrowheads="1"/>
              </p:cNvSpPr>
              <p:nvPr/>
            </p:nvSpPr>
            <p:spPr bwMode="auto">
              <a:xfrm>
                <a:off x="6425791" y="2770038"/>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1</a:t>
                </a:r>
              </a:p>
            </p:txBody>
          </p:sp>
        </p:grpSp>
        <p:grpSp>
          <p:nvGrpSpPr>
            <p:cNvPr id="8220" name="Group 42"/>
            <p:cNvGrpSpPr>
              <a:grpSpLocks/>
            </p:cNvGrpSpPr>
            <p:nvPr/>
          </p:nvGrpSpPr>
          <p:grpSpPr bwMode="auto">
            <a:xfrm>
              <a:off x="2638912" y="4293096"/>
              <a:ext cx="1165806" cy="919349"/>
              <a:chOff x="7574507" y="2597384"/>
              <a:chExt cx="1165740" cy="919376"/>
            </a:xfrm>
          </p:grpSpPr>
          <p:sp>
            <p:nvSpPr>
              <p:cNvPr id="40" name="Rectangle 39"/>
              <p:cNvSpPr/>
              <p:nvPr/>
            </p:nvSpPr>
            <p:spPr bwMode="auto">
              <a:xfrm>
                <a:off x="7594154" y="2997446"/>
                <a:ext cx="1023704" cy="519128"/>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28" name="TextBox 18"/>
              <p:cNvSpPr txBox="1">
                <a:spLocks noChangeArrowheads="1"/>
              </p:cNvSpPr>
              <p:nvPr/>
            </p:nvSpPr>
            <p:spPr bwMode="auto">
              <a:xfrm>
                <a:off x="7574507" y="2597384"/>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2</a:t>
                </a:r>
              </a:p>
            </p:txBody>
          </p:sp>
        </p:grpSp>
        <p:sp>
          <p:nvSpPr>
            <p:cNvPr id="8221" name="TextBox 18"/>
            <p:cNvSpPr txBox="1">
              <a:spLocks noChangeArrowheads="1"/>
            </p:cNvSpPr>
            <p:nvPr/>
          </p:nvSpPr>
          <p:spPr bwMode="auto">
            <a:xfrm>
              <a:off x="1337722" y="4752771"/>
              <a:ext cx="1264973"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8222" name="TextBox 19"/>
            <p:cNvSpPr txBox="1">
              <a:spLocks noChangeArrowheads="1"/>
            </p:cNvSpPr>
            <p:nvPr/>
          </p:nvSpPr>
          <p:spPr bwMode="auto">
            <a:xfrm>
              <a:off x="2638912" y="4746868"/>
              <a:ext cx="146926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nvGrpSpPr>
            <p:cNvPr id="8223" name="Group 41"/>
            <p:cNvGrpSpPr>
              <a:grpSpLocks/>
            </p:cNvGrpSpPr>
            <p:nvPr/>
          </p:nvGrpSpPr>
          <p:grpSpPr bwMode="auto">
            <a:xfrm>
              <a:off x="3923928" y="4313349"/>
              <a:ext cx="1171888" cy="906847"/>
              <a:chOff x="6419709" y="2770038"/>
              <a:chExt cx="1171822" cy="906873"/>
            </a:xfrm>
          </p:grpSpPr>
          <p:sp>
            <p:nvSpPr>
              <p:cNvPr id="68" name="Rectangle 67"/>
              <p:cNvSpPr/>
              <p:nvPr/>
            </p:nvSpPr>
            <p:spPr bwMode="auto">
              <a:xfrm>
                <a:off x="6419361" y="3157784"/>
                <a:ext cx="1044336" cy="51912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26" name="TextBox 18"/>
              <p:cNvSpPr txBox="1">
                <a:spLocks noChangeArrowheads="1"/>
              </p:cNvSpPr>
              <p:nvPr/>
            </p:nvSpPr>
            <p:spPr bwMode="auto">
              <a:xfrm>
                <a:off x="6425791" y="2770038"/>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3</a:t>
                </a:r>
              </a:p>
            </p:txBody>
          </p:sp>
        </p:grpSp>
        <p:sp>
          <p:nvSpPr>
            <p:cNvPr id="8224" name="TextBox 19"/>
            <p:cNvSpPr txBox="1">
              <a:spLocks noChangeArrowheads="1"/>
            </p:cNvSpPr>
            <p:nvPr/>
          </p:nvSpPr>
          <p:spPr bwMode="auto">
            <a:xfrm>
              <a:off x="3944719" y="4714791"/>
              <a:ext cx="146926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FFC000"/>
                  </a:solidFill>
                </a:rPr>
                <a:t>Cond 3</a:t>
              </a:r>
            </a:p>
          </p:txBody>
        </p:sp>
      </p:grpSp>
      <p:grpSp>
        <p:nvGrpSpPr>
          <p:cNvPr id="4" name="Group 3"/>
          <p:cNvGrpSpPr>
            <a:grpSpLocks/>
          </p:cNvGrpSpPr>
          <p:nvPr/>
        </p:nvGrpSpPr>
        <p:grpSpPr bwMode="auto">
          <a:xfrm>
            <a:off x="706438" y="5443538"/>
            <a:ext cx="5413375" cy="927100"/>
            <a:chOff x="706179" y="5444002"/>
            <a:chExt cx="5413177" cy="927100"/>
          </a:xfrm>
        </p:grpSpPr>
        <p:grpSp>
          <p:nvGrpSpPr>
            <p:cNvPr id="8203" name="Group 41"/>
            <p:cNvGrpSpPr>
              <a:grpSpLocks/>
            </p:cNvGrpSpPr>
            <p:nvPr/>
          </p:nvGrpSpPr>
          <p:grpSpPr bwMode="auto">
            <a:xfrm>
              <a:off x="706179" y="5464255"/>
              <a:ext cx="1171888" cy="906847"/>
              <a:chOff x="6419709" y="2770038"/>
              <a:chExt cx="1171822" cy="906873"/>
            </a:xfrm>
          </p:grpSpPr>
          <p:sp>
            <p:nvSpPr>
              <p:cNvPr id="82" name="Rectangle 81"/>
              <p:cNvSpPr/>
              <p:nvPr/>
            </p:nvSpPr>
            <p:spPr bwMode="auto">
              <a:xfrm>
                <a:off x="6419709" y="3157783"/>
                <a:ext cx="1042890" cy="519128"/>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18" name="TextBox 18"/>
              <p:cNvSpPr txBox="1">
                <a:spLocks noChangeArrowheads="1"/>
              </p:cNvSpPr>
              <p:nvPr/>
            </p:nvSpPr>
            <p:spPr bwMode="auto">
              <a:xfrm>
                <a:off x="6425791" y="2770038"/>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1</a:t>
                </a:r>
              </a:p>
            </p:txBody>
          </p:sp>
        </p:grpSp>
        <p:grpSp>
          <p:nvGrpSpPr>
            <p:cNvPr id="8204" name="Group 42"/>
            <p:cNvGrpSpPr>
              <a:grpSpLocks/>
            </p:cNvGrpSpPr>
            <p:nvPr/>
          </p:nvGrpSpPr>
          <p:grpSpPr bwMode="auto">
            <a:xfrm>
              <a:off x="2013451" y="5444002"/>
              <a:ext cx="1165806" cy="919349"/>
              <a:chOff x="7574507" y="2597384"/>
              <a:chExt cx="1165740" cy="919376"/>
            </a:xfrm>
          </p:grpSpPr>
          <p:sp>
            <p:nvSpPr>
              <p:cNvPr id="80" name="Rectangle 79"/>
              <p:cNvSpPr/>
              <p:nvPr/>
            </p:nvSpPr>
            <p:spPr bwMode="auto">
              <a:xfrm>
                <a:off x="7594335" y="2997446"/>
                <a:ext cx="1023841" cy="51912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16" name="TextBox 18"/>
              <p:cNvSpPr txBox="1">
                <a:spLocks noChangeArrowheads="1"/>
              </p:cNvSpPr>
              <p:nvPr/>
            </p:nvSpPr>
            <p:spPr bwMode="auto">
              <a:xfrm>
                <a:off x="7574507" y="2597384"/>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2</a:t>
                </a:r>
              </a:p>
            </p:txBody>
          </p:sp>
        </p:grpSp>
        <p:sp>
          <p:nvSpPr>
            <p:cNvPr id="8205" name="TextBox 18"/>
            <p:cNvSpPr txBox="1">
              <a:spLocks noChangeArrowheads="1"/>
            </p:cNvSpPr>
            <p:nvPr/>
          </p:nvSpPr>
          <p:spPr bwMode="auto">
            <a:xfrm>
              <a:off x="712261" y="5903677"/>
              <a:ext cx="1264973"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8206" name="TextBox 19"/>
            <p:cNvSpPr txBox="1">
              <a:spLocks noChangeArrowheads="1"/>
            </p:cNvSpPr>
            <p:nvPr/>
          </p:nvSpPr>
          <p:spPr bwMode="auto">
            <a:xfrm>
              <a:off x="2013451" y="5897774"/>
              <a:ext cx="146926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nvGrpSpPr>
            <p:cNvPr id="8207" name="Group 41"/>
            <p:cNvGrpSpPr>
              <a:grpSpLocks/>
            </p:cNvGrpSpPr>
            <p:nvPr/>
          </p:nvGrpSpPr>
          <p:grpSpPr bwMode="auto">
            <a:xfrm>
              <a:off x="3298467" y="5464255"/>
              <a:ext cx="1171888" cy="906847"/>
              <a:chOff x="6419709" y="2770038"/>
              <a:chExt cx="1171822" cy="906873"/>
            </a:xfrm>
          </p:grpSpPr>
          <p:sp>
            <p:nvSpPr>
              <p:cNvPr id="78" name="Rectangle 77"/>
              <p:cNvSpPr/>
              <p:nvPr/>
            </p:nvSpPr>
            <p:spPr bwMode="auto">
              <a:xfrm>
                <a:off x="6419713" y="3157783"/>
                <a:ext cx="1042891" cy="519128"/>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14" name="TextBox 18"/>
              <p:cNvSpPr txBox="1">
                <a:spLocks noChangeArrowheads="1"/>
              </p:cNvSpPr>
              <p:nvPr/>
            </p:nvSpPr>
            <p:spPr bwMode="auto">
              <a:xfrm>
                <a:off x="6425791" y="2770038"/>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3</a:t>
                </a:r>
              </a:p>
            </p:txBody>
          </p:sp>
        </p:grpSp>
        <p:sp>
          <p:nvSpPr>
            <p:cNvPr id="8208" name="TextBox 19"/>
            <p:cNvSpPr txBox="1">
              <a:spLocks noChangeArrowheads="1"/>
            </p:cNvSpPr>
            <p:nvPr/>
          </p:nvSpPr>
          <p:spPr bwMode="auto">
            <a:xfrm>
              <a:off x="3319258" y="5865697"/>
              <a:ext cx="1469266" cy="40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FFC000"/>
                  </a:solidFill>
                </a:rPr>
                <a:t>Cond 3</a:t>
              </a:r>
            </a:p>
          </p:txBody>
        </p:sp>
        <p:grpSp>
          <p:nvGrpSpPr>
            <p:cNvPr id="8209" name="Group 41"/>
            <p:cNvGrpSpPr>
              <a:grpSpLocks/>
            </p:cNvGrpSpPr>
            <p:nvPr/>
          </p:nvGrpSpPr>
          <p:grpSpPr bwMode="auto">
            <a:xfrm>
              <a:off x="4644008" y="5456318"/>
              <a:ext cx="1171888" cy="906847"/>
              <a:chOff x="6419709" y="2770038"/>
              <a:chExt cx="1171822" cy="906873"/>
            </a:xfrm>
          </p:grpSpPr>
          <p:sp>
            <p:nvSpPr>
              <p:cNvPr id="85" name="Rectangle 84"/>
              <p:cNvSpPr/>
              <p:nvPr/>
            </p:nvSpPr>
            <p:spPr bwMode="auto">
              <a:xfrm>
                <a:off x="6420323" y="3157783"/>
                <a:ext cx="1042891" cy="51912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8212" name="TextBox 18"/>
              <p:cNvSpPr txBox="1">
                <a:spLocks noChangeArrowheads="1"/>
              </p:cNvSpPr>
              <p:nvPr/>
            </p:nvSpPr>
            <p:spPr bwMode="auto">
              <a:xfrm>
                <a:off x="6425791" y="2770038"/>
                <a:ext cx="11657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Group 4</a:t>
                </a:r>
              </a:p>
            </p:txBody>
          </p:sp>
        </p:grpSp>
        <p:sp>
          <p:nvSpPr>
            <p:cNvPr id="87" name="TextBox 19"/>
            <p:cNvSpPr txBox="1">
              <a:spLocks noChangeArrowheads="1"/>
            </p:cNvSpPr>
            <p:nvPr/>
          </p:nvSpPr>
          <p:spPr bwMode="auto">
            <a:xfrm>
              <a:off x="4649385" y="5910727"/>
              <a:ext cx="1469971"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dg Vesta" pitchFamily="2" charset="0"/>
                  <a:cs typeface="Arial" charset="0"/>
                </a:defRPr>
              </a:lvl1pPr>
              <a:lvl2pPr marL="742950" indent="-285750" eaLnBrk="0" hangingPunct="0">
                <a:defRPr sz="2400">
                  <a:solidFill>
                    <a:schemeClr val="tx1"/>
                  </a:solidFill>
                  <a:latin typeface="Rdg Vesta" pitchFamily="2" charset="0"/>
                  <a:cs typeface="Arial" charset="0"/>
                </a:defRPr>
              </a:lvl2pPr>
              <a:lvl3pPr marL="1143000" indent="-228600" eaLnBrk="0" hangingPunct="0">
                <a:defRPr sz="2400">
                  <a:solidFill>
                    <a:schemeClr val="tx1"/>
                  </a:solidFill>
                  <a:latin typeface="Rdg Vesta" pitchFamily="2" charset="0"/>
                  <a:cs typeface="Arial" charset="0"/>
                </a:defRPr>
              </a:lvl3pPr>
              <a:lvl4pPr marL="1600200" indent="-228600" eaLnBrk="0" hangingPunct="0">
                <a:defRPr sz="2400">
                  <a:solidFill>
                    <a:schemeClr val="tx1"/>
                  </a:solidFill>
                  <a:latin typeface="Rdg Vesta" pitchFamily="2" charset="0"/>
                  <a:cs typeface="Arial" charset="0"/>
                </a:defRPr>
              </a:lvl4pPr>
              <a:lvl5pPr marL="2057400" indent="-228600" eaLnBrk="0" hangingPunct="0">
                <a:defRPr sz="2400">
                  <a:solidFill>
                    <a:schemeClr val="tx1"/>
                  </a:solidFill>
                  <a:latin typeface="Rdg Vesta" pitchFamily="2" charset="0"/>
                  <a:cs typeface="Arial" charset="0"/>
                </a:defRPr>
              </a:lvl5pPr>
              <a:lvl6pPr marL="2514600" indent="-228600" eaLnBrk="0" fontAlgn="base" hangingPunct="0">
                <a:spcBef>
                  <a:spcPct val="0"/>
                </a:spcBef>
                <a:spcAft>
                  <a:spcPct val="0"/>
                </a:spcAft>
                <a:defRPr sz="2400">
                  <a:solidFill>
                    <a:schemeClr val="tx1"/>
                  </a:solidFill>
                  <a:latin typeface="Rdg Vesta" pitchFamily="2" charset="0"/>
                  <a:cs typeface="Arial" charset="0"/>
                </a:defRPr>
              </a:lvl6pPr>
              <a:lvl7pPr marL="2971800" indent="-228600" eaLnBrk="0" fontAlgn="base" hangingPunct="0">
                <a:spcBef>
                  <a:spcPct val="0"/>
                </a:spcBef>
                <a:spcAft>
                  <a:spcPct val="0"/>
                </a:spcAft>
                <a:defRPr sz="2400">
                  <a:solidFill>
                    <a:schemeClr val="tx1"/>
                  </a:solidFill>
                  <a:latin typeface="Rdg Vesta" pitchFamily="2" charset="0"/>
                  <a:cs typeface="Arial" charset="0"/>
                </a:defRPr>
              </a:lvl7pPr>
              <a:lvl8pPr marL="3429000" indent="-228600" eaLnBrk="0" fontAlgn="base" hangingPunct="0">
                <a:spcBef>
                  <a:spcPct val="0"/>
                </a:spcBef>
                <a:spcAft>
                  <a:spcPct val="0"/>
                </a:spcAft>
                <a:defRPr sz="2400">
                  <a:solidFill>
                    <a:schemeClr val="tx1"/>
                  </a:solidFill>
                  <a:latin typeface="Rdg Vesta" pitchFamily="2" charset="0"/>
                  <a:cs typeface="Arial" charset="0"/>
                </a:defRPr>
              </a:lvl8pPr>
              <a:lvl9pPr marL="3886200" indent="-228600" eaLnBrk="0" fontAlgn="base" hangingPunct="0">
                <a:spcBef>
                  <a:spcPct val="0"/>
                </a:spcBef>
                <a:spcAft>
                  <a:spcPct val="0"/>
                </a:spcAft>
                <a:defRPr sz="2400">
                  <a:solidFill>
                    <a:schemeClr val="tx1"/>
                  </a:solidFill>
                  <a:latin typeface="Rdg Vesta" pitchFamily="2" charset="0"/>
                  <a:cs typeface="Arial" charset="0"/>
                </a:defRPr>
              </a:lvl9pPr>
            </a:lstStyle>
            <a:p>
              <a:pPr eaLnBrk="1" hangingPunct="1">
                <a:defRPr/>
              </a:pPr>
              <a:r>
                <a:rPr lang="en-GB" sz="2000" dirty="0">
                  <a:solidFill>
                    <a:schemeClr val="accent1">
                      <a:lumMod val="75000"/>
                    </a:schemeClr>
                  </a:solidFill>
                </a:rPr>
                <a:t>Cond 4</a:t>
              </a:r>
            </a:p>
          </p:txBody>
        </p:sp>
      </p:grpSp>
      <p:sp>
        <p:nvSpPr>
          <p:cNvPr id="88" name="TextBox 87"/>
          <p:cNvSpPr txBox="1">
            <a:spLocks noChangeArrowheads="1"/>
          </p:cNvSpPr>
          <p:nvPr/>
        </p:nvSpPr>
        <p:spPr bwMode="auto">
          <a:xfrm>
            <a:off x="3582988" y="3494088"/>
            <a:ext cx="4373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1800"/>
              <a:t>e.g. children vs adults</a:t>
            </a:r>
          </a:p>
        </p:txBody>
      </p:sp>
      <p:sp>
        <p:nvSpPr>
          <p:cNvPr id="89" name="TextBox 88"/>
          <p:cNvSpPr txBox="1">
            <a:spLocks noChangeArrowheads="1"/>
          </p:cNvSpPr>
          <p:nvPr/>
        </p:nvSpPr>
        <p:spPr bwMode="auto">
          <a:xfrm>
            <a:off x="4756150" y="4659313"/>
            <a:ext cx="4373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1800"/>
              <a:t>e.g. children vs teenagers vs. adults</a:t>
            </a:r>
          </a:p>
        </p:txBody>
      </p:sp>
      <p:sp>
        <p:nvSpPr>
          <p:cNvPr id="90" name="TextBox 89"/>
          <p:cNvSpPr txBox="1">
            <a:spLocks noChangeArrowheads="1"/>
          </p:cNvSpPr>
          <p:nvPr/>
        </p:nvSpPr>
        <p:spPr bwMode="auto">
          <a:xfrm>
            <a:off x="6011863" y="5738813"/>
            <a:ext cx="4373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1800"/>
              <a:t>e.g. children vs teenagers </a:t>
            </a:r>
            <a:br>
              <a:rPr lang="en-GB" altLang="en-US" sz="1800"/>
            </a:br>
            <a:r>
              <a:rPr lang="en-GB" altLang="en-US" sz="1800"/>
              <a:t>vs. adults vs. older adults</a:t>
            </a:r>
          </a:p>
        </p:txBody>
      </p:sp>
    </p:spTree>
    <p:extLst>
      <p:ext uri="{BB962C8B-B14F-4D97-AF65-F5344CB8AC3E}">
        <p14:creationId xmlns:p14="http://schemas.microsoft.com/office/powerpoint/2010/main" val="133800722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8" grpId="0"/>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GB" altLang="en-US"/>
              <a:t>Group Designs</a:t>
            </a:r>
          </a:p>
        </p:txBody>
      </p:sp>
      <p:sp>
        <p:nvSpPr>
          <p:cNvPr id="9219" name="Content Placeholder 2"/>
          <p:cNvSpPr>
            <a:spLocks noGrp="1"/>
          </p:cNvSpPr>
          <p:nvPr>
            <p:ph idx="1"/>
          </p:nvPr>
        </p:nvSpPr>
        <p:spPr/>
        <p:txBody>
          <a:bodyPr/>
          <a:lstStyle/>
          <a:p>
            <a:pPr eaLnBrk="1" hangingPunct="1"/>
            <a:r>
              <a:rPr lang="en-GB" altLang="en-US" b="1"/>
              <a:t>Within subjects</a:t>
            </a:r>
            <a:br>
              <a:rPr lang="en-GB" altLang="en-US" b="1"/>
            </a:br>
            <a:r>
              <a:rPr lang="en-GB" altLang="en-US"/>
              <a:t>Same people in all conditions (IV)</a:t>
            </a:r>
            <a:br>
              <a:rPr lang="en-GB" altLang="en-US"/>
            </a:br>
            <a:br>
              <a:rPr lang="en-GB" altLang="en-US"/>
            </a:br>
            <a:endParaRPr lang="en-GB" altLang="en-US"/>
          </a:p>
        </p:txBody>
      </p:sp>
      <p:sp>
        <p:nvSpPr>
          <p:cNvPr id="9220" name="Slide Number Placeholder 3"/>
          <p:cNvSpPr>
            <a:spLocks noGrp="1"/>
          </p:cNvSpPr>
          <p:nvPr>
            <p:ph type="sldNum" sz="quarter" idx="10"/>
          </p:nvPr>
        </p:nvSpPr>
        <p:spPr>
          <a:noFill/>
        </p:spPr>
        <p:txBody>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a:lnSpc>
                <a:spcPct val="100000"/>
              </a:lnSpc>
              <a:spcBef>
                <a:spcPct val="0"/>
              </a:spcBef>
              <a:buClrTx/>
              <a:buFontTx/>
              <a:buNone/>
            </a:pPr>
            <a:fld id="{AB4F0881-7097-42B0-B867-EEDD6E91A5C4}" type="slidenum">
              <a:rPr lang="en-GB" altLang="en-US" sz="1400"/>
              <a:pPr>
                <a:lnSpc>
                  <a:spcPct val="100000"/>
                </a:lnSpc>
                <a:spcBef>
                  <a:spcPct val="0"/>
                </a:spcBef>
                <a:buClrTx/>
                <a:buFontTx/>
                <a:buNone/>
              </a:pPr>
              <a:t>17</a:t>
            </a:fld>
            <a:endParaRPr lang="en-GB" altLang="en-US" sz="1400"/>
          </a:p>
        </p:txBody>
      </p:sp>
      <p:sp>
        <p:nvSpPr>
          <p:cNvPr id="6" name="Rectangle 5"/>
          <p:cNvSpPr/>
          <p:nvPr/>
        </p:nvSpPr>
        <p:spPr bwMode="auto">
          <a:xfrm>
            <a:off x="1270000" y="3228975"/>
            <a:ext cx="2070100" cy="519113"/>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9222" name="TextBox 7"/>
          <p:cNvSpPr txBox="1">
            <a:spLocks noChangeArrowheads="1"/>
          </p:cNvSpPr>
          <p:nvPr/>
        </p:nvSpPr>
        <p:spPr bwMode="auto">
          <a:xfrm>
            <a:off x="1670050" y="2852738"/>
            <a:ext cx="132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a:t>
            </a:r>
          </a:p>
        </p:txBody>
      </p:sp>
      <p:cxnSp>
        <p:nvCxnSpPr>
          <p:cNvPr id="8" name="Straight Connector 7"/>
          <p:cNvCxnSpPr/>
          <p:nvPr/>
        </p:nvCxnSpPr>
        <p:spPr bwMode="auto">
          <a:xfrm>
            <a:off x="2330450" y="3216275"/>
            <a:ext cx="0" cy="523875"/>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4" name="TextBox 18"/>
          <p:cNvSpPr txBox="1">
            <a:spLocks noChangeArrowheads="1"/>
          </p:cNvSpPr>
          <p:nvPr/>
        </p:nvSpPr>
        <p:spPr bwMode="auto">
          <a:xfrm>
            <a:off x="1258888" y="3252788"/>
            <a:ext cx="1265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9225" name="TextBox 19"/>
          <p:cNvSpPr txBox="1">
            <a:spLocks noChangeArrowheads="1"/>
          </p:cNvSpPr>
          <p:nvPr/>
        </p:nvSpPr>
        <p:spPr bwMode="auto">
          <a:xfrm>
            <a:off x="2384425" y="3246438"/>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nvGrpSpPr>
          <p:cNvPr id="4" name="Group 3"/>
          <p:cNvGrpSpPr>
            <a:grpSpLocks/>
          </p:cNvGrpSpPr>
          <p:nvPr/>
        </p:nvGrpSpPr>
        <p:grpSpPr bwMode="auto">
          <a:xfrm>
            <a:off x="1233488" y="4100513"/>
            <a:ext cx="3663950" cy="901700"/>
            <a:chOff x="1232702" y="4101232"/>
            <a:chExt cx="3665226" cy="900756"/>
          </a:xfrm>
        </p:grpSpPr>
        <p:grpSp>
          <p:nvGrpSpPr>
            <p:cNvPr id="9243" name="Group 33"/>
            <p:cNvGrpSpPr>
              <a:grpSpLocks/>
            </p:cNvGrpSpPr>
            <p:nvPr/>
          </p:nvGrpSpPr>
          <p:grpSpPr bwMode="auto">
            <a:xfrm>
              <a:off x="1232702" y="4101232"/>
              <a:ext cx="2593975" cy="895350"/>
              <a:chOff x="6077757" y="1164866"/>
              <a:chExt cx="2593558" cy="895983"/>
            </a:xfrm>
          </p:grpSpPr>
          <p:sp>
            <p:nvSpPr>
              <p:cNvPr id="35" name="Rectangle 34"/>
              <p:cNvSpPr/>
              <p:nvPr/>
            </p:nvSpPr>
            <p:spPr bwMode="auto">
              <a:xfrm>
                <a:off x="6088871" y="1540975"/>
                <a:ext cx="2068901" cy="520523"/>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9248" name="TextBox 7"/>
              <p:cNvSpPr txBox="1">
                <a:spLocks noChangeArrowheads="1"/>
              </p:cNvSpPr>
              <p:nvPr/>
            </p:nvSpPr>
            <p:spPr bwMode="auto">
              <a:xfrm>
                <a:off x="6488722" y="1164866"/>
                <a:ext cx="13197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a:t>
                </a:r>
              </a:p>
            </p:txBody>
          </p:sp>
          <p:cxnSp>
            <p:nvCxnSpPr>
              <p:cNvPr id="37" name="Straight Connector 36"/>
              <p:cNvCxnSpPr/>
              <p:nvPr/>
            </p:nvCxnSpPr>
            <p:spPr bwMode="auto">
              <a:xfrm>
                <a:off x="7149520" y="1528279"/>
                <a:ext cx="0" cy="525284"/>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50" name="TextBox 18"/>
              <p:cNvSpPr txBox="1">
                <a:spLocks noChangeArrowheads="1"/>
              </p:cNvSpPr>
              <p:nvPr/>
            </p:nvSpPr>
            <p:spPr bwMode="auto">
              <a:xfrm>
                <a:off x="6077757" y="1564976"/>
                <a:ext cx="1264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9251" name="TextBox 19"/>
              <p:cNvSpPr txBox="1">
                <a:spLocks noChangeArrowheads="1"/>
              </p:cNvSpPr>
              <p:nvPr/>
            </p:nvSpPr>
            <p:spPr bwMode="auto">
              <a:xfrm>
                <a:off x="7202132" y="1558587"/>
                <a:ext cx="14691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sp>
          <p:nvSpPr>
            <p:cNvPr id="47" name="Rectangle 46"/>
            <p:cNvSpPr/>
            <p:nvPr/>
          </p:nvSpPr>
          <p:spPr bwMode="auto">
            <a:xfrm>
              <a:off x="3316227" y="4483418"/>
              <a:ext cx="1035410" cy="518570"/>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9245" name="TextBox 19"/>
            <p:cNvSpPr txBox="1">
              <a:spLocks noChangeArrowheads="1"/>
            </p:cNvSpPr>
            <p:nvPr/>
          </p:nvSpPr>
          <p:spPr bwMode="auto">
            <a:xfrm>
              <a:off x="3428509" y="4496327"/>
              <a:ext cx="1469419" cy="39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FFC000"/>
                  </a:solidFill>
                </a:rPr>
                <a:t>Cond 3</a:t>
              </a:r>
            </a:p>
          </p:txBody>
        </p:sp>
        <p:cxnSp>
          <p:nvCxnSpPr>
            <p:cNvPr id="49" name="Straight Connector 48"/>
            <p:cNvCxnSpPr/>
            <p:nvPr/>
          </p:nvCxnSpPr>
          <p:spPr bwMode="auto">
            <a:xfrm>
              <a:off x="3371809" y="4472318"/>
              <a:ext cx="0" cy="524912"/>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5" name="Group 4"/>
          <p:cNvGrpSpPr>
            <a:grpSpLocks/>
          </p:cNvGrpSpPr>
          <p:nvPr/>
        </p:nvGrpSpPr>
        <p:grpSpPr bwMode="auto">
          <a:xfrm>
            <a:off x="1233488" y="5373688"/>
            <a:ext cx="4587875" cy="895350"/>
            <a:chOff x="1232702" y="5373216"/>
            <a:chExt cx="4587970" cy="895350"/>
          </a:xfrm>
        </p:grpSpPr>
        <p:sp>
          <p:nvSpPr>
            <p:cNvPr id="54" name="Rectangle 53"/>
            <p:cNvSpPr/>
            <p:nvPr/>
          </p:nvSpPr>
          <p:spPr bwMode="auto">
            <a:xfrm>
              <a:off x="4347441" y="5747866"/>
              <a:ext cx="1035071" cy="519112"/>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grpSp>
          <p:nvGrpSpPr>
            <p:cNvPr id="9232" name="Group 39"/>
            <p:cNvGrpSpPr>
              <a:grpSpLocks/>
            </p:cNvGrpSpPr>
            <p:nvPr/>
          </p:nvGrpSpPr>
          <p:grpSpPr bwMode="auto">
            <a:xfrm>
              <a:off x="1232702" y="5373216"/>
              <a:ext cx="2593975" cy="895350"/>
              <a:chOff x="6077757" y="1164866"/>
              <a:chExt cx="2593558" cy="895983"/>
            </a:xfrm>
          </p:grpSpPr>
          <p:sp>
            <p:nvSpPr>
              <p:cNvPr id="41" name="Rectangle 40"/>
              <p:cNvSpPr/>
              <p:nvPr/>
            </p:nvSpPr>
            <p:spPr bwMode="auto">
              <a:xfrm>
                <a:off x="6088867" y="1541369"/>
                <a:ext cx="2069810" cy="519480"/>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9239" name="TextBox 7"/>
              <p:cNvSpPr txBox="1">
                <a:spLocks noChangeArrowheads="1"/>
              </p:cNvSpPr>
              <p:nvPr/>
            </p:nvSpPr>
            <p:spPr bwMode="auto">
              <a:xfrm>
                <a:off x="6488722" y="1164866"/>
                <a:ext cx="13197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a:t>
                </a:r>
              </a:p>
            </p:txBody>
          </p:sp>
          <p:cxnSp>
            <p:nvCxnSpPr>
              <p:cNvPr id="43" name="Straight Connector 42"/>
              <p:cNvCxnSpPr/>
              <p:nvPr/>
            </p:nvCxnSpPr>
            <p:spPr bwMode="auto">
              <a:xfrm>
                <a:off x="7149169" y="1528660"/>
                <a:ext cx="0" cy="524245"/>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Box 18"/>
              <p:cNvSpPr txBox="1">
                <a:spLocks noChangeArrowheads="1"/>
              </p:cNvSpPr>
              <p:nvPr/>
            </p:nvSpPr>
            <p:spPr bwMode="auto">
              <a:xfrm>
                <a:off x="6077757" y="1564976"/>
                <a:ext cx="1264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9242" name="TextBox 19"/>
              <p:cNvSpPr txBox="1">
                <a:spLocks noChangeArrowheads="1"/>
              </p:cNvSpPr>
              <p:nvPr/>
            </p:nvSpPr>
            <p:spPr bwMode="auto">
              <a:xfrm>
                <a:off x="7202132" y="1558587"/>
                <a:ext cx="14691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sp>
          <p:nvSpPr>
            <p:cNvPr id="50" name="Rectangle 49"/>
            <p:cNvSpPr/>
            <p:nvPr/>
          </p:nvSpPr>
          <p:spPr bwMode="auto">
            <a:xfrm>
              <a:off x="3309195" y="5747866"/>
              <a:ext cx="1035071" cy="519112"/>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9234" name="TextBox 19"/>
            <p:cNvSpPr txBox="1">
              <a:spLocks noChangeArrowheads="1"/>
            </p:cNvSpPr>
            <p:nvPr/>
          </p:nvSpPr>
          <p:spPr bwMode="auto">
            <a:xfrm>
              <a:off x="3360749" y="5789065"/>
              <a:ext cx="1469419" cy="39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FFC000"/>
                  </a:solidFill>
                </a:rPr>
                <a:t>Cond 3</a:t>
              </a:r>
            </a:p>
          </p:txBody>
        </p:sp>
        <p:cxnSp>
          <p:nvCxnSpPr>
            <p:cNvPr id="52" name="Straight Connector 51"/>
            <p:cNvCxnSpPr/>
            <p:nvPr/>
          </p:nvCxnSpPr>
          <p:spPr bwMode="auto">
            <a:xfrm>
              <a:off x="3315545" y="5736753"/>
              <a:ext cx="0" cy="523875"/>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Straight Connector 52"/>
            <p:cNvCxnSpPr/>
            <p:nvPr/>
          </p:nvCxnSpPr>
          <p:spPr bwMode="auto">
            <a:xfrm>
              <a:off x="4344266" y="5744691"/>
              <a:ext cx="0" cy="523875"/>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5" name="TextBox 19"/>
            <p:cNvSpPr txBox="1">
              <a:spLocks noChangeArrowheads="1"/>
            </p:cNvSpPr>
            <p:nvPr/>
          </p:nvSpPr>
          <p:spPr bwMode="auto">
            <a:xfrm>
              <a:off x="4350617" y="5776441"/>
              <a:ext cx="147005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Rdg Vesta" pitchFamily="2" charset="0"/>
                  <a:cs typeface="Arial" charset="0"/>
                </a:defRPr>
              </a:lvl1pPr>
              <a:lvl2pPr marL="742950" indent="-285750" eaLnBrk="0" hangingPunct="0">
                <a:defRPr sz="2400">
                  <a:solidFill>
                    <a:schemeClr val="tx1"/>
                  </a:solidFill>
                  <a:latin typeface="Rdg Vesta" pitchFamily="2" charset="0"/>
                  <a:cs typeface="Arial" charset="0"/>
                </a:defRPr>
              </a:lvl2pPr>
              <a:lvl3pPr marL="1143000" indent="-228600" eaLnBrk="0" hangingPunct="0">
                <a:defRPr sz="2400">
                  <a:solidFill>
                    <a:schemeClr val="tx1"/>
                  </a:solidFill>
                  <a:latin typeface="Rdg Vesta" pitchFamily="2" charset="0"/>
                  <a:cs typeface="Arial" charset="0"/>
                </a:defRPr>
              </a:lvl3pPr>
              <a:lvl4pPr marL="1600200" indent="-228600" eaLnBrk="0" hangingPunct="0">
                <a:defRPr sz="2400">
                  <a:solidFill>
                    <a:schemeClr val="tx1"/>
                  </a:solidFill>
                  <a:latin typeface="Rdg Vesta" pitchFamily="2" charset="0"/>
                  <a:cs typeface="Arial" charset="0"/>
                </a:defRPr>
              </a:lvl4pPr>
              <a:lvl5pPr marL="2057400" indent="-228600" eaLnBrk="0" hangingPunct="0">
                <a:defRPr sz="2400">
                  <a:solidFill>
                    <a:schemeClr val="tx1"/>
                  </a:solidFill>
                  <a:latin typeface="Rdg Vesta" pitchFamily="2" charset="0"/>
                  <a:cs typeface="Arial" charset="0"/>
                </a:defRPr>
              </a:lvl5pPr>
              <a:lvl6pPr marL="2514600" indent="-228600" eaLnBrk="0" fontAlgn="base" hangingPunct="0">
                <a:spcBef>
                  <a:spcPct val="0"/>
                </a:spcBef>
                <a:spcAft>
                  <a:spcPct val="0"/>
                </a:spcAft>
                <a:defRPr sz="2400">
                  <a:solidFill>
                    <a:schemeClr val="tx1"/>
                  </a:solidFill>
                  <a:latin typeface="Rdg Vesta" pitchFamily="2" charset="0"/>
                  <a:cs typeface="Arial" charset="0"/>
                </a:defRPr>
              </a:lvl6pPr>
              <a:lvl7pPr marL="2971800" indent="-228600" eaLnBrk="0" fontAlgn="base" hangingPunct="0">
                <a:spcBef>
                  <a:spcPct val="0"/>
                </a:spcBef>
                <a:spcAft>
                  <a:spcPct val="0"/>
                </a:spcAft>
                <a:defRPr sz="2400">
                  <a:solidFill>
                    <a:schemeClr val="tx1"/>
                  </a:solidFill>
                  <a:latin typeface="Rdg Vesta" pitchFamily="2" charset="0"/>
                  <a:cs typeface="Arial" charset="0"/>
                </a:defRPr>
              </a:lvl7pPr>
              <a:lvl8pPr marL="3429000" indent="-228600" eaLnBrk="0" fontAlgn="base" hangingPunct="0">
                <a:spcBef>
                  <a:spcPct val="0"/>
                </a:spcBef>
                <a:spcAft>
                  <a:spcPct val="0"/>
                </a:spcAft>
                <a:defRPr sz="2400">
                  <a:solidFill>
                    <a:schemeClr val="tx1"/>
                  </a:solidFill>
                  <a:latin typeface="Rdg Vesta" pitchFamily="2" charset="0"/>
                  <a:cs typeface="Arial" charset="0"/>
                </a:defRPr>
              </a:lvl8pPr>
              <a:lvl9pPr marL="3886200" indent="-228600" eaLnBrk="0" fontAlgn="base" hangingPunct="0">
                <a:spcBef>
                  <a:spcPct val="0"/>
                </a:spcBef>
                <a:spcAft>
                  <a:spcPct val="0"/>
                </a:spcAft>
                <a:defRPr sz="2400">
                  <a:solidFill>
                    <a:schemeClr val="tx1"/>
                  </a:solidFill>
                  <a:latin typeface="Rdg Vesta" pitchFamily="2" charset="0"/>
                  <a:cs typeface="Arial" charset="0"/>
                </a:defRPr>
              </a:lvl9pPr>
            </a:lstStyle>
            <a:p>
              <a:pPr eaLnBrk="1" hangingPunct="1">
                <a:defRPr/>
              </a:pPr>
              <a:r>
                <a:rPr lang="en-GB" sz="2000" dirty="0">
                  <a:solidFill>
                    <a:schemeClr val="accent1">
                      <a:lumMod val="75000"/>
                    </a:schemeClr>
                  </a:solidFill>
                </a:rPr>
                <a:t>Cond 4</a:t>
              </a:r>
            </a:p>
          </p:txBody>
        </p:sp>
      </p:grpSp>
      <p:sp>
        <p:nvSpPr>
          <p:cNvPr id="2" name="TextBox 1"/>
          <p:cNvSpPr txBox="1">
            <a:spLocks noChangeArrowheads="1"/>
          </p:cNvSpPr>
          <p:nvPr/>
        </p:nvSpPr>
        <p:spPr bwMode="auto">
          <a:xfrm>
            <a:off x="3708400" y="3073400"/>
            <a:ext cx="4373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1800"/>
              <a:t>e.g. memory for this morning </a:t>
            </a:r>
            <a:br>
              <a:rPr lang="en-GB" altLang="en-US" sz="1800"/>
            </a:br>
            <a:r>
              <a:rPr lang="en-GB" altLang="en-US" sz="1800"/>
              <a:t>vs. last week</a:t>
            </a:r>
          </a:p>
        </p:txBody>
      </p:sp>
      <p:sp>
        <p:nvSpPr>
          <p:cNvPr id="56" name="TextBox 55"/>
          <p:cNvSpPr txBox="1">
            <a:spLocks noChangeArrowheads="1"/>
          </p:cNvSpPr>
          <p:nvPr/>
        </p:nvSpPr>
        <p:spPr bwMode="auto">
          <a:xfrm>
            <a:off x="4572000" y="4356100"/>
            <a:ext cx="4373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1800"/>
              <a:t>e.g. memory for this morning </a:t>
            </a:r>
            <a:br>
              <a:rPr lang="en-GB" altLang="en-US" sz="1800"/>
            </a:br>
            <a:r>
              <a:rPr lang="en-GB" altLang="en-US" sz="1800"/>
              <a:t>vs. yesterday vs. last week</a:t>
            </a:r>
          </a:p>
        </p:txBody>
      </p:sp>
      <p:sp>
        <p:nvSpPr>
          <p:cNvPr id="57" name="TextBox 56"/>
          <p:cNvSpPr txBox="1">
            <a:spLocks noChangeArrowheads="1"/>
          </p:cNvSpPr>
          <p:nvPr/>
        </p:nvSpPr>
        <p:spPr bwMode="auto">
          <a:xfrm>
            <a:off x="5651500" y="5505450"/>
            <a:ext cx="43735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1800"/>
              <a:t>e.g. memory for this morning </a:t>
            </a:r>
            <a:br>
              <a:rPr lang="en-GB" altLang="en-US" sz="1800"/>
            </a:br>
            <a:r>
              <a:rPr lang="en-GB" altLang="en-US" sz="1800"/>
              <a:t>vs. yesterday vs. last week </a:t>
            </a:r>
            <a:br>
              <a:rPr lang="en-GB" altLang="en-US" sz="1800"/>
            </a:br>
            <a:r>
              <a:rPr lang="en-GB" altLang="en-US" sz="1800"/>
              <a:t>vs. last month</a:t>
            </a:r>
          </a:p>
        </p:txBody>
      </p:sp>
    </p:spTree>
    <p:extLst>
      <p:ext uri="{BB962C8B-B14F-4D97-AF65-F5344CB8AC3E}">
        <p14:creationId xmlns:p14="http://schemas.microsoft.com/office/powerpoint/2010/main" val="153804568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6" grpId="0"/>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Tests</a:t>
            </a:r>
          </a:p>
        </p:txBody>
      </p:sp>
      <p:sp>
        <p:nvSpPr>
          <p:cNvPr id="10243" name="Content Placeholder 2"/>
          <p:cNvSpPr>
            <a:spLocks noGrp="1"/>
          </p:cNvSpPr>
          <p:nvPr>
            <p:ph idx="1"/>
          </p:nvPr>
        </p:nvSpPr>
        <p:spPr/>
        <p:txBody>
          <a:bodyPr/>
          <a:lstStyle/>
          <a:p>
            <a:pPr eaLnBrk="1" hangingPunct="1">
              <a:defRPr/>
            </a:pPr>
            <a:r>
              <a:rPr lang="en-GB" dirty="0"/>
              <a:t>Every test has the same principle.</a:t>
            </a:r>
            <a:br>
              <a:rPr lang="en-GB" dirty="0"/>
            </a:br>
            <a:br>
              <a:rPr lang="en-GB" dirty="0"/>
            </a:br>
            <a:r>
              <a:rPr lang="en-GB" dirty="0"/>
              <a:t>Null hypothesis (</a:t>
            </a:r>
            <a:r>
              <a:rPr lang="en-GB" i="1" dirty="0"/>
              <a:t>usually</a:t>
            </a:r>
            <a:r>
              <a:rPr lang="en-GB" dirty="0"/>
              <a:t>): samples are from the same population (no difference between them) / </a:t>
            </a:r>
            <a:br>
              <a:rPr lang="en-GB" dirty="0"/>
            </a:br>
            <a:r>
              <a:rPr lang="en-GB" dirty="0"/>
              <a:t>correlation is random / distribution is generated ‘randomly’</a:t>
            </a:r>
            <a:br>
              <a:rPr lang="en-GB" dirty="0"/>
            </a:br>
            <a:endParaRPr lang="en-GB" dirty="0"/>
          </a:p>
          <a:p>
            <a:pPr eaLnBrk="1" hangingPunct="1">
              <a:defRPr/>
            </a:pPr>
            <a:r>
              <a:rPr lang="en-GB" dirty="0"/>
              <a:t>Probability associated with the value of the statistic, </a:t>
            </a:r>
            <a:br>
              <a:rPr lang="en-GB" dirty="0"/>
            </a:br>
            <a:r>
              <a:rPr lang="en-GB" dirty="0"/>
              <a:t>tells us probability that our sample fits with the null pattern.</a:t>
            </a:r>
            <a:endParaRPr lang="en-GB" altLang="en-US" dirty="0"/>
          </a:p>
        </p:txBody>
      </p:sp>
      <p:sp>
        <p:nvSpPr>
          <p:cNvPr id="10244" name="Slide Number Placeholder 3"/>
          <p:cNvSpPr>
            <a:spLocks noGrp="1"/>
          </p:cNvSpPr>
          <p:nvPr>
            <p:ph type="sldNum" sz="quarter" idx="10"/>
          </p:nvPr>
        </p:nvSpPr>
        <p:spPr>
          <a:noFill/>
        </p:spPr>
        <p:txBody>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a:lnSpc>
                <a:spcPct val="100000"/>
              </a:lnSpc>
              <a:spcBef>
                <a:spcPct val="0"/>
              </a:spcBef>
              <a:buClrTx/>
              <a:buFontTx/>
              <a:buNone/>
            </a:pPr>
            <a:fld id="{18ECEDBB-9919-4B82-8C72-15DDFE20CCB5}" type="slidenum">
              <a:rPr lang="en-GB" altLang="en-US" sz="1400"/>
              <a:pPr>
                <a:lnSpc>
                  <a:spcPct val="100000"/>
                </a:lnSpc>
                <a:spcBef>
                  <a:spcPct val="0"/>
                </a:spcBef>
                <a:buClrTx/>
                <a:buFontTx/>
                <a:buNone/>
              </a:pPr>
              <a:t>18</a:t>
            </a:fld>
            <a:endParaRPr lang="en-GB" altLang="en-US" sz="1400"/>
          </a:p>
        </p:txBody>
      </p:sp>
    </p:spTree>
    <p:extLst>
      <p:ext uri="{BB962C8B-B14F-4D97-AF65-F5344CB8AC3E}">
        <p14:creationId xmlns:p14="http://schemas.microsoft.com/office/powerpoint/2010/main" val="728271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 (see whiteboard)</a:t>
            </a:r>
          </a:p>
        </p:txBody>
      </p:sp>
      <p:sp>
        <p:nvSpPr>
          <p:cNvPr id="3" name="Content Placeholder 2"/>
          <p:cNvSpPr>
            <a:spLocks noGrp="1"/>
          </p:cNvSpPr>
          <p:nvPr>
            <p:ph idx="1"/>
          </p:nvPr>
        </p:nvSpPr>
        <p:spPr/>
        <p:txBody>
          <a:bodyPr/>
          <a:lstStyle/>
          <a:p>
            <a:r>
              <a:rPr lang="en-GB" dirty="0"/>
              <a:t>Tell me your PhD experiments….</a:t>
            </a:r>
          </a:p>
        </p:txBody>
      </p:sp>
      <p:sp>
        <p:nvSpPr>
          <p:cNvPr id="4" name="Slide Number Placeholder 3"/>
          <p:cNvSpPr>
            <a:spLocks noGrp="1"/>
          </p:cNvSpPr>
          <p:nvPr>
            <p:ph type="sldNum" sz="quarter" idx="10"/>
          </p:nvPr>
        </p:nvSpPr>
        <p:spPr/>
        <p:txBody>
          <a:bodyPr/>
          <a:lstStyle/>
          <a:p>
            <a:pPr>
              <a:defRPr/>
            </a:pPr>
            <a:fld id="{BE3312CA-F0A3-4026-AAED-AAB62E67CB32}" type="slidenum">
              <a:rPr lang="en-GB" altLang="en-US" smtClean="0"/>
              <a:pPr>
                <a:defRPr/>
              </a:pPr>
              <a:t>19</a:t>
            </a:fld>
            <a:endParaRPr lang="en-GB" altLang="en-US"/>
          </a:p>
        </p:txBody>
      </p:sp>
    </p:spTree>
    <p:extLst>
      <p:ext uri="{BB962C8B-B14F-4D97-AF65-F5344CB8AC3E}">
        <p14:creationId xmlns:p14="http://schemas.microsoft.com/office/powerpoint/2010/main" val="155996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pPr marL="0" indent="0">
              <a:buNone/>
            </a:pPr>
            <a:r>
              <a:rPr lang="en-US" dirty="0">
                <a:hlinkClick r:id="rId2"/>
              </a:rPr>
              <a:t>https://github.com/lottemeteyard/RWorkshops2018_September</a:t>
            </a:r>
            <a:endParaRPr lang="en-US" dirty="0"/>
          </a:p>
          <a:p>
            <a:pPr marL="0" indent="0">
              <a:buNone/>
            </a:pPr>
            <a:endParaRPr lang="en-US" dirty="0"/>
          </a:p>
          <a:p>
            <a:pPr marL="0" indent="0">
              <a:buNone/>
            </a:pPr>
            <a:r>
              <a:rPr lang="en-US" dirty="0"/>
              <a:t>You should be able to download everything.</a:t>
            </a:r>
            <a:br>
              <a:rPr lang="en-US" dirty="0"/>
            </a:br>
            <a:r>
              <a:rPr lang="en-US" dirty="0"/>
              <a:t>Save it somewhere sensible.</a:t>
            </a:r>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2</a:t>
            </a:fld>
            <a:endParaRPr lang="en-US"/>
          </a:p>
        </p:txBody>
      </p:sp>
    </p:spTree>
    <p:extLst>
      <p:ext uri="{BB962C8B-B14F-4D97-AF65-F5344CB8AC3E}">
        <p14:creationId xmlns:p14="http://schemas.microsoft.com/office/powerpoint/2010/main" val="4774061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altLang="en-US"/>
              <a:t>More than one IV</a:t>
            </a:r>
          </a:p>
        </p:txBody>
      </p:sp>
      <p:sp>
        <p:nvSpPr>
          <p:cNvPr id="16387" name="Content Placeholder 2"/>
          <p:cNvSpPr>
            <a:spLocks noGrp="1"/>
          </p:cNvSpPr>
          <p:nvPr>
            <p:ph idx="1"/>
          </p:nvPr>
        </p:nvSpPr>
        <p:spPr/>
        <p:txBody>
          <a:bodyPr/>
          <a:lstStyle/>
          <a:p>
            <a:pPr eaLnBrk="1" hangingPunct="1">
              <a:defRPr/>
            </a:pPr>
            <a:r>
              <a:rPr lang="en-GB" altLang="en-US" dirty="0"/>
              <a:t>Group study…</a:t>
            </a:r>
          </a:p>
          <a:p>
            <a:pPr eaLnBrk="1" hangingPunct="1">
              <a:defRPr/>
            </a:pPr>
            <a:r>
              <a:rPr lang="en-GB" altLang="en-US" dirty="0"/>
              <a:t>More than one IV: can be entirely within or between.</a:t>
            </a:r>
          </a:p>
          <a:p>
            <a:pPr eaLnBrk="1" hangingPunct="1">
              <a:defRPr/>
            </a:pPr>
            <a:r>
              <a:rPr lang="en-GB" altLang="en-US" dirty="0"/>
              <a:t>Can have both within &amp; between IVs = MIXED DESIGN</a:t>
            </a:r>
          </a:p>
          <a:p>
            <a:pPr marL="0" indent="0" eaLnBrk="1" hangingPunct="1">
              <a:buFontTx/>
              <a:buNone/>
              <a:defRPr/>
            </a:pPr>
            <a:br>
              <a:rPr lang="en-GB" altLang="en-US" dirty="0"/>
            </a:br>
            <a:r>
              <a:rPr lang="en-GB" altLang="en-US" dirty="0"/>
              <a:t>-Between subjects (different groups)</a:t>
            </a:r>
            <a:br>
              <a:rPr lang="en-GB" altLang="en-US" dirty="0"/>
            </a:br>
            <a:r>
              <a:rPr lang="en-GB" altLang="en-US" dirty="0"/>
              <a:t>	IV:  Presence of language impairment</a:t>
            </a:r>
            <a:br>
              <a:rPr lang="en-GB" altLang="en-US" dirty="0"/>
            </a:br>
            <a:r>
              <a:rPr lang="en-GB" altLang="en-US" dirty="0"/>
              <a:t>	Two levels: SLI vs Typically developing</a:t>
            </a:r>
          </a:p>
          <a:p>
            <a:pPr marL="0" indent="0" eaLnBrk="1" hangingPunct="1">
              <a:buFontTx/>
              <a:buNone/>
              <a:defRPr/>
            </a:pPr>
            <a:br>
              <a:rPr lang="en-GB" altLang="en-US" dirty="0"/>
            </a:br>
            <a:r>
              <a:rPr lang="en-GB" altLang="en-US" dirty="0"/>
              <a:t>-Within subjects (different conditions)</a:t>
            </a:r>
            <a:br>
              <a:rPr lang="en-GB" altLang="en-US" dirty="0"/>
            </a:br>
            <a:r>
              <a:rPr lang="en-GB" altLang="en-US" dirty="0"/>
              <a:t> 	IV: Word type</a:t>
            </a:r>
            <a:br>
              <a:rPr lang="en-GB" altLang="en-US" dirty="0"/>
            </a:br>
            <a:r>
              <a:rPr lang="en-GB" altLang="en-US" dirty="0"/>
              <a:t>	Two levels: 	 Nouns vs Verbs </a:t>
            </a:r>
            <a:br>
              <a:rPr lang="en-GB" altLang="en-US" dirty="0"/>
            </a:br>
            <a:br>
              <a:rPr lang="en-GB" altLang="en-US" dirty="0"/>
            </a:br>
            <a:endParaRPr lang="en-GB" altLang="en-US" dirty="0"/>
          </a:p>
        </p:txBody>
      </p:sp>
      <p:sp>
        <p:nvSpPr>
          <p:cNvPr id="19460" name="Slide Number Placeholder 3"/>
          <p:cNvSpPr>
            <a:spLocks noGrp="1"/>
          </p:cNvSpPr>
          <p:nvPr>
            <p:ph type="sldNum" sz="quarter" idx="10"/>
          </p:nvPr>
        </p:nvSpPr>
        <p:spPr>
          <a:noFill/>
        </p:spPr>
        <p:txBody>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a:lnSpc>
                <a:spcPct val="100000"/>
              </a:lnSpc>
              <a:spcBef>
                <a:spcPct val="0"/>
              </a:spcBef>
              <a:buClrTx/>
              <a:buFontTx/>
              <a:buNone/>
            </a:pPr>
            <a:fld id="{2B5D8AB0-B085-484D-8905-E948FB909546}" type="slidenum">
              <a:rPr lang="en-GB" altLang="en-US" sz="1400"/>
              <a:pPr>
                <a:lnSpc>
                  <a:spcPct val="100000"/>
                </a:lnSpc>
                <a:spcBef>
                  <a:spcPct val="0"/>
                </a:spcBef>
                <a:buClrTx/>
                <a:buFontTx/>
                <a:buNone/>
              </a:pPr>
              <a:t>20</a:t>
            </a:fld>
            <a:endParaRPr lang="en-GB" altLang="en-US" sz="1400"/>
          </a:p>
        </p:txBody>
      </p:sp>
    </p:spTree>
    <p:extLst>
      <p:ext uri="{BB962C8B-B14F-4D97-AF65-F5344CB8AC3E}">
        <p14:creationId xmlns:p14="http://schemas.microsoft.com/office/powerpoint/2010/main" val="170087791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8" y="1614488"/>
            <a:ext cx="7931150" cy="4343400"/>
          </a:xfrm>
        </p:spPr>
        <p:txBody>
          <a:bodyPr/>
          <a:lstStyle/>
          <a:p>
            <a:pPr eaLnBrk="1" hangingPunct="1">
              <a:defRPr/>
            </a:pPr>
            <a:r>
              <a:rPr lang="en-GB" b="1" dirty="0"/>
              <a:t>Mixed designs                   </a:t>
            </a:r>
            <a:endParaRPr lang="en-GB" sz="2000" dirty="0"/>
          </a:p>
          <a:p>
            <a:pPr marL="0" indent="0" eaLnBrk="1" hangingPunct="1">
              <a:buFontTx/>
              <a:buNone/>
              <a:defRPr/>
            </a:pPr>
            <a:r>
              <a:rPr lang="en-GB" dirty="0"/>
              <a:t>Some IV within subjects, </a:t>
            </a:r>
            <a:br>
              <a:rPr lang="en-GB" dirty="0"/>
            </a:br>
            <a:r>
              <a:rPr lang="en-GB" dirty="0"/>
              <a:t>some IV between</a:t>
            </a:r>
          </a:p>
          <a:p>
            <a:pPr marL="0" indent="0" eaLnBrk="1" hangingPunct="1">
              <a:buFontTx/>
              <a:buNone/>
              <a:defRPr/>
            </a:pPr>
            <a:br>
              <a:rPr lang="en-GB" dirty="0"/>
            </a:br>
            <a:br>
              <a:rPr lang="en-GB" dirty="0"/>
            </a:br>
            <a:r>
              <a:rPr lang="en-GB" dirty="0"/>
              <a:t>But also: </a:t>
            </a:r>
            <a:br>
              <a:rPr lang="en-GB" dirty="0"/>
            </a:br>
            <a:r>
              <a:rPr lang="en-GB" b="1" dirty="0"/>
              <a:t>between</a:t>
            </a:r>
            <a:r>
              <a:rPr lang="en-GB" dirty="0"/>
              <a:t> </a:t>
            </a:r>
            <a:r>
              <a:rPr lang="en-GB" b="1" dirty="0"/>
              <a:t>subjects designs</a:t>
            </a:r>
            <a:r>
              <a:rPr lang="en-GB" dirty="0"/>
              <a:t>       or 	</a:t>
            </a:r>
            <a:r>
              <a:rPr lang="en-GB" b="1" dirty="0"/>
              <a:t>within subjects designs</a:t>
            </a:r>
          </a:p>
        </p:txBody>
      </p:sp>
      <p:sp>
        <p:nvSpPr>
          <p:cNvPr id="20483" name="Title 1"/>
          <p:cNvSpPr>
            <a:spLocks noGrp="1"/>
          </p:cNvSpPr>
          <p:nvPr>
            <p:ph type="title"/>
          </p:nvPr>
        </p:nvSpPr>
        <p:spPr/>
        <p:txBody>
          <a:bodyPr/>
          <a:lstStyle/>
          <a:p>
            <a:pPr eaLnBrk="1" hangingPunct="1"/>
            <a:r>
              <a:rPr lang="en-GB" altLang="en-US"/>
              <a:t>More than one IV  </a:t>
            </a:r>
            <a:r>
              <a:rPr lang="en-GB" altLang="en-US" sz="2000"/>
              <a:t>Simplest is 2x2</a:t>
            </a:r>
          </a:p>
        </p:txBody>
      </p:sp>
      <p:sp>
        <p:nvSpPr>
          <p:cNvPr id="20484" name="Slide Number Placeholder 3"/>
          <p:cNvSpPr>
            <a:spLocks noGrp="1"/>
          </p:cNvSpPr>
          <p:nvPr>
            <p:ph type="sldNum" sz="quarter" idx="10"/>
          </p:nvPr>
        </p:nvSpPr>
        <p:spPr>
          <a:noFill/>
        </p:spPr>
        <p:txBody>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a:lnSpc>
                <a:spcPct val="100000"/>
              </a:lnSpc>
              <a:spcBef>
                <a:spcPct val="0"/>
              </a:spcBef>
              <a:buClrTx/>
              <a:buFontTx/>
              <a:buNone/>
            </a:pPr>
            <a:fld id="{1DC072FE-4CB9-492B-BA4F-6F69ECCFBD71}" type="slidenum">
              <a:rPr lang="en-GB" altLang="en-US" sz="1400"/>
              <a:pPr>
                <a:lnSpc>
                  <a:spcPct val="100000"/>
                </a:lnSpc>
                <a:spcBef>
                  <a:spcPct val="0"/>
                </a:spcBef>
                <a:buClrTx/>
                <a:buFontTx/>
                <a:buNone/>
              </a:pPr>
              <a:t>21</a:t>
            </a:fld>
            <a:endParaRPr lang="en-GB" altLang="en-US" sz="1400"/>
          </a:p>
        </p:txBody>
      </p:sp>
      <p:grpSp>
        <p:nvGrpSpPr>
          <p:cNvPr id="20485" name="Group 10"/>
          <p:cNvGrpSpPr>
            <a:grpSpLocks/>
          </p:cNvGrpSpPr>
          <p:nvPr/>
        </p:nvGrpSpPr>
        <p:grpSpPr bwMode="auto">
          <a:xfrm>
            <a:off x="5414963" y="1577975"/>
            <a:ext cx="3016250" cy="2081213"/>
            <a:chOff x="4091959" y="2042034"/>
            <a:chExt cx="3017184" cy="2081881"/>
          </a:xfrm>
        </p:grpSpPr>
        <p:sp>
          <p:nvSpPr>
            <p:cNvPr id="20532" name="Rectangle 71"/>
            <p:cNvSpPr>
              <a:spLocks noChangeArrowheads="1"/>
            </p:cNvSpPr>
            <p:nvPr/>
          </p:nvSpPr>
          <p:spPr bwMode="auto">
            <a:xfrm>
              <a:off x="4118605" y="3483057"/>
              <a:ext cx="2970779" cy="42562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sp>
          <p:nvSpPr>
            <p:cNvPr id="20533" name="Rectangle 70"/>
            <p:cNvSpPr>
              <a:spLocks noChangeArrowheads="1"/>
            </p:cNvSpPr>
            <p:nvPr/>
          </p:nvSpPr>
          <p:spPr bwMode="auto">
            <a:xfrm>
              <a:off x="4091959" y="2526658"/>
              <a:ext cx="2970779" cy="425623"/>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sp>
          <p:nvSpPr>
            <p:cNvPr id="20534" name="Rectangle 69"/>
            <p:cNvSpPr>
              <a:spLocks noChangeArrowheads="1"/>
            </p:cNvSpPr>
            <p:nvPr/>
          </p:nvSpPr>
          <p:spPr bwMode="auto">
            <a:xfrm>
              <a:off x="5300033" y="2042034"/>
              <a:ext cx="541645" cy="2081881"/>
            </a:xfrm>
            <a:prstGeom prst="rect">
              <a:avLst/>
            </a:prstGeom>
            <a:solidFill>
              <a:srgbClr val="9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sp>
          <p:nvSpPr>
            <p:cNvPr id="20535" name="Rectangle 64"/>
            <p:cNvSpPr>
              <a:spLocks noChangeArrowheads="1"/>
            </p:cNvSpPr>
            <p:nvPr/>
          </p:nvSpPr>
          <p:spPr bwMode="auto">
            <a:xfrm>
              <a:off x="4966525" y="3117671"/>
              <a:ext cx="1244757" cy="325925"/>
            </a:xfrm>
            <a:prstGeom prst="rect">
              <a:avLst/>
            </a:prstGeom>
            <a:solidFill>
              <a:srgbClr val="9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sp>
          <p:nvSpPr>
            <p:cNvPr id="20536" name="Rectangle 63"/>
            <p:cNvSpPr>
              <a:spLocks noChangeArrowheads="1"/>
            </p:cNvSpPr>
            <p:nvPr/>
          </p:nvSpPr>
          <p:spPr bwMode="auto">
            <a:xfrm>
              <a:off x="4966526" y="2167528"/>
              <a:ext cx="1244757" cy="325925"/>
            </a:xfrm>
            <a:prstGeom prst="rect">
              <a:avLst/>
            </a:prstGeom>
            <a:solidFill>
              <a:srgbClr val="9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grpSp>
          <p:nvGrpSpPr>
            <p:cNvPr id="20537" name="Group 60"/>
            <p:cNvGrpSpPr>
              <a:grpSpLocks/>
            </p:cNvGrpSpPr>
            <p:nvPr/>
          </p:nvGrpSpPr>
          <p:grpSpPr bwMode="auto">
            <a:xfrm>
              <a:off x="4286568" y="2106058"/>
              <a:ext cx="2822575" cy="1862137"/>
              <a:chOff x="5131177" y="4796472"/>
              <a:chExt cx="2822933" cy="1862265"/>
            </a:xfrm>
          </p:grpSpPr>
          <p:grpSp>
            <p:nvGrpSpPr>
              <p:cNvPr id="20538" name="Group 11"/>
              <p:cNvGrpSpPr>
                <a:grpSpLocks/>
              </p:cNvGrpSpPr>
              <p:nvPr/>
            </p:nvGrpSpPr>
            <p:grpSpPr bwMode="auto">
              <a:xfrm>
                <a:off x="5131177" y="4796472"/>
                <a:ext cx="2803171" cy="895983"/>
                <a:chOff x="1403648" y="1369501"/>
                <a:chExt cx="5505452" cy="1510354"/>
              </a:xfrm>
            </p:grpSpPr>
            <p:sp>
              <p:nvSpPr>
                <p:cNvPr id="13" name="Rectangle 12"/>
                <p:cNvSpPr/>
                <p:nvPr/>
              </p:nvSpPr>
              <p:spPr bwMode="auto">
                <a:xfrm>
                  <a:off x="1405049" y="2003122"/>
                  <a:ext cx="4972044" cy="875405"/>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20546" name="TextBox 7"/>
                <p:cNvSpPr txBox="1">
                  <a:spLocks noChangeArrowheads="1"/>
                </p:cNvSpPr>
                <p:nvPr/>
              </p:nvSpPr>
              <p:spPr bwMode="auto">
                <a:xfrm>
                  <a:off x="2622469" y="1369501"/>
                  <a:ext cx="2591996" cy="67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1</a:t>
                  </a:r>
                </a:p>
              </p:txBody>
            </p:sp>
            <p:cxnSp>
              <p:nvCxnSpPr>
                <p:cNvPr id="15" name="Straight Connector 14"/>
                <p:cNvCxnSpPr>
                  <a:endCxn id="13" idx="2"/>
                </p:cNvCxnSpPr>
                <p:nvPr/>
              </p:nvCxnSpPr>
              <p:spPr bwMode="auto">
                <a:xfrm>
                  <a:off x="3891072" y="1995090"/>
                  <a:ext cx="0" cy="883438"/>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548" name="TextBox 18"/>
                <p:cNvSpPr txBox="1">
                  <a:spLocks noChangeArrowheads="1"/>
                </p:cNvSpPr>
                <p:nvPr/>
              </p:nvSpPr>
              <p:spPr bwMode="auto">
                <a:xfrm>
                  <a:off x="1539333" y="2043964"/>
                  <a:ext cx="2484276" cy="67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 </a:t>
                  </a:r>
                </a:p>
              </p:txBody>
            </p:sp>
            <p:sp>
              <p:nvSpPr>
                <p:cNvPr id="20549" name="TextBox 19"/>
                <p:cNvSpPr txBox="1">
                  <a:spLocks noChangeArrowheads="1"/>
                </p:cNvSpPr>
                <p:nvPr/>
              </p:nvSpPr>
              <p:spPr bwMode="auto">
                <a:xfrm>
                  <a:off x="4023612" y="2033193"/>
                  <a:ext cx="2885488" cy="67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dirty="0">
                      <a:solidFill>
                        <a:srgbClr val="00B050"/>
                      </a:solidFill>
                    </a:rPr>
                    <a:t>Cond 2 </a:t>
                  </a:r>
                </a:p>
              </p:txBody>
            </p:sp>
          </p:grpSp>
          <p:grpSp>
            <p:nvGrpSpPr>
              <p:cNvPr id="20539" name="Group 59"/>
              <p:cNvGrpSpPr>
                <a:grpSpLocks/>
              </p:cNvGrpSpPr>
              <p:nvPr/>
            </p:nvGrpSpPr>
            <p:grpSpPr bwMode="auto">
              <a:xfrm>
                <a:off x="5150230" y="6134826"/>
                <a:ext cx="2803880" cy="523911"/>
                <a:chOff x="2629997" y="5913059"/>
                <a:chExt cx="2803880" cy="523911"/>
              </a:xfrm>
            </p:grpSpPr>
            <p:sp>
              <p:nvSpPr>
                <p:cNvPr id="18" name="Rectangle 17"/>
                <p:cNvSpPr/>
                <p:nvPr/>
              </p:nvSpPr>
              <p:spPr bwMode="auto">
                <a:xfrm>
                  <a:off x="2630715" y="5917750"/>
                  <a:ext cx="2529992" cy="519315"/>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20542" name="TextBox 18"/>
                <p:cNvSpPr txBox="1">
                  <a:spLocks noChangeArrowheads="1"/>
                </p:cNvSpPr>
                <p:nvPr/>
              </p:nvSpPr>
              <p:spPr bwMode="auto">
                <a:xfrm>
                  <a:off x="2699792" y="5941097"/>
                  <a:ext cx="1264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20543" name="TextBox 19"/>
                <p:cNvSpPr txBox="1">
                  <a:spLocks noChangeArrowheads="1"/>
                </p:cNvSpPr>
                <p:nvPr/>
              </p:nvSpPr>
              <p:spPr bwMode="auto">
                <a:xfrm>
                  <a:off x="3964694" y="5934707"/>
                  <a:ext cx="1469183" cy="4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2</a:t>
                  </a:r>
                  <a:endParaRPr lang="en-GB" altLang="en-US" sz="2000">
                    <a:solidFill>
                      <a:srgbClr val="960000"/>
                    </a:solidFill>
                  </a:endParaRPr>
                </a:p>
              </p:txBody>
            </p:sp>
            <p:cxnSp>
              <p:nvCxnSpPr>
                <p:cNvPr id="21" name="Straight Connector 20"/>
                <p:cNvCxnSpPr/>
                <p:nvPr/>
              </p:nvCxnSpPr>
              <p:spPr bwMode="auto">
                <a:xfrm>
                  <a:off x="3896506" y="5912986"/>
                  <a:ext cx="0" cy="524079"/>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0540" name="TextBox 7"/>
              <p:cNvSpPr txBox="1">
                <a:spLocks noChangeArrowheads="1"/>
              </p:cNvSpPr>
              <p:nvPr/>
            </p:nvSpPr>
            <p:spPr bwMode="auto">
              <a:xfrm>
                <a:off x="5736388" y="5773456"/>
                <a:ext cx="13197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2</a:t>
                </a:r>
              </a:p>
            </p:txBody>
          </p:sp>
        </p:grpSp>
      </p:grpSp>
      <p:grpSp>
        <p:nvGrpSpPr>
          <p:cNvPr id="20486" name="Group 3"/>
          <p:cNvGrpSpPr>
            <a:grpSpLocks/>
          </p:cNvGrpSpPr>
          <p:nvPr/>
        </p:nvGrpSpPr>
        <p:grpSpPr bwMode="auto">
          <a:xfrm>
            <a:off x="5792788" y="4713288"/>
            <a:ext cx="3032125" cy="1741487"/>
            <a:chOff x="5792788" y="4969440"/>
            <a:chExt cx="3032124" cy="1574235"/>
          </a:xfrm>
        </p:grpSpPr>
        <p:sp>
          <p:nvSpPr>
            <p:cNvPr id="20516" name="Rectangle 68"/>
            <p:cNvSpPr>
              <a:spLocks noChangeArrowheads="1"/>
            </p:cNvSpPr>
            <p:nvPr/>
          </p:nvSpPr>
          <p:spPr bwMode="auto">
            <a:xfrm>
              <a:off x="5792788" y="6070600"/>
              <a:ext cx="2955925" cy="425450"/>
            </a:xfrm>
            <a:prstGeom prst="rect">
              <a:avLst/>
            </a:prstGeom>
            <a:solidFill>
              <a:srgbClr val="9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sp>
          <p:nvSpPr>
            <p:cNvPr id="20517" name="Rectangle 67"/>
            <p:cNvSpPr>
              <a:spLocks noChangeArrowheads="1"/>
            </p:cNvSpPr>
            <p:nvPr/>
          </p:nvSpPr>
          <p:spPr bwMode="auto">
            <a:xfrm>
              <a:off x="5800725" y="5530850"/>
              <a:ext cx="2928938" cy="42545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grpSp>
          <p:nvGrpSpPr>
            <p:cNvPr id="20518" name="Group 5"/>
            <p:cNvGrpSpPr>
              <a:grpSpLocks/>
            </p:cNvGrpSpPr>
            <p:nvPr/>
          </p:nvGrpSpPr>
          <p:grpSpPr bwMode="auto">
            <a:xfrm>
              <a:off x="5916764" y="4969440"/>
              <a:ext cx="2908148" cy="1574235"/>
              <a:chOff x="5763300" y="3997089"/>
              <a:chExt cx="2907659" cy="1574306"/>
            </a:xfrm>
          </p:grpSpPr>
          <p:grpSp>
            <p:nvGrpSpPr>
              <p:cNvPr id="20519" name="Group 11"/>
              <p:cNvGrpSpPr>
                <a:grpSpLocks/>
              </p:cNvGrpSpPr>
              <p:nvPr/>
            </p:nvGrpSpPr>
            <p:grpSpPr bwMode="auto">
              <a:xfrm>
                <a:off x="5763300" y="3997089"/>
                <a:ext cx="2907659" cy="1256595"/>
                <a:chOff x="1197709" y="1108172"/>
                <a:chExt cx="5711391" cy="2118383"/>
              </a:xfrm>
            </p:grpSpPr>
            <p:sp>
              <p:nvSpPr>
                <p:cNvPr id="28" name="Rectangle 27"/>
                <p:cNvSpPr/>
                <p:nvPr/>
              </p:nvSpPr>
              <p:spPr bwMode="auto">
                <a:xfrm>
                  <a:off x="1403183" y="2003317"/>
                  <a:ext cx="4969667" cy="875791"/>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20528" name="TextBox 7"/>
                <p:cNvSpPr txBox="1">
                  <a:spLocks noChangeArrowheads="1"/>
                </p:cNvSpPr>
                <p:nvPr/>
              </p:nvSpPr>
              <p:spPr bwMode="auto">
                <a:xfrm>
                  <a:off x="1197709" y="1108172"/>
                  <a:ext cx="2591995" cy="67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a:t>
                  </a:r>
                </a:p>
              </p:txBody>
            </p:sp>
            <p:cxnSp>
              <p:nvCxnSpPr>
                <p:cNvPr id="30" name="Straight Connector 29"/>
                <p:cNvCxnSpPr>
                  <a:endCxn id="28" idx="2"/>
                </p:cNvCxnSpPr>
                <p:nvPr/>
              </p:nvCxnSpPr>
              <p:spPr bwMode="auto">
                <a:xfrm>
                  <a:off x="3888015" y="1996059"/>
                  <a:ext cx="0" cy="883050"/>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530" name="TextBox 18"/>
                <p:cNvSpPr txBox="1">
                  <a:spLocks noChangeArrowheads="1"/>
                </p:cNvSpPr>
                <p:nvPr/>
              </p:nvSpPr>
              <p:spPr bwMode="auto">
                <a:xfrm>
                  <a:off x="1539333" y="2043964"/>
                  <a:ext cx="2484276" cy="67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20531" name="TextBox 19"/>
                <p:cNvSpPr txBox="1">
                  <a:spLocks noChangeArrowheads="1"/>
                </p:cNvSpPr>
                <p:nvPr/>
              </p:nvSpPr>
              <p:spPr bwMode="auto">
                <a:xfrm>
                  <a:off x="4023612" y="2033193"/>
                  <a:ext cx="2885488" cy="119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2</a:t>
                  </a:r>
                </a:p>
                <a:p>
                  <a:pPr eaLnBrk="1" hangingPunct="1">
                    <a:lnSpc>
                      <a:spcPct val="100000"/>
                    </a:lnSpc>
                    <a:spcBef>
                      <a:spcPct val="0"/>
                    </a:spcBef>
                    <a:buClrTx/>
                    <a:buFontTx/>
                    <a:buNone/>
                  </a:pPr>
                  <a:endParaRPr lang="en-GB" altLang="en-US" sz="2000">
                    <a:solidFill>
                      <a:srgbClr val="960000"/>
                    </a:solidFill>
                  </a:endParaRPr>
                </a:p>
              </p:txBody>
            </p:sp>
          </p:grpSp>
          <p:grpSp>
            <p:nvGrpSpPr>
              <p:cNvPr id="20520" name="Group 59"/>
              <p:cNvGrpSpPr>
                <a:grpSpLocks/>
              </p:cNvGrpSpPr>
              <p:nvPr/>
            </p:nvGrpSpPr>
            <p:grpSpPr bwMode="auto">
              <a:xfrm>
                <a:off x="5867435" y="5047520"/>
                <a:ext cx="2678865" cy="523875"/>
                <a:chOff x="2629997" y="5913059"/>
                <a:chExt cx="2679204" cy="523911"/>
              </a:xfrm>
            </p:grpSpPr>
            <p:sp>
              <p:nvSpPr>
                <p:cNvPr id="24" name="Rectangle 23"/>
                <p:cNvSpPr/>
                <p:nvPr/>
              </p:nvSpPr>
              <p:spPr bwMode="auto">
                <a:xfrm>
                  <a:off x="2630468" y="5917427"/>
                  <a:ext cx="2530369" cy="519543"/>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20524" name="TextBox 18"/>
                <p:cNvSpPr txBox="1">
                  <a:spLocks noChangeArrowheads="1"/>
                </p:cNvSpPr>
                <p:nvPr/>
              </p:nvSpPr>
              <p:spPr bwMode="auto">
                <a:xfrm>
                  <a:off x="2699792" y="5941097"/>
                  <a:ext cx="1264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sz="2000">
                    <a:solidFill>
                      <a:srgbClr val="00B050"/>
                    </a:solidFill>
                  </a:endParaRPr>
                </a:p>
              </p:txBody>
            </p:sp>
            <p:sp>
              <p:nvSpPr>
                <p:cNvPr id="20525" name="TextBox 19"/>
                <p:cNvSpPr txBox="1">
                  <a:spLocks noChangeArrowheads="1"/>
                </p:cNvSpPr>
                <p:nvPr/>
              </p:nvSpPr>
              <p:spPr bwMode="auto">
                <a:xfrm>
                  <a:off x="4095000" y="5934707"/>
                  <a:ext cx="12142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cxnSp>
              <p:nvCxnSpPr>
                <p:cNvPr id="27" name="Straight Connector 26"/>
                <p:cNvCxnSpPr/>
                <p:nvPr/>
              </p:nvCxnSpPr>
              <p:spPr bwMode="auto">
                <a:xfrm>
                  <a:off x="3895652" y="5913122"/>
                  <a:ext cx="0" cy="523848"/>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0521" name="Rectangle 1"/>
              <p:cNvSpPr>
                <a:spLocks noChangeArrowheads="1"/>
              </p:cNvSpPr>
              <p:nvPr/>
            </p:nvSpPr>
            <p:spPr bwMode="auto">
              <a:xfrm>
                <a:off x="5937221" y="5038375"/>
                <a:ext cx="9717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1</a:t>
                </a:r>
                <a:endParaRPr lang="en-GB" altLang="en-US" sz="2000"/>
              </a:p>
            </p:txBody>
          </p:sp>
          <p:cxnSp>
            <p:nvCxnSpPr>
              <p:cNvPr id="33" name="Straight Connector 32"/>
              <p:cNvCxnSpPr/>
              <p:nvPr/>
            </p:nvCxnSpPr>
            <p:spPr bwMode="auto">
              <a:xfrm flipH="1">
                <a:off x="5858383" y="5020316"/>
                <a:ext cx="2531635" cy="0"/>
              </a:xfrm>
              <a:prstGeom prst="line">
                <a:avLst/>
              </a:prstGeom>
              <a:noFill/>
              <a:ln w="44450" cap="flat" cmpd="sng" algn="ctr">
                <a:solidFill>
                  <a:schemeClr val="accent2">
                    <a:lumMod val="1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grpSp>
        <p:nvGrpSpPr>
          <p:cNvPr id="20487" name="Group 1"/>
          <p:cNvGrpSpPr>
            <a:grpSpLocks/>
          </p:cNvGrpSpPr>
          <p:nvPr/>
        </p:nvGrpSpPr>
        <p:grpSpPr bwMode="auto">
          <a:xfrm>
            <a:off x="315913" y="5384800"/>
            <a:ext cx="4762500" cy="1171575"/>
            <a:chOff x="198413" y="5337175"/>
            <a:chExt cx="4762525" cy="1171575"/>
          </a:xfrm>
        </p:grpSpPr>
        <p:sp>
          <p:nvSpPr>
            <p:cNvPr id="20498" name="Rectangle 66"/>
            <p:cNvSpPr>
              <a:spLocks noChangeArrowheads="1"/>
            </p:cNvSpPr>
            <p:nvPr/>
          </p:nvSpPr>
          <p:spPr bwMode="auto">
            <a:xfrm>
              <a:off x="422275" y="6035675"/>
              <a:ext cx="4338638" cy="427038"/>
            </a:xfrm>
            <a:prstGeom prst="rect">
              <a:avLst/>
            </a:prstGeom>
            <a:solidFill>
              <a:srgbClr val="9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sp>
          <p:nvSpPr>
            <p:cNvPr id="20499" name="Rectangle 65"/>
            <p:cNvSpPr>
              <a:spLocks noChangeArrowheads="1"/>
            </p:cNvSpPr>
            <p:nvPr/>
          </p:nvSpPr>
          <p:spPr bwMode="auto">
            <a:xfrm>
              <a:off x="422275" y="5378450"/>
              <a:ext cx="4338638" cy="42545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endParaRPr lang="en-US" altLang="en-US"/>
            </a:p>
          </p:txBody>
        </p:sp>
        <p:grpSp>
          <p:nvGrpSpPr>
            <p:cNvPr id="20500" name="Group 8"/>
            <p:cNvGrpSpPr>
              <a:grpSpLocks/>
            </p:cNvGrpSpPr>
            <p:nvPr/>
          </p:nvGrpSpPr>
          <p:grpSpPr bwMode="auto">
            <a:xfrm>
              <a:off x="198413" y="5337175"/>
              <a:ext cx="4762525" cy="1171575"/>
              <a:chOff x="198819" y="5336670"/>
              <a:chExt cx="4761616" cy="1171336"/>
            </a:xfrm>
          </p:grpSpPr>
          <p:sp>
            <p:nvSpPr>
              <p:cNvPr id="20501" name="TextBox 7"/>
              <p:cNvSpPr txBox="1">
                <a:spLocks noChangeArrowheads="1"/>
              </p:cNvSpPr>
              <p:nvPr/>
            </p:nvSpPr>
            <p:spPr bwMode="auto">
              <a:xfrm>
                <a:off x="239768" y="6069683"/>
                <a:ext cx="1256230" cy="4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3 </a:t>
                </a:r>
              </a:p>
            </p:txBody>
          </p:sp>
          <p:grpSp>
            <p:nvGrpSpPr>
              <p:cNvPr id="20502" name="Group 7"/>
              <p:cNvGrpSpPr>
                <a:grpSpLocks/>
              </p:cNvGrpSpPr>
              <p:nvPr/>
            </p:nvGrpSpPr>
            <p:grpSpPr bwMode="auto">
              <a:xfrm>
                <a:off x="1367963" y="5336670"/>
                <a:ext cx="2733739" cy="519114"/>
                <a:chOff x="1472725" y="5133580"/>
                <a:chExt cx="2733739" cy="519114"/>
              </a:xfrm>
            </p:grpSpPr>
            <p:sp>
              <p:nvSpPr>
                <p:cNvPr id="50" name="Rectangle 49"/>
                <p:cNvSpPr/>
                <p:nvPr/>
              </p:nvSpPr>
              <p:spPr bwMode="auto">
                <a:xfrm>
                  <a:off x="2738354" y="5133580"/>
                  <a:ext cx="961846" cy="51900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45" name="Rectangle 44"/>
                <p:cNvSpPr/>
                <p:nvPr/>
              </p:nvSpPr>
              <p:spPr bwMode="auto">
                <a:xfrm>
                  <a:off x="1473351" y="5133580"/>
                  <a:ext cx="963434" cy="51900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20514" name="TextBox 18"/>
                <p:cNvSpPr txBox="1">
                  <a:spLocks noChangeArrowheads="1"/>
                </p:cNvSpPr>
                <p:nvPr/>
              </p:nvSpPr>
              <p:spPr bwMode="auto">
                <a:xfrm>
                  <a:off x="1472725" y="5193097"/>
                  <a:ext cx="1264741" cy="4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1</a:t>
                  </a:r>
                </a:p>
              </p:txBody>
            </p:sp>
            <p:sp>
              <p:nvSpPr>
                <p:cNvPr id="20515" name="TextBox 19"/>
                <p:cNvSpPr txBox="1">
                  <a:spLocks noChangeArrowheads="1"/>
                </p:cNvSpPr>
                <p:nvPr/>
              </p:nvSpPr>
              <p:spPr bwMode="auto">
                <a:xfrm>
                  <a:off x="2737467" y="5186708"/>
                  <a:ext cx="14689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00B050"/>
                      </a:solidFill>
                    </a:rPr>
                    <a:t>Cond 2</a:t>
                  </a:r>
                </a:p>
              </p:txBody>
            </p:sp>
          </p:grpSp>
          <p:grpSp>
            <p:nvGrpSpPr>
              <p:cNvPr id="20503" name="Group 6"/>
              <p:cNvGrpSpPr>
                <a:grpSpLocks/>
              </p:cNvGrpSpPr>
              <p:nvPr/>
            </p:nvGrpSpPr>
            <p:grpSpPr bwMode="auto">
              <a:xfrm>
                <a:off x="1385226" y="5974119"/>
                <a:ext cx="2743998" cy="533887"/>
                <a:chOff x="1482225" y="6099797"/>
                <a:chExt cx="2743998" cy="533887"/>
              </a:xfrm>
            </p:grpSpPr>
            <p:sp>
              <p:nvSpPr>
                <p:cNvPr id="52" name="Rectangle 51"/>
                <p:cNvSpPr/>
                <p:nvPr/>
              </p:nvSpPr>
              <p:spPr bwMode="auto">
                <a:xfrm>
                  <a:off x="1481460" y="6114678"/>
                  <a:ext cx="963434" cy="519006"/>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sp>
              <p:nvSpPr>
                <p:cNvPr id="51" name="Rectangle 50"/>
                <p:cNvSpPr/>
                <p:nvPr/>
              </p:nvSpPr>
              <p:spPr bwMode="auto">
                <a:xfrm>
                  <a:off x="2736940" y="6100393"/>
                  <a:ext cx="963433" cy="519007"/>
                </a:xfrm>
                <a:prstGeom prst="rect">
                  <a:avLst/>
                </a:prstGeom>
                <a:solidFill>
                  <a:schemeClr val="accent3"/>
                </a:solidFill>
                <a:ln>
                  <a:noFill/>
                </a:ln>
                <a:effectLst/>
                <a:extLst/>
              </p:spPr>
              <p:txBody>
                <a:bodyPr anchor="ctr"/>
                <a:lstStyle/>
                <a:p>
                  <a:pPr eaLnBrk="1" hangingPunct="1">
                    <a:defRPr/>
                  </a:pPr>
                  <a:endParaRPr lang="en-GB" dirty="0">
                    <a:latin typeface="Rdg Vesta" pitchFamily="2" charset="0"/>
                    <a:cs typeface="+mn-cs"/>
                  </a:endParaRPr>
                </a:p>
              </p:txBody>
            </p:sp>
            <p:grpSp>
              <p:nvGrpSpPr>
                <p:cNvPr id="20509" name="Group 59"/>
                <p:cNvGrpSpPr>
                  <a:grpSpLocks/>
                </p:cNvGrpSpPr>
                <p:nvPr/>
              </p:nvGrpSpPr>
              <p:grpSpPr bwMode="auto">
                <a:xfrm>
                  <a:off x="1492484" y="6152923"/>
                  <a:ext cx="2733739" cy="406472"/>
                  <a:chOff x="2699792" y="5934707"/>
                  <a:chExt cx="2734085" cy="406500"/>
                </a:xfrm>
              </p:grpSpPr>
              <p:sp>
                <p:nvSpPr>
                  <p:cNvPr id="20510" name="TextBox 18"/>
                  <p:cNvSpPr txBox="1">
                    <a:spLocks noChangeArrowheads="1"/>
                  </p:cNvSpPr>
                  <p:nvPr/>
                </p:nvSpPr>
                <p:spPr bwMode="auto">
                  <a:xfrm>
                    <a:off x="2699792" y="5941097"/>
                    <a:ext cx="1264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1</a:t>
                    </a:r>
                  </a:p>
                </p:txBody>
              </p:sp>
              <p:sp>
                <p:nvSpPr>
                  <p:cNvPr id="20511" name="TextBox 19"/>
                  <p:cNvSpPr txBox="1">
                    <a:spLocks noChangeArrowheads="1"/>
                  </p:cNvSpPr>
                  <p:nvPr/>
                </p:nvSpPr>
                <p:spPr bwMode="auto">
                  <a:xfrm>
                    <a:off x="3964694" y="5934707"/>
                    <a:ext cx="146918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solidFill>
                          <a:srgbClr val="960000"/>
                        </a:solidFill>
                      </a:rPr>
                      <a:t>Cond 2</a:t>
                    </a:r>
                  </a:p>
                </p:txBody>
              </p:sp>
            </p:grpSp>
          </p:grpSp>
          <p:sp>
            <p:nvSpPr>
              <p:cNvPr id="20504" name="TextBox 7"/>
              <p:cNvSpPr txBox="1">
                <a:spLocks noChangeArrowheads="1"/>
              </p:cNvSpPr>
              <p:nvPr/>
            </p:nvSpPr>
            <p:spPr bwMode="auto">
              <a:xfrm>
                <a:off x="198819" y="5359672"/>
                <a:ext cx="1319581" cy="4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1 </a:t>
                </a:r>
              </a:p>
            </p:txBody>
          </p:sp>
          <p:sp>
            <p:nvSpPr>
              <p:cNvPr id="20505" name="TextBox 7"/>
              <p:cNvSpPr txBox="1">
                <a:spLocks noChangeArrowheads="1"/>
              </p:cNvSpPr>
              <p:nvPr/>
            </p:nvSpPr>
            <p:spPr bwMode="auto">
              <a:xfrm>
                <a:off x="3453526" y="5389798"/>
                <a:ext cx="1506909" cy="4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2 </a:t>
                </a:r>
              </a:p>
            </p:txBody>
          </p:sp>
          <p:sp>
            <p:nvSpPr>
              <p:cNvPr id="20506" name="TextBox 7"/>
              <p:cNvSpPr txBox="1">
                <a:spLocks noChangeArrowheads="1"/>
              </p:cNvSpPr>
              <p:nvPr/>
            </p:nvSpPr>
            <p:spPr bwMode="auto">
              <a:xfrm>
                <a:off x="3441911" y="6022959"/>
                <a:ext cx="1319581" cy="4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sz="2000"/>
                  <a:t>   Group 4 </a:t>
                </a:r>
              </a:p>
            </p:txBody>
          </p:sp>
        </p:grpSp>
      </p:grpSp>
      <p:sp>
        <p:nvSpPr>
          <p:cNvPr id="20488" name="Rectangle 61"/>
          <p:cNvSpPr>
            <a:spLocks noChangeArrowheads="1"/>
          </p:cNvSpPr>
          <p:nvPr/>
        </p:nvSpPr>
        <p:spPr bwMode="auto">
          <a:xfrm>
            <a:off x="7702551" y="889012"/>
            <a:ext cx="849312" cy="425450"/>
          </a:xfrm>
          <a:prstGeom prst="rect">
            <a:avLst/>
          </a:prstGeom>
          <a:solidFill>
            <a:srgbClr val="9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IV 2</a:t>
            </a:r>
          </a:p>
        </p:txBody>
      </p:sp>
      <p:sp>
        <p:nvSpPr>
          <p:cNvPr id="20489" name="Rectangle 62"/>
          <p:cNvSpPr>
            <a:spLocks noChangeArrowheads="1"/>
          </p:cNvSpPr>
          <p:nvPr/>
        </p:nvSpPr>
        <p:spPr bwMode="auto">
          <a:xfrm>
            <a:off x="6468092" y="883452"/>
            <a:ext cx="863600" cy="42545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dirty="0"/>
              <a:t>IV 1</a:t>
            </a:r>
          </a:p>
        </p:txBody>
      </p:sp>
      <p:sp>
        <p:nvSpPr>
          <p:cNvPr id="2" name="TextBox 1"/>
          <p:cNvSpPr txBox="1">
            <a:spLocks noChangeArrowheads="1"/>
          </p:cNvSpPr>
          <p:nvPr/>
        </p:nvSpPr>
        <p:spPr bwMode="auto">
          <a:xfrm>
            <a:off x="1485900" y="4797425"/>
            <a:ext cx="26834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dirty="0"/>
              <a:t>Old               Young</a:t>
            </a:r>
          </a:p>
        </p:txBody>
      </p:sp>
      <p:sp>
        <p:nvSpPr>
          <p:cNvPr id="5" name="TextBox 4"/>
          <p:cNvSpPr txBox="1">
            <a:spLocks noChangeArrowheads="1"/>
          </p:cNvSpPr>
          <p:nvPr/>
        </p:nvSpPr>
        <p:spPr bwMode="auto">
          <a:xfrm>
            <a:off x="50800" y="6046788"/>
            <a:ext cx="439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M</a:t>
            </a:r>
          </a:p>
        </p:txBody>
      </p:sp>
      <p:sp>
        <p:nvSpPr>
          <p:cNvPr id="66" name="TextBox 65"/>
          <p:cNvSpPr txBox="1">
            <a:spLocks noChangeArrowheads="1"/>
          </p:cNvSpPr>
          <p:nvPr/>
        </p:nvSpPr>
        <p:spPr bwMode="auto">
          <a:xfrm>
            <a:off x="71438" y="539273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F</a:t>
            </a:r>
          </a:p>
        </p:txBody>
      </p:sp>
      <p:sp>
        <p:nvSpPr>
          <p:cNvPr id="67" name="TextBox 66"/>
          <p:cNvSpPr txBox="1">
            <a:spLocks noChangeArrowheads="1"/>
          </p:cNvSpPr>
          <p:nvPr/>
        </p:nvSpPr>
        <p:spPr bwMode="auto">
          <a:xfrm>
            <a:off x="4584700" y="1933575"/>
            <a:ext cx="736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dirty="0"/>
              <a:t>F</a:t>
            </a:r>
          </a:p>
          <a:p>
            <a:pPr eaLnBrk="1" hangingPunct="1">
              <a:lnSpc>
                <a:spcPct val="100000"/>
              </a:lnSpc>
              <a:spcBef>
                <a:spcPct val="0"/>
              </a:spcBef>
              <a:buClrTx/>
              <a:buFontTx/>
              <a:buNone/>
            </a:pPr>
            <a:r>
              <a:rPr lang="en-GB" altLang="en-US" dirty="0"/>
              <a:t> </a:t>
            </a:r>
          </a:p>
          <a:p>
            <a:pPr eaLnBrk="1" hangingPunct="1">
              <a:lnSpc>
                <a:spcPct val="100000"/>
              </a:lnSpc>
              <a:spcBef>
                <a:spcPct val="0"/>
              </a:spcBef>
              <a:buClrTx/>
              <a:buFontTx/>
              <a:buNone/>
            </a:pPr>
            <a:r>
              <a:rPr lang="en-GB" altLang="en-US" dirty="0"/>
              <a:t>              M</a:t>
            </a:r>
          </a:p>
        </p:txBody>
      </p:sp>
      <p:sp>
        <p:nvSpPr>
          <p:cNvPr id="6" name="TextBox 5"/>
          <p:cNvSpPr txBox="1">
            <a:spLocks noChangeArrowheads="1"/>
          </p:cNvSpPr>
          <p:nvPr/>
        </p:nvSpPr>
        <p:spPr bwMode="auto">
          <a:xfrm>
            <a:off x="5530850" y="3548063"/>
            <a:ext cx="2609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Nouns         Verbs</a:t>
            </a:r>
          </a:p>
        </p:txBody>
      </p:sp>
      <p:sp>
        <p:nvSpPr>
          <p:cNvPr id="7" name="TextBox 6"/>
          <p:cNvSpPr txBox="1">
            <a:spLocks noChangeArrowheads="1"/>
          </p:cNvSpPr>
          <p:nvPr/>
        </p:nvSpPr>
        <p:spPr bwMode="auto">
          <a:xfrm>
            <a:off x="6831013" y="4689475"/>
            <a:ext cx="21510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 bilingual SLI</a:t>
            </a:r>
          </a:p>
        </p:txBody>
      </p:sp>
      <p:sp>
        <p:nvSpPr>
          <p:cNvPr id="70" name="TextBox 69"/>
          <p:cNvSpPr txBox="1">
            <a:spLocks noChangeArrowheads="1"/>
          </p:cNvSpPr>
          <p:nvPr/>
        </p:nvSpPr>
        <p:spPr bwMode="auto">
          <a:xfrm>
            <a:off x="6089650" y="6446838"/>
            <a:ext cx="2609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Nouns         Verbs</a:t>
            </a:r>
          </a:p>
        </p:txBody>
      </p:sp>
      <p:sp>
        <p:nvSpPr>
          <p:cNvPr id="8" name="TextBox 7"/>
          <p:cNvSpPr txBox="1">
            <a:spLocks noChangeArrowheads="1"/>
          </p:cNvSpPr>
          <p:nvPr/>
        </p:nvSpPr>
        <p:spPr bwMode="auto">
          <a:xfrm>
            <a:off x="5265738" y="5318125"/>
            <a:ext cx="4905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0000"/>
              </a:lnSpc>
              <a:spcBef>
                <a:spcPct val="20000"/>
              </a:spcBef>
              <a:buClr>
                <a:schemeClr val="hlink"/>
              </a:buClr>
              <a:buChar char="•"/>
              <a:defRPr sz="2400">
                <a:solidFill>
                  <a:schemeClr val="tx1"/>
                </a:solidFill>
                <a:latin typeface="Rdg Vesta" pitchFamily="50" charset="0"/>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defRPr>
            </a:lvl2pPr>
            <a:lvl3pPr marL="1143000" indent="-228600">
              <a:lnSpc>
                <a:spcPct val="110000"/>
              </a:lnSpc>
              <a:spcBef>
                <a:spcPct val="10000"/>
              </a:spcBef>
              <a:buClr>
                <a:schemeClr val="hlink"/>
              </a:buClr>
              <a:buChar char="•"/>
              <a:defRPr sz="2000">
                <a:solidFill>
                  <a:schemeClr val="tx1"/>
                </a:solidFill>
                <a:latin typeface="Rdg Vesta" pitchFamily="50" charset="0"/>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defRPr>
            </a:lvl9pPr>
          </a:lstStyle>
          <a:p>
            <a:pPr eaLnBrk="1" hangingPunct="1">
              <a:lnSpc>
                <a:spcPct val="100000"/>
              </a:lnSpc>
              <a:spcBef>
                <a:spcPct val="0"/>
              </a:spcBef>
              <a:buClrTx/>
              <a:buFontTx/>
              <a:buNone/>
            </a:pPr>
            <a:r>
              <a:rPr lang="en-GB" altLang="en-US"/>
              <a:t>L1</a:t>
            </a:r>
          </a:p>
          <a:p>
            <a:pPr eaLnBrk="1" hangingPunct="1">
              <a:lnSpc>
                <a:spcPct val="100000"/>
              </a:lnSpc>
              <a:spcBef>
                <a:spcPct val="0"/>
              </a:spcBef>
              <a:buClrTx/>
              <a:buFontTx/>
              <a:buNone/>
            </a:pPr>
            <a:endParaRPr lang="en-GB" altLang="en-US"/>
          </a:p>
          <a:p>
            <a:pPr eaLnBrk="1" hangingPunct="1">
              <a:lnSpc>
                <a:spcPct val="100000"/>
              </a:lnSpc>
              <a:spcBef>
                <a:spcPct val="0"/>
              </a:spcBef>
              <a:buClrTx/>
              <a:buFontTx/>
              <a:buNone/>
            </a:pPr>
            <a:r>
              <a:rPr lang="en-GB" altLang="en-US"/>
              <a:t>L2</a:t>
            </a:r>
          </a:p>
        </p:txBody>
      </p:sp>
      <p:sp>
        <p:nvSpPr>
          <p:cNvPr id="4" name="Rectangle 3"/>
          <p:cNvSpPr/>
          <p:nvPr/>
        </p:nvSpPr>
        <p:spPr bwMode="auto">
          <a:xfrm>
            <a:off x="2414077" y="5065748"/>
            <a:ext cx="348250" cy="1675620"/>
          </a:xfrm>
          <a:prstGeom prst="rect">
            <a:avLst/>
          </a:prstGeom>
          <a:solidFill>
            <a:schemeClr val="bg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Rdg Vesta" pitchFamily="2" charset="0"/>
            </a:endParaRPr>
          </a:p>
        </p:txBody>
      </p:sp>
      <p:sp>
        <p:nvSpPr>
          <p:cNvPr id="71" name="Rectangle 70">
            <a:extLst>
              <a:ext uri="{FF2B5EF4-FFF2-40B4-BE49-F238E27FC236}">
                <a16:creationId xmlns:a16="http://schemas.microsoft.com/office/drawing/2014/main" id="{6839C427-C1A4-F141-9367-080A0A348FDC}"/>
              </a:ext>
            </a:extLst>
          </p:cNvPr>
          <p:cNvSpPr/>
          <p:nvPr/>
        </p:nvSpPr>
        <p:spPr bwMode="auto">
          <a:xfrm>
            <a:off x="103918" y="3948099"/>
            <a:ext cx="9040082" cy="2608276"/>
          </a:xfrm>
          <a:prstGeom prst="rect">
            <a:avLst/>
          </a:prstGeom>
          <a:solidFill>
            <a:schemeClr val="bg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Rdg Vesta" pitchFamily="2" charset="0"/>
            </a:endParaRPr>
          </a:p>
        </p:txBody>
      </p:sp>
      <p:sp>
        <p:nvSpPr>
          <p:cNvPr id="72" name="Rectangle 71">
            <a:extLst>
              <a:ext uri="{FF2B5EF4-FFF2-40B4-BE49-F238E27FC236}">
                <a16:creationId xmlns:a16="http://schemas.microsoft.com/office/drawing/2014/main" id="{1F5AF494-35B5-3D43-B61C-CE40E52D141D}"/>
              </a:ext>
            </a:extLst>
          </p:cNvPr>
          <p:cNvSpPr/>
          <p:nvPr/>
        </p:nvSpPr>
        <p:spPr bwMode="auto">
          <a:xfrm>
            <a:off x="4491037" y="1441936"/>
            <a:ext cx="4248524" cy="2608276"/>
          </a:xfrm>
          <a:prstGeom prst="rect">
            <a:avLst/>
          </a:prstGeom>
          <a:solidFill>
            <a:schemeClr val="bg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Rdg Vesta" pitchFamily="2" charset="0"/>
            </a:endParaRPr>
          </a:p>
        </p:txBody>
      </p:sp>
    </p:spTree>
    <p:extLst>
      <p:ext uri="{BB962C8B-B14F-4D97-AF65-F5344CB8AC3E}">
        <p14:creationId xmlns:p14="http://schemas.microsoft.com/office/powerpoint/2010/main" val="16982848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71"/>
                                        </p:tgtEl>
                                      </p:cBhvr>
                                    </p:animEffect>
                                    <p:set>
                                      <p:cBhvr>
                                        <p:cTn id="41" dur="1" fill="hold">
                                          <p:stCondLst>
                                            <p:cond delay="499"/>
                                          </p:stCondLst>
                                        </p:cTn>
                                        <p:tgtEl>
                                          <p:spTgt spid="7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P spid="66" grpId="0"/>
      <p:bldP spid="67" grpId="0"/>
      <p:bldP spid="6" grpId="0"/>
      <p:bldP spid="7" grpId="0"/>
      <p:bldP spid="70" grpId="0"/>
      <p:bldP spid="8" grpId="0"/>
      <p:bldP spid="71" grpId="0" animBg="1"/>
      <p:bldP spid="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Content Placeholder 2"/>
          <p:cNvSpPr>
            <a:spLocks noGrp="1"/>
          </p:cNvSpPr>
          <p:nvPr>
            <p:ph idx="1"/>
          </p:nvPr>
        </p:nvSpPr>
        <p:spPr/>
        <p:txBody>
          <a:bodyPr/>
          <a:lstStyle/>
          <a:p>
            <a:r>
              <a:rPr lang="en-GB" dirty="0"/>
              <a:t>Only possible with ANOVA</a:t>
            </a:r>
            <a:br>
              <a:rPr lang="en-GB" dirty="0"/>
            </a:br>
            <a:r>
              <a:rPr lang="en-GB" dirty="0"/>
              <a:t>e.g. 2x2, 2x3 etc.</a:t>
            </a:r>
            <a:br>
              <a:rPr lang="en-GB" dirty="0"/>
            </a:br>
            <a:endParaRPr lang="en-GB" dirty="0"/>
          </a:p>
          <a:p>
            <a:r>
              <a:rPr lang="en-GB" dirty="0"/>
              <a:t>Data has to be parametric / meet assumptions of ANOVA</a:t>
            </a:r>
          </a:p>
        </p:txBody>
      </p:sp>
      <p:sp>
        <p:nvSpPr>
          <p:cNvPr id="4" name="Slide Number Placeholder 3"/>
          <p:cNvSpPr>
            <a:spLocks noGrp="1"/>
          </p:cNvSpPr>
          <p:nvPr>
            <p:ph type="sldNum" sz="quarter" idx="10"/>
          </p:nvPr>
        </p:nvSpPr>
        <p:spPr/>
        <p:txBody>
          <a:bodyPr/>
          <a:lstStyle/>
          <a:p>
            <a:pPr>
              <a:defRPr/>
            </a:pPr>
            <a:fld id="{BE3312CA-F0A3-4026-AAED-AAB62E67CB32}" type="slidenum">
              <a:rPr lang="en-GB" altLang="en-US" smtClean="0"/>
              <a:pPr>
                <a:defRPr/>
              </a:pPr>
              <a:t>22</a:t>
            </a:fld>
            <a:endParaRPr lang="en-GB" altLang="en-US"/>
          </a:p>
        </p:txBody>
      </p:sp>
    </p:spTree>
    <p:extLst>
      <p:ext uri="{BB962C8B-B14F-4D97-AF65-F5344CB8AC3E}">
        <p14:creationId xmlns:p14="http://schemas.microsoft.com/office/powerpoint/2010/main" val="19497100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dt"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eaLnBrk="1" hangingPunct="1"/>
            <a:fld id="{15A1F00D-7D06-1849-9AEC-99ED7B7B531B}" type="datetime4">
              <a:rPr lang="en-US" sz="1400">
                <a:solidFill>
                  <a:schemeClr val="tx2"/>
                </a:solidFill>
              </a:rPr>
              <a:pPr eaLnBrk="1" hangingPunct="1"/>
              <a:t>September 2, 2018</a:t>
            </a:fld>
            <a:endParaRPr lang="en-US" sz="1400" dirty="0">
              <a:solidFill>
                <a:schemeClr val="tx2"/>
              </a:solidFill>
            </a:endParaRPr>
          </a:p>
        </p:txBody>
      </p:sp>
      <p:sp>
        <p:nvSpPr>
          <p:cNvPr id="3075" name="Rectangle 2"/>
          <p:cNvSpPr>
            <a:spLocks noGrp="1" noChangeArrowheads="1"/>
          </p:cNvSpPr>
          <p:nvPr>
            <p:ph type="ctrTitle"/>
          </p:nvPr>
        </p:nvSpPr>
        <p:spPr>
          <a:xfrm>
            <a:off x="755576" y="692696"/>
            <a:ext cx="7920038" cy="3098403"/>
          </a:xfrm>
        </p:spPr>
        <p:txBody>
          <a:bodyPr/>
          <a:lstStyle/>
          <a:p>
            <a:br>
              <a:rPr lang="en-US" sz="4000" dirty="0">
                <a:latin typeface="Rdg Vesta" charset="0"/>
              </a:rPr>
            </a:br>
            <a:r>
              <a:rPr lang="en-US" sz="4000" dirty="0">
                <a:latin typeface="Rdg Vesta" charset="0"/>
              </a:rPr>
              <a:t>ANOVA in R</a:t>
            </a:r>
          </a:p>
        </p:txBody>
      </p:sp>
      <p:sp>
        <p:nvSpPr>
          <p:cNvPr id="3076" name="Rectangle 3"/>
          <p:cNvSpPr>
            <a:spLocks noGrp="1" noChangeArrowheads="1"/>
          </p:cNvSpPr>
          <p:nvPr>
            <p:ph type="subTitle" idx="1"/>
          </p:nvPr>
        </p:nvSpPr>
        <p:spPr/>
        <p:txBody>
          <a:bodyPr/>
          <a:lstStyle/>
          <a:p>
            <a:pPr eaLnBrk="1" hangingPunct="1"/>
            <a:r>
              <a:rPr lang="en-US" dirty="0">
                <a:latin typeface="Rdg Vesta" charset="0"/>
              </a:rPr>
              <a:t>Dr. Lotte Meteyard (</a:t>
            </a:r>
            <a:r>
              <a:rPr lang="en-US" dirty="0" err="1">
                <a:latin typeface="Rdg Vesta" charset="0"/>
              </a:rPr>
              <a:t>Dr</a:t>
            </a:r>
            <a:r>
              <a:rPr lang="en-US" dirty="0">
                <a:latin typeface="Rdg Vesta" charset="0"/>
              </a:rPr>
              <a:t> Rob Davies)</a:t>
            </a:r>
          </a:p>
        </p:txBody>
      </p:sp>
    </p:spTree>
    <p:extLst>
      <p:ext uri="{BB962C8B-B14F-4D97-AF65-F5344CB8AC3E}">
        <p14:creationId xmlns:p14="http://schemas.microsoft.com/office/powerpoint/2010/main" val="20106833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075A5B2-56A3-4242-8685-4C50D42357EE}"/>
              </a:ext>
            </a:extLst>
          </p:cNvPr>
          <p:cNvSpPr>
            <a:spLocks noGrp="1"/>
          </p:cNvSpPr>
          <p:nvPr>
            <p:ph type="title"/>
          </p:nvPr>
        </p:nvSpPr>
        <p:spPr/>
        <p:txBody>
          <a:bodyPr/>
          <a:lstStyle/>
          <a:p>
            <a:r>
              <a:rPr lang="en-GB" altLang="en-US">
                <a:ea typeface="ヒラギノ角ゴ Pro W3" panose="020B0300000000000000" pitchFamily="34" charset="-128"/>
              </a:rPr>
              <a:t>Regression</a:t>
            </a:r>
          </a:p>
        </p:txBody>
      </p:sp>
      <p:sp>
        <p:nvSpPr>
          <p:cNvPr id="35843" name="Content Placeholder 2">
            <a:extLst>
              <a:ext uri="{FF2B5EF4-FFF2-40B4-BE49-F238E27FC236}">
                <a16:creationId xmlns:a16="http://schemas.microsoft.com/office/drawing/2014/main" id="{3E7DACF5-0D3B-C540-947F-51C15EA5AEE5}"/>
              </a:ext>
            </a:extLst>
          </p:cNvPr>
          <p:cNvSpPr>
            <a:spLocks noGrp="1"/>
          </p:cNvSpPr>
          <p:nvPr>
            <p:ph idx="1"/>
          </p:nvPr>
        </p:nvSpPr>
        <p:spPr/>
        <p:txBody>
          <a:bodyPr/>
          <a:lstStyle/>
          <a:p>
            <a:r>
              <a:rPr lang="en-US" altLang="en-US" dirty="0">
                <a:ea typeface="ヒラギノ角ゴ Pro W3" panose="020B0300000000000000" pitchFamily="34" charset="-128"/>
              </a:rPr>
              <a:t>Allows you to see how much variance in your DV is accounted for by an IV.</a:t>
            </a:r>
            <a:br>
              <a:rPr lang="en-US" altLang="en-US" dirty="0">
                <a:ea typeface="ヒラギノ角ゴ Pro W3" panose="020B0300000000000000" pitchFamily="34" charset="-128"/>
              </a:rPr>
            </a:br>
            <a:r>
              <a:rPr lang="en-US" altLang="en-US" dirty="0">
                <a:ea typeface="ヒラギノ角ゴ Pro W3" panose="020B0300000000000000" pitchFamily="34" charset="-128"/>
              </a:rPr>
              <a:t>You can put in more than on IV </a:t>
            </a:r>
            <a:br>
              <a:rPr lang="en-US" altLang="en-US" dirty="0">
                <a:ea typeface="ヒラギノ角ゴ Pro W3" panose="020B0300000000000000" pitchFamily="34" charset="-128"/>
              </a:rPr>
            </a:br>
            <a:r>
              <a:rPr lang="en-US" altLang="en-US" dirty="0">
                <a:ea typeface="ヒラギノ角ゴ Pro W3" panose="020B0300000000000000" pitchFamily="34" charset="-128"/>
              </a:rPr>
              <a:t>(e.g. does Age and/or Vocabulary predict MLU?</a:t>
            </a:r>
          </a:p>
        </p:txBody>
      </p:sp>
      <p:sp>
        <p:nvSpPr>
          <p:cNvPr id="35844" name="Slide Number Placeholder 3">
            <a:extLst>
              <a:ext uri="{FF2B5EF4-FFF2-40B4-BE49-F238E27FC236}">
                <a16:creationId xmlns:a16="http://schemas.microsoft.com/office/drawing/2014/main" id="{FBE53C85-37BA-FA48-8F19-5D458A01A11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a:lnSpc>
                <a:spcPct val="100000"/>
              </a:lnSpc>
              <a:spcBef>
                <a:spcPct val="0"/>
              </a:spcBef>
              <a:buClrTx/>
              <a:buFontTx/>
              <a:buNone/>
            </a:pPr>
            <a:fld id="{2DD2B3CC-F005-1642-B6E6-25DB32810697}" type="slidenum">
              <a:rPr lang="en-GB" altLang="en-US" sz="1400"/>
              <a:pPr>
                <a:lnSpc>
                  <a:spcPct val="100000"/>
                </a:lnSpc>
                <a:spcBef>
                  <a:spcPct val="0"/>
                </a:spcBef>
                <a:buClrTx/>
                <a:buFontTx/>
                <a:buNone/>
              </a:pPr>
              <a:t>24</a:t>
            </a:fld>
            <a:endParaRPr lang="en-GB" altLang="en-US" sz="1400"/>
          </a:p>
        </p:txBody>
      </p:sp>
      <p:sp>
        <p:nvSpPr>
          <p:cNvPr id="35845" name="TextBox 7">
            <a:extLst>
              <a:ext uri="{FF2B5EF4-FFF2-40B4-BE49-F238E27FC236}">
                <a16:creationId xmlns:a16="http://schemas.microsoft.com/office/drawing/2014/main" id="{61DA56D7-E738-6F45-95F5-2DB6047A3618}"/>
              </a:ext>
            </a:extLst>
          </p:cNvPr>
          <p:cNvSpPr txBox="1">
            <a:spLocks noChangeArrowheads="1"/>
          </p:cNvSpPr>
          <p:nvPr/>
        </p:nvSpPr>
        <p:spPr bwMode="auto">
          <a:xfrm>
            <a:off x="228600" y="3802063"/>
            <a:ext cx="1905000" cy="1570037"/>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algn="ctr" eaLnBrk="1" hangingPunct="1">
              <a:lnSpc>
                <a:spcPct val="100000"/>
              </a:lnSpc>
              <a:spcBef>
                <a:spcPct val="0"/>
              </a:spcBef>
              <a:buClrTx/>
              <a:buFontTx/>
              <a:buNone/>
            </a:pPr>
            <a:r>
              <a:rPr lang="en-US" altLang="en-US"/>
              <a:t>Change in the dependent variable</a:t>
            </a:r>
          </a:p>
        </p:txBody>
      </p:sp>
      <p:sp>
        <p:nvSpPr>
          <p:cNvPr id="6" name="TextBox 5">
            <a:extLst>
              <a:ext uri="{FF2B5EF4-FFF2-40B4-BE49-F238E27FC236}">
                <a16:creationId xmlns:a16="http://schemas.microsoft.com/office/drawing/2014/main" id="{94C1CF15-EA42-5C40-A200-3EA00A7F1BF0}"/>
              </a:ext>
            </a:extLst>
          </p:cNvPr>
          <p:cNvSpPr txBox="1"/>
          <p:nvPr/>
        </p:nvSpPr>
        <p:spPr>
          <a:xfrm>
            <a:off x="2590800" y="3573463"/>
            <a:ext cx="1905000" cy="1938337"/>
          </a:xfrm>
          <a:prstGeom prst="rect">
            <a:avLst/>
          </a:prstGeom>
          <a:solidFill>
            <a:schemeClr val="bg2">
              <a:lumMod val="60000"/>
              <a:lumOff val="40000"/>
            </a:schemeClr>
          </a:solidFill>
        </p:spPr>
        <p:txBody>
          <a:bodyPr>
            <a:spAutoFit/>
          </a:bodyPr>
          <a:lstStyle>
            <a:lvl1pPr eaLnBrk="0" hangingPunct="0">
              <a:defRPr sz="2400">
                <a:solidFill>
                  <a:schemeClr val="tx1"/>
                </a:solidFill>
                <a:latin typeface="Rdg Vesta" pitchFamily="50" charset="0"/>
                <a:cs typeface="Arial" charset="0"/>
              </a:defRPr>
            </a:lvl1pPr>
            <a:lvl2pPr marL="37931725" indent="-37474525" eaLnBrk="0" hangingPunct="0">
              <a:defRPr sz="2400">
                <a:solidFill>
                  <a:schemeClr val="tx1"/>
                </a:solidFill>
                <a:latin typeface="Rdg Vesta" pitchFamily="50" charset="0"/>
                <a:cs typeface="Arial" charset="0"/>
              </a:defRPr>
            </a:lvl2pPr>
            <a:lvl3pPr eaLnBrk="0" hangingPunct="0">
              <a:defRPr sz="2400">
                <a:solidFill>
                  <a:schemeClr val="tx1"/>
                </a:solidFill>
                <a:latin typeface="Rdg Vesta" pitchFamily="50" charset="0"/>
                <a:cs typeface="Arial" charset="0"/>
              </a:defRPr>
            </a:lvl3pPr>
            <a:lvl4pPr eaLnBrk="0" hangingPunct="0">
              <a:defRPr sz="2400">
                <a:solidFill>
                  <a:schemeClr val="tx1"/>
                </a:solidFill>
                <a:latin typeface="Rdg Vesta" pitchFamily="50" charset="0"/>
                <a:cs typeface="Arial" charset="0"/>
              </a:defRPr>
            </a:lvl4pPr>
            <a:lvl5pPr eaLnBrk="0" hangingPunct="0">
              <a:defRPr sz="2400">
                <a:solidFill>
                  <a:schemeClr val="tx1"/>
                </a:solidFill>
                <a:latin typeface="Rdg Vesta" pitchFamily="50" charset="0"/>
                <a:cs typeface="Arial" charset="0"/>
              </a:defRPr>
            </a:lvl5pPr>
            <a:lvl6pPr marL="457200" eaLnBrk="0" fontAlgn="base" hangingPunct="0">
              <a:spcBef>
                <a:spcPct val="0"/>
              </a:spcBef>
              <a:spcAft>
                <a:spcPct val="0"/>
              </a:spcAft>
              <a:defRPr sz="2400">
                <a:solidFill>
                  <a:schemeClr val="tx1"/>
                </a:solidFill>
                <a:latin typeface="Rdg Vesta" pitchFamily="50" charset="0"/>
                <a:cs typeface="Arial" charset="0"/>
              </a:defRPr>
            </a:lvl6pPr>
            <a:lvl7pPr marL="914400" eaLnBrk="0" fontAlgn="base" hangingPunct="0">
              <a:spcBef>
                <a:spcPct val="0"/>
              </a:spcBef>
              <a:spcAft>
                <a:spcPct val="0"/>
              </a:spcAft>
              <a:defRPr sz="2400">
                <a:solidFill>
                  <a:schemeClr val="tx1"/>
                </a:solidFill>
                <a:latin typeface="Rdg Vesta" pitchFamily="50" charset="0"/>
                <a:cs typeface="Arial" charset="0"/>
              </a:defRPr>
            </a:lvl7pPr>
            <a:lvl8pPr marL="1371600" eaLnBrk="0" fontAlgn="base" hangingPunct="0">
              <a:spcBef>
                <a:spcPct val="0"/>
              </a:spcBef>
              <a:spcAft>
                <a:spcPct val="0"/>
              </a:spcAft>
              <a:defRPr sz="2400">
                <a:solidFill>
                  <a:schemeClr val="tx1"/>
                </a:solidFill>
                <a:latin typeface="Rdg Vesta" pitchFamily="50" charset="0"/>
                <a:cs typeface="Arial" charset="0"/>
              </a:defRPr>
            </a:lvl8pPr>
            <a:lvl9pPr marL="1828800" eaLnBrk="0" fontAlgn="base" hangingPunct="0">
              <a:spcBef>
                <a:spcPct val="0"/>
              </a:spcBef>
              <a:spcAft>
                <a:spcPct val="0"/>
              </a:spcAft>
              <a:defRPr sz="2400">
                <a:solidFill>
                  <a:schemeClr val="tx1"/>
                </a:solidFill>
                <a:latin typeface="Rdg Vesta" pitchFamily="50" charset="0"/>
                <a:cs typeface="Arial" charset="0"/>
              </a:defRPr>
            </a:lvl9pPr>
          </a:lstStyle>
          <a:p>
            <a:pPr algn="ctr" eaLnBrk="1" hangingPunct="1">
              <a:defRPr/>
            </a:pPr>
            <a:r>
              <a:rPr lang="en-US" dirty="0"/>
              <a:t>Change because of the independent variable</a:t>
            </a:r>
          </a:p>
        </p:txBody>
      </p:sp>
      <p:sp>
        <p:nvSpPr>
          <p:cNvPr id="35847" name="TextBox 9">
            <a:extLst>
              <a:ext uri="{FF2B5EF4-FFF2-40B4-BE49-F238E27FC236}">
                <a16:creationId xmlns:a16="http://schemas.microsoft.com/office/drawing/2014/main" id="{C53854B7-D7A2-2446-83A0-8FF7A5801CD8}"/>
              </a:ext>
            </a:extLst>
          </p:cNvPr>
          <p:cNvSpPr txBox="1">
            <a:spLocks noChangeArrowheads="1"/>
          </p:cNvSpPr>
          <p:nvPr/>
        </p:nvSpPr>
        <p:spPr bwMode="auto">
          <a:xfrm>
            <a:off x="4876800" y="3802063"/>
            <a:ext cx="1905000" cy="1570037"/>
          </a:xfrm>
          <a:prstGeom prst="rect">
            <a:avLst/>
          </a:prstGeom>
          <a:solidFill>
            <a:srgbClr val="BF007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algn="ctr" eaLnBrk="1" hangingPunct="1">
              <a:lnSpc>
                <a:spcPct val="100000"/>
              </a:lnSpc>
              <a:spcBef>
                <a:spcPct val="0"/>
              </a:spcBef>
              <a:buClrTx/>
              <a:buFontTx/>
              <a:buNone/>
            </a:pPr>
            <a:r>
              <a:rPr lang="en-US" altLang="en-US"/>
              <a:t>Change because of extraneous variables</a:t>
            </a:r>
          </a:p>
        </p:txBody>
      </p:sp>
      <p:sp>
        <p:nvSpPr>
          <p:cNvPr id="8" name="TextBox 7">
            <a:extLst>
              <a:ext uri="{FF2B5EF4-FFF2-40B4-BE49-F238E27FC236}">
                <a16:creationId xmlns:a16="http://schemas.microsoft.com/office/drawing/2014/main" id="{B8656449-DAB9-884B-AB33-01F96B761C7E}"/>
              </a:ext>
            </a:extLst>
          </p:cNvPr>
          <p:cNvSpPr txBox="1"/>
          <p:nvPr/>
        </p:nvSpPr>
        <p:spPr>
          <a:xfrm>
            <a:off x="7086600" y="3954463"/>
            <a:ext cx="1905000" cy="1200150"/>
          </a:xfrm>
          <a:prstGeom prst="rect">
            <a:avLst/>
          </a:prstGeom>
          <a:solidFill>
            <a:schemeClr val="accent5">
              <a:lumMod val="75000"/>
            </a:schemeClr>
          </a:solidFill>
        </p:spPr>
        <p:txBody>
          <a:bodyPr>
            <a:spAutoFit/>
          </a:bodyPr>
          <a:lstStyle>
            <a:lvl1pPr eaLnBrk="0" hangingPunct="0">
              <a:defRPr sz="2400">
                <a:solidFill>
                  <a:schemeClr val="tx1"/>
                </a:solidFill>
                <a:latin typeface="Rdg Vesta" pitchFamily="50" charset="0"/>
                <a:cs typeface="Arial" charset="0"/>
              </a:defRPr>
            </a:lvl1pPr>
            <a:lvl2pPr marL="37931725" indent="-37474525" eaLnBrk="0" hangingPunct="0">
              <a:defRPr sz="2400">
                <a:solidFill>
                  <a:schemeClr val="tx1"/>
                </a:solidFill>
                <a:latin typeface="Rdg Vesta" pitchFamily="50" charset="0"/>
                <a:cs typeface="Arial" charset="0"/>
              </a:defRPr>
            </a:lvl2pPr>
            <a:lvl3pPr eaLnBrk="0" hangingPunct="0">
              <a:defRPr sz="2400">
                <a:solidFill>
                  <a:schemeClr val="tx1"/>
                </a:solidFill>
                <a:latin typeface="Rdg Vesta" pitchFamily="50" charset="0"/>
                <a:cs typeface="Arial" charset="0"/>
              </a:defRPr>
            </a:lvl3pPr>
            <a:lvl4pPr eaLnBrk="0" hangingPunct="0">
              <a:defRPr sz="2400">
                <a:solidFill>
                  <a:schemeClr val="tx1"/>
                </a:solidFill>
                <a:latin typeface="Rdg Vesta" pitchFamily="50" charset="0"/>
                <a:cs typeface="Arial" charset="0"/>
              </a:defRPr>
            </a:lvl4pPr>
            <a:lvl5pPr eaLnBrk="0" hangingPunct="0">
              <a:defRPr sz="2400">
                <a:solidFill>
                  <a:schemeClr val="tx1"/>
                </a:solidFill>
                <a:latin typeface="Rdg Vesta" pitchFamily="50" charset="0"/>
                <a:cs typeface="Arial" charset="0"/>
              </a:defRPr>
            </a:lvl5pPr>
            <a:lvl6pPr marL="457200" eaLnBrk="0" fontAlgn="base" hangingPunct="0">
              <a:spcBef>
                <a:spcPct val="0"/>
              </a:spcBef>
              <a:spcAft>
                <a:spcPct val="0"/>
              </a:spcAft>
              <a:defRPr sz="2400">
                <a:solidFill>
                  <a:schemeClr val="tx1"/>
                </a:solidFill>
                <a:latin typeface="Rdg Vesta" pitchFamily="50" charset="0"/>
                <a:cs typeface="Arial" charset="0"/>
              </a:defRPr>
            </a:lvl6pPr>
            <a:lvl7pPr marL="914400" eaLnBrk="0" fontAlgn="base" hangingPunct="0">
              <a:spcBef>
                <a:spcPct val="0"/>
              </a:spcBef>
              <a:spcAft>
                <a:spcPct val="0"/>
              </a:spcAft>
              <a:defRPr sz="2400">
                <a:solidFill>
                  <a:schemeClr val="tx1"/>
                </a:solidFill>
                <a:latin typeface="Rdg Vesta" pitchFamily="50" charset="0"/>
                <a:cs typeface="Arial" charset="0"/>
              </a:defRPr>
            </a:lvl7pPr>
            <a:lvl8pPr marL="1371600" eaLnBrk="0" fontAlgn="base" hangingPunct="0">
              <a:spcBef>
                <a:spcPct val="0"/>
              </a:spcBef>
              <a:spcAft>
                <a:spcPct val="0"/>
              </a:spcAft>
              <a:defRPr sz="2400">
                <a:solidFill>
                  <a:schemeClr val="tx1"/>
                </a:solidFill>
                <a:latin typeface="Rdg Vesta" pitchFamily="50" charset="0"/>
                <a:cs typeface="Arial" charset="0"/>
              </a:defRPr>
            </a:lvl8pPr>
            <a:lvl9pPr marL="1828800" eaLnBrk="0" fontAlgn="base" hangingPunct="0">
              <a:spcBef>
                <a:spcPct val="0"/>
              </a:spcBef>
              <a:spcAft>
                <a:spcPct val="0"/>
              </a:spcAft>
              <a:defRPr sz="2400">
                <a:solidFill>
                  <a:schemeClr val="tx1"/>
                </a:solidFill>
                <a:latin typeface="Rdg Vesta" pitchFamily="50" charset="0"/>
                <a:cs typeface="Arial" charset="0"/>
              </a:defRPr>
            </a:lvl9pPr>
          </a:lstStyle>
          <a:p>
            <a:pPr algn="ctr" eaLnBrk="1" hangingPunct="1">
              <a:defRPr/>
            </a:pPr>
            <a:r>
              <a:rPr lang="en-US"/>
              <a:t>Change because of chance</a:t>
            </a:r>
          </a:p>
        </p:txBody>
      </p:sp>
      <p:sp>
        <p:nvSpPr>
          <p:cNvPr id="35849" name="TextBox 11">
            <a:extLst>
              <a:ext uri="{FF2B5EF4-FFF2-40B4-BE49-F238E27FC236}">
                <a16:creationId xmlns:a16="http://schemas.microsoft.com/office/drawing/2014/main" id="{56AFC290-4DA1-A448-98B8-EF0D26A2746A}"/>
              </a:ext>
            </a:extLst>
          </p:cNvPr>
          <p:cNvSpPr txBox="1">
            <a:spLocks noChangeArrowheads="1"/>
          </p:cNvSpPr>
          <p:nvPr/>
        </p:nvSpPr>
        <p:spPr bwMode="auto">
          <a:xfrm>
            <a:off x="2133600" y="4183063"/>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US" altLang="en-US" sz="3200"/>
              <a:t>=</a:t>
            </a:r>
          </a:p>
        </p:txBody>
      </p:sp>
      <p:sp>
        <p:nvSpPr>
          <p:cNvPr id="35850" name="TextBox 12">
            <a:extLst>
              <a:ext uri="{FF2B5EF4-FFF2-40B4-BE49-F238E27FC236}">
                <a16:creationId xmlns:a16="http://schemas.microsoft.com/office/drawing/2014/main" id="{3B0A887A-D2E9-CE45-9885-2EDA0F16B970}"/>
              </a:ext>
            </a:extLst>
          </p:cNvPr>
          <p:cNvSpPr txBox="1">
            <a:spLocks noChangeArrowheads="1"/>
          </p:cNvSpPr>
          <p:nvPr/>
        </p:nvSpPr>
        <p:spPr bwMode="auto">
          <a:xfrm>
            <a:off x="4495800" y="4183063"/>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US" altLang="en-US" sz="3200"/>
              <a:t>+</a:t>
            </a:r>
          </a:p>
        </p:txBody>
      </p:sp>
      <p:sp>
        <p:nvSpPr>
          <p:cNvPr id="35851" name="TextBox 13">
            <a:extLst>
              <a:ext uri="{FF2B5EF4-FFF2-40B4-BE49-F238E27FC236}">
                <a16:creationId xmlns:a16="http://schemas.microsoft.com/office/drawing/2014/main" id="{DFE056C3-B2BE-6449-981C-BC48DA335CCC}"/>
              </a:ext>
            </a:extLst>
          </p:cNvPr>
          <p:cNvSpPr txBox="1">
            <a:spLocks noChangeArrowheads="1"/>
          </p:cNvSpPr>
          <p:nvPr/>
        </p:nvSpPr>
        <p:spPr bwMode="auto">
          <a:xfrm>
            <a:off x="6705600" y="4183063"/>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US" altLang="en-US" sz="3200"/>
              <a:t>+</a:t>
            </a:r>
          </a:p>
        </p:txBody>
      </p:sp>
    </p:spTree>
    <p:extLst>
      <p:ext uri="{BB962C8B-B14F-4D97-AF65-F5344CB8AC3E}">
        <p14:creationId xmlns:p14="http://schemas.microsoft.com/office/powerpoint/2010/main" val="7059671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02D73B9-AD11-B24D-9769-82E085FFF8E9}"/>
              </a:ext>
            </a:extLst>
          </p:cNvPr>
          <p:cNvSpPr>
            <a:spLocks noGrp="1"/>
          </p:cNvSpPr>
          <p:nvPr>
            <p:ph type="title"/>
          </p:nvPr>
        </p:nvSpPr>
        <p:spPr/>
        <p:txBody>
          <a:bodyPr/>
          <a:lstStyle/>
          <a:p>
            <a:r>
              <a:rPr lang="en-GB" altLang="en-US">
                <a:ea typeface="ヒラギノ角ゴ Pro W3" panose="020B0300000000000000" pitchFamily="34" charset="-128"/>
              </a:rPr>
              <a:t>Regression</a:t>
            </a:r>
          </a:p>
        </p:txBody>
      </p:sp>
      <p:sp>
        <p:nvSpPr>
          <p:cNvPr id="36867" name="Content Placeholder 2">
            <a:extLst>
              <a:ext uri="{FF2B5EF4-FFF2-40B4-BE49-F238E27FC236}">
                <a16:creationId xmlns:a16="http://schemas.microsoft.com/office/drawing/2014/main" id="{446735BF-303E-774A-BEF7-68804E97A147}"/>
              </a:ext>
            </a:extLst>
          </p:cNvPr>
          <p:cNvSpPr>
            <a:spLocks noGrp="1"/>
          </p:cNvSpPr>
          <p:nvPr>
            <p:ph idx="1"/>
          </p:nvPr>
        </p:nvSpPr>
        <p:spPr/>
        <p:txBody>
          <a:bodyPr/>
          <a:lstStyle/>
          <a:p>
            <a:r>
              <a:rPr lang="en-GB" altLang="en-US">
                <a:ea typeface="ヒラギノ角ゴ Pro W3" panose="020B0300000000000000" pitchFamily="34" charset="-128"/>
              </a:rPr>
              <a:t>Usually for scale data (normally distributed)</a:t>
            </a:r>
          </a:p>
          <a:p>
            <a:endParaRPr lang="en-GB" altLang="en-US">
              <a:ea typeface="ヒラギノ角ゴ Pro W3" panose="020B0300000000000000" pitchFamily="34" charset="-128"/>
            </a:endParaRPr>
          </a:p>
        </p:txBody>
      </p:sp>
      <p:sp>
        <p:nvSpPr>
          <p:cNvPr id="36868" name="Slide Number Placeholder 3">
            <a:extLst>
              <a:ext uri="{FF2B5EF4-FFF2-40B4-BE49-F238E27FC236}">
                <a16:creationId xmlns:a16="http://schemas.microsoft.com/office/drawing/2014/main" id="{1F049E57-2EA0-6F43-804A-8EDCD8B711B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a:lnSpc>
                <a:spcPct val="100000"/>
              </a:lnSpc>
              <a:spcBef>
                <a:spcPct val="0"/>
              </a:spcBef>
              <a:buClrTx/>
              <a:buFontTx/>
              <a:buNone/>
            </a:pPr>
            <a:fld id="{34B84E8E-A3EA-C547-AF88-2C23E4A49289}" type="slidenum">
              <a:rPr lang="en-GB" altLang="en-US" sz="1400"/>
              <a:pPr>
                <a:lnSpc>
                  <a:spcPct val="100000"/>
                </a:lnSpc>
                <a:spcBef>
                  <a:spcPct val="0"/>
                </a:spcBef>
                <a:buClrTx/>
                <a:buFontTx/>
                <a:buNone/>
              </a:pPr>
              <a:t>25</a:t>
            </a:fld>
            <a:endParaRPr lang="en-GB" altLang="en-US" sz="1400"/>
          </a:p>
        </p:txBody>
      </p:sp>
      <p:sp>
        <p:nvSpPr>
          <p:cNvPr id="36869" name="TextBox 7">
            <a:extLst>
              <a:ext uri="{FF2B5EF4-FFF2-40B4-BE49-F238E27FC236}">
                <a16:creationId xmlns:a16="http://schemas.microsoft.com/office/drawing/2014/main" id="{B76FB26C-A9E9-D545-9C2A-FC5CE1FB65FF}"/>
              </a:ext>
            </a:extLst>
          </p:cNvPr>
          <p:cNvSpPr txBox="1">
            <a:spLocks noChangeArrowheads="1"/>
          </p:cNvSpPr>
          <p:nvPr/>
        </p:nvSpPr>
        <p:spPr bwMode="auto">
          <a:xfrm>
            <a:off x="152400" y="2362200"/>
            <a:ext cx="1905000" cy="1570038"/>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algn="ctr" eaLnBrk="1" hangingPunct="1">
              <a:lnSpc>
                <a:spcPct val="100000"/>
              </a:lnSpc>
              <a:spcBef>
                <a:spcPct val="0"/>
              </a:spcBef>
              <a:buClrTx/>
              <a:buFontTx/>
              <a:buNone/>
            </a:pPr>
            <a:r>
              <a:rPr lang="en-US" altLang="en-US"/>
              <a:t>Change in the dependent variable (DV)</a:t>
            </a:r>
          </a:p>
        </p:txBody>
      </p:sp>
      <p:sp>
        <p:nvSpPr>
          <p:cNvPr id="6" name="TextBox 5">
            <a:extLst>
              <a:ext uri="{FF2B5EF4-FFF2-40B4-BE49-F238E27FC236}">
                <a16:creationId xmlns:a16="http://schemas.microsoft.com/office/drawing/2014/main" id="{9B02AE3E-BA12-604D-B189-0EB937BEE0BF}"/>
              </a:ext>
            </a:extLst>
          </p:cNvPr>
          <p:cNvSpPr txBox="1"/>
          <p:nvPr/>
        </p:nvSpPr>
        <p:spPr>
          <a:xfrm>
            <a:off x="2514600" y="2133600"/>
            <a:ext cx="1905000" cy="1938338"/>
          </a:xfrm>
          <a:prstGeom prst="rect">
            <a:avLst/>
          </a:prstGeom>
          <a:solidFill>
            <a:schemeClr val="bg2">
              <a:lumMod val="60000"/>
              <a:lumOff val="40000"/>
            </a:schemeClr>
          </a:solidFill>
        </p:spPr>
        <p:txBody>
          <a:bodyPr>
            <a:spAutoFit/>
          </a:bodyPr>
          <a:lstStyle>
            <a:lvl1pPr eaLnBrk="0" hangingPunct="0">
              <a:defRPr sz="2400">
                <a:solidFill>
                  <a:schemeClr val="tx1"/>
                </a:solidFill>
                <a:latin typeface="Rdg Vesta" pitchFamily="50" charset="0"/>
                <a:cs typeface="Arial" charset="0"/>
              </a:defRPr>
            </a:lvl1pPr>
            <a:lvl2pPr marL="37931725" indent="-37474525" eaLnBrk="0" hangingPunct="0">
              <a:defRPr sz="2400">
                <a:solidFill>
                  <a:schemeClr val="tx1"/>
                </a:solidFill>
                <a:latin typeface="Rdg Vesta" pitchFamily="50" charset="0"/>
                <a:cs typeface="Arial" charset="0"/>
              </a:defRPr>
            </a:lvl2pPr>
            <a:lvl3pPr eaLnBrk="0" hangingPunct="0">
              <a:defRPr sz="2400">
                <a:solidFill>
                  <a:schemeClr val="tx1"/>
                </a:solidFill>
                <a:latin typeface="Rdg Vesta" pitchFamily="50" charset="0"/>
                <a:cs typeface="Arial" charset="0"/>
              </a:defRPr>
            </a:lvl3pPr>
            <a:lvl4pPr eaLnBrk="0" hangingPunct="0">
              <a:defRPr sz="2400">
                <a:solidFill>
                  <a:schemeClr val="tx1"/>
                </a:solidFill>
                <a:latin typeface="Rdg Vesta" pitchFamily="50" charset="0"/>
                <a:cs typeface="Arial" charset="0"/>
              </a:defRPr>
            </a:lvl4pPr>
            <a:lvl5pPr eaLnBrk="0" hangingPunct="0">
              <a:defRPr sz="2400">
                <a:solidFill>
                  <a:schemeClr val="tx1"/>
                </a:solidFill>
                <a:latin typeface="Rdg Vesta" pitchFamily="50" charset="0"/>
                <a:cs typeface="Arial" charset="0"/>
              </a:defRPr>
            </a:lvl5pPr>
            <a:lvl6pPr marL="457200" eaLnBrk="0" fontAlgn="base" hangingPunct="0">
              <a:spcBef>
                <a:spcPct val="0"/>
              </a:spcBef>
              <a:spcAft>
                <a:spcPct val="0"/>
              </a:spcAft>
              <a:defRPr sz="2400">
                <a:solidFill>
                  <a:schemeClr val="tx1"/>
                </a:solidFill>
                <a:latin typeface="Rdg Vesta" pitchFamily="50" charset="0"/>
                <a:cs typeface="Arial" charset="0"/>
              </a:defRPr>
            </a:lvl6pPr>
            <a:lvl7pPr marL="914400" eaLnBrk="0" fontAlgn="base" hangingPunct="0">
              <a:spcBef>
                <a:spcPct val="0"/>
              </a:spcBef>
              <a:spcAft>
                <a:spcPct val="0"/>
              </a:spcAft>
              <a:defRPr sz="2400">
                <a:solidFill>
                  <a:schemeClr val="tx1"/>
                </a:solidFill>
                <a:latin typeface="Rdg Vesta" pitchFamily="50" charset="0"/>
                <a:cs typeface="Arial" charset="0"/>
              </a:defRPr>
            </a:lvl7pPr>
            <a:lvl8pPr marL="1371600" eaLnBrk="0" fontAlgn="base" hangingPunct="0">
              <a:spcBef>
                <a:spcPct val="0"/>
              </a:spcBef>
              <a:spcAft>
                <a:spcPct val="0"/>
              </a:spcAft>
              <a:defRPr sz="2400">
                <a:solidFill>
                  <a:schemeClr val="tx1"/>
                </a:solidFill>
                <a:latin typeface="Rdg Vesta" pitchFamily="50" charset="0"/>
                <a:cs typeface="Arial" charset="0"/>
              </a:defRPr>
            </a:lvl8pPr>
            <a:lvl9pPr marL="1828800" eaLnBrk="0" fontAlgn="base" hangingPunct="0">
              <a:spcBef>
                <a:spcPct val="0"/>
              </a:spcBef>
              <a:spcAft>
                <a:spcPct val="0"/>
              </a:spcAft>
              <a:defRPr sz="2400">
                <a:solidFill>
                  <a:schemeClr val="tx1"/>
                </a:solidFill>
                <a:latin typeface="Rdg Vesta" pitchFamily="50" charset="0"/>
                <a:cs typeface="Arial" charset="0"/>
              </a:defRPr>
            </a:lvl9pPr>
          </a:lstStyle>
          <a:p>
            <a:pPr algn="ctr" eaLnBrk="1" hangingPunct="1">
              <a:defRPr/>
            </a:pPr>
            <a:r>
              <a:rPr lang="en-US" dirty="0"/>
              <a:t>Change because of the independent variable (IV)</a:t>
            </a:r>
          </a:p>
        </p:txBody>
      </p:sp>
      <p:sp>
        <p:nvSpPr>
          <p:cNvPr id="36871" name="TextBox 9">
            <a:extLst>
              <a:ext uri="{FF2B5EF4-FFF2-40B4-BE49-F238E27FC236}">
                <a16:creationId xmlns:a16="http://schemas.microsoft.com/office/drawing/2014/main" id="{B5F2A3B2-4F3D-9240-9657-ED435BCC6ED3}"/>
              </a:ext>
            </a:extLst>
          </p:cNvPr>
          <p:cNvSpPr txBox="1">
            <a:spLocks noChangeArrowheads="1"/>
          </p:cNvSpPr>
          <p:nvPr/>
        </p:nvSpPr>
        <p:spPr bwMode="auto">
          <a:xfrm>
            <a:off x="4800600" y="2362200"/>
            <a:ext cx="2003425" cy="1568450"/>
          </a:xfrm>
          <a:prstGeom prst="rect">
            <a:avLst/>
          </a:prstGeom>
          <a:solidFill>
            <a:srgbClr val="BF007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algn="ctr" eaLnBrk="1" hangingPunct="1">
              <a:lnSpc>
                <a:spcPct val="100000"/>
              </a:lnSpc>
              <a:spcBef>
                <a:spcPct val="0"/>
              </a:spcBef>
              <a:buClrTx/>
              <a:buFontTx/>
              <a:buNone/>
            </a:pPr>
            <a:r>
              <a:rPr lang="en-US" altLang="en-US"/>
              <a:t>Change because of extraneous variables (EV)</a:t>
            </a:r>
          </a:p>
        </p:txBody>
      </p:sp>
      <p:sp>
        <p:nvSpPr>
          <p:cNvPr id="8" name="TextBox 7">
            <a:extLst>
              <a:ext uri="{FF2B5EF4-FFF2-40B4-BE49-F238E27FC236}">
                <a16:creationId xmlns:a16="http://schemas.microsoft.com/office/drawing/2014/main" id="{050BA36C-2ECE-D341-A3C3-0A083A29B2E0}"/>
              </a:ext>
            </a:extLst>
          </p:cNvPr>
          <p:cNvSpPr txBox="1"/>
          <p:nvPr/>
        </p:nvSpPr>
        <p:spPr>
          <a:xfrm>
            <a:off x="7092950" y="2514600"/>
            <a:ext cx="1905000" cy="1200150"/>
          </a:xfrm>
          <a:prstGeom prst="rect">
            <a:avLst/>
          </a:prstGeom>
          <a:solidFill>
            <a:schemeClr val="accent5">
              <a:lumMod val="75000"/>
            </a:schemeClr>
          </a:solidFill>
        </p:spPr>
        <p:txBody>
          <a:bodyPr>
            <a:spAutoFit/>
          </a:bodyPr>
          <a:lstStyle>
            <a:lvl1pPr eaLnBrk="0" hangingPunct="0">
              <a:defRPr sz="2400">
                <a:solidFill>
                  <a:schemeClr val="tx1"/>
                </a:solidFill>
                <a:latin typeface="Rdg Vesta" pitchFamily="50" charset="0"/>
                <a:cs typeface="Arial" charset="0"/>
              </a:defRPr>
            </a:lvl1pPr>
            <a:lvl2pPr marL="37931725" indent="-37474525" eaLnBrk="0" hangingPunct="0">
              <a:defRPr sz="2400">
                <a:solidFill>
                  <a:schemeClr val="tx1"/>
                </a:solidFill>
                <a:latin typeface="Rdg Vesta" pitchFamily="50" charset="0"/>
                <a:cs typeface="Arial" charset="0"/>
              </a:defRPr>
            </a:lvl2pPr>
            <a:lvl3pPr eaLnBrk="0" hangingPunct="0">
              <a:defRPr sz="2400">
                <a:solidFill>
                  <a:schemeClr val="tx1"/>
                </a:solidFill>
                <a:latin typeface="Rdg Vesta" pitchFamily="50" charset="0"/>
                <a:cs typeface="Arial" charset="0"/>
              </a:defRPr>
            </a:lvl3pPr>
            <a:lvl4pPr eaLnBrk="0" hangingPunct="0">
              <a:defRPr sz="2400">
                <a:solidFill>
                  <a:schemeClr val="tx1"/>
                </a:solidFill>
                <a:latin typeface="Rdg Vesta" pitchFamily="50" charset="0"/>
                <a:cs typeface="Arial" charset="0"/>
              </a:defRPr>
            </a:lvl4pPr>
            <a:lvl5pPr eaLnBrk="0" hangingPunct="0">
              <a:defRPr sz="2400">
                <a:solidFill>
                  <a:schemeClr val="tx1"/>
                </a:solidFill>
                <a:latin typeface="Rdg Vesta" pitchFamily="50" charset="0"/>
                <a:cs typeface="Arial" charset="0"/>
              </a:defRPr>
            </a:lvl5pPr>
            <a:lvl6pPr marL="457200" eaLnBrk="0" fontAlgn="base" hangingPunct="0">
              <a:spcBef>
                <a:spcPct val="0"/>
              </a:spcBef>
              <a:spcAft>
                <a:spcPct val="0"/>
              </a:spcAft>
              <a:defRPr sz="2400">
                <a:solidFill>
                  <a:schemeClr val="tx1"/>
                </a:solidFill>
                <a:latin typeface="Rdg Vesta" pitchFamily="50" charset="0"/>
                <a:cs typeface="Arial" charset="0"/>
              </a:defRPr>
            </a:lvl6pPr>
            <a:lvl7pPr marL="914400" eaLnBrk="0" fontAlgn="base" hangingPunct="0">
              <a:spcBef>
                <a:spcPct val="0"/>
              </a:spcBef>
              <a:spcAft>
                <a:spcPct val="0"/>
              </a:spcAft>
              <a:defRPr sz="2400">
                <a:solidFill>
                  <a:schemeClr val="tx1"/>
                </a:solidFill>
                <a:latin typeface="Rdg Vesta" pitchFamily="50" charset="0"/>
                <a:cs typeface="Arial" charset="0"/>
              </a:defRPr>
            </a:lvl7pPr>
            <a:lvl8pPr marL="1371600" eaLnBrk="0" fontAlgn="base" hangingPunct="0">
              <a:spcBef>
                <a:spcPct val="0"/>
              </a:spcBef>
              <a:spcAft>
                <a:spcPct val="0"/>
              </a:spcAft>
              <a:defRPr sz="2400">
                <a:solidFill>
                  <a:schemeClr val="tx1"/>
                </a:solidFill>
                <a:latin typeface="Rdg Vesta" pitchFamily="50" charset="0"/>
                <a:cs typeface="Arial" charset="0"/>
              </a:defRPr>
            </a:lvl8pPr>
            <a:lvl9pPr marL="1828800" eaLnBrk="0" fontAlgn="base" hangingPunct="0">
              <a:spcBef>
                <a:spcPct val="0"/>
              </a:spcBef>
              <a:spcAft>
                <a:spcPct val="0"/>
              </a:spcAft>
              <a:defRPr sz="2400">
                <a:solidFill>
                  <a:schemeClr val="tx1"/>
                </a:solidFill>
                <a:latin typeface="Rdg Vesta" pitchFamily="50" charset="0"/>
                <a:cs typeface="Arial" charset="0"/>
              </a:defRPr>
            </a:lvl9pPr>
          </a:lstStyle>
          <a:p>
            <a:pPr algn="ctr" eaLnBrk="1" hangingPunct="1">
              <a:defRPr/>
            </a:pPr>
            <a:r>
              <a:rPr lang="en-US" dirty="0"/>
              <a:t>Change because of chance (</a:t>
            </a:r>
            <a:r>
              <a:rPr lang="en-GB" i="1" dirty="0"/>
              <a:t>e)</a:t>
            </a:r>
            <a:endParaRPr lang="en-US" dirty="0"/>
          </a:p>
        </p:txBody>
      </p:sp>
      <p:sp>
        <p:nvSpPr>
          <p:cNvPr id="36873" name="TextBox 11">
            <a:extLst>
              <a:ext uri="{FF2B5EF4-FFF2-40B4-BE49-F238E27FC236}">
                <a16:creationId xmlns:a16="http://schemas.microsoft.com/office/drawing/2014/main" id="{6732DAC8-512C-374C-8924-B5A385E98D9F}"/>
              </a:ext>
            </a:extLst>
          </p:cNvPr>
          <p:cNvSpPr txBox="1">
            <a:spLocks noChangeArrowheads="1"/>
          </p:cNvSpPr>
          <p:nvPr/>
        </p:nvSpPr>
        <p:spPr bwMode="auto">
          <a:xfrm>
            <a:off x="2057400" y="27432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US" altLang="en-US" sz="3200"/>
              <a:t>=</a:t>
            </a:r>
          </a:p>
        </p:txBody>
      </p:sp>
      <p:sp>
        <p:nvSpPr>
          <p:cNvPr id="36874" name="TextBox 12">
            <a:extLst>
              <a:ext uri="{FF2B5EF4-FFF2-40B4-BE49-F238E27FC236}">
                <a16:creationId xmlns:a16="http://schemas.microsoft.com/office/drawing/2014/main" id="{32DA8EBB-EBCF-D64F-8B74-F4F9C9B099E9}"/>
              </a:ext>
            </a:extLst>
          </p:cNvPr>
          <p:cNvSpPr txBox="1">
            <a:spLocks noChangeArrowheads="1"/>
          </p:cNvSpPr>
          <p:nvPr/>
        </p:nvSpPr>
        <p:spPr bwMode="auto">
          <a:xfrm>
            <a:off x="4419600" y="27432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US" altLang="en-US" sz="3200"/>
              <a:t>+</a:t>
            </a:r>
          </a:p>
        </p:txBody>
      </p:sp>
      <p:sp>
        <p:nvSpPr>
          <p:cNvPr id="36875" name="TextBox 13">
            <a:extLst>
              <a:ext uri="{FF2B5EF4-FFF2-40B4-BE49-F238E27FC236}">
                <a16:creationId xmlns:a16="http://schemas.microsoft.com/office/drawing/2014/main" id="{20B3370C-F09A-454E-987F-9EA836AD27CB}"/>
              </a:ext>
            </a:extLst>
          </p:cNvPr>
          <p:cNvSpPr txBox="1">
            <a:spLocks noChangeArrowheads="1"/>
          </p:cNvSpPr>
          <p:nvPr/>
        </p:nvSpPr>
        <p:spPr bwMode="auto">
          <a:xfrm>
            <a:off x="6732588" y="27432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US" altLang="en-US" sz="3200"/>
              <a:t>+</a:t>
            </a:r>
          </a:p>
        </p:txBody>
      </p:sp>
      <p:sp>
        <p:nvSpPr>
          <p:cNvPr id="36876" name="TextBox 11">
            <a:extLst>
              <a:ext uri="{FF2B5EF4-FFF2-40B4-BE49-F238E27FC236}">
                <a16:creationId xmlns:a16="http://schemas.microsoft.com/office/drawing/2014/main" id="{C337A9AD-1641-934D-8905-5E96EBEF449D}"/>
              </a:ext>
            </a:extLst>
          </p:cNvPr>
          <p:cNvSpPr txBox="1">
            <a:spLocks noChangeArrowheads="1"/>
          </p:cNvSpPr>
          <p:nvPr/>
        </p:nvSpPr>
        <p:spPr bwMode="auto">
          <a:xfrm>
            <a:off x="1104900" y="4421188"/>
            <a:ext cx="82089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GB" altLang="en-US" sz="3200"/>
              <a:t>DV    =    IVx</a:t>
            </a:r>
            <a:r>
              <a:rPr lang="en-GB" altLang="en-US" sz="3200">
                <a:latin typeface="Lucida Sans Unicode" panose="020B0602030504020204" pitchFamily="34" charset="0"/>
              </a:rPr>
              <a:t>ß</a:t>
            </a:r>
            <a:r>
              <a:rPr lang="en-GB" altLang="en-US" sz="3200"/>
              <a:t>           +       EVx</a:t>
            </a:r>
            <a:r>
              <a:rPr lang="en-GB" altLang="en-US" sz="3200">
                <a:latin typeface="Lucida Sans Unicode" panose="020B0602030504020204" pitchFamily="34" charset="0"/>
              </a:rPr>
              <a:t>ß</a:t>
            </a:r>
            <a:r>
              <a:rPr lang="en-GB" altLang="en-US" sz="3200"/>
              <a:t>       +        </a:t>
            </a:r>
            <a:r>
              <a:rPr lang="en-GB" altLang="en-US" sz="3200" i="1"/>
              <a:t>e</a:t>
            </a:r>
          </a:p>
        </p:txBody>
      </p:sp>
      <p:grpSp>
        <p:nvGrpSpPr>
          <p:cNvPr id="36877" name="Group 15">
            <a:extLst>
              <a:ext uri="{FF2B5EF4-FFF2-40B4-BE49-F238E27FC236}">
                <a16:creationId xmlns:a16="http://schemas.microsoft.com/office/drawing/2014/main" id="{9E9CE823-9DAB-3241-BD57-A795A6668756}"/>
              </a:ext>
            </a:extLst>
          </p:cNvPr>
          <p:cNvGrpSpPr>
            <a:grpSpLocks/>
          </p:cNvGrpSpPr>
          <p:nvPr/>
        </p:nvGrpSpPr>
        <p:grpSpPr bwMode="auto">
          <a:xfrm>
            <a:off x="3440113" y="4897438"/>
            <a:ext cx="3754437" cy="1666875"/>
            <a:chOff x="3439968" y="4898179"/>
            <a:chExt cx="3753897" cy="1666074"/>
          </a:xfrm>
        </p:grpSpPr>
        <p:sp>
          <p:nvSpPr>
            <p:cNvPr id="36878" name="Up Arrow 12">
              <a:extLst>
                <a:ext uri="{FF2B5EF4-FFF2-40B4-BE49-F238E27FC236}">
                  <a16:creationId xmlns:a16="http://schemas.microsoft.com/office/drawing/2014/main" id="{D20F64AB-E4A0-F144-8927-3D10CE2C101D}"/>
                </a:ext>
              </a:extLst>
            </p:cNvPr>
            <p:cNvSpPr>
              <a:spLocks noChangeArrowheads="1"/>
            </p:cNvSpPr>
            <p:nvPr/>
          </p:nvSpPr>
          <p:spPr bwMode="auto">
            <a:xfrm rot="-1115684">
              <a:off x="3439968" y="4970187"/>
              <a:ext cx="335260" cy="936104"/>
            </a:xfrm>
            <a:prstGeom prst="upArrow">
              <a:avLst>
                <a:gd name="adj1" fmla="val 50000"/>
                <a:gd name="adj2" fmla="val 50001"/>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endParaRPr lang="en-US" altLang="en-US"/>
            </a:p>
          </p:txBody>
        </p:sp>
        <p:sp>
          <p:nvSpPr>
            <p:cNvPr id="36879" name="Up Arrow 13">
              <a:extLst>
                <a:ext uri="{FF2B5EF4-FFF2-40B4-BE49-F238E27FC236}">
                  <a16:creationId xmlns:a16="http://schemas.microsoft.com/office/drawing/2014/main" id="{A1516A7C-AF05-604C-BA83-9EB487BCFD61}"/>
                </a:ext>
              </a:extLst>
            </p:cNvPr>
            <p:cNvSpPr>
              <a:spLocks noChangeArrowheads="1"/>
            </p:cNvSpPr>
            <p:nvPr/>
          </p:nvSpPr>
          <p:spPr bwMode="auto">
            <a:xfrm rot="-1115684">
              <a:off x="6109845" y="4898179"/>
              <a:ext cx="335260" cy="936104"/>
            </a:xfrm>
            <a:prstGeom prst="upArrow">
              <a:avLst>
                <a:gd name="adj1" fmla="val 50000"/>
                <a:gd name="adj2" fmla="val 50001"/>
              </a:avLst>
            </a:prstGeom>
            <a:noFill/>
            <a:ln w="222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endParaRPr lang="en-US" altLang="en-US"/>
            </a:p>
          </p:txBody>
        </p:sp>
        <p:sp>
          <p:nvSpPr>
            <p:cNvPr id="36880" name="TextBox 14">
              <a:extLst>
                <a:ext uri="{FF2B5EF4-FFF2-40B4-BE49-F238E27FC236}">
                  <a16:creationId xmlns:a16="http://schemas.microsoft.com/office/drawing/2014/main" id="{306AA3B3-52B8-8844-A71C-2FBCB2E5060F}"/>
                </a:ext>
              </a:extLst>
            </p:cNvPr>
            <p:cNvSpPr txBox="1">
              <a:spLocks noChangeArrowheads="1"/>
            </p:cNvSpPr>
            <p:nvPr/>
          </p:nvSpPr>
          <p:spPr bwMode="auto">
            <a:xfrm>
              <a:off x="3881497" y="5733256"/>
              <a:ext cx="33123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0000"/>
                </a:lnSpc>
                <a:spcBef>
                  <a:spcPct val="20000"/>
                </a:spcBef>
                <a:buClr>
                  <a:schemeClr val="hlink"/>
                </a:buClr>
                <a:buChar char="•"/>
                <a:defRPr sz="2400">
                  <a:solidFill>
                    <a:schemeClr val="tx1"/>
                  </a:solidFill>
                  <a:latin typeface="Rdg Vesta" pitchFamily="50" charset="0"/>
                  <a:ea typeface="ヒラギノ角ゴ Pro W3" panose="020B0300000000000000" pitchFamily="34" charset="-128"/>
                </a:defRPr>
              </a:lvl1pPr>
              <a:lvl2pPr marL="742950" indent="-28575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2pPr>
              <a:lvl3pPr marL="1143000" indent="-228600">
                <a:lnSpc>
                  <a:spcPct val="110000"/>
                </a:lnSpc>
                <a:spcBef>
                  <a:spcPct val="10000"/>
                </a:spcBef>
                <a:buClr>
                  <a:schemeClr val="hlink"/>
                </a:buClr>
                <a:buChar char="•"/>
                <a:defRPr sz="2000">
                  <a:solidFill>
                    <a:schemeClr val="tx1"/>
                  </a:solidFill>
                  <a:latin typeface="Rdg Vesta" pitchFamily="50" charset="0"/>
                  <a:ea typeface="ヒラギノ角ゴ Pro W3" panose="020B0300000000000000" pitchFamily="34" charset="-128"/>
                </a:defRPr>
              </a:lvl3pPr>
              <a:lvl4pPr marL="16002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4pPr>
              <a:lvl5pPr marL="2057400" indent="-228600">
                <a:lnSpc>
                  <a:spcPct val="110000"/>
                </a:lnSpc>
                <a:spcBef>
                  <a:spcPct val="10000"/>
                </a:spcBef>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5pPr>
              <a:lvl6pPr marL="25146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6pPr>
              <a:lvl7pPr marL="29718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7pPr>
              <a:lvl8pPr marL="34290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8pPr>
              <a:lvl9pPr marL="3886200" indent="-228600" eaLnBrk="0" fontAlgn="base" hangingPunct="0">
                <a:lnSpc>
                  <a:spcPct val="110000"/>
                </a:lnSpc>
                <a:spcBef>
                  <a:spcPct val="10000"/>
                </a:spcBef>
                <a:spcAft>
                  <a:spcPct val="0"/>
                </a:spcAft>
                <a:buClr>
                  <a:schemeClr val="hlink"/>
                </a:buClr>
                <a:buFont typeface="Rdg Vesta" pitchFamily="50" charset="0"/>
                <a:buChar char="»"/>
                <a:defRPr sz="2000">
                  <a:solidFill>
                    <a:schemeClr val="tx1"/>
                  </a:solidFill>
                  <a:latin typeface="Rdg Vesta" pitchFamily="50" charset="0"/>
                  <a:ea typeface="ヒラギノ角ゴ Pro W3" panose="020B0300000000000000" pitchFamily="34" charset="-128"/>
                </a:defRPr>
              </a:lvl9pPr>
            </a:lstStyle>
            <a:p>
              <a:pPr eaLnBrk="1" hangingPunct="1">
                <a:lnSpc>
                  <a:spcPct val="100000"/>
                </a:lnSpc>
                <a:spcBef>
                  <a:spcPct val="0"/>
                </a:spcBef>
                <a:buClrTx/>
                <a:buFontTx/>
                <a:buNone/>
              </a:pPr>
              <a:r>
                <a:rPr lang="en-GB" altLang="en-US"/>
                <a:t>Beta tells you how ‘important’ a variable is</a:t>
              </a:r>
            </a:p>
          </p:txBody>
        </p:sp>
      </p:grpSp>
    </p:spTree>
    <p:extLst>
      <p:ext uri="{BB962C8B-B14F-4D97-AF65-F5344CB8AC3E}">
        <p14:creationId xmlns:p14="http://schemas.microsoft.com/office/powerpoint/2010/main" val="39531572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fundamentals</a:t>
            </a:r>
          </a:p>
        </p:txBody>
      </p:sp>
      <p:sp>
        <p:nvSpPr>
          <p:cNvPr id="3" name="Content Placeholder 2"/>
          <p:cNvSpPr>
            <a:spLocks noGrp="1"/>
          </p:cNvSpPr>
          <p:nvPr>
            <p:ph idx="1"/>
          </p:nvPr>
        </p:nvSpPr>
        <p:spPr/>
        <p:txBody>
          <a:bodyPr/>
          <a:lstStyle/>
          <a:p>
            <a:r>
              <a:rPr lang="en-US" dirty="0"/>
              <a:t> The specific hypotheses you test in ANOVA change the way to do the calculation</a:t>
            </a:r>
            <a:br>
              <a:rPr lang="en-US" dirty="0"/>
            </a:br>
            <a:endParaRPr lang="en-US" dirty="0"/>
          </a:p>
          <a:p>
            <a:r>
              <a:rPr lang="en-US" dirty="0"/>
              <a:t>ANOVA is about calculating the variance you can attribute to different predictors (sums of squares)</a:t>
            </a:r>
            <a:br>
              <a:rPr lang="en-US" dirty="0"/>
            </a:br>
            <a:endParaRPr lang="en-US" dirty="0"/>
          </a:p>
          <a:p>
            <a:r>
              <a:rPr lang="en-US" dirty="0"/>
              <a:t>There are different sums of squares:</a:t>
            </a:r>
            <a:br>
              <a:rPr lang="en-US" dirty="0"/>
            </a:br>
            <a:r>
              <a:rPr lang="en-US" dirty="0"/>
              <a:t>Type I – sequential (order of predictors matters)</a:t>
            </a:r>
            <a:br>
              <a:rPr lang="en-US" dirty="0"/>
            </a:br>
            <a:r>
              <a:rPr lang="en-US" dirty="0"/>
              <a:t>Type II – main effects only</a:t>
            </a:r>
            <a:br>
              <a:rPr lang="en-US" dirty="0"/>
            </a:br>
            <a:r>
              <a:rPr lang="en-US" dirty="0"/>
              <a:t>Type III – main effects and interactions (SPSS default)</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26</a:t>
            </a:fld>
            <a:endParaRPr lang="en-US"/>
          </a:p>
        </p:txBody>
      </p:sp>
    </p:spTree>
    <p:extLst>
      <p:ext uri="{BB962C8B-B14F-4D97-AF65-F5344CB8AC3E}">
        <p14:creationId xmlns:p14="http://schemas.microsoft.com/office/powerpoint/2010/main" val="21532192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Sums of Squares Types</a:t>
            </a:r>
          </a:p>
        </p:txBody>
      </p:sp>
      <p:sp>
        <p:nvSpPr>
          <p:cNvPr id="3" name="Content Placeholder 2"/>
          <p:cNvSpPr>
            <a:spLocks noGrp="1"/>
          </p:cNvSpPr>
          <p:nvPr>
            <p:ph idx="1"/>
          </p:nvPr>
        </p:nvSpPr>
        <p:spPr/>
        <p:txBody>
          <a:bodyPr/>
          <a:lstStyle/>
          <a:p>
            <a:r>
              <a:rPr lang="en-US" dirty="0"/>
              <a:t>The default </a:t>
            </a:r>
            <a:r>
              <a:rPr lang="en-US" dirty="0" err="1"/>
              <a:t>anova</a:t>
            </a:r>
            <a:r>
              <a:rPr lang="en-US" dirty="0"/>
              <a:t> in R (</a:t>
            </a:r>
            <a:r>
              <a:rPr lang="en-US" dirty="0" err="1"/>
              <a:t>aov</a:t>
            </a:r>
            <a:r>
              <a:rPr lang="en-US" dirty="0"/>
              <a:t>) reports Type I sums of squares (SS)</a:t>
            </a:r>
          </a:p>
          <a:p>
            <a:r>
              <a:rPr lang="en-US" dirty="0"/>
              <a:t>These are sequential SS. </a:t>
            </a:r>
          </a:p>
          <a:p>
            <a:r>
              <a:rPr lang="en-US" dirty="0"/>
              <a:t>SPSS uses Type III SS.</a:t>
            </a:r>
          </a:p>
          <a:p>
            <a:r>
              <a:rPr lang="en-US" dirty="0"/>
              <a:t>I don't know what software typically implements Type II</a:t>
            </a:r>
          </a:p>
          <a:p>
            <a:endParaRPr lang="en-US" dirty="0"/>
          </a:p>
          <a:p>
            <a:r>
              <a:rPr lang="en-US" dirty="0"/>
              <a:t>When data is balanced, factors are orthogonal, and types I, II and III SS all give the same results.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27</a:t>
            </a:fld>
            <a:endParaRPr lang="en-US"/>
          </a:p>
        </p:txBody>
      </p:sp>
    </p:spTree>
    <p:extLst>
      <p:ext uri="{BB962C8B-B14F-4D97-AF65-F5344CB8AC3E}">
        <p14:creationId xmlns:p14="http://schemas.microsoft.com/office/powerpoint/2010/main" val="30898567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Sums of Squares Types</a:t>
            </a:r>
          </a:p>
        </p:txBody>
      </p:sp>
      <p:sp>
        <p:nvSpPr>
          <p:cNvPr id="3" name="Content Placeholder 2"/>
          <p:cNvSpPr>
            <a:spLocks noGrp="1"/>
          </p:cNvSpPr>
          <p:nvPr>
            <p:ph idx="1"/>
          </p:nvPr>
        </p:nvSpPr>
        <p:spPr/>
        <p:txBody>
          <a:bodyPr/>
          <a:lstStyle/>
          <a:p>
            <a:r>
              <a:rPr lang="en-US" dirty="0"/>
              <a:t>Type I SS tests for a difference in the </a:t>
            </a:r>
            <a:r>
              <a:rPr lang="en-US" i="1" dirty="0"/>
              <a:t>weighted marginal means</a:t>
            </a:r>
            <a:r>
              <a:rPr lang="en-US" dirty="0"/>
              <a:t>.</a:t>
            </a:r>
          </a:p>
          <a:p>
            <a:r>
              <a:rPr lang="en-US" dirty="0"/>
              <a:t>Weighted means assume the proportion of sample data in each cell is equal to the proportion in the population. </a:t>
            </a:r>
          </a:p>
          <a:p>
            <a:r>
              <a:rPr lang="en-US" dirty="0"/>
              <a:t>That is, values for means are weighted more heavily for higher n / more data in a cell. </a:t>
            </a:r>
          </a:p>
          <a:p>
            <a:r>
              <a:rPr lang="en-US" dirty="0" err="1"/>
              <a:t>Unweighted</a:t>
            </a:r>
            <a:r>
              <a:rPr lang="en-US" dirty="0"/>
              <a:t> means assume the proportion / amount of data in each cell is the same (in the population)</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28</a:t>
            </a:fld>
            <a:endParaRPr lang="en-US"/>
          </a:p>
        </p:txBody>
      </p:sp>
    </p:spTree>
    <p:extLst>
      <p:ext uri="{BB962C8B-B14F-4D97-AF65-F5344CB8AC3E}">
        <p14:creationId xmlns:p14="http://schemas.microsoft.com/office/powerpoint/2010/main" val="98062706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Sums of Squares Types</a:t>
            </a:r>
          </a:p>
        </p:txBody>
      </p:sp>
      <p:sp>
        <p:nvSpPr>
          <p:cNvPr id="3" name="Content Placeholder 2"/>
          <p:cNvSpPr>
            <a:spLocks noGrp="1"/>
          </p:cNvSpPr>
          <p:nvPr>
            <p:ph idx="1"/>
          </p:nvPr>
        </p:nvSpPr>
        <p:spPr/>
        <p:txBody>
          <a:bodyPr/>
          <a:lstStyle/>
          <a:p>
            <a:r>
              <a:rPr lang="en-US" dirty="0"/>
              <a:t>If you have an UNBALANCED design (i.e. different n in each cell) the order you put things in the </a:t>
            </a:r>
            <a:r>
              <a:rPr lang="en-US" dirty="0" err="1"/>
              <a:t>aov</a:t>
            </a:r>
            <a:r>
              <a:rPr lang="en-US" dirty="0"/>
              <a:t> equation will matter</a:t>
            </a:r>
            <a:br>
              <a:rPr lang="en-US" dirty="0"/>
            </a:br>
            <a:endParaRPr lang="en-US" dirty="0"/>
          </a:p>
          <a:p>
            <a:r>
              <a:rPr lang="en-US" dirty="0"/>
              <a:t>In other words, it is testing the first factor/IV without controlling for the other factors</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29</a:t>
            </a:fld>
            <a:endParaRPr lang="en-US"/>
          </a:p>
        </p:txBody>
      </p:sp>
    </p:spTree>
    <p:extLst>
      <p:ext uri="{BB962C8B-B14F-4D97-AF65-F5344CB8AC3E}">
        <p14:creationId xmlns:p14="http://schemas.microsoft.com/office/powerpoint/2010/main" val="577854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Studio</a:t>
            </a:r>
          </a:p>
        </p:txBody>
      </p:sp>
      <p:sp>
        <p:nvSpPr>
          <p:cNvPr id="3" name="Content Placeholder 2"/>
          <p:cNvSpPr>
            <a:spLocks noGrp="1"/>
          </p:cNvSpPr>
          <p:nvPr>
            <p:ph idx="1"/>
          </p:nvPr>
        </p:nvSpPr>
        <p:spPr/>
        <p:txBody>
          <a:bodyPr/>
          <a:lstStyle/>
          <a:p>
            <a:r>
              <a:rPr lang="en-US" dirty="0"/>
              <a:t>A friendlier way to use R</a:t>
            </a:r>
          </a:p>
          <a:p>
            <a:r>
              <a:rPr lang="en-US" dirty="0"/>
              <a:t>Install from University app store – it runs from a cloud</a:t>
            </a:r>
          </a:p>
          <a:p>
            <a:pPr marL="0" indent="0">
              <a:buNone/>
            </a:pPr>
            <a:r>
              <a:rPr lang="en-US" i="1" dirty="0"/>
              <a:t>This means it might stall and you need restart sometimes</a:t>
            </a:r>
          </a:p>
          <a:p>
            <a:pPr marL="0" indent="0">
              <a:buNone/>
            </a:pPr>
            <a:endParaRPr lang="en-US" dirty="0"/>
          </a:p>
          <a:p>
            <a:r>
              <a:rPr lang="en-US" dirty="0"/>
              <a:t>Doing R is “intelligent copy paste”</a:t>
            </a:r>
          </a:p>
          <a:p>
            <a:r>
              <a:rPr lang="en-US" dirty="0"/>
              <a:t>HUGE online resources</a:t>
            </a:r>
          </a:p>
          <a:p>
            <a:r>
              <a:rPr lang="en-US" dirty="0"/>
              <a:t>Amazing open source community</a:t>
            </a:r>
          </a:p>
          <a:p>
            <a:r>
              <a:rPr lang="en-US" i="1" dirty="0"/>
              <a:t>If you have data analysis issue, most likely somebody somewhere has already built a package for it</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a:t>
            </a:fld>
            <a:endParaRPr lang="en-US"/>
          </a:p>
        </p:txBody>
      </p:sp>
    </p:spTree>
    <p:extLst>
      <p:ext uri="{BB962C8B-B14F-4D97-AF65-F5344CB8AC3E}">
        <p14:creationId xmlns:p14="http://schemas.microsoft.com/office/powerpoint/2010/main" val="129008133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fundamentals</a:t>
            </a:r>
          </a:p>
        </p:txBody>
      </p:sp>
      <p:sp>
        <p:nvSpPr>
          <p:cNvPr id="3" name="Content Placeholder 2"/>
          <p:cNvSpPr>
            <a:spLocks noGrp="1"/>
          </p:cNvSpPr>
          <p:nvPr>
            <p:ph idx="1"/>
          </p:nvPr>
        </p:nvSpPr>
        <p:spPr>
          <a:xfrm>
            <a:off x="755576" y="1412776"/>
            <a:ext cx="7931150" cy="4343400"/>
          </a:xfrm>
        </p:spPr>
        <p:txBody>
          <a:bodyPr/>
          <a:lstStyle/>
          <a:p>
            <a:pPr marL="0" indent="0">
              <a:buNone/>
            </a:pPr>
            <a:r>
              <a:rPr lang="en-US" dirty="0"/>
              <a:t>“R is written by experts in statistical computing who, despite popular opinion, do not believe that everything in SAS and SPSS is worth copying. Some things done in such packages... trace their roots back to the days of punched cards and magnetic tape, when fitting a single linear model may take several days because your first 5 attempts failed due to syntax errors in the code… this reflects the approach of “give me every possible statistic that could be calculated from this model, whether or not it makes sense”.. [In R] the underlying assumption is that the </a:t>
            </a:r>
            <a:r>
              <a:rPr lang="en-US" dirty="0" err="1"/>
              <a:t>useR</a:t>
            </a:r>
            <a:r>
              <a:rPr lang="en-US" dirty="0"/>
              <a:t> is thinking about the analysis while doing it.”</a:t>
            </a:r>
          </a:p>
          <a:p>
            <a:pPr marL="0" indent="0">
              <a:buNone/>
            </a:pPr>
            <a:r>
              <a:rPr lang="en-US" dirty="0"/>
              <a:t>Douglas Bates, R-help (March 2007)</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30</a:t>
            </a:fld>
            <a:endParaRPr lang="en-US"/>
          </a:p>
        </p:txBody>
      </p:sp>
    </p:spTree>
    <p:extLst>
      <p:ext uri="{BB962C8B-B14F-4D97-AF65-F5344CB8AC3E}">
        <p14:creationId xmlns:p14="http://schemas.microsoft.com/office/powerpoint/2010/main" val="119412574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fundamentals</a:t>
            </a:r>
          </a:p>
        </p:txBody>
      </p:sp>
      <p:sp>
        <p:nvSpPr>
          <p:cNvPr id="3" name="Content Placeholder 2"/>
          <p:cNvSpPr>
            <a:spLocks noGrp="1"/>
          </p:cNvSpPr>
          <p:nvPr>
            <p:ph idx="1"/>
          </p:nvPr>
        </p:nvSpPr>
        <p:spPr/>
        <p:txBody>
          <a:bodyPr/>
          <a:lstStyle/>
          <a:p>
            <a:r>
              <a:rPr lang="en-US" dirty="0"/>
              <a:t>The </a:t>
            </a:r>
            <a:r>
              <a:rPr lang="en-US" dirty="0" err="1"/>
              <a:t>aov</a:t>
            </a:r>
            <a:r>
              <a:rPr lang="en-US" dirty="0"/>
              <a:t>() function default is Type 1.</a:t>
            </a:r>
            <a:br>
              <a:rPr lang="en-US" dirty="0"/>
            </a:br>
            <a:r>
              <a:rPr lang="en-US" dirty="0"/>
              <a:t>NOT suitable for unbalanced designs </a:t>
            </a:r>
            <a:br>
              <a:rPr lang="en-US" dirty="0"/>
            </a:br>
            <a:r>
              <a:rPr lang="en-US" dirty="0"/>
              <a:t>(i.e. missing data points)</a:t>
            </a:r>
            <a:br>
              <a:rPr lang="en-US" dirty="0"/>
            </a:br>
            <a:endParaRPr lang="en-US" dirty="0"/>
          </a:p>
          <a:p>
            <a:r>
              <a:rPr lang="en-US" dirty="0"/>
              <a:t>The car package gives options for Type 2 and 3</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31</a:t>
            </a:fld>
            <a:endParaRPr lang="en-US"/>
          </a:p>
        </p:txBody>
      </p:sp>
    </p:spTree>
    <p:extLst>
      <p:ext uri="{BB962C8B-B14F-4D97-AF65-F5344CB8AC3E}">
        <p14:creationId xmlns:p14="http://schemas.microsoft.com/office/powerpoint/2010/main" val="414071882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reading</a:t>
            </a:r>
          </a:p>
        </p:txBody>
      </p:sp>
      <p:sp>
        <p:nvSpPr>
          <p:cNvPr id="3" name="Content Placeholder 2"/>
          <p:cNvSpPr>
            <a:spLocks noGrp="1"/>
          </p:cNvSpPr>
          <p:nvPr>
            <p:ph idx="1"/>
          </p:nvPr>
        </p:nvSpPr>
        <p:spPr/>
        <p:txBody>
          <a:bodyPr/>
          <a:lstStyle/>
          <a:p>
            <a:r>
              <a:rPr lang="en-US" dirty="0" err="1"/>
              <a:t>stat.ethz.ch</a:t>
            </a:r>
            <a:r>
              <a:rPr lang="en-US" dirty="0"/>
              <a:t>/</a:t>
            </a:r>
            <a:r>
              <a:rPr lang="en-US" dirty="0" err="1"/>
              <a:t>pipermail</a:t>
            </a:r>
            <a:r>
              <a:rPr lang="en-US" dirty="0"/>
              <a:t>/r-help/2006-August/111854.html</a:t>
            </a:r>
          </a:p>
          <a:p>
            <a:r>
              <a:rPr lang="en-US" dirty="0" err="1"/>
              <a:t>goanna.cs.rmit.edu.au</a:t>
            </a:r>
            <a:r>
              <a:rPr lang="en-US" dirty="0"/>
              <a:t>/~</a:t>
            </a:r>
            <a:r>
              <a:rPr lang="en-US" dirty="0" err="1"/>
              <a:t>fscholer</a:t>
            </a:r>
            <a:r>
              <a:rPr lang="en-US" dirty="0"/>
              <a:t>/</a:t>
            </a:r>
            <a:r>
              <a:rPr lang="en-US" dirty="0" err="1"/>
              <a:t>anova.php</a:t>
            </a:r>
            <a:endParaRPr lang="en-US" dirty="0"/>
          </a:p>
          <a:p>
            <a:r>
              <a:rPr lang="en-US" dirty="0">
                <a:hlinkClick r:id="rId2"/>
              </a:rPr>
              <a:t>www.r-statistics.com/tag/unbalanced-design/</a:t>
            </a:r>
            <a:endParaRPr lang="en-US" dirty="0"/>
          </a:p>
          <a:p>
            <a:r>
              <a:rPr lang="en-US" dirty="0">
                <a:hlinkClick r:id="rId3"/>
              </a:rPr>
              <a:t>www.personal.psu.edu/mar36/stat_461/unbalanced/unbalanced_two_factor_ANOVA.html</a:t>
            </a:r>
            <a:endParaRPr lang="en-US" dirty="0"/>
          </a:p>
          <a:p>
            <a:r>
              <a:rPr lang="en-US" dirty="0" err="1"/>
              <a:t>sites.psu.edu</a:t>
            </a:r>
            <a:r>
              <a:rPr lang="en-US" dirty="0"/>
              <a:t>/stat461psbsp2013/</a:t>
            </a:r>
            <a:r>
              <a:rPr lang="en-US" dirty="0" err="1"/>
              <a:t>wp</a:t>
            </a:r>
            <a:r>
              <a:rPr lang="en-US" dirty="0"/>
              <a:t>-content/uploads/sites/1906/2013/03/</a:t>
            </a:r>
            <a:r>
              <a:rPr lang="en-US" dirty="0" err="1"/>
              <a:t>InteractionsAndTypesOfSS.pdf</a:t>
            </a:r>
            <a:endParaRPr lang="en-US" dirty="0"/>
          </a:p>
          <a:p>
            <a:r>
              <a:rPr lang="en-US" dirty="0" err="1"/>
              <a:t>www.personal.psu.edu</a:t>
            </a:r>
            <a:r>
              <a:rPr lang="en-US" dirty="0"/>
              <a:t>/mar36/stat_461/unbalanced/</a:t>
            </a:r>
            <a:r>
              <a:rPr lang="en-US" dirty="0" err="1"/>
              <a:t>unbalanced_two_factor_ANOVA.html</a:t>
            </a:r>
            <a:endParaRPr lang="en-US" dirty="0"/>
          </a:p>
          <a:p>
            <a:pPr marL="0" inden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32</a:t>
            </a:fld>
            <a:endParaRPr lang="en-US"/>
          </a:p>
        </p:txBody>
      </p:sp>
    </p:spTree>
    <p:extLst>
      <p:ext uri="{BB962C8B-B14F-4D97-AF65-F5344CB8AC3E}">
        <p14:creationId xmlns:p14="http://schemas.microsoft.com/office/powerpoint/2010/main" val="251671869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dt"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eaLnBrk="1" hangingPunct="1"/>
            <a:fld id="{15A1F00D-7D06-1849-9AEC-99ED7B7B531B}" type="datetime4">
              <a:rPr lang="en-US" sz="1400">
                <a:solidFill>
                  <a:schemeClr val="tx2"/>
                </a:solidFill>
              </a:rPr>
              <a:pPr eaLnBrk="1" hangingPunct="1"/>
              <a:t>September 2, 2018</a:t>
            </a:fld>
            <a:endParaRPr lang="en-US" sz="1400" dirty="0">
              <a:solidFill>
                <a:schemeClr val="tx2"/>
              </a:solidFill>
            </a:endParaRPr>
          </a:p>
        </p:txBody>
      </p:sp>
      <p:sp>
        <p:nvSpPr>
          <p:cNvPr id="3075" name="Rectangle 2"/>
          <p:cNvSpPr>
            <a:spLocks noGrp="1" noChangeArrowheads="1"/>
          </p:cNvSpPr>
          <p:nvPr>
            <p:ph type="ctrTitle"/>
          </p:nvPr>
        </p:nvSpPr>
        <p:spPr>
          <a:xfrm>
            <a:off x="755576" y="692696"/>
            <a:ext cx="7920038" cy="3098403"/>
          </a:xfrm>
        </p:spPr>
        <p:txBody>
          <a:bodyPr/>
          <a:lstStyle/>
          <a:p>
            <a:br>
              <a:rPr lang="en-US" sz="4000" dirty="0">
                <a:latin typeface="Rdg Vesta" charset="0"/>
              </a:rPr>
            </a:br>
            <a:r>
              <a:rPr lang="en-US" sz="4000" dirty="0">
                <a:latin typeface="Rdg Vesta" charset="0"/>
              </a:rPr>
              <a:t>Contrasts and multiple comparisons</a:t>
            </a:r>
          </a:p>
        </p:txBody>
      </p:sp>
      <p:sp>
        <p:nvSpPr>
          <p:cNvPr id="3076" name="Rectangle 3"/>
          <p:cNvSpPr>
            <a:spLocks noGrp="1" noChangeArrowheads="1"/>
          </p:cNvSpPr>
          <p:nvPr>
            <p:ph type="subTitle" idx="1"/>
          </p:nvPr>
        </p:nvSpPr>
        <p:spPr/>
        <p:txBody>
          <a:bodyPr/>
          <a:lstStyle/>
          <a:p>
            <a:pPr eaLnBrk="1" hangingPunct="1"/>
            <a:r>
              <a:rPr lang="en-US" dirty="0">
                <a:latin typeface="Rdg Vesta" charset="0"/>
              </a:rPr>
              <a:t>Dr. Lotte Meteyard (</a:t>
            </a:r>
            <a:r>
              <a:rPr lang="en-US" dirty="0" err="1">
                <a:latin typeface="Rdg Vesta" charset="0"/>
              </a:rPr>
              <a:t>Dr</a:t>
            </a:r>
            <a:r>
              <a:rPr lang="en-US" dirty="0">
                <a:latin typeface="Rdg Vesta" charset="0"/>
              </a:rPr>
              <a:t> Rob Davies)</a:t>
            </a:r>
          </a:p>
        </p:txBody>
      </p:sp>
    </p:spTree>
    <p:extLst>
      <p:ext uri="{BB962C8B-B14F-4D97-AF65-F5344CB8AC3E}">
        <p14:creationId xmlns:p14="http://schemas.microsoft.com/office/powerpoint/2010/main" val="7920182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p:sp>
        <p:nvSpPr>
          <p:cNvPr id="3" name="Content Placeholder 2"/>
          <p:cNvSpPr>
            <a:spLocks noGrp="1"/>
          </p:cNvSpPr>
          <p:nvPr>
            <p:ph idx="1"/>
          </p:nvPr>
        </p:nvSpPr>
        <p:spPr/>
        <p:txBody>
          <a:bodyPr/>
          <a:lstStyle/>
          <a:p>
            <a:r>
              <a:rPr lang="en-US" dirty="0"/>
              <a:t>Crawley, 2005, Ch.7, p35-36:</a:t>
            </a:r>
          </a:p>
          <a:p>
            <a:pPr marL="0" indent="0">
              <a:buNone/>
            </a:pPr>
            <a:r>
              <a:rPr lang="en-US" dirty="0"/>
              <a:t>"There are two important points to understand about contrasts:</a:t>
            </a:r>
          </a:p>
          <a:p>
            <a:pPr marL="0" indent="0">
              <a:buNone/>
            </a:pPr>
            <a:r>
              <a:rPr lang="en-US" dirty="0"/>
              <a:t>(1) There are absolutely loads of possible contrasts</a:t>
            </a:r>
          </a:p>
          <a:p>
            <a:pPr marL="0" indent="0">
              <a:buNone/>
            </a:pPr>
            <a:r>
              <a:rPr lang="en-US" dirty="0"/>
              <a:t>(2) There are only k-1 orthogonal (statistically independent) contrasts”</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34</a:t>
            </a:fld>
            <a:endParaRPr lang="en-US"/>
          </a:p>
        </p:txBody>
      </p:sp>
    </p:spTree>
    <p:extLst>
      <p:ext uri="{BB962C8B-B14F-4D97-AF65-F5344CB8AC3E}">
        <p14:creationId xmlns:p14="http://schemas.microsoft.com/office/powerpoint/2010/main" val="247590374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Contrasts</a:t>
            </a:r>
          </a:p>
        </p:txBody>
      </p:sp>
      <p:sp>
        <p:nvSpPr>
          <p:cNvPr id="3" name="Content Placeholder 2"/>
          <p:cNvSpPr>
            <a:spLocks noGrp="1"/>
          </p:cNvSpPr>
          <p:nvPr>
            <p:ph idx="1"/>
          </p:nvPr>
        </p:nvSpPr>
        <p:spPr/>
        <p:txBody>
          <a:bodyPr/>
          <a:lstStyle/>
          <a:p>
            <a:r>
              <a:rPr lang="en-US" dirty="0"/>
              <a:t>Rules for constructing contrast coefficients are straightforward:</a:t>
            </a:r>
          </a:p>
          <a:p>
            <a:pPr marL="0" indent="0">
              <a:buNone/>
            </a:pPr>
            <a:r>
              <a:rPr lang="en-US" dirty="0"/>
              <a:t>Treatments to be lumped together get like sign (+/-)</a:t>
            </a:r>
          </a:p>
          <a:p>
            <a:pPr marL="0" indent="0">
              <a:buNone/>
            </a:pPr>
            <a:r>
              <a:rPr lang="en-US" dirty="0"/>
              <a:t>Groups of means to be to be contrasted get opposite sign</a:t>
            </a:r>
          </a:p>
          <a:p>
            <a:pPr marL="0" indent="0">
              <a:buNone/>
            </a:pPr>
            <a:r>
              <a:rPr lang="en-US" dirty="0"/>
              <a:t>Factor levels to be excluded get a 0</a:t>
            </a:r>
          </a:p>
          <a:p>
            <a:pPr marL="0" indent="0">
              <a:buNone/>
            </a:pPr>
            <a:r>
              <a:rPr lang="en-US" dirty="0"/>
              <a:t>The contrast coefficients must add up to 0</a:t>
            </a:r>
            <a:br>
              <a:rPr lang="en-US" dirty="0"/>
            </a:br>
            <a:br>
              <a:rPr lang="en-US" dirty="0"/>
            </a:br>
            <a:r>
              <a:rPr lang="en-US" dirty="0"/>
              <a:t>e.g. (0,1,-1,0)  or (0,0.5,0.5,-1)</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35</a:t>
            </a:fld>
            <a:endParaRPr lang="en-US"/>
          </a:p>
        </p:txBody>
      </p:sp>
    </p:spTree>
    <p:extLst>
      <p:ext uri="{BB962C8B-B14F-4D97-AF65-F5344CB8AC3E}">
        <p14:creationId xmlns:p14="http://schemas.microsoft.com/office/powerpoint/2010/main" val="3543968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en-US" dirty="0"/>
              <a:t>Crawley, M.J. (2005) Statistics: an introduction using R</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36</a:t>
            </a:fld>
            <a:endParaRPr lang="en-US"/>
          </a:p>
        </p:txBody>
      </p:sp>
    </p:spTree>
    <p:extLst>
      <p:ext uri="{BB962C8B-B14F-4D97-AF65-F5344CB8AC3E}">
        <p14:creationId xmlns:p14="http://schemas.microsoft.com/office/powerpoint/2010/main" val="411006029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dt"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eaLnBrk="1" hangingPunct="1"/>
            <a:fld id="{15A1F00D-7D06-1849-9AEC-99ED7B7B531B}" type="datetime4">
              <a:rPr lang="en-US" sz="1400">
                <a:solidFill>
                  <a:schemeClr val="tx2"/>
                </a:solidFill>
              </a:rPr>
              <a:pPr eaLnBrk="1" hangingPunct="1"/>
              <a:t>September 2, 2018</a:t>
            </a:fld>
            <a:endParaRPr lang="en-US" sz="1400" dirty="0">
              <a:solidFill>
                <a:schemeClr val="tx2"/>
              </a:solidFill>
            </a:endParaRPr>
          </a:p>
        </p:txBody>
      </p:sp>
      <p:sp>
        <p:nvSpPr>
          <p:cNvPr id="3075" name="Rectangle 2"/>
          <p:cNvSpPr>
            <a:spLocks noGrp="1" noChangeArrowheads="1"/>
          </p:cNvSpPr>
          <p:nvPr>
            <p:ph type="ctrTitle"/>
          </p:nvPr>
        </p:nvSpPr>
        <p:spPr>
          <a:xfrm>
            <a:off x="755576" y="692696"/>
            <a:ext cx="7920038" cy="3098403"/>
          </a:xfrm>
        </p:spPr>
        <p:txBody>
          <a:bodyPr/>
          <a:lstStyle/>
          <a:p>
            <a:br>
              <a:rPr lang="en-US" sz="4000" dirty="0">
                <a:latin typeface="Rdg Vesta" charset="0"/>
              </a:rPr>
            </a:br>
            <a:r>
              <a:rPr lang="en-US" sz="4000" dirty="0">
                <a:latin typeface="Rdg Vesta" charset="0"/>
              </a:rPr>
              <a:t>Foundations of Linear Mixed Effects Models</a:t>
            </a:r>
          </a:p>
        </p:txBody>
      </p:sp>
      <p:sp>
        <p:nvSpPr>
          <p:cNvPr id="3076" name="Rectangle 3"/>
          <p:cNvSpPr>
            <a:spLocks noGrp="1" noChangeArrowheads="1"/>
          </p:cNvSpPr>
          <p:nvPr>
            <p:ph type="subTitle" idx="1"/>
          </p:nvPr>
        </p:nvSpPr>
        <p:spPr/>
        <p:txBody>
          <a:bodyPr/>
          <a:lstStyle/>
          <a:p>
            <a:pPr eaLnBrk="1" hangingPunct="1"/>
            <a:r>
              <a:rPr lang="en-US" dirty="0">
                <a:latin typeface="Rdg Vesta" charset="0"/>
              </a:rPr>
              <a:t>Dr. Lotte Meteyard (</a:t>
            </a:r>
            <a:r>
              <a:rPr lang="en-US" dirty="0" err="1">
                <a:latin typeface="Rdg Vesta" charset="0"/>
              </a:rPr>
              <a:t>Dr</a:t>
            </a:r>
            <a:r>
              <a:rPr lang="en-US" dirty="0">
                <a:latin typeface="Rdg Vesta" charset="0"/>
              </a:rPr>
              <a:t> Rob Davies)</a:t>
            </a:r>
          </a:p>
        </p:txBody>
      </p:sp>
    </p:spTree>
    <p:extLst>
      <p:ext uri="{BB962C8B-B14F-4D97-AF65-F5344CB8AC3E}">
        <p14:creationId xmlns:p14="http://schemas.microsoft.com/office/powerpoint/2010/main" val="422864264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models</a:t>
            </a:r>
          </a:p>
        </p:txBody>
      </p:sp>
      <p:sp>
        <p:nvSpPr>
          <p:cNvPr id="3" name="Content Placeholder 2"/>
          <p:cNvSpPr>
            <a:spLocks noGrp="1"/>
          </p:cNvSpPr>
          <p:nvPr>
            <p:ph idx="1"/>
          </p:nvPr>
        </p:nvSpPr>
        <p:spPr/>
        <p:txBody>
          <a:bodyPr/>
          <a:lstStyle/>
          <a:p>
            <a:r>
              <a:rPr lang="en-US" dirty="0"/>
              <a:t>Analysis technique that includes both fixed and random effects.</a:t>
            </a:r>
          </a:p>
          <a:p>
            <a:endParaRPr lang="en-US" dirty="0"/>
          </a:p>
          <a:p>
            <a:r>
              <a:rPr lang="en-US" dirty="0"/>
              <a:t>Related terms..</a:t>
            </a:r>
            <a:br>
              <a:rPr lang="en-US" dirty="0"/>
            </a:br>
            <a:br>
              <a:rPr lang="en-US" dirty="0"/>
            </a:br>
            <a:r>
              <a:rPr lang="en-US" dirty="0"/>
              <a:t>Linear/</a:t>
            </a:r>
            <a:r>
              <a:rPr lang="en-US" dirty="0" err="1"/>
              <a:t>generalised</a:t>
            </a:r>
            <a:r>
              <a:rPr lang="en-US" dirty="0"/>
              <a:t> mixed models</a:t>
            </a:r>
            <a:br>
              <a:rPr lang="en-US" dirty="0"/>
            </a:br>
            <a:br>
              <a:rPr lang="en-US" dirty="0"/>
            </a:br>
            <a:r>
              <a:rPr lang="en-US" dirty="0"/>
              <a:t>Multilevel models/analysis</a:t>
            </a:r>
            <a:br>
              <a:rPr lang="en-US" dirty="0"/>
            </a:br>
            <a:br>
              <a:rPr lang="en-US" dirty="0"/>
            </a:br>
            <a:r>
              <a:rPr lang="en-US" dirty="0" err="1"/>
              <a:t>Heirarchical</a:t>
            </a:r>
            <a:r>
              <a:rPr lang="en-US" dirty="0"/>
              <a:t> models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38</a:t>
            </a:fld>
            <a:endParaRPr lang="en-US"/>
          </a:p>
        </p:txBody>
      </p:sp>
    </p:spTree>
    <p:extLst>
      <p:ext uri="{BB962C8B-B14F-4D97-AF65-F5344CB8AC3E}">
        <p14:creationId xmlns:p14="http://schemas.microsoft.com/office/powerpoint/2010/main" val="397212422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LMM?</a:t>
            </a:r>
          </a:p>
        </p:txBody>
      </p:sp>
      <p:sp>
        <p:nvSpPr>
          <p:cNvPr id="3" name="Content Placeholder 2"/>
          <p:cNvSpPr>
            <a:spLocks noGrp="1"/>
          </p:cNvSpPr>
          <p:nvPr>
            <p:ph idx="1"/>
          </p:nvPr>
        </p:nvSpPr>
        <p:spPr/>
        <p:txBody>
          <a:bodyPr/>
          <a:lstStyle/>
          <a:p>
            <a:r>
              <a:rPr lang="en-US" dirty="0"/>
              <a:t>Used for any data where there is a hierarchical or multi-level structure.  That is, groups &amp; sub-groups.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39</a:t>
            </a:fld>
            <a:endParaRPr lang="en-US"/>
          </a:p>
        </p:txBody>
      </p:sp>
      <p:graphicFrame>
        <p:nvGraphicFramePr>
          <p:cNvPr id="8" name="Diagram 7"/>
          <p:cNvGraphicFramePr/>
          <p:nvPr>
            <p:extLst>
              <p:ext uri="{D42A27DB-BD31-4B8C-83A1-F6EECF244321}">
                <p14:modId xmlns:p14="http://schemas.microsoft.com/office/powerpoint/2010/main" val="463570113"/>
              </p:ext>
            </p:extLst>
          </p:nvPr>
        </p:nvGraphicFramePr>
        <p:xfrm>
          <a:off x="217491" y="2492896"/>
          <a:ext cx="4286247" cy="2961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2241184874"/>
              </p:ext>
            </p:extLst>
          </p:nvPr>
        </p:nvGraphicFramePr>
        <p:xfrm>
          <a:off x="4644008" y="3767253"/>
          <a:ext cx="4286247" cy="29616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167394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Studio</a:t>
            </a:r>
          </a:p>
        </p:txBody>
      </p:sp>
      <p:sp>
        <p:nvSpPr>
          <p:cNvPr id="3" name="Content Placeholder 2"/>
          <p:cNvSpPr>
            <a:spLocks noGrp="1"/>
          </p:cNvSpPr>
          <p:nvPr>
            <p:ph idx="1"/>
          </p:nvPr>
        </p:nvSpPr>
        <p:spPr/>
        <p:txBody>
          <a:bodyPr/>
          <a:lstStyle/>
          <a:p>
            <a:r>
              <a:rPr lang="en-US" dirty="0"/>
              <a:t>Document:</a:t>
            </a:r>
            <a:br>
              <a:rPr lang="en-US" dirty="0"/>
            </a:br>
            <a:br>
              <a:rPr lang="en-US" dirty="0"/>
            </a:br>
            <a:r>
              <a:rPr lang="en-US" dirty="0"/>
              <a:t>R Workshops </a:t>
            </a:r>
            <a:r>
              <a:rPr lang="en-US" dirty="0" err="1"/>
              <a:t>Norway_Navigating</a:t>
            </a:r>
            <a:r>
              <a:rPr lang="en-US" dirty="0"/>
              <a:t> R </a:t>
            </a:r>
            <a:r>
              <a:rPr lang="en-US" dirty="0" err="1"/>
              <a:t>Studio.pdf</a:t>
            </a: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4</a:t>
            </a:fld>
            <a:endParaRPr lang="en-US"/>
          </a:p>
        </p:txBody>
      </p:sp>
    </p:spTree>
    <p:extLst>
      <p:ext uri="{BB962C8B-B14F-4D97-AF65-F5344CB8AC3E}">
        <p14:creationId xmlns:p14="http://schemas.microsoft.com/office/powerpoint/2010/main" val="350488001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structures</a:t>
            </a:r>
          </a:p>
        </p:txBody>
      </p:sp>
      <p:sp>
        <p:nvSpPr>
          <p:cNvPr id="3" name="Content Placeholder 2"/>
          <p:cNvSpPr>
            <a:spLocks noGrp="1"/>
          </p:cNvSpPr>
          <p:nvPr>
            <p:ph idx="1"/>
          </p:nvPr>
        </p:nvSpPr>
        <p:spPr/>
        <p:txBody>
          <a:bodyPr/>
          <a:lstStyle/>
          <a:p>
            <a:r>
              <a:rPr lang="en-US" dirty="0"/>
              <a:t>When to use..</a:t>
            </a:r>
          </a:p>
          <a:p>
            <a:r>
              <a:rPr lang="en-US" dirty="0"/>
              <a:t>Pre and post tests</a:t>
            </a:r>
          </a:p>
          <a:p>
            <a:r>
              <a:rPr lang="en-US" dirty="0"/>
              <a:t>Multiple stimuli, multiple grouped samples</a:t>
            </a:r>
          </a:p>
          <a:p>
            <a:r>
              <a:rPr lang="en-US" dirty="0"/>
              <a:t>Repeated testing</a:t>
            </a:r>
          </a:p>
          <a:p>
            <a:r>
              <a:rPr lang="en-US" dirty="0"/>
              <a:t>For example</a:t>
            </a:r>
            <a:br>
              <a:rPr lang="en-US" dirty="0"/>
            </a:br>
            <a:r>
              <a:rPr lang="en-US" dirty="0"/>
              <a:t>- data collected from the same people at different times </a:t>
            </a:r>
            <a:r>
              <a:rPr lang="en-US" sz="1800" i="1" dirty="0"/>
              <a:t>(correlated)</a:t>
            </a:r>
            <a:br>
              <a:rPr lang="en-US" sz="1800" i="1" dirty="0"/>
            </a:br>
            <a:r>
              <a:rPr lang="en-US" dirty="0"/>
              <a:t>- data collected from the same place/location </a:t>
            </a:r>
            <a:r>
              <a:rPr lang="en-US" sz="1800" dirty="0"/>
              <a:t>(correlated)</a:t>
            </a:r>
            <a:br>
              <a:rPr lang="en-US" sz="1800" dirty="0"/>
            </a:br>
            <a:r>
              <a:rPr lang="en-US" dirty="0"/>
              <a:t>- data collected with different groups of items/stimuli</a:t>
            </a:r>
            <a:br>
              <a:rPr lang="en-US" dirty="0"/>
            </a:br>
            <a:r>
              <a:rPr lang="en-US" sz="1800" i="1" dirty="0"/>
              <a:t>(confound of different items)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40</a:t>
            </a:fld>
            <a:endParaRPr lang="en-US"/>
          </a:p>
        </p:txBody>
      </p:sp>
    </p:spTree>
    <p:extLst>
      <p:ext uri="{BB962C8B-B14F-4D97-AF65-F5344CB8AC3E}">
        <p14:creationId xmlns:p14="http://schemas.microsoft.com/office/powerpoint/2010/main" val="201284212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LMM?</a:t>
            </a:r>
          </a:p>
        </p:txBody>
      </p:sp>
      <p:sp>
        <p:nvSpPr>
          <p:cNvPr id="3" name="Content Placeholder 2"/>
          <p:cNvSpPr>
            <a:spLocks noGrp="1"/>
          </p:cNvSpPr>
          <p:nvPr>
            <p:ph idx="1"/>
          </p:nvPr>
        </p:nvSpPr>
        <p:spPr>
          <a:xfrm>
            <a:off x="755650" y="1600200"/>
            <a:ext cx="8208838" cy="4343400"/>
          </a:xfrm>
        </p:spPr>
        <p:txBody>
          <a:bodyPr/>
          <a:lstStyle/>
          <a:p>
            <a:r>
              <a:rPr lang="en-US" dirty="0"/>
              <a:t>Hierarchical structures are a problem because</a:t>
            </a:r>
            <a:br>
              <a:rPr lang="en-US" dirty="0"/>
            </a:br>
            <a:br>
              <a:rPr lang="en-US" dirty="0"/>
            </a:br>
            <a:r>
              <a:rPr lang="en-US" dirty="0"/>
              <a:t>(1) Most analyses assume data is independent – </a:t>
            </a:r>
            <a:r>
              <a:rPr lang="en-US" i="1" dirty="0"/>
              <a:t>standard errors smaller if data assumed to be independent when it isn’t</a:t>
            </a:r>
            <a:br>
              <a:rPr lang="en-US" i="1" dirty="0"/>
            </a:br>
            <a:br>
              <a:rPr lang="en-US" dirty="0"/>
            </a:br>
            <a:r>
              <a:rPr lang="en-US" dirty="0"/>
              <a:t>(2) Averaging or aggregating across groups/sub-groups can ‘hide’ the true pattern in the data -</a:t>
            </a:r>
            <a:br>
              <a:rPr lang="en-US" dirty="0"/>
            </a:br>
            <a:r>
              <a:rPr lang="en-US" i="1" dirty="0"/>
              <a:t>we assume taking the average is OK, but this is usually a convenient oversimplification</a:t>
            </a:r>
            <a:br>
              <a:rPr lang="en-US" i="1" dirty="0"/>
            </a:br>
            <a:endParaRPr lang="en-US" sz="1800" i="1"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41</a:t>
            </a:fld>
            <a:endParaRPr lang="en-US"/>
          </a:p>
        </p:txBody>
      </p:sp>
    </p:spTree>
    <p:extLst>
      <p:ext uri="{BB962C8B-B14F-4D97-AF65-F5344CB8AC3E}">
        <p14:creationId xmlns:p14="http://schemas.microsoft.com/office/powerpoint/2010/main" val="36072199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Jaeger et al (2011)</a:t>
            </a:r>
          </a:p>
        </p:txBody>
      </p:sp>
      <p:sp>
        <p:nvSpPr>
          <p:cNvPr id="4" name="Slide Number Placeholder 3"/>
          <p:cNvSpPr>
            <a:spLocks noGrp="1"/>
          </p:cNvSpPr>
          <p:nvPr>
            <p:ph type="sldNum" sz="quarter" idx="10"/>
          </p:nvPr>
        </p:nvSpPr>
        <p:spPr/>
        <p:txBody>
          <a:bodyPr/>
          <a:lstStyle/>
          <a:p>
            <a:fld id="{EB14B039-39F9-DD4D-BA06-76BCD291C6BE}" type="slidenum">
              <a:rPr lang="en-US" smtClean="0"/>
              <a:pPr/>
              <a:t>42</a:t>
            </a:fld>
            <a:endParaRPr lang="en-US"/>
          </a:p>
        </p:txBody>
      </p:sp>
      <p:pic>
        <p:nvPicPr>
          <p:cNvPr id="5" name="Picture 4"/>
          <p:cNvPicPr>
            <a:picLocks noChangeAspect="1"/>
          </p:cNvPicPr>
          <p:nvPr/>
        </p:nvPicPr>
        <p:blipFill>
          <a:blip r:embed="rId2"/>
          <a:stretch>
            <a:fillRect/>
          </a:stretch>
        </p:blipFill>
        <p:spPr>
          <a:xfrm>
            <a:off x="572757" y="1412776"/>
            <a:ext cx="7861962" cy="4608736"/>
          </a:xfrm>
          <a:prstGeom prst="rect">
            <a:avLst/>
          </a:prstGeom>
        </p:spPr>
      </p:pic>
      <p:sp>
        <p:nvSpPr>
          <p:cNvPr id="6" name="TextBox 5"/>
          <p:cNvSpPr txBox="1"/>
          <p:nvPr/>
        </p:nvSpPr>
        <p:spPr>
          <a:xfrm>
            <a:off x="723318" y="5964546"/>
            <a:ext cx="7560840" cy="400110"/>
          </a:xfrm>
          <a:prstGeom prst="rect">
            <a:avLst/>
          </a:prstGeom>
          <a:noFill/>
        </p:spPr>
        <p:txBody>
          <a:bodyPr wrap="square" rtlCol="0">
            <a:spAutoFit/>
          </a:bodyPr>
          <a:lstStyle/>
          <a:p>
            <a:r>
              <a:rPr lang="en-US" sz="1000" dirty="0"/>
              <a:t>Jaeger, T. F., Graff, P., Croft, W., &amp; </a:t>
            </a:r>
            <a:r>
              <a:rPr lang="en-US" sz="1000" dirty="0" err="1"/>
              <a:t>Pontillo</a:t>
            </a:r>
            <a:r>
              <a:rPr lang="en-US" sz="1000" dirty="0"/>
              <a:t>, D. (2011). Mixed effect models for genetic and areal dependencies in linguistic typology. Linguistic Typology, 15(2), 281-320.</a:t>
            </a:r>
            <a:endParaRPr lang="en-US" dirty="0"/>
          </a:p>
        </p:txBody>
      </p:sp>
    </p:spTree>
    <p:extLst>
      <p:ext uri="{BB962C8B-B14F-4D97-AF65-F5344CB8AC3E}">
        <p14:creationId xmlns:p14="http://schemas.microsoft.com/office/powerpoint/2010/main" val="2310240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LMMs</a:t>
            </a:r>
          </a:p>
        </p:txBody>
      </p:sp>
      <p:sp>
        <p:nvSpPr>
          <p:cNvPr id="3" name="Content Placeholder 2"/>
          <p:cNvSpPr>
            <a:spLocks noGrp="1"/>
          </p:cNvSpPr>
          <p:nvPr>
            <p:ph idx="1"/>
          </p:nvPr>
        </p:nvSpPr>
        <p:spPr/>
        <p:txBody>
          <a:bodyPr/>
          <a:lstStyle/>
          <a:p>
            <a:r>
              <a:rPr lang="en-US" dirty="0"/>
              <a:t>Whenever you want to manage these problems…</a:t>
            </a:r>
            <a:br>
              <a:rPr lang="en-US" dirty="0"/>
            </a:br>
            <a:br>
              <a:rPr lang="en-US" dirty="0"/>
            </a:br>
            <a:r>
              <a:rPr lang="en-US" dirty="0"/>
              <a:t>(1) Model subject &amp; item variance (e.g. F1 </a:t>
            </a:r>
            <a:r>
              <a:rPr lang="en-US" dirty="0" err="1"/>
              <a:t>vs</a:t>
            </a:r>
            <a:r>
              <a:rPr lang="en-US" dirty="0"/>
              <a:t> F2)  - may replace your usual ANOVA analysis</a:t>
            </a:r>
            <a:br>
              <a:rPr lang="en-US" dirty="0"/>
            </a:br>
            <a:br>
              <a:rPr lang="en-US" dirty="0"/>
            </a:br>
            <a:r>
              <a:rPr lang="en-US" dirty="0"/>
              <a:t>(2) Model groupings in your data </a:t>
            </a:r>
            <a:br>
              <a:rPr lang="en-US" dirty="0"/>
            </a:br>
            <a:r>
              <a:rPr lang="en-US" dirty="0"/>
              <a:t>(e.g. over time, hierarchical designs)</a:t>
            </a:r>
            <a:br>
              <a:rPr lang="en-US" dirty="0"/>
            </a:br>
            <a:br>
              <a:rPr lang="en-US" dirty="0"/>
            </a:br>
            <a:r>
              <a:rPr lang="en-US" dirty="0"/>
              <a:t>(3) Individual differences and effects within specific groups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43</a:t>
            </a:fld>
            <a:endParaRPr lang="en-US"/>
          </a:p>
        </p:txBody>
      </p:sp>
    </p:spTree>
    <p:extLst>
      <p:ext uri="{BB962C8B-B14F-4D97-AF65-F5344CB8AC3E}">
        <p14:creationId xmlns:p14="http://schemas.microsoft.com/office/powerpoint/2010/main" val="277344266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should my data look like?</a:t>
            </a:r>
          </a:p>
        </p:txBody>
      </p:sp>
      <p:sp>
        <p:nvSpPr>
          <p:cNvPr id="3" name="Content Placeholder 2"/>
          <p:cNvSpPr>
            <a:spLocks noGrp="1"/>
          </p:cNvSpPr>
          <p:nvPr>
            <p:ph idx="1"/>
          </p:nvPr>
        </p:nvSpPr>
        <p:spPr/>
        <p:txBody>
          <a:bodyPr/>
          <a:lstStyle/>
          <a:p>
            <a:r>
              <a:rPr lang="en-US" dirty="0"/>
              <a:t>LMMs should be seen as a form of REGRESSION</a:t>
            </a:r>
            <a:br>
              <a:rPr lang="en-US" dirty="0"/>
            </a:br>
            <a:br>
              <a:rPr lang="en-US" dirty="0"/>
            </a:br>
            <a:r>
              <a:rPr lang="en-US" dirty="0"/>
              <a:t>So..</a:t>
            </a:r>
            <a:br>
              <a:rPr lang="en-US" dirty="0"/>
            </a:br>
            <a:r>
              <a:rPr lang="en-US" dirty="0"/>
              <a:t>(1) Lots of data points to power the analysis</a:t>
            </a:r>
            <a:br>
              <a:rPr lang="en-US" dirty="0"/>
            </a:br>
            <a:r>
              <a:rPr lang="en-US" dirty="0"/>
              <a:t>(2) Good/sufficient variance in your data</a:t>
            </a:r>
            <a:br>
              <a:rPr lang="en-US" dirty="0"/>
            </a:br>
            <a:r>
              <a:rPr lang="en-US" dirty="0"/>
              <a:t>(2) Data meets assumptions of regression</a:t>
            </a:r>
            <a:br>
              <a:rPr lang="en-US" dirty="0"/>
            </a:br>
            <a:r>
              <a:rPr lang="en-US" dirty="0"/>
              <a:t>NB: </a:t>
            </a:r>
            <a:r>
              <a:rPr lang="en-US" i="1" dirty="0"/>
              <a:t>linear</a:t>
            </a:r>
            <a:r>
              <a:rPr lang="en-US" dirty="0"/>
              <a:t> mixed effects models</a:t>
            </a:r>
          </a:p>
          <a:p>
            <a:endParaRPr lang="en-US" dirty="0"/>
          </a:p>
          <a:p>
            <a:r>
              <a:rPr lang="en-US" dirty="0"/>
              <a:t>If you are planning on using LMMs, </a:t>
            </a:r>
            <a:br>
              <a:rPr lang="en-US" dirty="0"/>
            </a:br>
            <a:r>
              <a:rPr lang="en-US" dirty="0"/>
              <a:t>then </a:t>
            </a:r>
            <a:r>
              <a:rPr lang="en-US" i="1" dirty="0"/>
              <a:t>design your experiment to fit LMM analysis</a:t>
            </a:r>
            <a:r>
              <a:rPr lang="en-US" dirty="0"/>
              <a:t>.</a:t>
            </a:r>
          </a:p>
        </p:txBody>
      </p:sp>
      <p:sp>
        <p:nvSpPr>
          <p:cNvPr id="4" name="Slide Number Placeholder 3"/>
          <p:cNvSpPr>
            <a:spLocks noGrp="1"/>
          </p:cNvSpPr>
          <p:nvPr>
            <p:ph type="sldNum" sz="quarter" idx="10"/>
          </p:nvPr>
        </p:nvSpPr>
        <p:spPr/>
        <p:txBody>
          <a:bodyPr/>
          <a:lstStyle/>
          <a:p>
            <a:fld id="{EB14B039-39F9-DD4D-BA06-76BCD291C6BE}" type="slidenum">
              <a:rPr lang="en-US" smtClean="0"/>
              <a:pPr/>
              <a:t>44</a:t>
            </a:fld>
            <a:endParaRPr lang="en-US"/>
          </a:p>
        </p:txBody>
      </p:sp>
    </p:spTree>
    <p:extLst>
      <p:ext uri="{BB962C8B-B14F-4D97-AF65-F5344CB8AC3E}">
        <p14:creationId xmlns:p14="http://schemas.microsoft.com/office/powerpoint/2010/main" val="332880107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LMMs do?</a:t>
            </a:r>
          </a:p>
        </p:txBody>
      </p:sp>
      <p:sp>
        <p:nvSpPr>
          <p:cNvPr id="3" name="Content Placeholder 2"/>
          <p:cNvSpPr>
            <a:spLocks noGrp="1"/>
          </p:cNvSpPr>
          <p:nvPr>
            <p:ph idx="1"/>
          </p:nvPr>
        </p:nvSpPr>
        <p:spPr/>
        <p:txBody>
          <a:bodyPr/>
          <a:lstStyle/>
          <a:p>
            <a:r>
              <a:rPr lang="en-US" dirty="0"/>
              <a:t>Standard regression</a:t>
            </a:r>
          </a:p>
        </p:txBody>
      </p:sp>
      <p:sp>
        <p:nvSpPr>
          <p:cNvPr id="4" name="Slide Number Placeholder 3"/>
          <p:cNvSpPr>
            <a:spLocks noGrp="1"/>
          </p:cNvSpPr>
          <p:nvPr>
            <p:ph type="sldNum" sz="quarter" idx="10"/>
          </p:nvPr>
        </p:nvSpPr>
        <p:spPr/>
        <p:txBody>
          <a:bodyPr/>
          <a:lstStyle/>
          <a:p>
            <a:fld id="{EB14B039-39F9-DD4D-BA06-76BCD291C6BE}" type="slidenum">
              <a:rPr lang="en-US" smtClean="0"/>
              <a:pPr/>
              <a:t>45</a:t>
            </a:fld>
            <a:endParaRPr lang="en-US"/>
          </a:p>
        </p:txBody>
      </p:sp>
      <p:pic>
        <p:nvPicPr>
          <p:cNvPr id="6" name="Picture 5"/>
          <p:cNvPicPr>
            <a:picLocks noChangeAspect="1"/>
          </p:cNvPicPr>
          <p:nvPr/>
        </p:nvPicPr>
        <p:blipFill>
          <a:blip r:embed="rId2"/>
          <a:stretch>
            <a:fillRect/>
          </a:stretch>
        </p:blipFill>
        <p:spPr>
          <a:xfrm>
            <a:off x="1259632" y="2204864"/>
            <a:ext cx="6070600" cy="3784600"/>
          </a:xfrm>
          <a:prstGeom prst="rect">
            <a:avLst/>
          </a:prstGeom>
        </p:spPr>
      </p:pic>
      <p:grpSp>
        <p:nvGrpSpPr>
          <p:cNvPr id="11" name="Group 10"/>
          <p:cNvGrpSpPr/>
          <p:nvPr/>
        </p:nvGrpSpPr>
        <p:grpSpPr>
          <a:xfrm>
            <a:off x="419113" y="2502818"/>
            <a:ext cx="6235887" cy="3037842"/>
            <a:chOff x="419113" y="2502818"/>
            <a:chExt cx="6235887" cy="3037842"/>
          </a:xfrm>
        </p:grpSpPr>
        <p:sp>
          <p:nvSpPr>
            <p:cNvPr id="7" name="Right Arrow 6"/>
            <p:cNvSpPr/>
            <p:nvPr/>
          </p:nvSpPr>
          <p:spPr bwMode="auto">
            <a:xfrm rot="19673465">
              <a:off x="855093" y="4531573"/>
              <a:ext cx="1306234" cy="479412"/>
            </a:xfrm>
            <a:prstGeom prst="rightArrow">
              <a:avLst/>
            </a:prstGeom>
            <a:solidFill>
              <a:schemeClr val="accent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8" name="Right Arrow 7"/>
            <p:cNvSpPr/>
            <p:nvPr/>
          </p:nvSpPr>
          <p:spPr bwMode="auto">
            <a:xfrm rot="8223710">
              <a:off x="4128265" y="3161616"/>
              <a:ext cx="1306234" cy="479412"/>
            </a:xfrm>
            <a:prstGeom prst="rightArrow">
              <a:avLst/>
            </a:prstGeom>
            <a:solidFill>
              <a:schemeClr val="accent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9" name="TextBox 8"/>
            <p:cNvSpPr txBox="1"/>
            <p:nvPr/>
          </p:nvSpPr>
          <p:spPr>
            <a:xfrm>
              <a:off x="419113" y="5078995"/>
              <a:ext cx="2160240" cy="461665"/>
            </a:xfrm>
            <a:prstGeom prst="rect">
              <a:avLst/>
            </a:prstGeom>
            <a:noFill/>
          </p:spPr>
          <p:txBody>
            <a:bodyPr wrap="square" rtlCol="0">
              <a:spAutoFit/>
            </a:bodyPr>
            <a:lstStyle/>
            <a:p>
              <a:r>
                <a:rPr lang="en-US" dirty="0"/>
                <a:t>intercept</a:t>
              </a:r>
            </a:p>
          </p:txBody>
        </p:sp>
        <p:sp>
          <p:nvSpPr>
            <p:cNvPr id="10" name="TextBox 9"/>
            <p:cNvSpPr txBox="1"/>
            <p:nvPr/>
          </p:nvSpPr>
          <p:spPr>
            <a:xfrm>
              <a:off x="4494760" y="2502818"/>
              <a:ext cx="2160240" cy="461665"/>
            </a:xfrm>
            <a:prstGeom prst="rect">
              <a:avLst/>
            </a:prstGeom>
            <a:noFill/>
          </p:spPr>
          <p:txBody>
            <a:bodyPr wrap="square" rtlCol="0">
              <a:spAutoFit/>
            </a:bodyPr>
            <a:lstStyle/>
            <a:p>
              <a:r>
                <a:rPr lang="en-US" dirty="0"/>
                <a:t>slope of line</a:t>
              </a:r>
            </a:p>
          </p:txBody>
        </p:sp>
      </p:grpSp>
      <p:sp>
        <p:nvSpPr>
          <p:cNvPr id="12" name="TextBox 11"/>
          <p:cNvSpPr txBox="1"/>
          <p:nvPr/>
        </p:nvSpPr>
        <p:spPr>
          <a:xfrm>
            <a:off x="3491880" y="6021288"/>
            <a:ext cx="5652120" cy="830997"/>
          </a:xfrm>
          <a:prstGeom prst="rect">
            <a:avLst/>
          </a:prstGeom>
          <a:noFill/>
        </p:spPr>
        <p:txBody>
          <a:bodyPr wrap="square" rtlCol="0">
            <a:spAutoFit/>
          </a:bodyPr>
          <a:lstStyle/>
          <a:p>
            <a:r>
              <a:rPr lang="en-US" dirty="0"/>
              <a:t>RT ~ intercept + slope(Length)</a:t>
            </a:r>
          </a:p>
          <a:p>
            <a:endParaRPr lang="en-US" dirty="0"/>
          </a:p>
        </p:txBody>
      </p:sp>
    </p:spTree>
    <p:extLst>
      <p:ext uri="{BB962C8B-B14F-4D97-AF65-F5344CB8AC3E}">
        <p14:creationId xmlns:p14="http://schemas.microsoft.com/office/powerpoint/2010/main" val="936760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a:t>
            </a:r>
          </a:p>
        </p:txBody>
      </p:sp>
      <p:sp>
        <p:nvSpPr>
          <p:cNvPr id="3" name="Content Placeholder 2"/>
          <p:cNvSpPr>
            <a:spLocks noGrp="1"/>
          </p:cNvSpPr>
          <p:nvPr>
            <p:ph idx="1"/>
          </p:nvPr>
        </p:nvSpPr>
        <p:spPr/>
        <p:txBody>
          <a:bodyPr/>
          <a:lstStyle/>
          <a:p>
            <a:pPr marL="0" indent="0">
              <a:buNone/>
            </a:pPr>
            <a:r>
              <a:rPr lang="en-US" dirty="0"/>
              <a:t>Experiment with RT by Length of Word (IV)</a:t>
            </a:r>
          </a:p>
          <a:p>
            <a:endParaRPr lang="en-US" dirty="0"/>
          </a:p>
          <a:p>
            <a:pPr marL="0" indent="0">
              <a:buNone/>
            </a:pPr>
            <a:r>
              <a:rPr lang="en-US" dirty="0"/>
              <a:t>RT ~ intercept + slope(Length)</a:t>
            </a:r>
          </a:p>
          <a:p>
            <a:pPr marL="0" indent="0">
              <a:buNone/>
            </a:pPr>
            <a:endParaRPr lang="en-US" dirty="0"/>
          </a:p>
          <a:p>
            <a:pPr marL="0" indent="0">
              <a:buNone/>
            </a:pPr>
            <a:r>
              <a:rPr lang="en-US" dirty="0"/>
              <a:t>y ~ a + b(x)</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46</a:t>
            </a:fld>
            <a:endParaRPr lang="en-US"/>
          </a:p>
        </p:txBody>
      </p:sp>
    </p:spTree>
    <p:extLst>
      <p:ext uri="{BB962C8B-B14F-4D97-AF65-F5344CB8AC3E}">
        <p14:creationId xmlns:p14="http://schemas.microsoft.com/office/powerpoint/2010/main" val="369439655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LMM &amp; regression</a:t>
            </a:r>
          </a:p>
        </p:txBody>
      </p:sp>
      <p:sp>
        <p:nvSpPr>
          <p:cNvPr id="3" name="Content Placeholder 2"/>
          <p:cNvSpPr>
            <a:spLocks noGrp="1"/>
          </p:cNvSpPr>
          <p:nvPr>
            <p:ph idx="1"/>
          </p:nvPr>
        </p:nvSpPr>
        <p:spPr/>
        <p:txBody>
          <a:bodyPr/>
          <a:lstStyle/>
          <a:p>
            <a:pPr marL="0" indent="0">
              <a:buNone/>
            </a:pPr>
            <a:r>
              <a:rPr lang="en-US" dirty="0"/>
              <a:t>For LMMs we can model </a:t>
            </a:r>
            <a:r>
              <a:rPr lang="en-US" i="1" dirty="0"/>
              <a:t>how the intercept and slope will vary across different groups</a:t>
            </a:r>
            <a:br>
              <a:rPr lang="en-US" dirty="0"/>
            </a:br>
            <a:endParaRPr lang="en-US" dirty="0"/>
          </a:p>
          <a:p>
            <a:pPr marL="0" indent="0">
              <a:buNone/>
            </a:pPr>
            <a:r>
              <a:rPr lang="en-US" dirty="0"/>
              <a:t>Because we are modeling </a:t>
            </a:r>
            <a:r>
              <a:rPr lang="en-US" i="1" dirty="0"/>
              <a:t>variation</a:t>
            </a:r>
            <a:r>
              <a:rPr lang="en-US" dirty="0"/>
              <a:t> these are called</a:t>
            </a:r>
            <a:br>
              <a:rPr lang="en-US" dirty="0"/>
            </a:br>
            <a:r>
              <a:rPr lang="en-US" i="1" dirty="0"/>
              <a:t>random effects </a:t>
            </a:r>
            <a:r>
              <a:rPr lang="en-US" dirty="0"/>
              <a:t>(i.e. the group has some random variation associated with it). </a:t>
            </a:r>
            <a:r>
              <a:rPr lang="en-US" b="1" dirty="0"/>
              <a:t>Measured in standard deviations</a:t>
            </a:r>
            <a:br>
              <a:rPr lang="en-US" b="1" i="1" dirty="0"/>
            </a:br>
            <a:br>
              <a:rPr lang="en-US" b="1" dirty="0"/>
            </a:br>
            <a:r>
              <a:rPr lang="en-US" i="1" dirty="0"/>
              <a:t>Fixed effects</a:t>
            </a:r>
            <a:r>
              <a:rPr lang="en-US" dirty="0"/>
              <a:t> are your normal predictors/IVs. </a:t>
            </a:r>
            <a:br>
              <a:rPr lang="en-US" dirty="0"/>
            </a:br>
            <a:r>
              <a:rPr lang="en-US" dirty="0"/>
              <a:t>Fixed because we want to know </a:t>
            </a:r>
            <a:r>
              <a:rPr lang="en-US" i="1" dirty="0"/>
              <a:t>on average </a:t>
            </a:r>
            <a:br>
              <a:rPr lang="en-US" i="1" dirty="0"/>
            </a:br>
            <a:r>
              <a:rPr lang="en-US" dirty="0"/>
              <a:t>what they do. </a:t>
            </a:r>
            <a:r>
              <a:rPr lang="en-US" b="1" dirty="0"/>
              <a:t>Measured in means</a:t>
            </a:r>
            <a:r>
              <a:rPr lang="en-US" dirty="0"/>
              <a:t>.</a:t>
            </a:r>
            <a:endParaRPr lang="en-US" i="1" dirty="0"/>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47</a:t>
            </a:fld>
            <a:endParaRPr lang="en-US"/>
          </a:p>
        </p:txBody>
      </p:sp>
    </p:spTree>
    <p:extLst>
      <p:ext uri="{BB962C8B-B14F-4D97-AF65-F5344CB8AC3E}">
        <p14:creationId xmlns:p14="http://schemas.microsoft.com/office/powerpoint/2010/main" val="290481170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LMMs do?</a:t>
            </a:r>
          </a:p>
        </p:txBody>
      </p:sp>
      <p:pic>
        <p:nvPicPr>
          <p:cNvPr id="5" name="Content Placeholder 4"/>
          <p:cNvPicPr>
            <a:picLocks noGrp="1" noChangeAspect="1"/>
          </p:cNvPicPr>
          <p:nvPr>
            <p:ph idx="1"/>
          </p:nvPr>
        </p:nvPicPr>
        <p:blipFill>
          <a:blip r:embed="rId2"/>
          <a:srcRect t="6079" b="6079"/>
          <a:stretch>
            <a:fillRect/>
          </a:stretch>
        </p:blipFill>
        <p:spPr/>
      </p:pic>
      <p:sp>
        <p:nvSpPr>
          <p:cNvPr id="4" name="Slide Number Placeholder 3"/>
          <p:cNvSpPr>
            <a:spLocks noGrp="1"/>
          </p:cNvSpPr>
          <p:nvPr>
            <p:ph type="sldNum" sz="quarter" idx="10"/>
          </p:nvPr>
        </p:nvSpPr>
        <p:spPr/>
        <p:txBody>
          <a:bodyPr/>
          <a:lstStyle/>
          <a:p>
            <a:fld id="{EB14B039-39F9-DD4D-BA06-76BCD291C6BE}" type="slidenum">
              <a:rPr lang="en-US" smtClean="0"/>
              <a:pPr/>
              <a:t>48</a:t>
            </a:fld>
            <a:endParaRPr lang="en-US"/>
          </a:p>
        </p:txBody>
      </p:sp>
      <p:grpSp>
        <p:nvGrpSpPr>
          <p:cNvPr id="14" name="Group 13"/>
          <p:cNvGrpSpPr/>
          <p:nvPr/>
        </p:nvGrpSpPr>
        <p:grpSpPr>
          <a:xfrm>
            <a:off x="3985912" y="836712"/>
            <a:ext cx="4623768" cy="3174830"/>
            <a:chOff x="3985912" y="836712"/>
            <a:chExt cx="4623768" cy="3174830"/>
          </a:xfrm>
        </p:grpSpPr>
        <p:sp>
          <p:nvSpPr>
            <p:cNvPr id="8" name="Right Arrow 7"/>
            <p:cNvSpPr/>
            <p:nvPr/>
          </p:nvSpPr>
          <p:spPr bwMode="auto">
            <a:xfrm rot="7056426">
              <a:off x="4147864" y="2720153"/>
              <a:ext cx="2103366" cy="479412"/>
            </a:xfrm>
            <a:prstGeom prst="rightArrow">
              <a:avLst/>
            </a:prstGeom>
            <a:solidFill>
              <a:schemeClr val="accent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10" name="TextBox 9"/>
            <p:cNvSpPr txBox="1"/>
            <p:nvPr/>
          </p:nvSpPr>
          <p:spPr>
            <a:xfrm>
              <a:off x="5076056" y="836712"/>
              <a:ext cx="3533624" cy="1200328"/>
            </a:xfrm>
            <a:prstGeom prst="rect">
              <a:avLst/>
            </a:prstGeom>
            <a:solidFill>
              <a:schemeClr val="bg1"/>
            </a:solidFill>
          </p:spPr>
          <p:txBody>
            <a:bodyPr wrap="square" rtlCol="0">
              <a:spAutoFit/>
            </a:bodyPr>
            <a:lstStyle/>
            <a:p>
              <a:r>
                <a:rPr lang="en-US" dirty="0"/>
                <a:t>slope is allowed to vary across groups </a:t>
              </a:r>
              <a:br>
                <a:rPr lang="en-US" dirty="0"/>
              </a:br>
              <a:r>
                <a:rPr lang="en-US" dirty="0"/>
                <a:t>e.g. subjects</a:t>
              </a:r>
            </a:p>
          </p:txBody>
        </p:sp>
        <p:sp>
          <p:nvSpPr>
            <p:cNvPr id="11" name="Right Arrow 10"/>
            <p:cNvSpPr/>
            <p:nvPr/>
          </p:nvSpPr>
          <p:spPr bwMode="auto">
            <a:xfrm rot="8132036">
              <a:off x="3985912" y="1644523"/>
              <a:ext cx="1174575" cy="479412"/>
            </a:xfrm>
            <a:prstGeom prst="rightArrow">
              <a:avLst/>
            </a:prstGeom>
            <a:solidFill>
              <a:schemeClr val="accent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grpSp>
      <p:grpSp>
        <p:nvGrpSpPr>
          <p:cNvPr id="15" name="Group 14"/>
          <p:cNvGrpSpPr/>
          <p:nvPr/>
        </p:nvGrpSpPr>
        <p:grpSpPr>
          <a:xfrm>
            <a:off x="419113" y="2682475"/>
            <a:ext cx="2160240" cy="3596848"/>
            <a:chOff x="419113" y="2682475"/>
            <a:chExt cx="2160240" cy="3596848"/>
          </a:xfrm>
        </p:grpSpPr>
        <p:sp>
          <p:nvSpPr>
            <p:cNvPr id="7" name="Right Arrow 6"/>
            <p:cNvSpPr/>
            <p:nvPr/>
          </p:nvSpPr>
          <p:spPr bwMode="auto">
            <a:xfrm rot="16616355">
              <a:off x="1042248" y="4248896"/>
              <a:ext cx="1351096" cy="479412"/>
            </a:xfrm>
            <a:prstGeom prst="rightArrow">
              <a:avLst/>
            </a:prstGeom>
            <a:solidFill>
              <a:schemeClr val="accent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9" name="TextBox 8"/>
            <p:cNvSpPr txBox="1"/>
            <p:nvPr/>
          </p:nvSpPr>
          <p:spPr>
            <a:xfrm>
              <a:off x="419113" y="5078995"/>
              <a:ext cx="2160240" cy="1200328"/>
            </a:xfrm>
            <a:prstGeom prst="rect">
              <a:avLst/>
            </a:prstGeom>
            <a:solidFill>
              <a:schemeClr val="bg1"/>
            </a:solidFill>
          </p:spPr>
          <p:txBody>
            <a:bodyPr wrap="square" rtlCol="0">
              <a:spAutoFit/>
            </a:bodyPr>
            <a:lstStyle/>
            <a:p>
              <a:r>
                <a:rPr lang="en-US" dirty="0"/>
                <a:t>intercepts are allowed to vary</a:t>
              </a:r>
            </a:p>
          </p:txBody>
        </p:sp>
        <p:sp>
          <p:nvSpPr>
            <p:cNvPr id="13" name="Right Arrow 12"/>
            <p:cNvSpPr/>
            <p:nvPr/>
          </p:nvSpPr>
          <p:spPr bwMode="auto">
            <a:xfrm rot="17764776">
              <a:off x="-83059" y="3737505"/>
              <a:ext cx="2589472" cy="479412"/>
            </a:xfrm>
            <a:prstGeom prst="rightArrow">
              <a:avLst/>
            </a:prstGeom>
            <a:solidFill>
              <a:schemeClr val="accent1"/>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grpSp>
    </p:spTree>
    <p:extLst>
      <p:ext uri="{BB962C8B-B14F-4D97-AF65-F5344CB8AC3E}">
        <p14:creationId xmlns:p14="http://schemas.microsoft.com/office/powerpoint/2010/main" val="2652462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LMMs do</a:t>
            </a:r>
          </a:p>
        </p:txBody>
      </p:sp>
      <p:sp>
        <p:nvSpPr>
          <p:cNvPr id="3" name="Content Placeholder 2"/>
          <p:cNvSpPr>
            <a:spLocks noGrp="1"/>
          </p:cNvSpPr>
          <p:nvPr>
            <p:ph idx="1"/>
          </p:nvPr>
        </p:nvSpPr>
        <p:spPr/>
        <p:txBody>
          <a:bodyPr/>
          <a:lstStyle/>
          <a:p>
            <a:pPr marL="0" indent="0">
              <a:buNone/>
            </a:pPr>
            <a:r>
              <a:rPr lang="en-US" dirty="0"/>
              <a:t>For LMMs we can model </a:t>
            </a:r>
            <a:r>
              <a:rPr lang="en-US" i="1" dirty="0"/>
              <a:t>how the intercept and slope will vary across different groups</a:t>
            </a:r>
            <a:br>
              <a:rPr lang="en-US" dirty="0"/>
            </a:br>
            <a:endParaRPr lang="en-US" dirty="0"/>
          </a:p>
          <a:p>
            <a:pPr marL="0" indent="0">
              <a:buNone/>
            </a:pPr>
            <a:r>
              <a:rPr lang="en-US" dirty="0"/>
              <a:t>For example, model the difference (i.e. the variance/deviation) for each subject from the average slope and the average intercept for all subjects.</a:t>
            </a:r>
            <a:br>
              <a:rPr lang="en-US" dirty="0"/>
            </a:br>
            <a:br>
              <a:rPr lang="en-US" dirty="0"/>
            </a:br>
            <a:r>
              <a:rPr lang="en-US" dirty="0"/>
              <a:t>Similarly, model the difference for each item from the average slope and the average intercept for all items.</a:t>
            </a:r>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49</a:t>
            </a:fld>
            <a:endParaRPr lang="en-US"/>
          </a:p>
        </p:txBody>
      </p:sp>
    </p:spTree>
    <p:extLst>
      <p:ext uri="{BB962C8B-B14F-4D97-AF65-F5344CB8AC3E}">
        <p14:creationId xmlns:p14="http://schemas.microsoft.com/office/powerpoint/2010/main" val="22968532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84A9-020C-CA41-ACEE-B0D0ABA4DAF9}"/>
              </a:ext>
            </a:extLst>
          </p:cNvPr>
          <p:cNvSpPr>
            <a:spLocks noGrp="1"/>
          </p:cNvSpPr>
          <p:nvPr>
            <p:ph type="title"/>
          </p:nvPr>
        </p:nvSpPr>
        <p:spPr/>
        <p:txBody>
          <a:bodyPr/>
          <a:lstStyle/>
          <a:p>
            <a:r>
              <a:rPr lang="en-GB" dirty="0"/>
              <a:t>Some initial practice in R</a:t>
            </a:r>
            <a:endParaRPr lang="en-US" dirty="0"/>
          </a:p>
        </p:txBody>
      </p:sp>
      <p:sp>
        <p:nvSpPr>
          <p:cNvPr id="3" name="Content Placeholder 2">
            <a:extLst>
              <a:ext uri="{FF2B5EF4-FFF2-40B4-BE49-F238E27FC236}">
                <a16:creationId xmlns:a16="http://schemas.microsoft.com/office/drawing/2014/main" id="{7F3BACF3-AF82-1948-B082-34000200FEFF}"/>
              </a:ext>
            </a:extLst>
          </p:cNvPr>
          <p:cNvSpPr>
            <a:spLocks noGrp="1"/>
          </p:cNvSpPr>
          <p:nvPr>
            <p:ph idx="1"/>
          </p:nvPr>
        </p:nvSpPr>
        <p:spPr/>
        <p:txBody>
          <a:bodyPr/>
          <a:lstStyle/>
          <a:p>
            <a:r>
              <a:rPr lang="en-GB" dirty="0"/>
              <a:t>Open R and first script.. </a:t>
            </a:r>
            <a:br>
              <a:rPr lang="en-GB" dirty="0"/>
            </a:br>
            <a:br>
              <a:rPr lang="en-GB" dirty="0"/>
            </a:br>
            <a:r>
              <a:rPr lang="en-GB" dirty="0"/>
              <a:t>0_Basic Statistics in R.R</a:t>
            </a:r>
            <a:endParaRPr lang="en-US" dirty="0"/>
          </a:p>
        </p:txBody>
      </p:sp>
      <p:sp>
        <p:nvSpPr>
          <p:cNvPr id="4" name="Slide Number Placeholder 3">
            <a:extLst>
              <a:ext uri="{FF2B5EF4-FFF2-40B4-BE49-F238E27FC236}">
                <a16:creationId xmlns:a16="http://schemas.microsoft.com/office/drawing/2014/main" id="{215D4014-F723-F54F-BC39-CC5A67ABC4F2}"/>
              </a:ext>
            </a:extLst>
          </p:cNvPr>
          <p:cNvSpPr>
            <a:spLocks noGrp="1"/>
          </p:cNvSpPr>
          <p:nvPr>
            <p:ph type="sldNum" sz="quarter" idx="10"/>
          </p:nvPr>
        </p:nvSpPr>
        <p:spPr/>
        <p:txBody>
          <a:bodyPr/>
          <a:lstStyle/>
          <a:p>
            <a:fld id="{EB14B039-39F9-DD4D-BA06-76BCD291C6BE}" type="slidenum">
              <a:rPr lang="en-US" smtClean="0"/>
              <a:pPr/>
              <a:t>5</a:t>
            </a:fld>
            <a:endParaRPr lang="en-US"/>
          </a:p>
        </p:txBody>
      </p:sp>
    </p:spTree>
    <p:extLst>
      <p:ext uri="{BB962C8B-B14F-4D97-AF65-F5344CB8AC3E}">
        <p14:creationId xmlns:p14="http://schemas.microsoft.com/office/powerpoint/2010/main" val="336773202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LMMs do?</a:t>
            </a:r>
          </a:p>
        </p:txBody>
      </p:sp>
      <p:sp>
        <p:nvSpPr>
          <p:cNvPr id="4" name="Slide Number Placeholder 3"/>
          <p:cNvSpPr>
            <a:spLocks noGrp="1"/>
          </p:cNvSpPr>
          <p:nvPr>
            <p:ph type="sldNum" sz="quarter" idx="10"/>
          </p:nvPr>
        </p:nvSpPr>
        <p:spPr/>
        <p:txBody>
          <a:bodyPr/>
          <a:lstStyle/>
          <a:p>
            <a:fld id="{EB14B039-39F9-DD4D-BA06-76BCD291C6BE}" type="slidenum">
              <a:rPr lang="en-US" smtClean="0"/>
              <a:pPr/>
              <a:t>50</a:t>
            </a:fld>
            <a:endParaRPr lang="en-US"/>
          </a:p>
        </p:txBody>
      </p:sp>
      <p:sp>
        <p:nvSpPr>
          <p:cNvPr id="3" name="Content Placeholder 2"/>
          <p:cNvSpPr>
            <a:spLocks noGrp="1"/>
          </p:cNvSpPr>
          <p:nvPr>
            <p:ph idx="1"/>
          </p:nvPr>
        </p:nvSpPr>
        <p:spPr/>
        <p:txBody>
          <a:bodyPr/>
          <a:lstStyle/>
          <a:p>
            <a:r>
              <a:rPr lang="en-US" dirty="0"/>
              <a:t>That is basically it!</a:t>
            </a:r>
          </a:p>
          <a:p>
            <a:r>
              <a:rPr lang="en-US" dirty="0"/>
              <a:t>Gets complicated because you can end up with very large random effect structures</a:t>
            </a:r>
            <a:br>
              <a:rPr lang="en-US" dirty="0"/>
            </a:br>
            <a:br>
              <a:rPr lang="en-US" dirty="0"/>
            </a:br>
            <a:r>
              <a:rPr lang="en-US" dirty="0"/>
              <a:t>e.g. intercepts +/- slopes for subjects, items, and more</a:t>
            </a:r>
            <a:br>
              <a:rPr lang="en-US" dirty="0"/>
            </a:br>
            <a:r>
              <a:rPr lang="en-US" dirty="0"/>
              <a:t>       </a:t>
            </a:r>
            <a:br>
              <a:rPr lang="en-US" dirty="0"/>
            </a:br>
            <a:r>
              <a:rPr lang="en-US" dirty="0"/>
              <a:t>       slopes varying for different predictors </a:t>
            </a:r>
            <a:br>
              <a:rPr lang="en-US" dirty="0"/>
            </a:br>
            <a:r>
              <a:rPr lang="en-US" dirty="0"/>
              <a:t>       for different groupings</a:t>
            </a:r>
            <a:br>
              <a:rPr lang="en-US" dirty="0"/>
            </a:br>
            <a:r>
              <a:rPr lang="en-US" dirty="0"/>
              <a:t>	</a:t>
            </a:r>
            <a:br>
              <a:rPr lang="en-US" dirty="0"/>
            </a:br>
            <a:r>
              <a:rPr lang="en-US" dirty="0"/>
              <a:t>	slopes of interactions between fixed effects across   	different groups</a:t>
            </a:r>
            <a:br>
              <a:rPr lang="en-US" dirty="0"/>
            </a:br>
            <a:endParaRPr lang="en-US" dirty="0"/>
          </a:p>
        </p:txBody>
      </p:sp>
    </p:spTree>
    <p:extLst>
      <p:ext uri="{BB962C8B-B14F-4D97-AF65-F5344CB8AC3E}">
        <p14:creationId xmlns:p14="http://schemas.microsoft.com/office/powerpoint/2010/main" val="92642021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Intercepts and slopes</a:t>
            </a:r>
          </a:p>
        </p:txBody>
      </p:sp>
      <p:sp>
        <p:nvSpPr>
          <p:cNvPr id="3" name="Content Placeholder 2"/>
          <p:cNvSpPr>
            <a:spLocks noGrp="1"/>
          </p:cNvSpPr>
          <p:nvPr>
            <p:ph idx="1"/>
          </p:nvPr>
        </p:nvSpPr>
        <p:spPr/>
        <p:txBody>
          <a:bodyPr/>
          <a:lstStyle/>
          <a:p>
            <a:pPr marL="0" indent="0">
              <a:buNone/>
            </a:pPr>
            <a:r>
              <a:rPr lang="en-US" dirty="0"/>
              <a:t>Experiment with Subjects, Items and Length of Word (IV)</a:t>
            </a:r>
          </a:p>
          <a:p>
            <a:endParaRPr lang="en-US" dirty="0"/>
          </a:p>
          <a:p>
            <a:r>
              <a:rPr lang="en-US" dirty="0"/>
              <a:t>Random intercepts only</a:t>
            </a:r>
          </a:p>
          <a:p>
            <a:pPr marL="0" indent="0">
              <a:buNone/>
            </a:pPr>
            <a:r>
              <a:rPr lang="en-US" dirty="0"/>
              <a:t>RT ~ Length + (1|Subjects) + (1|Items)</a:t>
            </a:r>
          </a:p>
          <a:p>
            <a:pPr marL="0" indent="0">
              <a:buNone/>
            </a:pPr>
            <a:endParaRPr lang="en-US" dirty="0"/>
          </a:p>
          <a:p>
            <a:pPr marL="0" indent="0">
              <a:buNone/>
            </a:pPr>
            <a:endParaRPr lang="en-US" dirty="0"/>
          </a:p>
          <a:p>
            <a:r>
              <a:rPr lang="en-US" dirty="0"/>
              <a:t>Random intercepts and slopes (</a:t>
            </a:r>
            <a:r>
              <a:rPr lang="en-US" dirty="0" err="1"/>
              <a:t>nb</a:t>
            </a:r>
            <a:r>
              <a:rPr lang="en-US" dirty="0"/>
              <a:t>: 1 = correlated)</a:t>
            </a:r>
          </a:p>
          <a:p>
            <a:pPr marL="0" indent="0">
              <a:buNone/>
            </a:pPr>
            <a:r>
              <a:rPr lang="en-US" dirty="0"/>
              <a:t>RT ~ Length + (1 + </a:t>
            </a:r>
            <a:r>
              <a:rPr lang="en-US" dirty="0" err="1"/>
              <a:t>Length|Subjects</a:t>
            </a:r>
            <a:r>
              <a:rPr lang="en-US" dirty="0"/>
              <a:t>) </a:t>
            </a:r>
            <a:br>
              <a:rPr lang="en-US" dirty="0"/>
            </a:br>
            <a:r>
              <a:rPr lang="en-US" dirty="0"/>
              <a:t> 				+ (1 + </a:t>
            </a:r>
            <a:r>
              <a:rPr lang="en-US" dirty="0" err="1"/>
              <a:t>Length|Items</a:t>
            </a:r>
            <a:r>
              <a:rPr lang="en-US" dirty="0"/>
              <a:t>)</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51</a:t>
            </a:fld>
            <a:endParaRPr lang="en-US"/>
          </a:p>
        </p:txBody>
      </p:sp>
      <p:grpSp>
        <p:nvGrpSpPr>
          <p:cNvPr id="7" name="Group 6"/>
          <p:cNvGrpSpPr/>
          <p:nvPr/>
        </p:nvGrpSpPr>
        <p:grpSpPr>
          <a:xfrm>
            <a:off x="3707904" y="1628800"/>
            <a:ext cx="3168352" cy="1260198"/>
            <a:chOff x="5337473" y="1845171"/>
            <a:chExt cx="3168352" cy="1260198"/>
          </a:xfrm>
        </p:grpSpPr>
        <p:sp>
          <p:nvSpPr>
            <p:cNvPr id="5" name="Left Arrow 4"/>
            <p:cNvSpPr/>
            <p:nvPr/>
          </p:nvSpPr>
          <p:spPr bwMode="auto">
            <a:xfrm rot="19001119">
              <a:off x="5337473" y="2601313"/>
              <a:ext cx="936104" cy="504056"/>
            </a:xfrm>
            <a:prstGeom prst="lef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6" name="TextBox 5"/>
            <p:cNvSpPr txBox="1"/>
            <p:nvPr/>
          </p:nvSpPr>
          <p:spPr>
            <a:xfrm>
              <a:off x="6057553" y="1845171"/>
              <a:ext cx="2448272" cy="830997"/>
            </a:xfrm>
            <a:prstGeom prst="rect">
              <a:avLst/>
            </a:prstGeom>
            <a:solidFill>
              <a:schemeClr val="accent3"/>
            </a:solidFill>
            <a:ln>
              <a:solidFill>
                <a:schemeClr val="tx2"/>
              </a:solidFill>
            </a:ln>
          </p:spPr>
          <p:txBody>
            <a:bodyPr wrap="square" rtlCol="0">
              <a:spAutoFit/>
            </a:bodyPr>
            <a:lstStyle/>
            <a:p>
              <a:r>
                <a:rPr lang="en-US" dirty="0"/>
                <a:t>Intercept varies by Subjects</a:t>
              </a:r>
            </a:p>
          </p:txBody>
        </p:sp>
      </p:grpSp>
      <p:grpSp>
        <p:nvGrpSpPr>
          <p:cNvPr id="14" name="Group 13"/>
          <p:cNvGrpSpPr/>
          <p:nvPr/>
        </p:nvGrpSpPr>
        <p:grpSpPr>
          <a:xfrm>
            <a:off x="5406743" y="3356992"/>
            <a:ext cx="3440345" cy="1176179"/>
            <a:chOff x="5406743" y="3356992"/>
            <a:chExt cx="3440345" cy="1176179"/>
          </a:xfrm>
        </p:grpSpPr>
        <p:sp>
          <p:nvSpPr>
            <p:cNvPr id="12" name="Left Arrow 11"/>
            <p:cNvSpPr/>
            <p:nvPr/>
          </p:nvSpPr>
          <p:spPr bwMode="auto">
            <a:xfrm rot="2791382">
              <a:off x="5077675" y="3700048"/>
              <a:ext cx="1162191" cy="504056"/>
            </a:xfrm>
            <a:prstGeom prst="lef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13" name="TextBox 12"/>
            <p:cNvSpPr txBox="1"/>
            <p:nvPr/>
          </p:nvSpPr>
          <p:spPr>
            <a:xfrm>
              <a:off x="5807511" y="3356992"/>
              <a:ext cx="3039577" cy="830997"/>
            </a:xfrm>
            <a:prstGeom prst="rect">
              <a:avLst/>
            </a:prstGeom>
            <a:solidFill>
              <a:schemeClr val="accent3"/>
            </a:solidFill>
            <a:ln>
              <a:solidFill>
                <a:schemeClr val="tx2"/>
              </a:solidFill>
            </a:ln>
          </p:spPr>
          <p:txBody>
            <a:bodyPr wrap="square" rtlCol="0">
              <a:spAutoFit/>
            </a:bodyPr>
            <a:lstStyle/>
            <a:p>
              <a:r>
                <a:rPr lang="en-US" dirty="0"/>
                <a:t>Intercept varies by Items</a:t>
              </a:r>
            </a:p>
          </p:txBody>
        </p:sp>
      </p:grpSp>
      <p:grpSp>
        <p:nvGrpSpPr>
          <p:cNvPr id="15" name="Group 14"/>
          <p:cNvGrpSpPr/>
          <p:nvPr/>
        </p:nvGrpSpPr>
        <p:grpSpPr>
          <a:xfrm>
            <a:off x="3995936" y="5373216"/>
            <a:ext cx="3440345" cy="1176179"/>
            <a:chOff x="5406743" y="3356992"/>
            <a:chExt cx="3440345" cy="1176179"/>
          </a:xfrm>
        </p:grpSpPr>
        <p:sp>
          <p:nvSpPr>
            <p:cNvPr id="16" name="Left Arrow 15"/>
            <p:cNvSpPr/>
            <p:nvPr/>
          </p:nvSpPr>
          <p:spPr bwMode="auto">
            <a:xfrm rot="2791382">
              <a:off x="5077675" y="3700048"/>
              <a:ext cx="1162191" cy="504056"/>
            </a:xfrm>
            <a:prstGeom prst="lef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17" name="TextBox 16"/>
            <p:cNvSpPr txBox="1"/>
            <p:nvPr/>
          </p:nvSpPr>
          <p:spPr>
            <a:xfrm>
              <a:off x="5807511" y="3356992"/>
              <a:ext cx="3039577" cy="830997"/>
            </a:xfrm>
            <a:prstGeom prst="rect">
              <a:avLst/>
            </a:prstGeom>
            <a:solidFill>
              <a:schemeClr val="accent3"/>
            </a:solidFill>
            <a:ln>
              <a:solidFill>
                <a:schemeClr val="tx2"/>
              </a:solidFill>
            </a:ln>
          </p:spPr>
          <p:txBody>
            <a:bodyPr wrap="square" rtlCol="0">
              <a:spAutoFit/>
            </a:bodyPr>
            <a:lstStyle/>
            <a:p>
              <a:r>
                <a:rPr lang="en-US" dirty="0"/>
                <a:t>Length varies by Subject (correlated)</a:t>
              </a:r>
            </a:p>
          </p:txBody>
        </p:sp>
      </p:grpSp>
    </p:spTree>
    <p:extLst>
      <p:ext uri="{BB962C8B-B14F-4D97-AF65-F5344CB8AC3E}">
        <p14:creationId xmlns:p14="http://schemas.microsoft.com/office/powerpoint/2010/main" val="3317250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LMMs in R</a:t>
            </a:r>
          </a:p>
        </p:txBody>
      </p:sp>
      <p:sp>
        <p:nvSpPr>
          <p:cNvPr id="3" name="Content Placeholder 2"/>
          <p:cNvSpPr>
            <a:spLocks noGrp="1"/>
          </p:cNvSpPr>
          <p:nvPr>
            <p:ph idx="1"/>
          </p:nvPr>
        </p:nvSpPr>
        <p:spPr/>
        <p:txBody>
          <a:bodyPr/>
          <a:lstStyle/>
          <a:p>
            <a:r>
              <a:rPr lang="en-US" dirty="0"/>
              <a:t>Models estimate values for fixed and random effects</a:t>
            </a:r>
            <a:br>
              <a:rPr lang="en-US" dirty="0"/>
            </a:br>
            <a:r>
              <a:rPr lang="en-US" i="1" dirty="0"/>
              <a:t>NB: you are modeling your data</a:t>
            </a:r>
            <a:br>
              <a:rPr lang="en-US" i="1" dirty="0"/>
            </a:br>
            <a:r>
              <a:rPr lang="en-US" i="1" dirty="0"/>
              <a:t>i.e. fitted values estimated from the data</a:t>
            </a:r>
            <a:br>
              <a:rPr lang="en-US" i="1" dirty="0"/>
            </a:br>
            <a:endParaRPr lang="en-US" i="1" dirty="0"/>
          </a:p>
          <a:p>
            <a:r>
              <a:rPr lang="en-US" dirty="0"/>
              <a:t>Order of entry doesn’t matter (simultaneous)</a:t>
            </a:r>
            <a:br>
              <a:rPr lang="en-US" i="1" dirty="0"/>
            </a:br>
            <a:endParaRPr lang="en-US" i="1" dirty="0"/>
          </a:p>
          <a:p>
            <a:r>
              <a:rPr lang="en-US" dirty="0"/>
              <a:t>Tries to find the solution that makes the observed data most likely (</a:t>
            </a:r>
            <a:r>
              <a:rPr lang="en-US" i="1" dirty="0"/>
              <a:t>maximum likelihood</a:t>
            </a:r>
            <a:r>
              <a:rPr lang="en-US" dirty="0"/>
              <a:t>)</a:t>
            </a:r>
            <a:br>
              <a:rPr lang="en-US" dirty="0"/>
            </a:br>
            <a:r>
              <a:rPr lang="en-US" sz="1800" dirty="0"/>
              <a:t>ML – assumes fixed effects are precise</a:t>
            </a:r>
            <a:br>
              <a:rPr lang="en-US" sz="1800" dirty="0"/>
            </a:br>
            <a:r>
              <a:rPr lang="en-US" sz="1800" dirty="0"/>
              <a:t>REML – averages fixed effects and then calculates random effects</a:t>
            </a:r>
            <a:br>
              <a:rPr lang="en-US" sz="1800" dirty="0"/>
            </a:br>
            <a:endParaRPr lang="en-US" sz="1800" dirty="0"/>
          </a:p>
          <a:p>
            <a:r>
              <a:rPr lang="en-US" dirty="0"/>
              <a:t>Sometimes this modeling fails (</a:t>
            </a:r>
            <a:r>
              <a:rPr lang="en-US" i="1" dirty="0"/>
              <a:t>convergence</a:t>
            </a:r>
            <a:r>
              <a:rPr lang="en-US" dirty="0"/>
              <a:t>)</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52</a:t>
            </a:fld>
            <a:endParaRPr lang="en-US"/>
          </a:p>
        </p:txBody>
      </p:sp>
    </p:spTree>
    <p:extLst>
      <p:ext uri="{BB962C8B-B14F-4D97-AF65-F5344CB8AC3E}">
        <p14:creationId xmlns:p14="http://schemas.microsoft.com/office/powerpoint/2010/main" val="146564852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There is no recipe book</a:t>
            </a:r>
          </a:p>
        </p:txBody>
      </p:sp>
      <p:sp>
        <p:nvSpPr>
          <p:cNvPr id="3" name="Content Placeholder 2"/>
          <p:cNvSpPr>
            <a:spLocks noGrp="1"/>
          </p:cNvSpPr>
          <p:nvPr>
            <p:ph idx="1"/>
          </p:nvPr>
        </p:nvSpPr>
        <p:spPr/>
        <p:txBody>
          <a:bodyPr/>
          <a:lstStyle/>
          <a:p>
            <a:r>
              <a:rPr lang="en-US" dirty="0"/>
              <a:t>Each statistical analysis has </a:t>
            </a:r>
            <a:br>
              <a:rPr lang="en-US" dirty="0"/>
            </a:br>
            <a:r>
              <a:rPr lang="en-US" dirty="0"/>
              <a:t>“boundary conditions” (</a:t>
            </a:r>
            <a:r>
              <a:rPr lang="en-US" dirty="0" err="1"/>
              <a:t>Baayen</a:t>
            </a:r>
            <a:r>
              <a:rPr lang="en-US" dirty="0"/>
              <a:t>)</a:t>
            </a:r>
          </a:p>
          <a:p>
            <a:r>
              <a:rPr lang="en-US" dirty="0"/>
              <a:t>Identify boundary conditions and </a:t>
            </a:r>
            <a:r>
              <a:rPr lang="en-US" i="1" dirty="0"/>
              <a:t>check</a:t>
            </a:r>
            <a:r>
              <a:rPr lang="en-US" dirty="0"/>
              <a:t> them</a:t>
            </a:r>
          </a:p>
          <a:p>
            <a:r>
              <a:rPr lang="en-US" dirty="0"/>
              <a:t>Mixed models:</a:t>
            </a:r>
          </a:p>
          <a:p>
            <a:pPr marL="457200" indent="-457200">
              <a:buAutoNum type="arabicParenBoth"/>
            </a:pPr>
            <a:r>
              <a:rPr lang="en-US" dirty="0"/>
              <a:t>Variance / number data points </a:t>
            </a:r>
          </a:p>
          <a:p>
            <a:pPr marL="0" indent="0">
              <a:buNone/>
            </a:pPr>
            <a:r>
              <a:rPr lang="en-US" dirty="0"/>
              <a:t>(2) Normality / distribution of data (e.g. residuals, outliers)</a:t>
            </a:r>
          </a:p>
          <a:p>
            <a:pPr marL="0" indent="0">
              <a:buNone/>
            </a:pPr>
            <a:r>
              <a:rPr lang="en-US" dirty="0"/>
              <a:t>(3) Rationale &amp; selection of random &amp; fixed effects</a:t>
            </a:r>
          </a:p>
          <a:p>
            <a:pPr marL="0" indent="0">
              <a:buNone/>
            </a:pPr>
            <a:r>
              <a:rPr lang="en-US" dirty="0"/>
              <a:t>(4) ‘Final’ model – Does it look sensible? </a:t>
            </a:r>
            <a:br>
              <a:rPr lang="en-US" dirty="0"/>
            </a:br>
            <a:r>
              <a:rPr lang="en-US" dirty="0"/>
              <a:t>Can you interpret it?</a:t>
            </a:r>
            <a:br>
              <a:rPr lang="en-US" dirty="0"/>
            </a:b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53</a:t>
            </a:fld>
            <a:endParaRPr lang="en-US"/>
          </a:p>
        </p:txBody>
      </p:sp>
    </p:spTree>
    <p:extLst>
      <p:ext uri="{BB962C8B-B14F-4D97-AF65-F5344CB8AC3E}">
        <p14:creationId xmlns:p14="http://schemas.microsoft.com/office/powerpoint/2010/main" val="302967045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effects</a:t>
            </a:r>
          </a:p>
        </p:txBody>
      </p:sp>
      <p:sp>
        <p:nvSpPr>
          <p:cNvPr id="3" name="Content Placeholder 2"/>
          <p:cNvSpPr>
            <a:spLocks noGrp="1"/>
          </p:cNvSpPr>
          <p:nvPr>
            <p:ph idx="1"/>
          </p:nvPr>
        </p:nvSpPr>
        <p:spPr/>
        <p:txBody>
          <a:bodyPr/>
          <a:lstStyle/>
          <a:p>
            <a:r>
              <a:rPr lang="en-US" dirty="0"/>
              <a:t>Sampling groups: subjects, items, school, etc.</a:t>
            </a:r>
            <a:br>
              <a:rPr lang="en-US" dirty="0"/>
            </a:br>
            <a:endParaRPr lang="en-US" dirty="0"/>
          </a:p>
          <a:p>
            <a:r>
              <a:rPr lang="en-US" dirty="0"/>
              <a:t>You expect or predict some variation </a:t>
            </a:r>
            <a:br>
              <a:rPr lang="en-US" dirty="0"/>
            </a:br>
            <a:r>
              <a:rPr lang="en-US" i="1" dirty="0"/>
              <a:t>e.g. interaction of subject ability with item</a:t>
            </a:r>
            <a:br>
              <a:rPr lang="en-US" i="1" dirty="0"/>
            </a:br>
            <a:endParaRPr lang="en-US" i="1" dirty="0"/>
          </a:p>
          <a:p>
            <a:r>
              <a:rPr lang="en-US" dirty="0"/>
              <a:t>LMM will tell you how much variance associated with </a:t>
            </a:r>
            <a:br>
              <a:rPr lang="en-US" dirty="0"/>
            </a:br>
            <a:r>
              <a:rPr lang="en-US" dirty="0"/>
              <a:t>a grouping - if very small, consider removing it.</a:t>
            </a:r>
            <a:br>
              <a:rPr lang="en-US" dirty="0"/>
            </a:br>
            <a:r>
              <a:rPr lang="en-US" sz="2000" dirty="0"/>
              <a:t>- include random effect because it is part of experiment design</a:t>
            </a:r>
            <a:br>
              <a:rPr lang="en-US" sz="2000" dirty="0"/>
            </a:br>
            <a:r>
              <a:rPr lang="en-US" sz="2000" dirty="0"/>
              <a:t>- include random effect because it is something you are interested in </a:t>
            </a:r>
            <a:br>
              <a:rPr lang="en-US" sz="2000" dirty="0"/>
            </a:br>
            <a:r>
              <a:rPr lang="en-US" sz="2000" dirty="0"/>
              <a:t>- can test models with and without (</a:t>
            </a:r>
            <a:r>
              <a:rPr lang="en-US" sz="2000" dirty="0" err="1"/>
              <a:t>Baayen</a:t>
            </a:r>
            <a:r>
              <a:rPr lang="en-US" sz="2000" dirty="0"/>
              <a:t> et al 2008)</a:t>
            </a:r>
            <a:br>
              <a:rPr lang="en-US" sz="2000" dirty="0"/>
            </a:br>
            <a:r>
              <a:rPr lang="en-US" sz="2000" i="1" dirty="0"/>
              <a:t>LRTs comparing models with same FE, differing in RE.</a:t>
            </a:r>
          </a:p>
        </p:txBody>
      </p:sp>
      <p:sp>
        <p:nvSpPr>
          <p:cNvPr id="4" name="Slide Number Placeholder 3"/>
          <p:cNvSpPr>
            <a:spLocks noGrp="1"/>
          </p:cNvSpPr>
          <p:nvPr>
            <p:ph type="sldNum" sz="quarter" idx="10"/>
          </p:nvPr>
        </p:nvSpPr>
        <p:spPr/>
        <p:txBody>
          <a:bodyPr/>
          <a:lstStyle/>
          <a:p>
            <a:fld id="{EB14B039-39F9-DD4D-BA06-76BCD291C6BE}" type="slidenum">
              <a:rPr lang="en-US" smtClean="0"/>
              <a:pPr/>
              <a:t>54</a:t>
            </a:fld>
            <a:endParaRPr lang="en-US"/>
          </a:p>
        </p:txBody>
      </p:sp>
    </p:spTree>
    <p:extLst>
      <p:ext uri="{BB962C8B-B14F-4D97-AF65-F5344CB8AC3E}">
        <p14:creationId xmlns:p14="http://schemas.microsoft.com/office/powerpoint/2010/main" val="52069775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There is no recipe book</a:t>
            </a:r>
          </a:p>
        </p:txBody>
      </p:sp>
      <p:sp>
        <p:nvSpPr>
          <p:cNvPr id="3" name="Content Placeholder 2"/>
          <p:cNvSpPr>
            <a:spLocks noGrp="1"/>
          </p:cNvSpPr>
          <p:nvPr>
            <p:ph idx="1"/>
          </p:nvPr>
        </p:nvSpPr>
        <p:spPr/>
        <p:txBody>
          <a:bodyPr/>
          <a:lstStyle/>
          <a:p>
            <a:r>
              <a:rPr lang="en-US" dirty="0"/>
              <a:t>Model checking and model selection</a:t>
            </a:r>
            <a:br>
              <a:rPr lang="en-US" dirty="0"/>
            </a:br>
            <a:endParaRPr lang="en-US" dirty="0"/>
          </a:p>
          <a:p>
            <a:r>
              <a:rPr lang="en-US" dirty="0"/>
              <a:t>Say what model checking was done </a:t>
            </a:r>
            <a:br>
              <a:rPr lang="en-US" dirty="0"/>
            </a:br>
            <a:r>
              <a:rPr lang="en-US" sz="2000" dirty="0"/>
              <a:t>(e.g. residuals, optimization, re)</a:t>
            </a:r>
            <a:br>
              <a:rPr lang="en-US" sz="2000" dirty="0"/>
            </a:br>
            <a:endParaRPr lang="en-US" sz="2000" dirty="0"/>
          </a:p>
          <a:p>
            <a:r>
              <a:rPr lang="en-US" dirty="0"/>
              <a:t>Say what approach and why</a:t>
            </a:r>
            <a:br>
              <a:rPr lang="en-US" dirty="0"/>
            </a:br>
            <a:r>
              <a:rPr lang="en-US" sz="2000" dirty="0"/>
              <a:t>(e.g. maximal to minimal; control/null model up; </a:t>
            </a:r>
            <a:br>
              <a:rPr lang="en-US" sz="2000" dirty="0"/>
            </a:br>
            <a:r>
              <a:rPr lang="en-US" sz="2000" dirty="0"/>
              <a:t>inclusion or not of higher order interactions)</a:t>
            </a:r>
            <a:br>
              <a:rPr lang="en-US" sz="2000" dirty="0"/>
            </a:br>
            <a:endParaRPr lang="en-US" sz="2000" dirty="0"/>
          </a:p>
          <a:p>
            <a:r>
              <a:rPr lang="en-US" dirty="0"/>
              <a:t>Report model selection / testing / comparison process</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55</a:t>
            </a:fld>
            <a:endParaRPr lang="en-US"/>
          </a:p>
        </p:txBody>
      </p:sp>
    </p:spTree>
    <p:extLst>
      <p:ext uri="{BB962C8B-B14F-4D97-AF65-F5344CB8AC3E}">
        <p14:creationId xmlns:p14="http://schemas.microsoft.com/office/powerpoint/2010/main" val="40926499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mixed-model workflow</a:t>
            </a:r>
          </a:p>
        </p:txBody>
      </p:sp>
      <p:sp>
        <p:nvSpPr>
          <p:cNvPr id="4" name="Slide Number Placeholder 3"/>
          <p:cNvSpPr>
            <a:spLocks noGrp="1"/>
          </p:cNvSpPr>
          <p:nvPr>
            <p:ph type="sldNum" sz="quarter" idx="10"/>
          </p:nvPr>
        </p:nvSpPr>
        <p:spPr/>
        <p:txBody>
          <a:bodyPr/>
          <a:lstStyle/>
          <a:p>
            <a:fld id="{EB14B039-39F9-DD4D-BA06-76BCD291C6BE}" type="slidenum">
              <a:rPr lang="en-US" smtClean="0"/>
              <a:pPr/>
              <a:t>56</a:t>
            </a:fld>
            <a:endParaRPr lang="en-US"/>
          </a:p>
        </p:txBody>
      </p:sp>
      <p:graphicFrame>
        <p:nvGraphicFramePr>
          <p:cNvPr id="9" name="Diagram 8"/>
          <p:cNvGraphicFramePr/>
          <p:nvPr>
            <p:extLst>
              <p:ext uri="{D42A27DB-BD31-4B8C-83A1-F6EECF244321}">
                <p14:modId xmlns:p14="http://schemas.microsoft.com/office/powerpoint/2010/main" val="812953190"/>
              </p:ext>
            </p:extLst>
          </p:nvPr>
        </p:nvGraphicFramePr>
        <p:xfrm>
          <a:off x="-146266" y="168594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p:cNvGrpSpPr/>
          <p:nvPr/>
        </p:nvGrpSpPr>
        <p:grpSpPr>
          <a:xfrm>
            <a:off x="4427984" y="1817804"/>
            <a:ext cx="3451768" cy="558615"/>
            <a:chOff x="4427984" y="1817804"/>
            <a:chExt cx="3451768" cy="558615"/>
          </a:xfrm>
        </p:grpSpPr>
        <p:sp>
          <p:nvSpPr>
            <p:cNvPr id="7" name="TextBox 6"/>
            <p:cNvSpPr txBox="1"/>
            <p:nvPr/>
          </p:nvSpPr>
          <p:spPr>
            <a:xfrm>
              <a:off x="4999432" y="1817804"/>
              <a:ext cx="2880320" cy="558615"/>
            </a:xfrm>
            <a:prstGeom prst="rect">
              <a:avLst/>
            </a:prstGeom>
            <a:solidFill>
              <a:srgbClr val="FDFDFD"/>
            </a:solidFill>
          </p:spPr>
          <p:txBody>
            <a:bodyPr wrap="square" rtlCol="0">
              <a:spAutoFit/>
            </a:bodyPr>
            <a:lstStyle/>
            <a:p>
              <a:r>
                <a:rPr lang="en-US" b="1" dirty="0" err="1">
                  <a:solidFill>
                    <a:schemeClr val="accent1">
                      <a:lumMod val="60000"/>
                      <a:lumOff val="40000"/>
                    </a:schemeClr>
                  </a:solidFill>
                </a:rPr>
                <a:t>Maximise</a:t>
              </a:r>
              <a:r>
                <a:rPr lang="en-US" b="1" dirty="0">
                  <a:solidFill>
                    <a:schemeClr val="accent1">
                      <a:lumMod val="60000"/>
                      <a:lumOff val="40000"/>
                    </a:schemeClr>
                  </a:solidFill>
                </a:rPr>
                <a:t> variance</a:t>
              </a:r>
              <a:endParaRPr lang="en-US" dirty="0">
                <a:solidFill>
                  <a:schemeClr val="accent1">
                    <a:lumMod val="60000"/>
                    <a:lumOff val="40000"/>
                  </a:schemeClr>
                </a:solidFill>
              </a:endParaRPr>
            </a:p>
          </p:txBody>
        </p:sp>
        <p:sp>
          <p:nvSpPr>
            <p:cNvPr id="3" name="Right Arrow 2"/>
            <p:cNvSpPr/>
            <p:nvPr/>
          </p:nvSpPr>
          <p:spPr bwMode="auto">
            <a:xfrm rot="10800000">
              <a:off x="4427984" y="1844824"/>
              <a:ext cx="576064" cy="504056"/>
            </a:xfrm>
            <a:prstGeom prst="rightArrow">
              <a:avLst/>
            </a:prstGeom>
            <a:solidFill>
              <a:schemeClr val="accent1">
                <a:lumMod val="60000"/>
                <a:lumOff val="40000"/>
              </a:schemeClr>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grpSp>
      <p:grpSp>
        <p:nvGrpSpPr>
          <p:cNvPr id="14" name="Group 13"/>
          <p:cNvGrpSpPr/>
          <p:nvPr/>
        </p:nvGrpSpPr>
        <p:grpSpPr>
          <a:xfrm>
            <a:off x="4553867" y="3861048"/>
            <a:ext cx="3978573" cy="2812380"/>
            <a:chOff x="4553867" y="3861048"/>
            <a:chExt cx="3978573" cy="2812380"/>
          </a:xfrm>
        </p:grpSpPr>
        <p:grpSp>
          <p:nvGrpSpPr>
            <p:cNvPr id="10" name="Group 9"/>
            <p:cNvGrpSpPr/>
            <p:nvPr/>
          </p:nvGrpSpPr>
          <p:grpSpPr>
            <a:xfrm>
              <a:off x="4553867" y="3861048"/>
              <a:ext cx="3906565" cy="1539954"/>
              <a:chOff x="4553867" y="3861048"/>
              <a:chExt cx="3906565" cy="1539954"/>
            </a:xfrm>
          </p:grpSpPr>
          <p:sp>
            <p:nvSpPr>
              <p:cNvPr id="11" name="TextBox 10"/>
              <p:cNvSpPr txBox="1"/>
              <p:nvPr/>
            </p:nvSpPr>
            <p:spPr>
              <a:xfrm>
                <a:off x="5652120" y="3861048"/>
                <a:ext cx="2808312" cy="461665"/>
              </a:xfrm>
              <a:prstGeom prst="rect">
                <a:avLst/>
              </a:prstGeom>
              <a:solidFill>
                <a:srgbClr val="FDFDFD"/>
              </a:solidFill>
            </p:spPr>
            <p:txBody>
              <a:bodyPr wrap="square" rtlCol="0">
                <a:spAutoFit/>
              </a:bodyPr>
              <a:lstStyle/>
              <a:p>
                <a:r>
                  <a:rPr lang="en-US" b="1" dirty="0">
                    <a:solidFill>
                      <a:schemeClr val="accent1">
                        <a:lumMod val="60000"/>
                        <a:lumOff val="40000"/>
                      </a:schemeClr>
                    </a:solidFill>
                  </a:rPr>
                  <a:t> Iterate</a:t>
                </a:r>
                <a:endParaRPr lang="en-US" dirty="0">
                  <a:solidFill>
                    <a:schemeClr val="accent1">
                      <a:lumMod val="60000"/>
                      <a:lumOff val="40000"/>
                    </a:schemeClr>
                  </a:solidFill>
                </a:endParaRPr>
              </a:p>
            </p:txBody>
          </p:sp>
          <p:sp>
            <p:nvSpPr>
              <p:cNvPr id="12" name="U-Turn Arrow 11"/>
              <p:cNvSpPr/>
              <p:nvPr/>
            </p:nvSpPr>
            <p:spPr bwMode="auto">
              <a:xfrm rot="16200000" flipV="1">
                <a:off x="4467966" y="4090965"/>
                <a:ext cx="1395938" cy="1224136"/>
              </a:xfrm>
              <a:prstGeom prst="uturnArrow">
                <a:avLst/>
              </a:prstGeom>
              <a:solidFill>
                <a:schemeClr val="accent1">
                  <a:lumMod val="60000"/>
                  <a:lumOff val="40000"/>
                </a:schemeClr>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grpSp>
        <p:sp>
          <p:nvSpPr>
            <p:cNvPr id="13" name="TextBox 12"/>
            <p:cNvSpPr txBox="1"/>
            <p:nvPr/>
          </p:nvSpPr>
          <p:spPr>
            <a:xfrm>
              <a:off x="5724128" y="4365104"/>
              <a:ext cx="2808312" cy="2308324"/>
            </a:xfrm>
            <a:prstGeom prst="rect">
              <a:avLst/>
            </a:prstGeom>
            <a:solidFill>
              <a:srgbClr val="FDFDFD"/>
            </a:solidFill>
          </p:spPr>
          <p:txBody>
            <a:bodyPr wrap="square" rtlCol="0">
              <a:spAutoFit/>
            </a:bodyPr>
            <a:lstStyle/>
            <a:p>
              <a:r>
                <a:rPr lang="en-US" b="1" dirty="0">
                  <a:solidFill>
                    <a:schemeClr val="accent1">
                      <a:lumMod val="60000"/>
                      <a:lumOff val="40000"/>
                    </a:schemeClr>
                  </a:solidFill>
                </a:rPr>
                <a:t>REPORT iterations</a:t>
              </a:r>
            </a:p>
            <a:p>
              <a:endParaRPr lang="en-US" b="1" dirty="0">
                <a:solidFill>
                  <a:schemeClr val="accent1">
                    <a:lumMod val="60000"/>
                    <a:lumOff val="40000"/>
                  </a:schemeClr>
                </a:solidFill>
              </a:endParaRPr>
            </a:p>
            <a:p>
              <a:r>
                <a:rPr lang="en-US" b="1" dirty="0">
                  <a:solidFill>
                    <a:schemeClr val="accent1">
                      <a:lumMod val="60000"/>
                      <a:lumOff val="40000"/>
                    </a:schemeClr>
                  </a:solidFill>
                </a:rPr>
                <a:t>Most issues can be addressed by transparency..</a:t>
              </a:r>
              <a:endParaRPr lang="en-US" dirty="0">
                <a:solidFill>
                  <a:schemeClr val="accent1">
                    <a:lumMod val="60000"/>
                    <a:lumOff val="40000"/>
                  </a:schemeClr>
                </a:solidFill>
              </a:endParaRPr>
            </a:p>
          </p:txBody>
        </p:sp>
      </p:grpSp>
    </p:spTree>
    <p:extLst>
      <p:ext uri="{BB962C8B-B14F-4D97-AF65-F5344CB8AC3E}">
        <p14:creationId xmlns:p14="http://schemas.microsoft.com/office/powerpoint/2010/main" val="3981873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models </a:t>
            </a:r>
            <a:r>
              <a:rPr lang="en-US" sz="2400" i="1" dirty="0"/>
              <a:t>(thank you Rob Davies)</a:t>
            </a:r>
          </a:p>
        </p:txBody>
      </p:sp>
      <p:sp>
        <p:nvSpPr>
          <p:cNvPr id="3" name="Content Placeholder 2"/>
          <p:cNvSpPr>
            <a:spLocks noGrp="1"/>
          </p:cNvSpPr>
          <p:nvPr>
            <p:ph idx="1"/>
          </p:nvPr>
        </p:nvSpPr>
        <p:spPr/>
        <p:txBody>
          <a:bodyPr/>
          <a:lstStyle/>
          <a:p>
            <a:r>
              <a:rPr lang="en-US" dirty="0"/>
              <a:t>Report model comparisons and Likelihood Ration Tests (LRC) / AIC/ BIC for different models </a:t>
            </a:r>
          </a:p>
          <a:p>
            <a:r>
              <a:rPr lang="en-US" dirty="0"/>
              <a:t>Explain the model selection choice, based on aims of study and information criteria comparisons </a:t>
            </a:r>
          </a:p>
          <a:p>
            <a:r>
              <a:rPr lang="en-US" dirty="0"/>
              <a:t>Summary of fixed effects: like linear models, with CIs</a:t>
            </a:r>
          </a:p>
          <a:p>
            <a:r>
              <a:rPr lang="en-US" dirty="0"/>
              <a:t>Summary of random effects: variance and covariance (if applicable)</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57</a:t>
            </a:fld>
            <a:endParaRPr lang="en-US"/>
          </a:p>
        </p:txBody>
      </p:sp>
    </p:spTree>
    <p:extLst>
      <p:ext uri="{BB962C8B-B14F-4D97-AF65-F5344CB8AC3E}">
        <p14:creationId xmlns:p14="http://schemas.microsoft.com/office/powerpoint/2010/main" val="133635060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a:t>
            </a:r>
          </a:p>
        </p:txBody>
      </p:sp>
      <p:sp>
        <p:nvSpPr>
          <p:cNvPr id="3" name="Content Placeholder 2"/>
          <p:cNvSpPr>
            <a:spLocks noGrp="1"/>
          </p:cNvSpPr>
          <p:nvPr>
            <p:ph idx="1"/>
          </p:nvPr>
        </p:nvSpPr>
        <p:spPr/>
        <p:txBody>
          <a:bodyPr/>
          <a:lstStyle/>
          <a:p>
            <a:r>
              <a:rPr lang="en-US" dirty="0"/>
              <a:t>This is not just a problem with the </a:t>
            </a:r>
            <a:br>
              <a:rPr lang="en-US" dirty="0"/>
            </a:br>
            <a:r>
              <a:rPr lang="en-US" dirty="0"/>
              <a:t>‘mathematical engine’</a:t>
            </a:r>
          </a:p>
          <a:p>
            <a:pPr marL="0" indent="0">
              <a:buNone/>
            </a:pPr>
            <a:r>
              <a:rPr lang="en-US" sz="1800" dirty="0"/>
              <a:t>“determine whether the problem lies in a failure of the…optimization stage, as opposed to a case of model misspecification or </a:t>
            </a:r>
            <a:r>
              <a:rPr lang="en-US" sz="1800" dirty="0" err="1"/>
              <a:t>unidentifiability</a:t>
            </a:r>
            <a:r>
              <a:rPr lang="en-US" sz="1800" dirty="0"/>
              <a:t> or a problem with the underlying PLS algorithm. To date we have only </a:t>
            </a:r>
            <a:r>
              <a:rPr lang="en-US" sz="1800" dirty="0" err="1"/>
              <a:t>observerd</a:t>
            </a:r>
            <a:r>
              <a:rPr lang="en-US" sz="1800" dirty="0"/>
              <a:t> PLS failures..” Bates et al </a:t>
            </a:r>
            <a:br>
              <a:rPr lang="en-US" sz="1800" dirty="0"/>
            </a:br>
            <a:r>
              <a:rPr lang="en-US" sz="1800" dirty="0"/>
              <a:t>(page 24; </a:t>
            </a:r>
            <a:r>
              <a:rPr lang="en-US" sz="1800" dirty="0">
                <a:hlinkClick r:id="rId2"/>
              </a:rPr>
              <a:t>http://cran.r-project.org/web/packages/lme4/vignettes/lmer.pdf</a:t>
            </a:r>
            <a:r>
              <a:rPr lang="en-US" sz="1800" dirty="0"/>
              <a:t>)</a:t>
            </a:r>
            <a:br>
              <a:rPr lang="en-US" sz="1800" dirty="0"/>
            </a:br>
            <a:endParaRPr lang="en-US" sz="1800" dirty="0"/>
          </a:p>
          <a:p>
            <a:pPr>
              <a:buFontTx/>
              <a:buChar char="-"/>
            </a:pPr>
            <a:r>
              <a:rPr lang="en-US" sz="1800" dirty="0" err="1"/>
              <a:t>Optimiziation</a:t>
            </a:r>
            <a:endParaRPr lang="en-US" sz="1800" dirty="0"/>
          </a:p>
          <a:p>
            <a:pPr>
              <a:buFontTx/>
              <a:buChar char="-"/>
            </a:pPr>
            <a:r>
              <a:rPr lang="en-US" sz="1800" dirty="0"/>
              <a:t>Model misspecification</a:t>
            </a:r>
          </a:p>
          <a:p>
            <a:pPr>
              <a:buFontTx/>
              <a:buChar char="-"/>
            </a:pPr>
            <a:r>
              <a:rPr lang="en-US" sz="1800" dirty="0"/>
              <a:t>Variance or covariance in random effects (0/1)</a:t>
            </a:r>
          </a:p>
          <a:p>
            <a:pPr>
              <a:buFontTx/>
              <a:buChar char="-"/>
            </a:pPr>
            <a:r>
              <a:rPr lang="en-US" sz="1800" dirty="0" err="1"/>
              <a:t>Unidentifiability</a:t>
            </a:r>
            <a:r>
              <a:rPr lang="en-US" sz="1800" dirty="0"/>
              <a:t> / PLS failures</a:t>
            </a:r>
          </a:p>
          <a:p>
            <a:pPr>
              <a:buFontTx/>
              <a:buChar char="-"/>
            </a:pPr>
            <a:r>
              <a:rPr lang="en-US" sz="1800" dirty="0" err="1"/>
              <a:t>Cf</a:t>
            </a:r>
            <a:r>
              <a:rPr lang="en-US" sz="1800" dirty="0"/>
              <a:t>: Bates et al (2015) – parsimonious models</a:t>
            </a:r>
            <a:br>
              <a:rPr lang="en-US" sz="1800" dirty="0"/>
            </a:br>
            <a:r>
              <a:rPr lang="en-US" sz="1800" dirty="0"/>
              <a:t>(</a:t>
            </a:r>
            <a:r>
              <a:rPr lang="en-US" sz="1800" dirty="0" err="1"/>
              <a:t>arXiv</a:t>
            </a:r>
            <a:r>
              <a:rPr lang="en-US" sz="1800" dirty="0"/>
              <a:t>)</a:t>
            </a:r>
          </a:p>
          <a:p>
            <a:pPr>
              <a:buFontTx/>
              <a:buChar char="-"/>
            </a:pPr>
            <a:endParaRPr lang="en-US" sz="1800" dirty="0"/>
          </a:p>
          <a:p>
            <a:endParaRPr lang="en-US"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58</a:t>
            </a:fld>
            <a:endParaRPr lang="en-US"/>
          </a:p>
        </p:txBody>
      </p:sp>
    </p:spTree>
    <p:extLst>
      <p:ext uri="{BB962C8B-B14F-4D97-AF65-F5344CB8AC3E}">
        <p14:creationId xmlns:p14="http://schemas.microsoft.com/office/powerpoint/2010/main" val="390253535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Building and choosing models</a:t>
            </a:r>
          </a:p>
        </p:txBody>
      </p:sp>
      <p:sp>
        <p:nvSpPr>
          <p:cNvPr id="3" name="Content Placeholder 2"/>
          <p:cNvSpPr>
            <a:spLocks noGrp="1"/>
          </p:cNvSpPr>
          <p:nvPr>
            <p:ph idx="1"/>
          </p:nvPr>
        </p:nvSpPr>
        <p:spPr/>
        <p:txBody>
          <a:bodyPr/>
          <a:lstStyle/>
          <a:p>
            <a:r>
              <a:rPr lang="en-US" dirty="0"/>
              <a:t>“There is no such thing as an all purpose statistical method” </a:t>
            </a:r>
            <a:r>
              <a:rPr lang="en-US" sz="1800" dirty="0" err="1"/>
              <a:t>Nagin</a:t>
            </a:r>
            <a:r>
              <a:rPr lang="en-US" sz="1800" dirty="0"/>
              <a:t> &amp; </a:t>
            </a:r>
            <a:r>
              <a:rPr lang="en-US" sz="1800" dirty="0" err="1"/>
              <a:t>Odgers</a:t>
            </a:r>
            <a:r>
              <a:rPr lang="en-US" sz="1800" dirty="0"/>
              <a:t>, 2010, </a:t>
            </a:r>
            <a:r>
              <a:rPr lang="en-US" sz="1800" dirty="0" err="1"/>
              <a:t>pg</a:t>
            </a:r>
            <a:r>
              <a:rPr lang="en-US" sz="1800" dirty="0"/>
              <a:t> 132</a:t>
            </a:r>
          </a:p>
          <a:p>
            <a:r>
              <a:rPr lang="en-US" dirty="0"/>
              <a:t>Give rationale for the analysis &amp; model choice </a:t>
            </a:r>
          </a:p>
          <a:p>
            <a:r>
              <a:rPr lang="en-US" dirty="0"/>
              <a:t>Be explicit about technical choices</a:t>
            </a:r>
            <a:br>
              <a:rPr lang="en-US" dirty="0"/>
            </a:br>
            <a:r>
              <a:rPr lang="en-US" dirty="0"/>
              <a:t>(e.g. random and fixed effects structures, model selection process, model checking)</a:t>
            </a:r>
          </a:p>
          <a:p>
            <a:r>
              <a:rPr lang="en-US" dirty="0"/>
              <a:t>Make programming script available</a:t>
            </a:r>
          </a:p>
          <a:p>
            <a:r>
              <a:rPr lang="en-US" dirty="0"/>
              <a:t>Report your basic data that are going into the model (e.g. central tendency, variance, distribution for the DV/response variable)</a:t>
            </a:r>
          </a:p>
        </p:txBody>
      </p:sp>
      <p:sp>
        <p:nvSpPr>
          <p:cNvPr id="4" name="Slide Number Placeholder 3"/>
          <p:cNvSpPr>
            <a:spLocks noGrp="1"/>
          </p:cNvSpPr>
          <p:nvPr>
            <p:ph type="sldNum" sz="quarter" idx="10"/>
          </p:nvPr>
        </p:nvSpPr>
        <p:spPr/>
        <p:txBody>
          <a:bodyPr/>
          <a:lstStyle/>
          <a:p>
            <a:fld id="{EB14B039-39F9-DD4D-BA06-76BCD291C6BE}" type="slidenum">
              <a:rPr lang="en-US" smtClean="0"/>
              <a:pPr/>
              <a:t>59</a:t>
            </a:fld>
            <a:endParaRPr lang="en-US"/>
          </a:p>
        </p:txBody>
      </p:sp>
    </p:spTree>
    <p:extLst>
      <p:ext uri="{BB962C8B-B14F-4D97-AF65-F5344CB8AC3E}">
        <p14:creationId xmlns:p14="http://schemas.microsoft.com/office/powerpoint/2010/main" val="20746297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7"/>
          <p:cNvSpPr>
            <a:spLocks noGrp="1" noChangeArrowheads="1"/>
          </p:cNvSpPr>
          <p:nvPr>
            <p:ph type="dt" sz="quarter" idx="10"/>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Rdg Vesta" charset="0"/>
                <a:ea typeface="ＭＳ Ｐゴシック" charset="0"/>
              </a:defRPr>
            </a:lvl1pPr>
            <a:lvl2pPr marL="742950" indent="-285750" eaLnBrk="0" hangingPunct="0">
              <a:defRPr sz="2400">
                <a:solidFill>
                  <a:schemeClr val="tx1"/>
                </a:solidFill>
                <a:latin typeface="Rdg Vesta" charset="0"/>
                <a:ea typeface="ＭＳ Ｐゴシック" charset="0"/>
              </a:defRPr>
            </a:lvl2pPr>
            <a:lvl3pPr marL="1143000" indent="-228600" eaLnBrk="0" hangingPunct="0">
              <a:defRPr sz="2400">
                <a:solidFill>
                  <a:schemeClr val="tx1"/>
                </a:solidFill>
                <a:latin typeface="Rdg Vesta" charset="0"/>
                <a:ea typeface="ＭＳ Ｐゴシック" charset="0"/>
              </a:defRPr>
            </a:lvl3pPr>
            <a:lvl4pPr marL="1600200" indent="-228600" eaLnBrk="0" hangingPunct="0">
              <a:defRPr sz="2400">
                <a:solidFill>
                  <a:schemeClr val="tx1"/>
                </a:solidFill>
                <a:latin typeface="Rdg Vesta" charset="0"/>
                <a:ea typeface="ＭＳ Ｐゴシック" charset="0"/>
              </a:defRPr>
            </a:lvl4pPr>
            <a:lvl5pPr marL="2057400" indent="-228600" eaLnBrk="0" hangingPunct="0">
              <a:defRPr sz="2400">
                <a:solidFill>
                  <a:schemeClr val="tx1"/>
                </a:solidFill>
                <a:latin typeface="Rdg Vesta" charset="0"/>
                <a:ea typeface="ＭＳ Ｐゴシック" charset="0"/>
              </a:defRPr>
            </a:lvl5pPr>
            <a:lvl6pPr marL="2514600" indent="-228600" eaLnBrk="0" fontAlgn="base" hangingPunct="0">
              <a:spcBef>
                <a:spcPct val="0"/>
              </a:spcBef>
              <a:spcAft>
                <a:spcPct val="0"/>
              </a:spcAft>
              <a:defRPr sz="2400">
                <a:solidFill>
                  <a:schemeClr val="tx1"/>
                </a:solidFill>
                <a:latin typeface="Rdg Vesta" charset="0"/>
                <a:ea typeface="ＭＳ Ｐゴシック" charset="0"/>
              </a:defRPr>
            </a:lvl6pPr>
            <a:lvl7pPr marL="2971800" indent="-228600" eaLnBrk="0" fontAlgn="base" hangingPunct="0">
              <a:spcBef>
                <a:spcPct val="0"/>
              </a:spcBef>
              <a:spcAft>
                <a:spcPct val="0"/>
              </a:spcAft>
              <a:defRPr sz="2400">
                <a:solidFill>
                  <a:schemeClr val="tx1"/>
                </a:solidFill>
                <a:latin typeface="Rdg Vesta" charset="0"/>
                <a:ea typeface="ＭＳ Ｐゴシック" charset="0"/>
              </a:defRPr>
            </a:lvl7pPr>
            <a:lvl8pPr marL="3429000" indent="-228600" eaLnBrk="0" fontAlgn="base" hangingPunct="0">
              <a:spcBef>
                <a:spcPct val="0"/>
              </a:spcBef>
              <a:spcAft>
                <a:spcPct val="0"/>
              </a:spcAft>
              <a:defRPr sz="2400">
                <a:solidFill>
                  <a:schemeClr val="tx1"/>
                </a:solidFill>
                <a:latin typeface="Rdg Vesta" charset="0"/>
                <a:ea typeface="ＭＳ Ｐゴシック" charset="0"/>
              </a:defRPr>
            </a:lvl8pPr>
            <a:lvl9pPr marL="3886200" indent="-228600" eaLnBrk="0" fontAlgn="base" hangingPunct="0">
              <a:spcBef>
                <a:spcPct val="0"/>
              </a:spcBef>
              <a:spcAft>
                <a:spcPct val="0"/>
              </a:spcAft>
              <a:defRPr sz="2400">
                <a:solidFill>
                  <a:schemeClr val="tx1"/>
                </a:solidFill>
                <a:latin typeface="Rdg Vesta" charset="0"/>
                <a:ea typeface="ＭＳ Ｐゴシック" charset="0"/>
              </a:defRPr>
            </a:lvl9pPr>
          </a:lstStyle>
          <a:p>
            <a:pPr eaLnBrk="1" hangingPunct="1"/>
            <a:fld id="{15A1F00D-7D06-1849-9AEC-99ED7B7B531B}" type="datetime4">
              <a:rPr lang="en-US" sz="1400">
                <a:solidFill>
                  <a:schemeClr val="tx2"/>
                </a:solidFill>
              </a:rPr>
              <a:pPr eaLnBrk="1" hangingPunct="1"/>
              <a:t>September 2, 2018</a:t>
            </a:fld>
            <a:endParaRPr lang="en-US" sz="1400" dirty="0">
              <a:solidFill>
                <a:schemeClr val="tx2"/>
              </a:solidFill>
            </a:endParaRPr>
          </a:p>
        </p:txBody>
      </p:sp>
      <p:sp>
        <p:nvSpPr>
          <p:cNvPr id="3075" name="Rectangle 2"/>
          <p:cNvSpPr>
            <a:spLocks noGrp="1" noChangeArrowheads="1"/>
          </p:cNvSpPr>
          <p:nvPr>
            <p:ph type="ctrTitle"/>
          </p:nvPr>
        </p:nvSpPr>
        <p:spPr>
          <a:xfrm>
            <a:off x="755576" y="692696"/>
            <a:ext cx="7920038" cy="3098403"/>
          </a:xfrm>
        </p:spPr>
        <p:txBody>
          <a:bodyPr/>
          <a:lstStyle/>
          <a:p>
            <a:br>
              <a:rPr lang="en-US" sz="4000" dirty="0">
                <a:latin typeface="Rdg Vesta" charset="0"/>
              </a:rPr>
            </a:br>
            <a:r>
              <a:rPr lang="en-US" sz="4000" dirty="0">
                <a:latin typeface="Rdg Vesta" charset="0"/>
              </a:rPr>
              <a:t>R Workshops Day 1</a:t>
            </a:r>
          </a:p>
        </p:txBody>
      </p:sp>
      <p:sp>
        <p:nvSpPr>
          <p:cNvPr id="3076" name="Rectangle 3"/>
          <p:cNvSpPr>
            <a:spLocks noGrp="1" noChangeArrowheads="1"/>
          </p:cNvSpPr>
          <p:nvPr>
            <p:ph type="subTitle" idx="1"/>
          </p:nvPr>
        </p:nvSpPr>
        <p:spPr/>
        <p:txBody>
          <a:bodyPr/>
          <a:lstStyle/>
          <a:p>
            <a:pPr eaLnBrk="1" hangingPunct="1"/>
            <a:r>
              <a:rPr lang="en-US" dirty="0">
                <a:latin typeface="Rdg Vesta" charset="0"/>
              </a:rPr>
              <a:t>Dr. Lotte Meteyard</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models: many methods</a:t>
            </a:r>
          </a:p>
        </p:txBody>
      </p:sp>
      <p:sp>
        <p:nvSpPr>
          <p:cNvPr id="3" name="Content Placeholder 2"/>
          <p:cNvSpPr>
            <a:spLocks noGrp="1"/>
          </p:cNvSpPr>
          <p:nvPr>
            <p:ph idx="1"/>
          </p:nvPr>
        </p:nvSpPr>
        <p:spPr>
          <a:xfrm>
            <a:off x="755650" y="1600200"/>
            <a:ext cx="7931150" cy="5141168"/>
          </a:xfrm>
        </p:spPr>
        <p:txBody>
          <a:bodyPr/>
          <a:lstStyle/>
          <a:p>
            <a:r>
              <a:rPr lang="en-US" dirty="0"/>
              <a:t>Simple model upwards: </a:t>
            </a:r>
            <a:br>
              <a:rPr lang="en-US" dirty="0"/>
            </a:br>
            <a:r>
              <a:rPr lang="en-US" dirty="0"/>
              <a:t>intercept only        + random effects        + fixed effects</a:t>
            </a:r>
            <a:br>
              <a:rPr lang="en-US" dirty="0"/>
            </a:br>
            <a:endParaRPr lang="en-US" dirty="0"/>
          </a:p>
          <a:p>
            <a:endParaRPr lang="en-US" dirty="0"/>
          </a:p>
          <a:p>
            <a:endParaRPr lang="en-US" dirty="0"/>
          </a:p>
          <a:p>
            <a:r>
              <a:rPr lang="en-US" dirty="0"/>
              <a:t>Models with control variables         + fixed effects</a:t>
            </a:r>
          </a:p>
          <a:p>
            <a:r>
              <a:rPr lang="en-US" dirty="0"/>
              <a:t>Models with main effects        + interactions</a:t>
            </a:r>
          </a:p>
          <a:p>
            <a:endParaRPr lang="en-US" dirty="0"/>
          </a:p>
          <a:p>
            <a:r>
              <a:rPr lang="en-US" dirty="0"/>
              <a:t>Simple regression/ordinary least squares models for sub-groups/per subject/per item, to inform LMM (</a:t>
            </a:r>
            <a:r>
              <a:rPr lang="en-US" dirty="0" err="1"/>
              <a:t>Gelman</a:t>
            </a:r>
            <a:r>
              <a:rPr lang="en-US" dirty="0"/>
              <a:t> &amp; Hill, 2006)</a:t>
            </a:r>
            <a:br>
              <a:rPr lang="en-US" dirty="0"/>
            </a:b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60</a:t>
            </a:fld>
            <a:endParaRPr lang="en-US"/>
          </a:p>
        </p:txBody>
      </p:sp>
      <p:sp>
        <p:nvSpPr>
          <p:cNvPr id="5" name="Right Arrow 4"/>
          <p:cNvSpPr/>
          <p:nvPr/>
        </p:nvSpPr>
        <p:spPr bwMode="auto">
          <a:xfrm>
            <a:off x="3059832" y="2204864"/>
            <a:ext cx="504056" cy="216024"/>
          </a:xfrm>
          <a:prstGeom prst="righ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6" name="Right Arrow 5"/>
          <p:cNvSpPr/>
          <p:nvPr/>
        </p:nvSpPr>
        <p:spPr bwMode="auto">
          <a:xfrm>
            <a:off x="6012160" y="2204864"/>
            <a:ext cx="504056" cy="216024"/>
          </a:xfrm>
          <a:prstGeom prst="righ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7" name="Right Arrow 6"/>
          <p:cNvSpPr/>
          <p:nvPr/>
        </p:nvSpPr>
        <p:spPr bwMode="auto">
          <a:xfrm>
            <a:off x="5292080" y="4005064"/>
            <a:ext cx="504056" cy="216024"/>
          </a:xfrm>
          <a:prstGeom prst="righ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10" name="TextBox 9"/>
          <p:cNvSpPr txBox="1"/>
          <p:nvPr/>
        </p:nvSpPr>
        <p:spPr>
          <a:xfrm>
            <a:off x="1187624" y="2636912"/>
            <a:ext cx="4104456" cy="830997"/>
          </a:xfrm>
          <a:prstGeom prst="rect">
            <a:avLst/>
          </a:prstGeom>
          <a:solidFill>
            <a:schemeClr val="accent3"/>
          </a:solidFill>
          <a:ln>
            <a:solidFill>
              <a:schemeClr val="tx2"/>
            </a:solidFill>
          </a:ln>
        </p:spPr>
        <p:txBody>
          <a:bodyPr wrap="square" rtlCol="0">
            <a:spAutoFit/>
          </a:bodyPr>
          <a:lstStyle/>
          <a:p>
            <a:r>
              <a:rPr lang="en-US" dirty="0"/>
              <a:t>intercept = overall mean</a:t>
            </a:r>
            <a:br>
              <a:rPr lang="en-US" dirty="0"/>
            </a:br>
            <a:r>
              <a:rPr lang="en-US" i="1" dirty="0"/>
              <a:t>intercept assumed in </a:t>
            </a:r>
            <a:r>
              <a:rPr lang="en-US" i="1" dirty="0" err="1"/>
              <a:t>lmer</a:t>
            </a:r>
            <a:r>
              <a:rPr lang="en-US" i="1" dirty="0"/>
              <a:t>/R</a:t>
            </a:r>
          </a:p>
        </p:txBody>
      </p:sp>
      <p:sp>
        <p:nvSpPr>
          <p:cNvPr id="11" name="Right Arrow 10"/>
          <p:cNvSpPr/>
          <p:nvPr/>
        </p:nvSpPr>
        <p:spPr bwMode="auto">
          <a:xfrm>
            <a:off x="4644008" y="4509120"/>
            <a:ext cx="504056" cy="216024"/>
          </a:xfrm>
          <a:prstGeom prst="righ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Tree>
    <p:extLst>
      <p:ext uri="{BB962C8B-B14F-4D97-AF65-F5344CB8AC3E}">
        <p14:creationId xmlns:p14="http://schemas.microsoft.com/office/powerpoint/2010/main" val="211351921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models</a:t>
            </a:r>
          </a:p>
        </p:txBody>
      </p:sp>
      <p:sp>
        <p:nvSpPr>
          <p:cNvPr id="3" name="Content Placeholder 2"/>
          <p:cNvSpPr>
            <a:spLocks noGrp="1"/>
          </p:cNvSpPr>
          <p:nvPr>
            <p:ph idx="1"/>
          </p:nvPr>
        </p:nvSpPr>
        <p:spPr/>
        <p:txBody>
          <a:bodyPr/>
          <a:lstStyle/>
          <a:p>
            <a:r>
              <a:rPr lang="en-US" dirty="0"/>
              <a:t>Add in fixed effect predictors: </a:t>
            </a:r>
            <a:br>
              <a:rPr lang="en-US" dirty="0"/>
            </a:br>
            <a:r>
              <a:rPr lang="en-US" dirty="0"/>
              <a:t>should see random effect variance </a:t>
            </a:r>
            <a:r>
              <a:rPr lang="en-US" i="1" dirty="0"/>
              <a:t>reduce</a:t>
            </a:r>
            <a:r>
              <a:rPr lang="en-US" dirty="0"/>
              <a:t> if the predictors are doing any work</a:t>
            </a:r>
          </a:p>
          <a:p>
            <a:r>
              <a:rPr lang="en-US" dirty="0"/>
              <a:t>Compare successive models – does adding in a predictor make the model better?</a:t>
            </a:r>
            <a:br>
              <a:rPr lang="en-US" dirty="0"/>
            </a:br>
            <a:endParaRPr lang="en-US" dirty="0"/>
          </a:p>
          <a:p>
            <a:r>
              <a:rPr lang="en-US" i="1" dirty="0"/>
              <a:t>Change either RE or FE for comparisons</a:t>
            </a:r>
          </a:p>
          <a:p>
            <a:r>
              <a:rPr lang="en-GB" dirty="0"/>
              <a:t>Model comparison with </a:t>
            </a:r>
            <a:r>
              <a:rPr lang="en-GB" b="1" dirty="0"/>
              <a:t>AIC </a:t>
            </a:r>
            <a:r>
              <a:rPr lang="en-GB" dirty="0"/>
              <a:t>or</a:t>
            </a:r>
            <a:r>
              <a:rPr lang="en-GB" b="1" dirty="0"/>
              <a:t> LRT</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61</a:t>
            </a:fld>
            <a:endParaRPr lang="en-US"/>
          </a:p>
        </p:txBody>
      </p:sp>
      <p:sp>
        <p:nvSpPr>
          <p:cNvPr id="5" name="TextBox 4"/>
          <p:cNvSpPr txBox="1"/>
          <p:nvPr/>
        </p:nvSpPr>
        <p:spPr>
          <a:xfrm>
            <a:off x="3059832" y="5085184"/>
            <a:ext cx="5544616" cy="1569660"/>
          </a:xfrm>
          <a:prstGeom prst="rect">
            <a:avLst/>
          </a:prstGeom>
          <a:solidFill>
            <a:schemeClr val="accent3"/>
          </a:solidFill>
          <a:ln>
            <a:solidFill>
              <a:schemeClr val="tx2"/>
            </a:solidFill>
          </a:ln>
        </p:spPr>
        <p:txBody>
          <a:bodyPr wrap="square" rtlCol="0">
            <a:spAutoFit/>
          </a:bodyPr>
          <a:lstStyle/>
          <a:p>
            <a:r>
              <a:rPr lang="en-US" dirty="0"/>
              <a:t>Likelihood – </a:t>
            </a:r>
            <a:r>
              <a:rPr lang="en-US" i="1" dirty="0"/>
              <a:t>of data given the model</a:t>
            </a:r>
          </a:p>
          <a:p>
            <a:r>
              <a:rPr lang="en-US" dirty="0"/>
              <a:t>Information criterion – </a:t>
            </a:r>
            <a:r>
              <a:rPr lang="en-US" i="1" dirty="0"/>
              <a:t>trade off between likelihood of data and number of parameters</a:t>
            </a:r>
          </a:p>
        </p:txBody>
      </p:sp>
    </p:spTree>
    <p:extLst>
      <p:ext uri="{BB962C8B-B14F-4D97-AF65-F5344CB8AC3E}">
        <p14:creationId xmlns:p14="http://schemas.microsoft.com/office/powerpoint/2010/main" val="205519352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models</a:t>
            </a:r>
          </a:p>
        </p:txBody>
      </p:sp>
      <p:sp>
        <p:nvSpPr>
          <p:cNvPr id="3" name="Content Placeholder 2"/>
          <p:cNvSpPr>
            <a:spLocks noGrp="1"/>
          </p:cNvSpPr>
          <p:nvPr>
            <p:ph idx="1"/>
          </p:nvPr>
        </p:nvSpPr>
        <p:spPr/>
        <p:txBody>
          <a:bodyPr/>
          <a:lstStyle/>
          <a:p>
            <a:r>
              <a:rPr lang="en-US" dirty="0"/>
              <a:t>Too many parameters = false positives</a:t>
            </a:r>
          </a:p>
          <a:p>
            <a:r>
              <a:rPr lang="en-US" dirty="0"/>
              <a:t>Complex to explain and understand</a:t>
            </a:r>
            <a:br>
              <a:rPr lang="en-US" dirty="0"/>
            </a:br>
            <a:endParaRPr lang="en-US" dirty="0"/>
          </a:p>
          <a:p>
            <a:r>
              <a:rPr lang="en-US" dirty="0"/>
              <a:t>Too few….</a:t>
            </a:r>
            <a:br>
              <a:rPr lang="en-US" dirty="0"/>
            </a:br>
            <a:r>
              <a:rPr lang="en-US" dirty="0"/>
              <a:t>Have you included all the important parameters?</a:t>
            </a:r>
            <a:br>
              <a:rPr lang="en-US" dirty="0"/>
            </a:br>
            <a:r>
              <a:rPr lang="en-US" sz="1800" dirty="0"/>
              <a:t>(hypotheses, motivation, previous evidence..)</a:t>
            </a:r>
            <a:br>
              <a:rPr lang="en-US" sz="1800" dirty="0"/>
            </a:br>
            <a:endParaRPr lang="en-US" sz="1800" dirty="0"/>
          </a:p>
          <a:p>
            <a:r>
              <a:rPr lang="en-US" sz="1800" dirty="0"/>
              <a:t>Model that will replicate across samples?</a:t>
            </a:r>
          </a:p>
          <a:p>
            <a:r>
              <a:rPr lang="en-US" sz="1800" dirty="0"/>
              <a:t>What complexity do you want for your research questions?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62</a:t>
            </a:fld>
            <a:endParaRPr lang="en-US"/>
          </a:p>
        </p:txBody>
      </p:sp>
    </p:spTree>
    <p:extLst>
      <p:ext uri="{BB962C8B-B14F-4D97-AF65-F5344CB8AC3E}">
        <p14:creationId xmlns:p14="http://schemas.microsoft.com/office/powerpoint/2010/main" val="283066783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models</a:t>
            </a:r>
          </a:p>
        </p:txBody>
      </p:sp>
      <p:sp>
        <p:nvSpPr>
          <p:cNvPr id="3" name="Content Placeholder 2"/>
          <p:cNvSpPr>
            <a:spLocks noGrp="1"/>
          </p:cNvSpPr>
          <p:nvPr>
            <p:ph idx="1"/>
          </p:nvPr>
        </p:nvSpPr>
        <p:spPr/>
        <p:txBody>
          <a:bodyPr/>
          <a:lstStyle/>
          <a:p>
            <a:r>
              <a:rPr lang="en-US" dirty="0"/>
              <a:t>Once have a reliable model, see if you can ‘break’ </a:t>
            </a:r>
            <a:br>
              <a:rPr lang="en-US" dirty="0"/>
            </a:br>
            <a:r>
              <a:rPr lang="en-US" dirty="0"/>
              <a:t>the effects you have</a:t>
            </a:r>
            <a:br>
              <a:rPr lang="en-US" dirty="0"/>
            </a:br>
            <a:br>
              <a:rPr lang="en-US" dirty="0"/>
            </a:br>
            <a:r>
              <a:rPr lang="en-US" dirty="0"/>
              <a:t>e.g.  change </a:t>
            </a:r>
            <a:r>
              <a:rPr lang="en-US" dirty="0" err="1"/>
              <a:t>logRT</a:t>
            </a:r>
            <a:r>
              <a:rPr lang="en-US" dirty="0"/>
              <a:t> to reciprocal (1/RT)?</a:t>
            </a:r>
            <a:br>
              <a:rPr lang="en-US" dirty="0"/>
            </a:br>
            <a:r>
              <a:rPr lang="en-US" dirty="0"/>
              <a:t>        higher order interactions that modulate effects?</a:t>
            </a:r>
            <a:br>
              <a:rPr lang="en-US" dirty="0"/>
            </a:br>
            <a:r>
              <a:rPr lang="en-US" dirty="0"/>
              <a:t>        other variables you expect to matter?</a:t>
            </a:r>
            <a:br>
              <a:rPr lang="en-US" dirty="0"/>
            </a:br>
            <a:r>
              <a:rPr lang="en-US" dirty="0"/>
              <a:t>        </a:t>
            </a:r>
            <a:br>
              <a:rPr lang="en-US" dirty="0"/>
            </a:br>
            <a:br>
              <a:rPr lang="en-US" dirty="0"/>
            </a:br>
            <a:br>
              <a:rPr lang="en-US" dirty="0"/>
            </a:br>
            <a:r>
              <a:rPr lang="en-US" dirty="0"/>
              <a:t> </a:t>
            </a:r>
          </a:p>
        </p:txBody>
      </p:sp>
      <p:sp>
        <p:nvSpPr>
          <p:cNvPr id="4" name="Slide Number Placeholder 3"/>
          <p:cNvSpPr>
            <a:spLocks noGrp="1"/>
          </p:cNvSpPr>
          <p:nvPr>
            <p:ph type="sldNum" sz="quarter" idx="10"/>
          </p:nvPr>
        </p:nvSpPr>
        <p:spPr/>
        <p:txBody>
          <a:bodyPr/>
          <a:lstStyle/>
          <a:p>
            <a:fld id="{EB14B039-39F9-DD4D-BA06-76BCD291C6BE}" type="slidenum">
              <a:rPr lang="en-US" smtClean="0"/>
              <a:pPr/>
              <a:t>63</a:t>
            </a:fld>
            <a:endParaRPr lang="en-US"/>
          </a:p>
        </p:txBody>
      </p:sp>
    </p:spTree>
    <p:extLst>
      <p:ext uri="{BB962C8B-B14F-4D97-AF65-F5344CB8AC3E}">
        <p14:creationId xmlns:p14="http://schemas.microsoft.com/office/powerpoint/2010/main" val="292517474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420888"/>
            <a:ext cx="6192838" cy="1143000"/>
          </a:xfrm>
        </p:spPr>
        <p:txBody>
          <a:bodyPr/>
          <a:lstStyle/>
          <a:p>
            <a:r>
              <a:rPr lang="en-US" dirty="0"/>
              <a:t>R interpretation / GLMMs</a:t>
            </a:r>
          </a:p>
        </p:txBody>
      </p:sp>
      <p:sp>
        <p:nvSpPr>
          <p:cNvPr id="4" name="Slide Number Placeholder 3"/>
          <p:cNvSpPr>
            <a:spLocks noGrp="1"/>
          </p:cNvSpPr>
          <p:nvPr>
            <p:ph type="sldNum" sz="quarter" idx="10"/>
          </p:nvPr>
        </p:nvSpPr>
        <p:spPr/>
        <p:txBody>
          <a:bodyPr/>
          <a:lstStyle/>
          <a:p>
            <a:fld id="{EB14B039-39F9-DD4D-BA06-76BCD291C6BE}" type="slidenum">
              <a:rPr lang="en-US" smtClean="0"/>
              <a:pPr/>
              <a:t>64</a:t>
            </a:fld>
            <a:endParaRPr lang="en-US"/>
          </a:p>
        </p:txBody>
      </p:sp>
    </p:spTree>
    <p:extLst>
      <p:ext uri="{BB962C8B-B14F-4D97-AF65-F5344CB8AC3E}">
        <p14:creationId xmlns:p14="http://schemas.microsoft.com/office/powerpoint/2010/main" val="27742307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Significance and fitting</a:t>
            </a:r>
          </a:p>
        </p:txBody>
      </p:sp>
      <p:sp>
        <p:nvSpPr>
          <p:cNvPr id="3" name="Content Placeholder 2"/>
          <p:cNvSpPr>
            <a:spLocks noGrp="1"/>
          </p:cNvSpPr>
          <p:nvPr>
            <p:ph idx="1"/>
          </p:nvPr>
        </p:nvSpPr>
        <p:spPr/>
        <p:txBody>
          <a:bodyPr/>
          <a:lstStyle/>
          <a:p>
            <a:r>
              <a:rPr lang="en-GB" dirty="0"/>
              <a:t>Calculation of p values is non-trivial, due to issues with identifying </a:t>
            </a:r>
            <a:r>
              <a:rPr lang="en-GB" dirty="0" err="1"/>
              <a:t>degress</a:t>
            </a:r>
            <a:r>
              <a:rPr lang="en-GB" dirty="0"/>
              <a:t> of freedom</a:t>
            </a:r>
          </a:p>
          <a:p>
            <a:r>
              <a:rPr lang="en-GB" dirty="0"/>
              <a:t>Report confidence intervals for estimates</a:t>
            </a:r>
            <a:br>
              <a:rPr lang="en-GB" dirty="0"/>
            </a:br>
            <a:endParaRPr lang="en-GB" dirty="0"/>
          </a:p>
          <a:p>
            <a:r>
              <a:rPr lang="en-GB" dirty="0"/>
              <a:t>can simulate p values – </a:t>
            </a:r>
            <a:r>
              <a:rPr lang="en-GB" b="1" dirty="0" err="1"/>
              <a:t>mcmc</a:t>
            </a:r>
            <a:r>
              <a:rPr lang="en-GB" b="1" dirty="0"/>
              <a:t> / </a:t>
            </a:r>
            <a:r>
              <a:rPr lang="en-GB" b="1" dirty="0" err="1"/>
              <a:t>pval.fnc</a:t>
            </a:r>
            <a:endParaRPr lang="en-GB" b="1" dirty="0"/>
          </a:p>
          <a:p>
            <a:r>
              <a:rPr lang="en-GB" b="1" dirty="0" err="1"/>
              <a:t>lmerTest</a:t>
            </a:r>
            <a:r>
              <a:rPr lang="en-GB" dirty="0"/>
              <a:t> package in R</a:t>
            </a:r>
          </a:p>
          <a:p>
            <a:r>
              <a:rPr lang="en-GB" b="1" dirty="0" err="1"/>
              <a:t>MuMIn</a:t>
            </a:r>
            <a:r>
              <a:rPr lang="en-GB" dirty="0"/>
              <a:t> (R</a:t>
            </a:r>
            <a:r>
              <a:rPr lang="en-GB" baseline="30000" dirty="0"/>
              <a:t>2</a:t>
            </a:r>
            <a:r>
              <a:rPr lang="en-GB" dirty="0"/>
              <a:t> values for LMMs)</a:t>
            </a:r>
          </a:p>
          <a:p>
            <a:endParaRPr lang="en-GB"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65</a:t>
            </a:fld>
            <a:endParaRPr lang="en-US"/>
          </a:p>
        </p:txBody>
      </p:sp>
    </p:spTree>
    <p:extLst>
      <p:ext uri="{BB962C8B-B14F-4D97-AF65-F5344CB8AC3E}">
        <p14:creationId xmlns:p14="http://schemas.microsoft.com/office/powerpoint/2010/main" val="289078089"/>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9552" y="908720"/>
            <a:ext cx="9144000" cy="5436124"/>
          </a:xfrm>
          <a:prstGeom prst="rect">
            <a:avLst/>
          </a:prstGeom>
        </p:spPr>
      </p:pic>
      <p:grpSp>
        <p:nvGrpSpPr>
          <p:cNvPr id="6" name="Group 5"/>
          <p:cNvGrpSpPr/>
          <p:nvPr/>
        </p:nvGrpSpPr>
        <p:grpSpPr>
          <a:xfrm>
            <a:off x="3851920" y="1988840"/>
            <a:ext cx="3168352" cy="1260198"/>
            <a:chOff x="5337473" y="1845171"/>
            <a:chExt cx="3168352" cy="1260198"/>
          </a:xfrm>
        </p:grpSpPr>
        <p:sp>
          <p:nvSpPr>
            <p:cNvPr id="7" name="Left Arrow 6"/>
            <p:cNvSpPr/>
            <p:nvPr/>
          </p:nvSpPr>
          <p:spPr bwMode="auto">
            <a:xfrm rot="19001119">
              <a:off x="5337473" y="2601313"/>
              <a:ext cx="936104" cy="504056"/>
            </a:xfrm>
            <a:prstGeom prst="lef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8" name="TextBox 7"/>
            <p:cNvSpPr txBox="1"/>
            <p:nvPr/>
          </p:nvSpPr>
          <p:spPr>
            <a:xfrm>
              <a:off x="6057553" y="1845171"/>
              <a:ext cx="2448272" cy="1169551"/>
            </a:xfrm>
            <a:prstGeom prst="rect">
              <a:avLst/>
            </a:prstGeom>
            <a:solidFill>
              <a:schemeClr val="accent3"/>
            </a:solidFill>
            <a:ln>
              <a:solidFill>
                <a:schemeClr val="tx2"/>
              </a:solidFill>
            </a:ln>
          </p:spPr>
          <p:txBody>
            <a:bodyPr wrap="square" rtlCol="0">
              <a:spAutoFit/>
            </a:bodyPr>
            <a:lstStyle/>
            <a:p>
              <a:r>
                <a:rPr lang="en-US" sz="1400" dirty="0"/>
                <a:t>Random effects</a:t>
              </a:r>
              <a:br>
                <a:rPr lang="en-US" sz="1400" dirty="0"/>
              </a:br>
              <a:r>
                <a:rPr lang="en-US" sz="1400" dirty="0"/>
                <a:t>- </a:t>
              </a:r>
              <a:r>
                <a:rPr lang="en-US" sz="1400" dirty="0" err="1"/>
                <a:t>varaince</a:t>
              </a:r>
              <a:r>
                <a:rPr lang="en-US" sz="1400" dirty="0"/>
                <a:t>/SD associated with subject/item etc.</a:t>
              </a:r>
            </a:p>
            <a:p>
              <a:r>
                <a:rPr lang="en-US" sz="1400" dirty="0"/>
                <a:t>(e.g. difference between each subject and mean)</a:t>
              </a:r>
            </a:p>
          </p:txBody>
        </p:sp>
      </p:grpSp>
      <p:grpSp>
        <p:nvGrpSpPr>
          <p:cNvPr id="9" name="Group 8"/>
          <p:cNvGrpSpPr/>
          <p:nvPr/>
        </p:nvGrpSpPr>
        <p:grpSpPr>
          <a:xfrm>
            <a:off x="5724128" y="3717032"/>
            <a:ext cx="3168352" cy="1815882"/>
            <a:chOff x="5337473" y="1845171"/>
            <a:chExt cx="3168352" cy="1815882"/>
          </a:xfrm>
        </p:grpSpPr>
        <p:sp>
          <p:nvSpPr>
            <p:cNvPr id="10" name="Left Arrow 9"/>
            <p:cNvSpPr/>
            <p:nvPr/>
          </p:nvSpPr>
          <p:spPr bwMode="auto">
            <a:xfrm rot="19001119">
              <a:off x="5337473" y="2601313"/>
              <a:ext cx="936104" cy="504056"/>
            </a:xfrm>
            <a:prstGeom prst="lef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11" name="TextBox 10"/>
            <p:cNvSpPr txBox="1"/>
            <p:nvPr/>
          </p:nvSpPr>
          <p:spPr>
            <a:xfrm>
              <a:off x="6057553" y="1845171"/>
              <a:ext cx="2448272" cy="1815882"/>
            </a:xfrm>
            <a:prstGeom prst="rect">
              <a:avLst/>
            </a:prstGeom>
            <a:solidFill>
              <a:schemeClr val="accent3"/>
            </a:solidFill>
            <a:ln>
              <a:solidFill>
                <a:schemeClr val="tx2"/>
              </a:solidFill>
            </a:ln>
          </p:spPr>
          <p:txBody>
            <a:bodyPr wrap="square" rtlCol="0">
              <a:spAutoFit/>
            </a:bodyPr>
            <a:lstStyle/>
            <a:p>
              <a:r>
                <a:rPr lang="en-US" sz="1400" dirty="0"/>
                <a:t>Fixed effects</a:t>
              </a:r>
            </a:p>
            <a:p>
              <a:pPr marL="342900" indent="-342900">
                <a:buFontTx/>
                <a:buChar char="-"/>
              </a:pPr>
              <a:r>
                <a:rPr lang="en-US" sz="1400" dirty="0"/>
                <a:t>Typically same coefficients estimates as OLS regression</a:t>
              </a:r>
            </a:p>
            <a:p>
              <a:pPr marL="342900" indent="-342900">
                <a:buFontTx/>
                <a:buChar char="-"/>
              </a:pPr>
              <a:r>
                <a:rPr lang="en-US" sz="1400" dirty="0"/>
                <a:t>Standard errors will be different</a:t>
              </a:r>
            </a:p>
            <a:p>
              <a:pPr marL="342900" indent="-342900">
                <a:buFontTx/>
                <a:buChar char="-"/>
              </a:pPr>
              <a:r>
                <a:rPr lang="en-US" sz="1400" dirty="0"/>
                <a:t>Get p values from </a:t>
              </a:r>
              <a:r>
                <a:rPr lang="en-US" sz="1400" dirty="0" err="1"/>
                <a:t>lmerTest</a:t>
              </a:r>
              <a:endParaRPr lang="en-US" sz="1400" dirty="0"/>
            </a:p>
          </p:txBody>
        </p:sp>
      </p:grpSp>
    </p:spTree>
    <p:extLst>
      <p:ext uri="{BB962C8B-B14F-4D97-AF65-F5344CB8AC3E}">
        <p14:creationId xmlns:p14="http://schemas.microsoft.com/office/powerpoint/2010/main" val="3853465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checks</a:t>
            </a:r>
          </a:p>
        </p:txBody>
      </p:sp>
      <p:sp>
        <p:nvSpPr>
          <p:cNvPr id="3" name="Content Placeholder 2"/>
          <p:cNvSpPr>
            <a:spLocks noGrp="1"/>
          </p:cNvSpPr>
          <p:nvPr>
            <p:ph idx="1"/>
          </p:nvPr>
        </p:nvSpPr>
        <p:spPr>
          <a:xfrm>
            <a:off x="755576" y="981075"/>
            <a:ext cx="7931150" cy="4343400"/>
          </a:xfrm>
        </p:spPr>
        <p:txBody>
          <a:bodyPr/>
          <a:lstStyle/>
          <a:p>
            <a:pPr marL="0" indent="0">
              <a:buNone/>
            </a:pPr>
            <a:endParaRPr lang="en-US" dirty="0"/>
          </a:p>
          <a:p>
            <a:r>
              <a:rPr lang="en-US" dirty="0"/>
              <a:t>Variance in intercepts and slopes can </a:t>
            </a:r>
            <a:r>
              <a:rPr lang="en-US" dirty="0" err="1"/>
              <a:t>covary</a:t>
            </a:r>
            <a:r>
              <a:rPr lang="en-US" dirty="0"/>
              <a:t> – </a:t>
            </a:r>
            <a:br>
              <a:rPr lang="en-US" dirty="0"/>
            </a:br>
            <a:r>
              <a:rPr lang="en-US" dirty="0"/>
              <a:t>e.g. as people get slower, effects get bigger…</a:t>
            </a:r>
            <a:br>
              <a:rPr lang="en-US" dirty="0"/>
            </a:br>
            <a:r>
              <a:rPr lang="en-US" i="1" dirty="0" err="1"/>
              <a:t>lmer</a:t>
            </a:r>
            <a:r>
              <a:rPr lang="en-US" i="1" dirty="0"/>
              <a:t> assumes there is a correlation</a:t>
            </a:r>
            <a:br>
              <a:rPr lang="en-US" i="1" dirty="0"/>
            </a:br>
            <a:endParaRPr lang="en-US" i="1" dirty="0"/>
          </a:p>
          <a:p>
            <a:pPr marL="0" indent="0">
              <a:buNone/>
            </a:pPr>
            <a:br>
              <a:rPr lang="en-US" i="1" dirty="0"/>
            </a:br>
            <a:endParaRPr lang="en-US" i="1" dirty="0"/>
          </a:p>
          <a:p>
            <a:pPr marL="0" indent="0">
              <a:buNone/>
            </a:pPr>
            <a:endParaRPr lang="en-US" i="1" dirty="0"/>
          </a:p>
          <a:p>
            <a:pPr marL="0" indent="0">
              <a:buNone/>
            </a:pPr>
            <a:endParaRPr lang="en-US" i="1" dirty="0"/>
          </a:p>
          <a:p>
            <a:r>
              <a:rPr lang="en-US" dirty="0"/>
              <a:t>Correlations between random effects are high (~0/1)</a:t>
            </a:r>
            <a:br>
              <a:rPr lang="en-US" dirty="0"/>
            </a:br>
            <a:r>
              <a:rPr lang="en-US" dirty="0"/>
              <a:t>- model cannot solve the variance problem</a:t>
            </a:r>
            <a:br>
              <a:rPr lang="en-US" dirty="0"/>
            </a:br>
            <a:r>
              <a:rPr lang="en-US" dirty="0"/>
              <a:t>- is looking for nothing</a:t>
            </a:r>
            <a:br>
              <a:rPr lang="en-US" dirty="0"/>
            </a:br>
            <a:endParaRPr lang="en-US" dirty="0"/>
          </a:p>
          <a:p>
            <a:endParaRPr lang="en-US" i="1"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67</a:t>
            </a:fld>
            <a:endParaRPr lang="en-US"/>
          </a:p>
        </p:txBody>
      </p:sp>
      <p:pic>
        <p:nvPicPr>
          <p:cNvPr id="5" name="Picture 4"/>
          <p:cNvPicPr>
            <a:picLocks noChangeAspect="1"/>
          </p:cNvPicPr>
          <p:nvPr/>
        </p:nvPicPr>
        <p:blipFill>
          <a:blip r:embed="rId2"/>
          <a:stretch>
            <a:fillRect/>
          </a:stretch>
        </p:blipFill>
        <p:spPr>
          <a:xfrm>
            <a:off x="1403648" y="2924944"/>
            <a:ext cx="5074071" cy="1758029"/>
          </a:xfrm>
          <a:prstGeom prst="rect">
            <a:avLst/>
          </a:prstGeom>
        </p:spPr>
      </p:pic>
    </p:spTree>
    <p:extLst>
      <p:ext uri="{BB962C8B-B14F-4D97-AF65-F5344CB8AC3E}">
        <p14:creationId xmlns:p14="http://schemas.microsoft.com/office/powerpoint/2010/main" val="170502363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198784" y="3328981"/>
            <a:ext cx="3389440" cy="1844473"/>
            <a:chOff x="5116385" y="1601136"/>
            <a:chExt cx="3389440" cy="1844473"/>
          </a:xfrm>
        </p:grpSpPr>
        <p:sp>
          <p:nvSpPr>
            <p:cNvPr id="10" name="Left Arrow 9"/>
            <p:cNvSpPr/>
            <p:nvPr/>
          </p:nvSpPr>
          <p:spPr bwMode="auto">
            <a:xfrm rot="1654233">
              <a:off x="5116385" y="1601136"/>
              <a:ext cx="936104" cy="504056"/>
            </a:xfrm>
            <a:prstGeom prst="leftArrow">
              <a:avLst/>
            </a:prstGeom>
            <a:solidFill>
              <a:schemeClr val="tx2"/>
            </a:solidFill>
            <a:ln>
              <a:noFill/>
            </a:ln>
            <a:effectLst/>
            <a:ex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Rdg Vesta" pitchFamily="2" charset="0"/>
              </a:endParaRPr>
            </a:p>
          </p:txBody>
        </p:sp>
        <p:sp>
          <p:nvSpPr>
            <p:cNvPr id="11" name="TextBox 10"/>
            <p:cNvSpPr txBox="1"/>
            <p:nvPr/>
          </p:nvSpPr>
          <p:spPr>
            <a:xfrm>
              <a:off x="6057553" y="1845171"/>
              <a:ext cx="2448272" cy="1600438"/>
            </a:xfrm>
            <a:prstGeom prst="rect">
              <a:avLst/>
            </a:prstGeom>
            <a:solidFill>
              <a:schemeClr val="accent3"/>
            </a:solidFill>
            <a:ln>
              <a:solidFill>
                <a:schemeClr val="tx2"/>
              </a:solidFill>
            </a:ln>
          </p:spPr>
          <p:txBody>
            <a:bodyPr wrap="square" rtlCol="0">
              <a:spAutoFit/>
            </a:bodyPr>
            <a:lstStyle/>
            <a:p>
              <a:r>
                <a:rPr lang="en-US" sz="1400" dirty="0"/>
                <a:t>Correlation between different predictors</a:t>
              </a:r>
              <a:br>
                <a:rPr lang="en-US" sz="1400" dirty="0"/>
              </a:br>
              <a:r>
                <a:rPr lang="en-US" sz="1400" dirty="0"/>
                <a:t>(check for </a:t>
              </a:r>
              <a:r>
                <a:rPr lang="en-US" sz="1400" dirty="0" err="1"/>
                <a:t>collinearity</a:t>
              </a:r>
              <a:r>
                <a:rPr lang="en-US" sz="1400" dirty="0"/>
                <a:t>)</a:t>
              </a:r>
            </a:p>
            <a:p>
              <a:endParaRPr lang="en-US" sz="1400" dirty="0"/>
            </a:p>
            <a:p>
              <a:r>
                <a:rPr lang="en-US" sz="1400" dirty="0"/>
                <a:t>Mean centering &amp; scaling (i.e. z scores of data) helps to reduce this problem</a:t>
              </a:r>
            </a:p>
          </p:txBody>
        </p:sp>
      </p:grpSp>
      <p:pic>
        <p:nvPicPr>
          <p:cNvPr id="3" name="Picture 2"/>
          <p:cNvPicPr>
            <a:picLocks noChangeAspect="1"/>
          </p:cNvPicPr>
          <p:nvPr/>
        </p:nvPicPr>
        <p:blipFill>
          <a:blip r:embed="rId2"/>
          <a:stretch>
            <a:fillRect/>
          </a:stretch>
        </p:blipFill>
        <p:spPr>
          <a:xfrm>
            <a:off x="467544" y="1124744"/>
            <a:ext cx="6692900" cy="1854200"/>
          </a:xfrm>
          <a:prstGeom prst="rect">
            <a:avLst/>
          </a:prstGeom>
        </p:spPr>
      </p:pic>
    </p:spTree>
    <p:extLst>
      <p:ext uri="{BB962C8B-B14F-4D97-AF65-F5344CB8AC3E}">
        <p14:creationId xmlns:p14="http://schemas.microsoft.com/office/powerpoint/2010/main" val="4248375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dirty="0"/>
              <a:t>Log odds as DV</a:t>
            </a:r>
            <a:br>
              <a:rPr lang="en-US" dirty="0"/>
            </a:br>
            <a:br>
              <a:rPr lang="en-US" dirty="0"/>
            </a:br>
            <a:br>
              <a:rPr lang="en-US" dirty="0"/>
            </a:br>
            <a:r>
              <a:rPr lang="en-US" dirty="0"/>
              <a:t>Odds =	probability occurrence (1)               			 probability non-occurrence (0)</a:t>
            </a:r>
            <a:br>
              <a:rPr lang="en-US" dirty="0"/>
            </a:br>
            <a:br>
              <a:rPr lang="en-US" dirty="0"/>
            </a:br>
            <a:r>
              <a:rPr lang="en-US" i="1" dirty="0"/>
              <a:t>Log of odds of getting a 1 </a:t>
            </a:r>
            <a:r>
              <a:rPr lang="en-US" i="1" dirty="0" err="1"/>
              <a:t>vs</a:t>
            </a:r>
            <a:r>
              <a:rPr lang="en-US" i="1" dirty="0"/>
              <a:t> 0</a:t>
            </a:r>
            <a:br>
              <a:rPr lang="en-US" i="1" dirty="0"/>
            </a:br>
            <a:r>
              <a:rPr lang="en-US" i="1" dirty="0"/>
              <a:t>Log odds because it allows linear </a:t>
            </a:r>
            <a:r>
              <a:rPr lang="en-US" i="1" dirty="0" err="1"/>
              <a:t>modelling</a:t>
            </a:r>
            <a:r>
              <a:rPr lang="en-US" i="1" dirty="0"/>
              <a:t> </a:t>
            </a:r>
            <a:br>
              <a:rPr lang="en-US" i="1" dirty="0"/>
            </a:br>
            <a:endParaRPr lang="en-US" dirty="0"/>
          </a:p>
          <a:p>
            <a:r>
              <a:rPr lang="en-US" dirty="0"/>
              <a:t>Coefficients are in log odds</a:t>
            </a:r>
            <a:br>
              <a:rPr lang="en-US" dirty="0"/>
            </a:br>
            <a:r>
              <a:rPr lang="en-US" i="1" dirty="0"/>
              <a:t>Positive number = odds of accuracy go up</a:t>
            </a:r>
            <a:br>
              <a:rPr lang="en-US" i="1" dirty="0"/>
            </a:br>
            <a:r>
              <a:rPr lang="en-US" i="1" dirty="0"/>
              <a:t>Negative number = odds of accuracy go down</a:t>
            </a:r>
          </a:p>
        </p:txBody>
      </p:sp>
      <p:sp>
        <p:nvSpPr>
          <p:cNvPr id="4" name="Slide Number Placeholder 3"/>
          <p:cNvSpPr>
            <a:spLocks noGrp="1"/>
          </p:cNvSpPr>
          <p:nvPr>
            <p:ph type="sldNum" sz="quarter" idx="10"/>
          </p:nvPr>
        </p:nvSpPr>
        <p:spPr/>
        <p:txBody>
          <a:bodyPr/>
          <a:lstStyle/>
          <a:p>
            <a:fld id="{EB14B039-39F9-DD4D-BA06-76BCD291C6BE}" type="slidenum">
              <a:rPr lang="en-US" smtClean="0"/>
              <a:pPr/>
              <a:t>69</a:t>
            </a:fld>
            <a:endParaRPr lang="en-US"/>
          </a:p>
        </p:txBody>
      </p:sp>
      <p:pic>
        <p:nvPicPr>
          <p:cNvPr id="5" name="Picture 4"/>
          <p:cNvPicPr>
            <a:picLocks noChangeAspect="1"/>
          </p:cNvPicPr>
          <p:nvPr/>
        </p:nvPicPr>
        <p:blipFill>
          <a:blip r:embed="rId2"/>
          <a:stretch>
            <a:fillRect/>
          </a:stretch>
        </p:blipFill>
        <p:spPr>
          <a:xfrm>
            <a:off x="3707904" y="1700808"/>
            <a:ext cx="3975100" cy="901700"/>
          </a:xfrm>
          <a:prstGeom prst="rect">
            <a:avLst/>
          </a:prstGeom>
        </p:spPr>
      </p:pic>
      <p:cxnSp>
        <p:nvCxnSpPr>
          <p:cNvPr id="7" name="Straight Connector 6"/>
          <p:cNvCxnSpPr/>
          <p:nvPr/>
        </p:nvCxnSpPr>
        <p:spPr bwMode="auto">
          <a:xfrm>
            <a:off x="2605258" y="3324002"/>
            <a:ext cx="360040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4707089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Testing for significance:</a:t>
            </a:r>
            <a:br>
              <a:rPr lang="en-US" dirty="0"/>
            </a:br>
            <a:r>
              <a:rPr lang="en-US" dirty="0"/>
              <a:t>Null hypothesis – (usually) no difference / no correlation</a:t>
            </a:r>
            <a:br>
              <a:rPr lang="en-US" dirty="0"/>
            </a:br>
            <a:r>
              <a:rPr lang="en-US" dirty="0"/>
              <a:t>Alternative hypothesis – difference / correlation</a:t>
            </a:r>
          </a:p>
          <a:p>
            <a:endParaRPr lang="en-US" dirty="0"/>
          </a:p>
          <a:p>
            <a:r>
              <a:rPr lang="en-US" dirty="0"/>
              <a:t>P values:</a:t>
            </a:r>
            <a:br>
              <a:rPr lang="en-US" dirty="0"/>
            </a:br>
            <a:r>
              <a:rPr lang="en-US" dirty="0"/>
              <a:t>The probability of finding your result (or an more extreme result) if the null hypothesis is true</a:t>
            </a:r>
            <a:br>
              <a:rPr lang="en-US" dirty="0"/>
            </a:br>
            <a:r>
              <a:rPr lang="en-US" dirty="0"/>
              <a:t>Smaller p = better</a:t>
            </a:r>
            <a:br>
              <a:rPr lang="en-US" dirty="0"/>
            </a:br>
            <a:r>
              <a:rPr lang="en-US" dirty="0"/>
              <a:t>Critical cut off: 0.05	p&lt;0.05</a:t>
            </a:r>
          </a:p>
        </p:txBody>
      </p:sp>
      <p:sp>
        <p:nvSpPr>
          <p:cNvPr id="4" name="Slide Number Placeholder 3"/>
          <p:cNvSpPr>
            <a:spLocks noGrp="1"/>
          </p:cNvSpPr>
          <p:nvPr>
            <p:ph type="sldNum" sz="quarter" idx="10"/>
          </p:nvPr>
        </p:nvSpPr>
        <p:spPr/>
        <p:txBody>
          <a:bodyPr/>
          <a:lstStyle/>
          <a:p>
            <a:fld id="{EB14B039-39F9-DD4D-BA06-76BCD291C6BE}" type="slidenum">
              <a:rPr lang="en-US" smtClean="0"/>
              <a:pPr/>
              <a:t>7</a:t>
            </a:fld>
            <a:endParaRPr lang="en-US"/>
          </a:p>
        </p:txBody>
      </p:sp>
    </p:spTree>
    <p:extLst>
      <p:ext uri="{BB962C8B-B14F-4D97-AF65-F5344CB8AC3E}">
        <p14:creationId xmlns:p14="http://schemas.microsoft.com/office/powerpoint/2010/main" val="3917167396"/>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 </a:t>
            </a:r>
            <a:r>
              <a:rPr lang="en-US" sz="2400" dirty="0"/>
              <a:t>(for clarity)</a:t>
            </a:r>
          </a:p>
        </p:txBody>
      </p:sp>
      <p:sp>
        <p:nvSpPr>
          <p:cNvPr id="3" name="Content Placeholder 2"/>
          <p:cNvSpPr>
            <a:spLocks noGrp="1"/>
          </p:cNvSpPr>
          <p:nvPr>
            <p:ph idx="1"/>
          </p:nvPr>
        </p:nvSpPr>
        <p:spPr>
          <a:xfrm>
            <a:off x="755576" y="1268413"/>
            <a:ext cx="7931150" cy="5861248"/>
          </a:xfrm>
        </p:spPr>
        <p:txBody>
          <a:bodyPr/>
          <a:lstStyle/>
          <a:p>
            <a:r>
              <a:rPr lang="en-GB" dirty="0" err="1"/>
              <a:t>Bolker</a:t>
            </a:r>
            <a:r>
              <a:rPr lang="en-GB" dirty="0"/>
              <a:t>, B. M., Brooks, M. E., Clark, C. J., </a:t>
            </a:r>
            <a:r>
              <a:rPr lang="en-GB" dirty="0" err="1"/>
              <a:t>Geange</a:t>
            </a:r>
            <a:r>
              <a:rPr lang="en-GB" dirty="0"/>
              <a:t>, S. W., </a:t>
            </a:r>
            <a:r>
              <a:rPr lang="en-GB" dirty="0" err="1"/>
              <a:t>Poulsen</a:t>
            </a:r>
            <a:r>
              <a:rPr lang="en-GB" dirty="0"/>
              <a:t>, J. R., Stevens, M. H. H., &amp; White, J. S. S. (2009). Generalized linear mixed models: a practical guide for ecology and evolution. </a:t>
            </a:r>
            <a:r>
              <a:rPr lang="en-GB" i="1" dirty="0"/>
              <a:t>Trends in Ecology &amp; Evolution</a:t>
            </a:r>
            <a:r>
              <a:rPr lang="en-GB" dirty="0"/>
              <a:t>, </a:t>
            </a:r>
            <a:r>
              <a:rPr lang="en-GB" i="1" dirty="0"/>
              <a:t>24</a:t>
            </a:r>
            <a:r>
              <a:rPr lang="en-GB" dirty="0"/>
              <a:t>, 127-135.</a:t>
            </a:r>
          </a:p>
          <a:p>
            <a:r>
              <a:rPr lang="en-US" dirty="0"/>
              <a:t>Jaeger, T. F., Graff, P., Croft, W., &amp; </a:t>
            </a:r>
            <a:r>
              <a:rPr lang="en-US" dirty="0" err="1"/>
              <a:t>Pontillo</a:t>
            </a:r>
            <a:r>
              <a:rPr lang="en-US" dirty="0"/>
              <a:t>, D. (2011). Mixed effect models for genetic and areal dependencies in linguistic typology. Linguistic Typology, 15(2), 281-320.</a:t>
            </a:r>
          </a:p>
          <a:p>
            <a:r>
              <a:rPr lang="en-US" dirty="0" err="1"/>
              <a:t>Gelman</a:t>
            </a:r>
            <a:r>
              <a:rPr lang="en-US" dirty="0"/>
              <a:t>, A., &amp; Hill, J. (2006). Data analysis using regression and multilevel/hierarchical models. Cambridge University Press.</a:t>
            </a:r>
          </a:p>
          <a:p>
            <a:endParaRPr lang="en-US" b="1" dirty="0"/>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70</a:t>
            </a:fld>
            <a:endParaRPr lang="en-US"/>
          </a:p>
        </p:txBody>
      </p:sp>
    </p:spTree>
    <p:extLst>
      <p:ext uri="{BB962C8B-B14F-4D97-AF65-F5344CB8AC3E}">
        <p14:creationId xmlns:p14="http://schemas.microsoft.com/office/powerpoint/2010/main" val="391532610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Recommended reading </a:t>
            </a:r>
            <a:r>
              <a:rPr lang="en-US" sz="2400" dirty="0"/>
              <a:t>(for clarity)</a:t>
            </a:r>
          </a:p>
        </p:txBody>
      </p:sp>
      <p:sp>
        <p:nvSpPr>
          <p:cNvPr id="3" name="Content Placeholder 2"/>
          <p:cNvSpPr>
            <a:spLocks noGrp="1"/>
          </p:cNvSpPr>
          <p:nvPr>
            <p:ph idx="1"/>
          </p:nvPr>
        </p:nvSpPr>
        <p:spPr>
          <a:xfrm>
            <a:off x="755576" y="1556792"/>
            <a:ext cx="7931150" cy="5861248"/>
          </a:xfrm>
        </p:spPr>
        <p:txBody>
          <a:bodyPr/>
          <a:lstStyle/>
          <a:p>
            <a:r>
              <a:rPr lang="en-GB" dirty="0"/>
              <a:t>Papers by Reinhold </a:t>
            </a:r>
            <a:r>
              <a:rPr lang="en-GB" dirty="0" err="1"/>
              <a:t>Kliegl</a:t>
            </a:r>
            <a:r>
              <a:rPr lang="en-GB" dirty="0"/>
              <a:t> (Potsdam)</a:t>
            </a:r>
            <a:br>
              <a:rPr lang="en-GB" dirty="0"/>
            </a:br>
            <a:endParaRPr lang="en-GB" dirty="0"/>
          </a:p>
          <a:p>
            <a:r>
              <a:rPr lang="en-US" dirty="0"/>
              <a:t>Dan </a:t>
            </a:r>
            <a:r>
              <a:rPr lang="en-US" dirty="0" err="1"/>
              <a:t>Mirman’s</a:t>
            </a:r>
            <a:r>
              <a:rPr lang="en-US" dirty="0"/>
              <a:t> R resources page </a:t>
            </a:r>
            <a:br>
              <a:rPr lang="en-US" dirty="0"/>
            </a:br>
            <a:r>
              <a:rPr lang="en-US" dirty="0"/>
              <a:t>(Alabama, Birmingham)</a:t>
            </a:r>
            <a:br>
              <a:rPr lang="en-US" dirty="0"/>
            </a:br>
            <a:r>
              <a:rPr lang="en-US" dirty="0">
                <a:hlinkClick r:id="rId2"/>
              </a:rPr>
              <a:t>http://www.danmirman.org/r-resources</a:t>
            </a:r>
            <a:br>
              <a:rPr lang="en-US" dirty="0"/>
            </a:br>
            <a:endParaRPr lang="en-US" dirty="0"/>
          </a:p>
          <a:p>
            <a:r>
              <a:rPr lang="en-US" dirty="0"/>
              <a:t> Websites recommended in R Scripts for general </a:t>
            </a:r>
            <a:br>
              <a:rPr lang="en-US" dirty="0"/>
            </a:br>
            <a:r>
              <a:rPr lang="en-US" dirty="0"/>
              <a:t>R stuff</a:t>
            </a:r>
          </a:p>
          <a:p>
            <a:pPr marL="0" indent="0">
              <a:buNone/>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71</a:t>
            </a:fld>
            <a:endParaRPr lang="en-US"/>
          </a:p>
        </p:txBody>
      </p:sp>
    </p:spTree>
    <p:extLst>
      <p:ext uri="{BB962C8B-B14F-4D97-AF65-F5344CB8AC3E}">
        <p14:creationId xmlns:p14="http://schemas.microsoft.com/office/powerpoint/2010/main" val="160411964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394" y="2798430"/>
            <a:ext cx="6192838" cy="1143000"/>
          </a:xfrm>
        </p:spPr>
        <p:txBody>
          <a:bodyPr/>
          <a:lstStyle/>
          <a:p>
            <a:pPr algn="ctr"/>
            <a:r>
              <a:rPr lang="en-US" dirty="0"/>
              <a:t>Hypothesis driven </a:t>
            </a:r>
            <a:br>
              <a:rPr lang="en-US" dirty="0"/>
            </a:br>
            <a:r>
              <a:rPr lang="en-US" dirty="0"/>
              <a:t>model selection</a:t>
            </a:r>
          </a:p>
        </p:txBody>
      </p:sp>
      <p:sp>
        <p:nvSpPr>
          <p:cNvPr id="4" name="Slide Number Placeholder 3"/>
          <p:cNvSpPr>
            <a:spLocks noGrp="1"/>
          </p:cNvSpPr>
          <p:nvPr>
            <p:ph type="sldNum" sz="quarter" idx="10"/>
          </p:nvPr>
        </p:nvSpPr>
        <p:spPr/>
        <p:txBody>
          <a:bodyPr/>
          <a:lstStyle/>
          <a:p>
            <a:fld id="{EB14B039-39F9-DD4D-BA06-76BCD291C6BE}" type="slidenum">
              <a:rPr lang="en-US" smtClean="0"/>
              <a:pPr/>
              <a:t>72</a:t>
            </a:fld>
            <a:endParaRPr lang="en-US"/>
          </a:p>
        </p:txBody>
      </p:sp>
    </p:spTree>
    <p:extLst>
      <p:ext uri="{BB962C8B-B14F-4D97-AF65-F5344CB8AC3E}">
        <p14:creationId xmlns:p14="http://schemas.microsoft.com/office/powerpoint/2010/main" val="419629423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driven approach</a:t>
            </a:r>
            <a:endParaRPr lang="en-US" sz="2400" dirty="0"/>
          </a:p>
        </p:txBody>
      </p:sp>
      <p:sp>
        <p:nvSpPr>
          <p:cNvPr id="3" name="Content Placeholder 2"/>
          <p:cNvSpPr>
            <a:spLocks noGrp="1"/>
          </p:cNvSpPr>
          <p:nvPr>
            <p:ph idx="1"/>
          </p:nvPr>
        </p:nvSpPr>
        <p:spPr>
          <a:xfrm>
            <a:off x="755576" y="1484784"/>
            <a:ext cx="7931150" cy="4780781"/>
          </a:xfrm>
        </p:spPr>
        <p:txBody>
          <a:bodyPr/>
          <a:lstStyle/>
          <a:p>
            <a:r>
              <a:rPr lang="en-US" dirty="0"/>
              <a:t>“formulate your hypotheses and model without reference to the data (and ideally even prior to their collection)” (Roger </a:t>
            </a:r>
            <a:r>
              <a:rPr lang="en-US" dirty="0" err="1"/>
              <a:t>Mundry</a:t>
            </a:r>
            <a:r>
              <a:rPr lang="en-US" dirty="0"/>
              <a:t>, 2014, MPI EVA)</a:t>
            </a:r>
            <a:br>
              <a:rPr lang="en-US" dirty="0"/>
            </a:br>
            <a:endParaRPr lang="en-US" dirty="0"/>
          </a:p>
          <a:p>
            <a:r>
              <a:rPr lang="en-US" dirty="0"/>
              <a:t>The problem of model complexity: even with a few predictors, there is a potentially huge number of different models that can be fit.</a:t>
            </a:r>
            <a:br>
              <a:rPr lang="en-US" dirty="0"/>
            </a:br>
            <a:r>
              <a:rPr lang="en-US" dirty="0"/>
              <a:t>E.g. main effects, interactions, non-linear patterns…</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73</a:t>
            </a:fld>
            <a:endParaRPr lang="en-US"/>
          </a:p>
        </p:txBody>
      </p:sp>
    </p:spTree>
    <p:extLst>
      <p:ext uri="{BB962C8B-B14F-4D97-AF65-F5344CB8AC3E}">
        <p14:creationId xmlns:p14="http://schemas.microsoft.com/office/powerpoint/2010/main" val="129119085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endParaRPr lang="en-US" sz="2400" dirty="0"/>
          </a:p>
        </p:txBody>
      </p:sp>
      <p:sp>
        <p:nvSpPr>
          <p:cNvPr id="3" name="Content Placeholder 2"/>
          <p:cNvSpPr>
            <a:spLocks noGrp="1"/>
          </p:cNvSpPr>
          <p:nvPr>
            <p:ph idx="1"/>
          </p:nvPr>
        </p:nvSpPr>
        <p:spPr>
          <a:xfrm>
            <a:off x="755576" y="1556792"/>
            <a:ext cx="7931150" cy="5861248"/>
          </a:xfrm>
        </p:spPr>
        <p:txBody>
          <a:bodyPr/>
          <a:lstStyle/>
          <a:p>
            <a:pPr marL="457200" indent="-457200">
              <a:buAutoNum type="arabicParenBoth"/>
            </a:pPr>
            <a:r>
              <a:rPr lang="en-US" dirty="0"/>
              <a:t>Identify ‘test’ predictors (fixed effects) that you have hypotheses about</a:t>
            </a:r>
          </a:p>
          <a:p>
            <a:pPr marL="457200" indent="-457200">
              <a:buAutoNum type="arabicParenBoth"/>
            </a:pPr>
            <a:r>
              <a:rPr lang="en-US" dirty="0"/>
              <a:t>Identify anything you want to control for (control fixed effects)</a:t>
            </a:r>
          </a:p>
          <a:p>
            <a:pPr marL="457200" indent="-457200">
              <a:buAutoNum type="arabicParenBoth"/>
            </a:pPr>
            <a:r>
              <a:rPr lang="en-US" dirty="0"/>
              <a:t>Identify random effects – this is independent from control </a:t>
            </a:r>
            <a:r>
              <a:rPr lang="en-US" dirty="0" err="1"/>
              <a:t>vs</a:t>
            </a:r>
            <a:r>
              <a:rPr lang="en-US" dirty="0"/>
              <a:t> test predictors. </a:t>
            </a:r>
            <a:r>
              <a:rPr lang="en-US" i="1" dirty="0"/>
              <a:t>Random effects are groupings of data you expect to cause systematic variation.</a:t>
            </a:r>
          </a:p>
          <a:p>
            <a:pPr marL="457200" indent="-457200">
              <a:buAutoNum type="arabicParenBoth"/>
            </a:pPr>
            <a:r>
              <a:rPr lang="en-US" dirty="0"/>
              <a:t>Compare more complex model against ‘null’ model (e.g. RE and control variables only).</a:t>
            </a:r>
          </a:p>
          <a:p>
            <a:pPr marL="457200" indent="-457200">
              <a:buAutoNum type="arabicParenBoth"/>
            </a:pP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74</a:t>
            </a:fld>
            <a:endParaRPr lang="en-US"/>
          </a:p>
        </p:txBody>
      </p:sp>
    </p:spTree>
    <p:extLst>
      <p:ext uri="{BB962C8B-B14F-4D97-AF65-F5344CB8AC3E}">
        <p14:creationId xmlns:p14="http://schemas.microsoft.com/office/powerpoint/2010/main" val="1717238552"/>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endParaRPr lang="en-US" sz="2400" dirty="0"/>
          </a:p>
        </p:txBody>
      </p:sp>
      <p:sp>
        <p:nvSpPr>
          <p:cNvPr id="3" name="Content Placeholder 2"/>
          <p:cNvSpPr>
            <a:spLocks noGrp="1"/>
          </p:cNvSpPr>
          <p:nvPr>
            <p:ph idx="1"/>
          </p:nvPr>
        </p:nvSpPr>
        <p:spPr>
          <a:xfrm>
            <a:off x="755576" y="1556792"/>
            <a:ext cx="7931150" cy="5861248"/>
          </a:xfrm>
        </p:spPr>
        <p:txBody>
          <a:bodyPr/>
          <a:lstStyle/>
          <a:p>
            <a:r>
              <a:rPr lang="en-US" dirty="0"/>
              <a:t>Interactions – </a:t>
            </a:r>
            <a:r>
              <a:rPr lang="en-US" b="1" dirty="0"/>
              <a:t>think </a:t>
            </a:r>
            <a:r>
              <a:rPr lang="en-US" dirty="0"/>
              <a:t>about what interactions might mean, and why you would test for them.</a:t>
            </a:r>
          </a:p>
          <a:p>
            <a:r>
              <a:rPr lang="en-US" dirty="0" err="1"/>
              <a:t>Mundry</a:t>
            </a:r>
            <a:r>
              <a:rPr lang="en-US" dirty="0"/>
              <a:t> (2014) advice:</a:t>
            </a:r>
          </a:p>
          <a:p>
            <a:pPr marL="0" indent="0">
              <a:buNone/>
            </a:pPr>
            <a:r>
              <a:rPr lang="en-US" dirty="0"/>
              <a:t>Write down:</a:t>
            </a:r>
          </a:p>
          <a:p>
            <a:pPr>
              <a:buFontTx/>
              <a:buChar char="-"/>
            </a:pPr>
            <a:r>
              <a:rPr lang="en-US" dirty="0"/>
              <a:t>why each of the terms in the model is in there </a:t>
            </a:r>
          </a:p>
          <a:p>
            <a:pPr>
              <a:buFontTx/>
              <a:buChar char="-"/>
            </a:pPr>
            <a:r>
              <a:rPr lang="en-US" dirty="0"/>
              <a:t>what the different terms in the model represent </a:t>
            </a:r>
            <a:br>
              <a:rPr lang="en-US" dirty="0"/>
            </a:br>
            <a:r>
              <a:rPr lang="en-US" dirty="0"/>
              <a:t>(i.e. what they mean, what process they represent) </a:t>
            </a:r>
          </a:p>
          <a:p>
            <a:pPr>
              <a:buFontTx/>
              <a:buChar char="-"/>
            </a:pPr>
            <a:r>
              <a:rPr lang="en-US" dirty="0"/>
              <a:t>what the model and the terms in it could reveal </a:t>
            </a:r>
            <a:br>
              <a:rPr lang="en-US" dirty="0"/>
            </a:br>
            <a:r>
              <a:rPr lang="en-US" dirty="0"/>
              <a:t>(and not reveal) </a:t>
            </a:r>
          </a:p>
          <a:p>
            <a:pPr>
              <a:buFontTx/>
              <a:buChar char="-"/>
            </a:pPr>
            <a:r>
              <a:rPr lang="en-US" dirty="0"/>
              <a:t>ask yourself (and all researchers involved) if the model represents what you're aiming at </a:t>
            </a:r>
          </a:p>
          <a:p>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75</a:t>
            </a:fld>
            <a:endParaRPr lang="en-US"/>
          </a:p>
        </p:txBody>
      </p:sp>
    </p:spTree>
    <p:extLst>
      <p:ext uri="{BB962C8B-B14F-4D97-AF65-F5344CB8AC3E}">
        <p14:creationId xmlns:p14="http://schemas.microsoft.com/office/powerpoint/2010/main" val="323009366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 for listening</a:t>
            </a:r>
          </a:p>
        </p:txBody>
      </p:sp>
      <p:sp>
        <p:nvSpPr>
          <p:cNvPr id="3" name="Content Placeholder 2"/>
          <p:cNvSpPr>
            <a:spLocks noGrp="1"/>
          </p:cNvSpPr>
          <p:nvPr>
            <p:ph idx="1"/>
          </p:nvPr>
        </p:nvSpPr>
        <p:spPr/>
        <p:txBody>
          <a:bodyPr/>
          <a:lstStyle/>
          <a:p>
            <a:pPr marL="0" indent="0">
              <a:buNone/>
            </a:pPr>
            <a:r>
              <a:rPr lang="en-US" dirty="0"/>
              <a:t>“Essentially, all models are wrong, but some are useful”</a:t>
            </a:r>
            <a:br>
              <a:rPr lang="en-US" dirty="0"/>
            </a:br>
            <a:r>
              <a:rPr lang="en-US" dirty="0"/>
              <a:t>George E.P. Box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sz="1200" dirty="0"/>
            </a:br>
            <a:r>
              <a:rPr lang="en-US" sz="1200" dirty="0"/>
              <a:t>Box, G. E. P. &amp; Draper, N.R. (1987). </a:t>
            </a:r>
            <a:r>
              <a:rPr lang="en-US" sz="1200" i="1" dirty="0"/>
              <a:t>Empirical Model-Building and Response Surfaces</a:t>
            </a:r>
            <a:r>
              <a:rPr lang="en-US" sz="1200" dirty="0"/>
              <a:t>, p. 424, Wiley</a:t>
            </a:r>
            <a:br>
              <a:rPr lang="en-US" sz="1200" dirty="0"/>
            </a:br>
            <a:endParaRPr lang="en-US" sz="1200"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76</a:t>
            </a:fld>
            <a:endParaRPr lang="en-US"/>
          </a:p>
        </p:txBody>
      </p:sp>
      <p:pic>
        <p:nvPicPr>
          <p:cNvPr id="1026" name="Picture 2" descr="GeorgeEP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276872"/>
            <a:ext cx="1905000" cy="2676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481645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All tests do the same thing:</a:t>
            </a:r>
            <a:br>
              <a:rPr lang="en-US" dirty="0"/>
            </a:br>
            <a:br>
              <a:rPr lang="en-US" dirty="0"/>
            </a:br>
            <a:r>
              <a:rPr lang="en-US" dirty="0"/>
              <a:t>Generate a ‘test statistic’</a:t>
            </a:r>
            <a:br>
              <a:rPr lang="en-US" dirty="0"/>
            </a:br>
            <a:r>
              <a:rPr lang="en-US" i="1" dirty="0"/>
              <a:t>e.g. t, r, F</a:t>
            </a:r>
            <a:br>
              <a:rPr lang="en-US" i="1" dirty="0"/>
            </a:br>
            <a:br>
              <a:rPr lang="en-US" i="1" dirty="0"/>
            </a:br>
            <a:r>
              <a:rPr lang="en-US" dirty="0"/>
              <a:t>Probability associated with that test statistic</a:t>
            </a:r>
            <a:br>
              <a:rPr lang="en-US" dirty="0"/>
            </a:br>
            <a:br>
              <a:rPr lang="en-US" dirty="0"/>
            </a:br>
            <a:r>
              <a:rPr lang="en-US" dirty="0"/>
              <a:t>This probability = p value</a:t>
            </a:r>
          </a:p>
        </p:txBody>
      </p:sp>
      <p:sp>
        <p:nvSpPr>
          <p:cNvPr id="4" name="Slide Number Placeholder 3"/>
          <p:cNvSpPr>
            <a:spLocks noGrp="1"/>
          </p:cNvSpPr>
          <p:nvPr>
            <p:ph type="sldNum" sz="quarter" idx="10"/>
          </p:nvPr>
        </p:nvSpPr>
        <p:spPr/>
        <p:txBody>
          <a:bodyPr/>
          <a:lstStyle/>
          <a:p>
            <a:fld id="{EB14B039-39F9-DD4D-BA06-76BCD291C6BE}" type="slidenum">
              <a:rPr lang="en-US" smtClean="0"/>
              <a:pPr/>
              <a:t>8</a:t>
            </a:fld>
            <a:endParaRPr lang="en-US"/>
          </a:p>
        </p:txBody>
      </p:sp>
    </p:spTree>
    <p:extLst>
      <p:ext uri="{BB962C8B-B14F-4D97-AF65-F5344CB8AC3E}">
        <p14:creationId xmlns:p14="http://schemas.microsoft.com/office/powerpoint/2010/main" val="24283544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NHST / </a:t>
            </a:r>
            <a:r>
              <a:rPr lang="en-US" dirty="0" err="1"/>
              <a:t>Frequentist</a:t>
            </a:r>
            <a:endParaRPr lang="en-US" dirty="0"/>
          </a:p>
        </p:txBody>
      </p:sp>
      <p:sp>
        <p:nvSpPr>
          <p:cNvPr id="3" name="Content Placeholder 2"/>
          <p:cNvSpPr>
            <a:spLocks noGrp="1"/>
          </p:cNvSpPr>
          <p:nvPr>
            <p:ph idx="1"/>
          </p:nvPr>
        </p:nvSpPr>
        <p:spPr/>
        <p:txBody>
          <a:bodyPr/>
          <a:lstStyle/>
          <a:p>
            <a:r>
              <a:rPr lang="en-US" dirty="0"/>
              <a:t>Critical differences:</a:t>
            </a:r>
            <a:br>
              <a:rPr lang="en-US" dirty="0"/>
            </a:br>
            <a:br>
              <a:rPr lang="en-US" dirty="0"/>
            </a:br>
            <a:r>
              <a:rPr lang="en-US" dirty="0"/>
              <a:t>Correlation – association</a:t>
            </a:r>
            <a:br>
              <a:rPr lang="en-US" dirty="0"/>
            </a:br>
            <a:br>
              <a:rPr lang="en-US" dirty="0"/>
            </a:br>
            <a:r>
              <a:rPr lang="en-US" dirty="0"/>
              <a:t>Comparing groups / conditions – </a:t>
            </a:r>
            <a:br>
              <a:rPr lang="en-US" dirty="0"/>
            </a:br>
            <a:r>
              <a:rPr lang="en-US" dirty="0"/>
              <a:t>between subjects or within subjects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EB14B039-39F9-DD4D-BA06-76BCD291C6BE}" type="slidenum">
              <a:rPr lang="en-US" smtClean="0"/>
              <a:pPr/>
              <a:t>9</a:t>
            </a:fld>
            <a:endParaRPr lang="en-US"/>
          </a:p>
        </p:txBody>
      </p:sp>
    </p:spTree>
    <p:extLst>
      <p:ext uri="{BB962C8B-B14F-4D97-AF65-F5344CB8AC3E}">
        <p14:creationId xmlns:p14="http://schemas.microsoft.com/office/powerpoint/2010/main" val="278066051"/>
      </p:ext>
    </p:extLst>
  </p:cSld>
  <p:clrMapOvr>
    <a:masterClrMapping/>
  </p:clrMapOvr>
  <p:transition>
    <p:fade/>
  </p:transition>
</p:sld>
</file>

<file path=ppt/theme/theme1.xml><?xml version="1.0" encoding="utf-8"?>
<a:theme xmlns:a="http://schemas.openxmlformats.org/drawingml/2006/main" name="Rdg_PP_without_R_WHITE_slides">
  <a:themeElements>
    <a:clrScheme name="Bright colours jl 2">
      <a:dk1>
        <a:srgbClr val="000000"/>
      </a:dk1>
      <a:lt1>
        <a:srgbClr val="F8F8F8"/>
      </a:lt1>
      <a:dk2>
        <a:srgbClr val="642864"/>
      </a:dk2>
      <a:lt2>
        <a:srgbClr val="1C1C1C"/>
      </a:lt2>
      <a:accent1>
        <a:srgbClr val="642864"/>
      </a:accent1>
      <a:accent2>
        <a:srgbClr val="808080"/>
      </a:accent2>
      <a:accent3>
        <a:srgbClr val="FBFBFB"/>
      </a:accent3>
      <a:accent4>
        <a:srgbClr val="000000"/>
      </a:accent4>
      <a:accent5>
        <a:srgbClr val="B8ACB8"/>
      </a:accent5>
      <a:accent6>
        <a:srgbClr val="737373"/>
      </a:accent6>
      <a:hlink>
        <a:srgbClr val="642864"/>
      </a:hlink>
      <a:folHlink>
        <a:srgbClr val="777777"/>
      </a:folHlink>
    </a:clrScheme>
    <a:fontScheme name="Bright colours jl">
      <a:majorFont>
        <a:latin typeface="Rdg Vesta"/>
        <a:ea typeface=""/>
        <a:cs typeface=""/>
      </a:majorFont>
      <a:minorFont>
        <a:latin typeface="Rdg Ves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Rdg Vesta" pitchFamily="2"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Rdg Vesta" pitchFamily="2" charset="0"/>
          </a:defRPr>
        </a:defPPr>
      </a:lstStyle>
    </a:lnDef>
  </a:objectDefaults>
  <a:extraClrSchemeLst>
    <a:extraClrScheme>
      <a:clrScheme name="Bright colours jl 1">
        <a:dk1>
          <a:srgbClr val="000000"/>
        </a:dk1>
        <a:lt1>
          <a:srgbClr val="F8F8F8"/>
        </a:lt1>
        <a:dk2>
          <a:srgbClr val="BF0071"/>
        </a:dk2>
        <a:lt2>
          <a:srgbClr val="1C1C1C"/>
        </a:lt2>
        <a:accent1>
          <a:srgbClr val="BF0071"/>
        </a:accent1>
        <a:accent2>
          <a:srgbClr val="808080"/>
        </a:accent2>
        <a:accent3>
          <a:srgbClr val="FBFBFB"/>
        </a:accent3>
        <a:accent4>
          <a:srgbClr val="000000"/>
        </a:accent4>
        <a:accent5>
          <a:srgbClr val="DCAABB"/>
        </a:accent5>
        <a:accent6>
          <a:srgbClr val="737373"/>
        </a:accent6>
        <a:hlink>
          <a:srgbClr val="BF0071"/>
        </a:hlink>
        <a:folHlink>
          <a:srgbClr val="777777"/>
        </a:folHlink>
      </a:clrScheme>
      <a:clrMap bg1="lt1" tx1="dk1" bg2="lt2" tx2="dk2" accent1="accent1" accent2="accent2" accent3="accent3" accent4="accent4" accent5="accent5" accent6="accent6" hlink="hlink" folHlink="folHlink"/>
    </a:extraClrScheme>
    <a:extraClrScheme>
      <a:clrScheme name="Bright colours jl 2">
        <a:dk1>
          <a:srgbClr val="000000"/>
        </a:dk1>
        <a:lt1>
          <a:srgbClr val="F8F8F8"/>
        </a:lt1>
        <a:dk2>
          <a:srgbClr val="642864"/>
        </a:dk2>
        <a:lt2>
          <a:srgbClr val="1C1C1C"/>
        </a:lt2>
        <a:accent1>
          <a:srgbClr val="642864"/>
        </a:accent1>
        <a:accent2>
          <a:srgbClr val="808080"/>
        </a:accent2>
        <a:accent3>
          <a:srgbClr val="FBFBFB"/>
        </a:accent3>
        <a:accent4>
          <a:srgbClr val="000000"/>
        </a:accent4>
        <a:accent5>
          <a:srgbClr val="B8ACB8"/>
        </a:accent5>
        <a:accent6>
          <a:srgbClr val="737373"/>
        </a:accent6>
        <a:hlink>
          <a:srgbClr val="642864"/>
        </a:hlink>
        <a:folHlink>
          <a:srgbClr val="777777"/>
        </a:folHlink>
      </a:clrScheme>
      <a:clrMap bg1="lt1" tx1="dk1" bg2="lt2" tx2="dk2" accent1="accent1" accent2="accent2" accent3="accent3" accent4="accent4" accent5="accent5" accent6="accent6" hlink="hlink" folHlink="folHlink"/>
    </a:extraClrScheme>
    <a:extraClrScheme>
      <a:clrScheme name="Bright colours jl 3">
        <a:dk1>
          <a:srgbClr val="000000"/>
        </a:dk1>
        <a:lt1>
          <a:srgbClr val="F8F8F8"/>
        </a:lt1>
        <a:dk2>
          <a:srgbClr val="0F5C9D"/>
        </a:dk2>
        <a:lt2>
          <a:srgbClr val="1C1C1C"/>
        </a:lt2>
        <a:accent1>
          <a:srgbClr val="0F5C9D"/>
        </a:accent1>
        <a:accent2>
          <a:srgbClr val="808080"/>
        </a:accent2>
        <a:accent3>
          <a:srgbClr val="FBFBFB"/>
        </a:accent3>
        <a:accent4>
          <a:srgbClr val="000000"/>
        </a:accent4>
        <a:accent5>
          <a:srgbClr val="AAB5CC"/>
        </a:accent5>
        <a:accent6>
          <a:srgbClr val="737373"/>
        </a:accent6>
        <a:hlink>
          <a:srgbClr val="0F5C9D"/>
        </a:hlink>
        <a:folHlink>
          <a:srgbClr val="777777"/>
        </a:folHlink>
      </a:clrScheme>
      <a:clrMap bg1="lt1" tx1="dk1" bg2="lt2" tx2="dk2" accent1="accent1" accent2="accent2" accent3="accent3" accent4="accent4" accent5="accent5" accent6="accent6" hlink="hlink" folHlink="folHlink"/>
    </a:extraClrScheme>
    <a:extraClrScheme>
      <a:clrScheme name="Bright colours jl 4">
        <a:dk1>
          <a:srgbClr val="000000"/>
        </a:dk1>
        <a:lt1>
          <a:srgbClr val="F8F8F8"/>
        </a:lt1>
        <a:dk2>
          <a:srgbClr val="FF6600"/>
        </a:dk2>
        <a:lt2>
          <a:srgbClr val="1C1C1C"/>
        </a:lt2>
        <a:accent1>
          <a:srgbClr val="FF6600"/>
        </a:accent1>
        <a:accent2>
          <a:srgbClr val="808080"/>
        </a:accent2>
        <a:accent3>
          <a:srgbClr val="FBFBFB"/>
        </a:accent3>
        <a:accent4>
          <a:srgbClr val="000000"/>
        </a:accent4>
        <a:accent5>
          <a:srgbClr val="FFB8AA"/>
        </a:accent5>
        <a:accent6>
          <a:srgbClr val="737373"/>
        </a:accent6>
        <a:hlink>
          <a:srgbClr val="FF6600"/>
        </a:hlink>
        <a:folHlink>
          <a:srgbClr val="777777"/>
        </a:folHlink>
      </a:clrScheme>
      <a:clrMap bg1="lt1" tx1="dk1" bg2="lt2" tx2="dk2" accent1="accent1" accent2="accent2" accent3="accent3" accent4="accent4" accent5="accent5" accent6="accent6" hlink="hlink" folHlink="folHlink"/>
    </a:extraClrScheme>
    <a:extraClrScheme>
      <a:clrScheme name="Bright colours jl 5">
        <a:dk1>
          <a:srgbClr val="000000"/>
        </a:dk1>
        <a:lt1>
          <a:srgbClr val="F8F8F8"/>
        </a:lt1>
        <a:dk2>
          <a:srgbClr val="12AD2B"/>
        </a:dk2>
        <a:lt2>
          <a:srgbClr val="1C1C1C"/>
        </a:lt2>
        <a:accent1>
          <a:srgbClr val="12AD2B"/>
        </a:accent1>
        <a:accent2>
          <a:srgbClr val="808080"/>
        </a:accent2>
        <a:accent3>
          <a:srgbClr val="FBFBFB"/>
        </a:accent3>
        <a:accent4>
          <a:srgbClr val="000000"/>
        </a:accent4>
        <a:accent5>
          <a:srgbClr val="AAD3AC"/>
        </a:accent5>
        <a:accent6>
          <a:srgbClr val="737373"/>
        </a:accent6>
        <a:hlink>
          <a:srgbClr val="12AD2B"/>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Rdg_PP_without_R_WHITE_slides.pot</Template>
  <TotalTime>8782</TotalTime>
  <Words>2550</Words>
  <Application>Microsoft Macintosh PowerPoint</Application>
  <PresentationFormat>On-screen Show (4:3)</PresentationFormat>
  <Paragraphs>1149</Paragraphs>
  <Slides>76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ＭＳ Ｐゴシック</vt:lpstr>
      <vt:lpstr>ヒラギノ角ゴ Pro W3</vt:lpstr>
      <vt:lpstr>Arial</vt:lpstr>
      <vt:lpstr>Lucida Sans Unicode</vt:lpstr>
      <vt:lpstr>Rdg Vesta</vt:lpstr>
      <vt:lpstr>Rdg_PP_without_R_WHITE_slides</vt:lpstr>
      <vt:lpstr> Getting started</vt:lpstr>
      <vt:lpstr>Getting started</vt:lpstr>
      <vt:lpstr>R Studio</vt:lpstr>
      <vt:lpstr>R Studio</vt:lpstr>
      <vt:lpstr>Some initial practice in R</vt:lpstr>
      <vt:lpstr> R Workshops Day 1</vt:lpstr>
      <vt:lpstr>Fundamentals of NHST / Frequentist</vt:lpstr>
      <vt:lpstr>Fundamentals of NHST / Frequentist</vt:lpstr>
      <vt:lpstr>Fundamentals of NHST / Frequentist</vt:lpstr>
      <vt:lpstr>Fundamentals of NHST / Frequentist</vt:lpstr>
      <vt:lpstr>Fundamentals of NHST / Frequentist</vt:lpstr>
      <vt:lpstr>Fundamentals of NHST / Frequentist</vt:lpstr>
      <vt:lpstr>Experiment structures</vt:lpstr>
      <vt:lpstr>PowerPoint Presentation</vt:lpstr>
      <vt:lpstr>Fundamentals of NHST / Frequentist</vt:lpstr>
      <vt:lpstr>Group Designs</vt:lpstr>
      <vt:lpstr>Group Designs</vt:lpstr>
      <vt:lpstr>Tests</vt:lpstr>
      <vt:lpstr>Examples (see whiteboard)</vt:lpstr>
      <vt:lpstr>More than one IV</vt:lpstr>
      <vt:lpstr>More than one IV  Simplest is 2x2</vt:lpstr>
      <vt:lpstr>Analysis</vt:lpstr>
      <vt:lpstr> ANOVA in R</vt:lpstr>
      <vt:lpstr>Regression</vt:lpstr>
      <vt:lpstr>Regression</vt:lpstr>
      <vt:lpstr>ANOVA fundamentals</vt:lpstr>
      <vt:lpstr>Sums of Squares Types</vt:lpstr>
      <vt:lpstr>Sums of Squares Types</vt:lpstr>
      <vt:lpstr>Sums of Squares Types</vt:lpstr>
      <vt:lpstr>ANOVA fundamentals</vt:lpstr>
      <vt:lpstr>ANOVA fundamentals</vt:lpstr>
      <vt:lpstr>Reference reading</vt:lpstr>
      <vt:lpstr> Contrasts and multiple comparisons</vt:lpstr>
      <vt:lpstr>Contrasts</vt:lpstr>
      <vt:lpstr>Contrasts</vt:lpstr>
      <vt:lpstr>References</vt:lpstr>
      <vt:lpstr> Foundations of Linear Mixed Effects Models</vt:lpstr>
      <vt:lpstr>Mixed models</vt:lpstr>
      <vt:lpstr>What is a LMM?</vt:lpstr>
      <vt:lpstr>Multilevel structures</vt:lpstr>
      <vt:lpstr>What is a LMM?</vt:lpstr>
      <vt:lpstr>Jaeger et al (2011)</vt:lpstr>
      <vt:lpstr>When to use LMMs</vt:lpstr>
      <vt:lpstr>What should my data look like?</vt:lpstr>
      <vt:lpstr>What do LMMs do?</vt:lpstr>
      <vt:lpstr>Regression</vt:lpstr>
      <vt:lpstr>LMM &amp; regression</vt:lpstr>
      <vt:lpstr>What do LMMs do?</vt:lpstr>
      <vt:lpstr>What do LMMs do</vt:lpstr>
      <vt:lpstr>What do LMMs do?</vt:lpstr>
      <vt:lpstr>Intercepts and slopes</vt:lpstr>
      <vt:lpstr>LMMs in R</vt:lpstr>
      <vt:lpstr>There is no recipe book</vt:lpstr>
      <vt:lpstr>Random effects</vt:lpstr>
      <vt:lpstr>There is no recipe book</vt:lpstr>
      <vt:lpstr>A mixed-model workflow</vt:lpstr>
      <vt:lpstr>Reporting models (thank you Rob Davies)</vt:lpstr>
      <vt:lpstr>Convergence</vt:lpstr>
      <vt:lpstr>Building and choosing models</vt:lpstr>
      <vt:lpstr>Building models: many methods</vt:lpstr>
      <vt:lpstr>Building models</vt:lpstr>
      <vt:lpstr>Building models</vt:lpstr>
      <vt:lpstr>Building models</vt:lpstr>
      <vt:lpstr>R interpretation / GLMMs</vt:lpstr>
      <vt:lpstr>Significance and fitting</vt:lpstr>
      <vt:lpstr>PowerPoint Presentation</vt:lpstr>
      <vt:lpstr>Model checks</vt:lpstr>
      <vt:lpstr>PowerPoint Presentation</vt:lpstr>
      <vt:lpstr>Logistic regression</vt:lpstr>
      <vt:lpstr>Recommended reading (for clarity)</vt:lpstr>
      <vt:lpstr>Recommended reading (for clarity)</vt:lpstr>
      <vt:lpstr>Hypothesis driven  model selection</vt:lpstr>
      <vt:lpstr>Hypothesis driven approach</vt:lpstr>
      <vt:lpstr>Model building</vt:lpstr>
      <vt:lpstr>Model building</vt:lpstr>
      <vt:lpstr>Thank you for listening</vt:lpstr>
    </vt:vector>
  </TitlesOfParts>
  <Company>RDG UNI</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TYPO</dc:creator>
  <cp:lastModifiedBy>Lotte Meteyard</cp:lastModifiedBy>
  <cp:revision>475</cp:revision>
  <cp:lastPrinted>2015-08-12T12:29:50Z</cp:lastPrinted>
  <dcterms:created xsi:type="dcterms:W3CDTF">2007-02-28T14:07:05Z</dcterms:created>
  <dcterms:modified xsi:type="dcterms:W3CDTF">2018-09-02T21:18:10Z</dcterms:modified>
</cp:coreProperties>
</file>