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7556500" cy="10693400"/>
  <p:notesSz cx="6858000" cy="9144000"/>
  <p:embeddedFontLst>
    <p:embeddedFont>
      <p:font typeface="Glacial Indifference" pitchFamily="2" charset="0"/>
      <p:regular r:id="rId13"/>
    </p:embeddedFont>
    <p:embeddedFont>
      <p:font typeface="Glacial Indifference Bold" pitchFamily="2" charset="0"/>
      <p:regular r:id="rId14"/>
      <p:bold r:id="rId15"/>
    </p:embeddedFont>
    <p:embeddedFont>
      <p:font typeface="Intro" panose="020000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a Lovelace" id="{FF558635-6EB6-A74D-9571-B8D28D024288}">
          <p14:sldIdLst>
            <p14:sldId id="256"/>
            <p14:sldId id="258"/>
          </p14:sldIdLst>
        </p14:section>
        <p14:section name="Alan Turing" id="{304ACF5C-1F63-D048-9D10-99B68355011C}">
          <p14:sldIdLst>
            <p14:sldId id="261"/>
            <p14:sldId id="262"/>
          </p14:sldIdLst>
        </p14:section>
        <p14:section name="Konrad Zuse" id="{C60706DE-41AB-7C4B-BD6E-06DAAD69F1F5}">
          <p14:sldIdLst>
            <p14:sldId id="263"/>
            <p14:sldId id="264"/>
          </p14:sldIdLst>
        </p14:section>
        <p14:section name="Joseph Weizenbaum" id="{C072735D-D91E-A34F-9157-108D52B75552}">
          <p14:sldIdLst>
            <p14:sldId id="265"/>
            <p14:sldId id="266"/>
          </p14:sldIdLst>
        </p14:section>
        <p14:section name="Tim Berners-Lee" id="{B1BBE6DD-9C13-8C40-8FBB-0CB842A742A7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3F0"/>
    <a:srgbClr val="A98D70"/>
    <a:srgbClr val="AD9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3" autoAdjust="0"/>
    <p:restoredTop sz="94643" autoAdjust="0"/>
  </p:normalViewPr>
  <p:slideViewPr>
    <p:cSldViewPr>
      <p:cViewPr>
        <p:scale>
          <a:sx n="63" d="100"/>
          <a:sy n="63" d="100"/>
        </p:scale>
        <p:origin x="912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5BA66-748F-244C-824B-E562A542B64F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D3181-6B6A-2940-A177-B93333E4F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6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6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0ABC6-36E5-C0D0-4692-734CC4119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566BF0D-6BA1-E21B-176C-7F86AC049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EDE3517-9EC0-E4F9-20E1-181BF214A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BAB289-63E2-24FC-D344-1BA962EF4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65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8571B-9A7C-97AA-F6D0-C441FF6F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CE94AF6-4B1B-1D2B-A6EB-4A524A297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7662472-B814-742B-667D-11E8FF231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8C9010-7F4D-D3A7-CE9D-505600204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00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251DB-34A7-EC02-6E64-8A7D67B8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0FC36CD-D663-CC9B-7BBA-B2CA4AC3E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A861BB-8576-DF55-5D7A-EE020EB9D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3E5D69-D13A-2070-FC05-9C2D0290C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07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A5D8F-292A-548D-E952-6C6071DEE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CA80335-E68C-9834-A86C-1C4B134DA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DD3615-E09E-61BE-4478-0C8B2E1B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3BCAEA-E37A-F08E-5958-36AFF5185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7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6EB9D-01D4-07E5-44FF-34EC666B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718E13-7418-B056-6D11-477F46C43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279615F-F605-FAEF-7CA4-5207FA234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605D65-75BC-6AC4-16BC-44E664F7D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03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8A6DA-6C5E-4A72-F40B-01D7224E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BA3AAE-F463-9323-A9CA-E963FCD8C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8880FD7-3B66-0EAA-8900-DF754B25B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1FFC6-55E7-729D-BE15-4D5939D59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52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306B6-C4E5-0511-ECDA-E75EC269D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91FBD4-8809-1063-58C5-EE4D9E1A7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44452D-355E-7C61-B884-51BA3DE9A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89CF3E-B8C4-5592-7858-46F618F14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9ABF0-3575-544D-69D1-693709874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92F3FB-A7B2-F409-EC0D-6C1C3B7CA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D70653-51E1-0A8A-CF61-B66B8450E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77D13D-4B7C-28C6-6666-633202567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21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742B4-DE6D-B0D6-0781-5D0EEB77E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78756E-F5C6-5B46-DE56-E359391C0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AE79035-FC3A-6D3D-539C-599E59F78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4AACEB-D07E-2D97-CD45-7B4A35B8E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D3181-6B6A-2940-A177-B93333E4F11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20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101">
            <a:extLst>
              <a:ext uri="{FF2B5EF4-FFF2-40B4-BE49-F238E27FC236}">
                <a16:creationId xmlns:a16="http://schemas.microsoft.com/office/drawing/2014/main" id="{65FF91F2-F75D-AD78-EA70-6A925A6D5BB0}"/>
              </a:ext>
            </a:extLst>
          </p:cNvPr>
          <p:cNvSpPr/>
          <p:nvPr/>
        </p:nvSpPr>
        <p:spPr>
          <a:xfrm>
            <a:off x="4945046" y="454627"/>
            <a:ext cx="2068291" cy="2068291"/>
          </a:xfrm>
          <a:prstGeom prst="ellipse">
            <a:avLst/>
          </a:prstGeom>
          <a:ln w="25400"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68291"/>
                      <a:gd name="connsiteY0" fmla="*/ 1034146 h 2068291"/>
                      <a:gd name="connsiteX1" fmla="*/ 1034146 w 2068291"/>
                      <a:gd name="connsiteY1" fmla="*/ 0 h 2068291"/>
                      <a:gd name="connsiteX2" fmla="*/ 2068292 w 2068291"/>
                      <a:gd name="connsiteY2" fmla="*/ 1034146 h 2068291"/>
                      <a:gd name="connsiteX3" fmla="*/ 1034146 w 2068291"/>
                      <a:gd name="connsiteY3" fmla="*/ 2068292 h 2068291"/>
                      <a:gd name="connsiteX4" fmla="*/ 0 w 2068291"/>
                      <a:gd name="connsiteY4" fmla="*/ 1034146 h 2068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8291" h="2068291" fill="none" extrusionOk="0">
                        <a:moveTo>
                          <a:pt x="0" y="1034146"/>
                        </a:moveTo>
                        <a:cubicBezTo>
                          <a:pt x="81443" y="472665"/>
                          <a:pt x="480802" y="-36631"/>
                          <a:pt x="1034146" y="0"/>
                        </a:cubicBezTo>
                        <a:cubicBezTo>
                          <a:pt x="1492738" y="-17236"/>
                          <a:pt x="1960745" y="564258"/>
                          <a:pt x="2068292" y="1034146"/>
                        </a:cubicBezTo>
                        <a:cubicBezTo>
                          <a:pt x="2064935" y="1573274"/>
                          <a:pt x="1576005" y="2108988"/>
                          <a:pt x="1034146" y="2068292"/>
                        </a:cubicBezTo>
                        <a:cubicBezTo>
                          <a:pt x="575565" y="2131309"/>
                          <a:pt x="104536" y="1630423"/>
                          <a:pt x="0" y="1034146"/>
                        </a:cubicBezTo>
                        <a:close/>
                      </a:path>
                      <a:path w="2068291" h="2068291" stroke="0" extrusionOk="0">
                        <a:moveTo>
                          <a:pt x="0" y="1034146"/>
                        </a:moveTo>
                        <a:cubicBezTo>
                          <a:pt x="-83880" y="411264"/>
                          <a:pt x="355536" y="40334"/>
                          <a:pt x="1034146" y="0"/>
                        </a:cubicBezTo>
                        <a:cubicBezTo>
                          <a:pt x="1767871" y="34227"/>
                          <a:pt x="2052738" y="463498"/>
                          <a:pt x="2068292" y="1034146"/>
                        </a:cubicBezTo>
                        <a:cubicBezTo>
                          <a:pt x="1953577" y="1717314"/>
                          <a:pt x="1600954" y="2092254"/>
                          <a:pt x="1034146" y="2068292"/>
                        </a:cubicBezTo>
                        <a:cubicBezTo>
                          <a:pt x="364394" y="2014341"/>
                          <a:pt x="74734" y="1640998"/>
                          <a:pt x="0" y="103414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utoShape 2"/>
          <p:cNvSpPr/>
          <p:nvPr/>
        </p:nvSpPr>
        <p:spPr>
          <a:xfrm>
            <a:off x="558204" y="2694263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3" name="AutoShape 3"/>
          <p:cNvSpPr/>
          <p:nvPr/>
        </p:nvSpPr>
        <p:spPr>
          <a:xfrm>
            <a:off x="543965" y="40513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24" name="Group 24"/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30" name="TextBox 17">
            <a:extLst>
              <a:ext uri="{FF2B5EF4-FFF2-40B4-BE49-F238E27FC236}">
                <a16:creationId xmlns:a16="http://schemas.microsoft.com/office/drawing/2014/main" id="{3331ABF6-D920-4AE1-0B0A-10893E1590E6}"/>
              </a:ext>
            </a:extLst>
          </p:cNvPr>
          <p:cNvSpPr txBox="1"/>
          <p:nvPr/>
        </p:nvSpPr>
        <p:spPr>
          <a:xfrm>
            <a:off x="541626" y="837489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Name:</a:t>
            </a: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40742A6E-DD7F-1A87-648E-A24E41F0855B}"/>
              </a:ext>
            </a:extLst>
          </p:cNvPr>
          <p:cNvSpPr txBox="1"/>
          <p:nvPr/>
        </p:nvSpPr>
        <p:spPr>
          <a:xfrm>
            <a:off x="541626" y="1519330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Jahr: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9688ABC2-F440-139E-886B-3CA71275DC2D}"/>
              </a:ext>
            </a:extLst>
          </p:cNvPr>
          <p:cNvSpPr txBox="1"/>
          <p:nvPr/>
        </p:nvSpPr>
        <p:spPr>
          <a:xfrm>
            <a:off x="538421" y="4127500"/>
            <a:ext cx="6443592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Welche Aussage über die Persönlichkeit ist korrekt?</a:t>
            </a:r>
            <a:endParaRPr lang="en-US" sz="16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E813F808-0ECB-338A-1E7B-91271AD58F05}"/>
              </a:ext>
            </a:extLst>
          </p:cNvPr>
          <p:cNvSpPr txBox="1"/>
          <p:nvPr/>
        </p:nvSpPr>
        <p:spPr>
          <a:xfrm>
            <a:off x="552955" y="4510415"/>
            <a:ext cx="6443592" cy="190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en-US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Sie </a:t>
            </a: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arbeitete am ersten elektrischen Computer.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Sie entwickelte eine eigene Programmiersprache.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Sie erkannte, dass Maschinen nicht nur rechnen, sondern auch Musik oder Texte verarbeiten könnten.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Sie baute die Analytical Engine eigenständig.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Both"/>
            </a:pPr>
            <a:endParaRPr lang="en-US" sz="1400" dirty="0">
              <a:solidFill>
                <a:srgbClr val="000000"/>
              </a:solidFill>
              <a:latin typeface="Glacial Indifference"/>
              <a:sym typeface="Glacial Indifference Bold"/>
            </a:endParaRP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4FBEE522-3659-A117-67FB-E2907C92A10A}"/>
              </a:ext>
            </a:extLst>
          </p:cNvPr>
          <p:cNvSpPr/>
          <p:nvPr/>
        </p:nvSpPr>
        <p:spPr>
          <a:xfrm>
            <a:off x="554753" y="62611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0D34A680-7EB2-D6C4-DEB2-6DCF6BB95C96}"/>
              </a:ext>
            </a:extLst>
          </p:cNvPr>
          <p:cNvSpPr txBox="1"/>
          <p:nvPr/>
        </p:nvSpPr>
        <p:spPr>
          <a:xfrm>
            <a:off x="569207" y="6319746"/>
            <a:ext cx="6443592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Welche Erklärung gehört zu welchem Begriff?</a:t>
            </a:r>
            <a:endParaRPr lang="en-US" sz="16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03EE5D1-91EF-86C0-081D-62E20381753A}"/>
              </a:ext>
            </a:extLst>
          </p:cNvPr>
          <p:cNvGrpSpPr/>
          <p:nvPr/>
        </p:nvGrpSpPr>
        <p:grpSpPr>
          <a:xfrm>
            <a:off x="554753" y="6958988"/>
            <a:ext cx="2539929" cy="462150"/>
            <a:chOff x="385678" y="7367209"/>
            <a:chExt cx="2730835" cy="760171"/>
          </a:xfrm>
        </p:grpSpPr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FC422E33-ABA8-0CBB-EBE2-9EDF2DCCD07F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4CC04C25-2BD9-635E-EB3E-D91EE84D0FCF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Box 10">
                <a:extLst>
                  <a:ext uri="{FF2B5EF4-FFF2-40B4-BE49-F238E27FC236}">
                    <a16:creationId xmlns:a16="http://schemas.microsoft.com/office/drawing/2014/main" id="{CCAB30B1-42EF-EA8D-58F2-86948CCEB5C3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E53FC70D-FDC3-0E67-D6CB-CB56A44DCF95}"/>
                </a:ext>
              </a:extLst>
            </p:cNvPr>
            <p:cNvSpPr txBox="1"/>
            <p:nvPr/>
          </p:nvSpPr>
          <p:spPr>
            <a:xfrm>
              <a:off x="501650" y="7649824"/>
              <a:ext cx="2514600" cy="2953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Algorithmus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603108E-5F83-DE95-B7D5-3DBDD9D28155}"/>
              </a:ext>
            </a:extLst>
          </p:cNvPr>
          <p:cNvGrpSpPr/>
          <p:nvPr/>
        </p:nvGrpSpPr>
        <p:grpSpPr>
          <a:xfrm>
            <a:off x="552521" y="7598108"/>
            <a:ext cx="2539929" cy="462150"/>
            <a:chOff x="385678" y="7367209"/>
            <a:chExt cx="2730835" cy="760171"/>
          </a:xfrm>
        </p:grpSpPr>
        <p:grpSp>
          <p:nvGrpSpPr>
            <p:cNvPr id="52" name="Group 8">
              <a:extLst>
                <a:ext uri="{FF2B5EF4-FFF2-40B4-BE49-F238E27FC236}">
                  <a16:creationId xmlns:a16="http://schemas.microsoft.com/office/drawing/2014/main" id="{D2A98E91-52FA-4AB9-D579-0488DD65A1BB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95CC296F-A8E8-B6A0-C4D6-B9C7BD6BDC0E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TextBox 10">
                <a:extLst>
                  <a:ext uri="{FF2B5EF4-FFF2-40B4-BE49-F238E27FC236}">
                    <a16:creationId xmlns:a16="http://schemas.microsoft.com/office/drawing/2014/main" id="{FAECA24D-0716-99AE-0C9A-191442B2F3A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DE419433-88D1-92FE-5A3F-56A99DB22A52}"/>
                </a:ext>
              </a:extLst>
            </p:cNvPr>
            <p:cNvSpPr txBox="1"/>
            <p:nvPr/>
          </p:nvSpPr>
          <p:spPr>
            <a:xfrm>
              <a:off x="501650" y="7649824"/>
              <a:ext cx="2514599" cy="2953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Analytical Engine 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8D33CFA-41C6-522F-4CC2-2FFF01B5081D}"/>
              </a:ext>
            </a:extLst>
          </p:cNvPr>
          <p:cNvGrpSpPr/>
          <p:nvPr/>
        </p:nvGrpSpPr>
        <p:grpSpPr>
          <a:xfrm>
            <a:off x="552521" y="8237350"/>
            <a:ext cx="2539929" cy="462150"/>
            <a:chOff x="385678" y="7367209"/>
            <a:chExt cx="2730835" cy="760171"/>
          </a:xfrm>
        </p:grpSpPr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A826D248-509C-B5A1-6A18-20EAE38113D8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59" name="Freeform 9">
                <a:extLst>
                  <a:ext uri="{FF2B5EF4-FFF2-40B4-BE49-F238E27FC236}">
                    <a16:creationId xmlns:a16="http://schemas.microsoft.com/office/drawing/2014/main" id="{77FF2809-53A3-2503-2926-2CABE2DBCC89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TextBox 10">
                <a:extLst>
                  <a:ext uri="{FF2B5EF4-FFF2-40B4-BE49-F238E27FC236}">
                    <a16:creationId xmlns:a16="http://schemas.microsoft.com/office/drawing/2014/main" id="{38D2EED1-2DA0-A3BF-5F7D-B8081A08E1A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58" name="TextBox 11">
              <a:extLst>
                <a:ext uri="{FF2B5EF4-FFF2-40B4-BE49-F238E27FC236}">
                  <a16:creationId xmlns:a16="http://schemas.microsoft.com/office/drawing/2014/main" id="{8447CA5B-8A0B-518A-CB04-8F9AEC73244E}"/>
                </a:ext>
              </a:extLst>
            </p:cNvPr>
            <p:cNvSpPr txBox="1"/>
            <p:nvPr/>
          </p:nvSpPr>
          <p:spPr>
            <a:xfrm>
              <a:off x="501650" y="7649824"/>
              <a:ext cx="2514599" cy="2953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Charles Babbage C</a:t>
              </a:r>
            </a:p>
          </p:txBody>
        </p:sp>
      </p:grpSp>
      <p:sp>
        <p:nvSpPr>
          <p:cNvPr id="61" name="AutoShape 3">
            <a:extLst>
              <a:ext uri="{FF2B5EF4-FFF2-40B4-BE49-F238E27FC236}">
                <a16:creationId xmlns:a16="http://schemas.microsoft.com/office/drawing/2014/main" id="{2031922C-3BD2-F0CA-6ABE-F08E5F5E8204}"/>
              </a:ext>
            </a:extLst>
          </p:cNvPr>
          <p:cNvSpPr/>
          <p:nvPr/>
        </p:nvSpPr>
        <p:spPr>
          <a:xfrm>
            <a:off x="569207" y="89281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63" name="Group 8">
            <a:extLst>
              <a:ext uri="{FF2B5EF4-FFF2-40B4-BE49-F238E27FC236}">
                <a16:creationId xmlns:a16="http://schemas.microsoft.com/office/drawing/2014/main" id="{0976F566-BB16-DBEE-4335-776EDABF535F}"/>
              </a:ext>
            </a:extLst>
          </p:cNvPr>
          <p:cNvGrpSpPr/>
          <p:nvPr/>
        </p:nvGrpSpPr>
        <p:grpSpPr>
          <a:xfrm>
            <a:off x="3473451" y="9080500"/>
            <a:ext cx="3505199" cy="576189"/>
            <a:chOff x="0" y="0"/>
            <a:chExt cx="1730903" cy="805665"/>
          </a:xfrm>
        </p:grpSpPr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27487EBF-D7AB-6344-9ED1-EE5DF47BC1F2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TextBox 10">
              <a:extLst>
                <a:ext uri="{FF2B5EF4-FFF2-40B4-BE49-F238E27FC236}">
                  <a16:creationId xmlns:a16="http://schemas.microsoft.com/office/drawing/2014/main" id="{855903A2-DB1F-1DDB-DE96-2889E41642A3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B299B199-7170-FC33-C2BE-790967AAFA35}"/>
              </a:ext>
            </a:extLst>
          </p:cNvPr>
          <p:cNvGrpSpPr/>
          <p:nvPr/>
        </p:nvGrpSpPr>
        <p:grpSpPr>
          <a:xfrm>
            <a:off x="1886362" y="746906"/>
            <a:ext cx="2720817" cy="494072"/>
            <a:chOff x="0" y="0"/>
            <a:chExt cx="1730903" cy="805665"/>
          </a:xfrm>
        </p:grpSpPr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A414DC06-6D04-D727-C424-7C74F0787F2E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TextBox 10">
              <a:extLst>
                <a:ext uri="{FF2B5EF4-FFF2-40B4-BE49-F238E27FC236}">
                  <a16:creationId xmlns:a16="http://schemas.microsoft.com/office/drawing/2014/main" id="{8CAEEF55-C4EE-48AE-E379-9F3D5151D06D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70" name="Group 8">
            <a:extLst>
              <a:ext uri="{FF2B5EF4-FFF2-40B4-BE49-F238E27FC236}">
                <a16:creationId xmlns:a16="http://schemas.microsoft.com/office/drawing/2014/main" id="{CE95E376-7223-797D-6787-8BAE04EA9C5F}"/>
              </a:ext>
            </a:extLst>
          </p:cNvPr>
          <p:cNvGrpSpPr/>
          <p:nvPr/>
        </p:nvGrpSpPr>
        <p:grpSpPr>
          <a:xfrm>
            <a:off x="1895633" y="1398348"/>
            <a:ext cx="2720817" cy="494072"/>
            <a:chOff x="0" y="0"/>
            <a:chExt cx="1730903" cy="805665"/>
          </a:xfrm>
        </p:grpSpPr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D19DF7A8-37CC-3493-60FD-D456CB302D3B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TextBox 10">
              <a:extLst>
                <a:ext uri="{FF2B5EF4-FFF2-40B4-BE49-F238E27FC236}">
                  <a16:creationId xmlns:a16="http://schemas.microsoft.com/office/drawing/2014/main" id="{12A5BCD4-98D3-F4CF-4E26-A0B186B07FFF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sp>
        <p:nvSpPr>
          <p:cNvPr id="73" name="TextBox 17">
            <a:extLst>
              <a:ext uri="{FF2B5EF4-FFF2-40B4-BE49-F238E27FC236}">
                <a16:creationId xmlns:a16="http://schemas.microsoft.com/office/drawing/2014/main" id="{84F3BAF0-AD8C-5CF1-8030-2DDE1A5CEC37}"/>
              </a:ext>
            </a:extLst>
          </p:cNvPr>
          <p:cNvSpPr txBox="1"/>
          <p:nvPr/>
        </p:nvSpPr>
        <p:spPr>
          <a:xfrm>
            <a:off x="552521" y="9212141"/>
            <a:ext cx="2730834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Lösungswort: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E637EB-525E-61AB-EA24-92866FAD2F59}"/>
              </a:ext>
            </a:extLst>
          </p:cNvPr>
          <p:cNvGrpSpPr/>
          <p:nvPr/>
        </p:nvGrpSpPr>
        <p:grpSpPr>
          <a:xfrm>
            <a:off x="4256722" y="7552774"/>
            <a:ext cx="2730835" cy="507484"/>
            <a:chOff x="385678" y="7292641"/>
            <a:chExt cx="2730835" cy="834739"/>
          </a:xfrm>
        </p:grpSpPr>
        <p:grpSp>
          <p:nvGrpSpPr>
            <p:cNvPr id="75" name="Group 8">
              <a:extLst>
                <a:ext uri="{FF2B5EF4-FFF2-40B4-BE49-F238E27FC236}">
                  <a16:creationId xmlns:a16="http://schemas.microsoft.com/office/drawing/2014/main" id="{46DCE13E-670A-3207-DAD9-9DCC17D7FD04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6B9380D3-540A-DA39-2A3F-B80917E3815D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8" name="TextBox 10">
                <a:extLst>
                  <a:ext uri="{FF2B5EF4-FFF2-40B4-BE49-F238E27FC236}">
                    <a16:creationId xmlns:a16="http://schemas.microsoft.com/office/drawing/2014/main" id="{221D4C82-8659-5209-9472-C87F7A72385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76" name="TextBox 11">
              <a:extLst>
                <a:ext uri="{FF2B5EF4-FFF2-40B4-BE49-F238E27FC236}">
                  <a16:creationId xmlns:a16="http://schemas.microsoft.com/office/drawing/2014/main" id="{2B3161A3-4642-76CC-D9F2-AAC62458014E}"/>
                </a:ext>
              </a:extLst>
            </p:cNvPr>
            <p:cNvSpPr txBox="1"/>
            <p:nvPr/>
          </p:nvSpPr>
          <p:spPr>
            <a:xfrm>
              <a:off x="499683" y="7292641"/>
              <a:ext cx="2514599" cy="809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Folge</a:t>
              </a:r>
              <a:r>
                <a:rPr lang="de-DE" dirty="0"/>
                <a:t> </a:t>
              </a:r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von Anweisungen zur Lösung eines Problems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567D2B08-DEF3-096A-2D10-5D1F63089E16}"/>
              </a:ext>
            </a:extLst>
          </p:cNvPr>
          <p:cNvGrpSpPr/>
          <p:nvPr/>
        </p:nvGrpSpPr>
        <p:grpSpPr>
          <a:xfrm>
            <a:off x="4267507" y="8237350"/>
            <a:ext cx="2730835" cy="462150"/>
            <a:chOff x="385678" y="7367209"/>
            <a:chExt cx="2730835" cy="760171"/>
          </a:xfrm>
        </p:grpSpPr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FDEDD9F9-56D6-966C-7802-BDDAF7957330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3891C4B3-EAAE-3D19-47D4-C802A06B4EFA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" name="TextBox 10">
                <a:extLst>
                  <a:ext uri="{FF2B5EF4-FFF2-40B4-BE49-F238E27FC236}">
                    <a16:creationId xmlns:a16="http://schemas.microsoft.com/office/drawing/2014/main" id="{9CCC8CEB-E23C-52AE-FDE5-1AAB13AEE2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4A0831FD-7E29-AFE6-94E8-79EF15BEE9E6}"/>
                </a:ext>
              </a:extLst>
            </p:cNvPr>
            <p:cNvSpPr txBox="1"/>
            <p:nvPr/>
          </p:nvSpPr>
          <p:spPr>
            <a:xfrm>
              <a:off x="499683" y="7412502"/>
              <a:ext cx="2514599" cy="7087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Theoretischer Vorläufer des Computers 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C949001D-62D2-9509-4628-314807438182}"/>
              </a:ext>
            </a:extLst>
          </p:cNvPr>
          <p:cNvGrpSpPr/>
          <p:nvPr/>
        </p:nvGrpSpPr>
        <p:grpSpPr>
          <a:xfrm>
            <a:off x="4267507" y="6956688"/>
            <a:ext cx="2730835" cy="462150"/>
            <a:chOff x="385678" y="7367209"/>
            <a:chExt cx="2730835" cy="760171"/>
          </a:xfrm>
        </p:grpSpPr>
        <p:grpSp>
          <p:nvGrpSpPr>
            <p:cNvPr id="85" name="Group 8">
              <a:extLst>
                <a:ext uri="{FF2B5EF4-FFF2-40B4-BE49-F238E27FC236}">
                  <a16:creationId xmlns:a16="http://schemas.microsoft.com/office/drawing/2014/main" id="{F3AADEFD-8FA0-B5A8-8E4E-ED21019E96EB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687BF6C9-7850-D8F9-BCCC-91CE23BA6953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8" name="TextBox 10">
                <a:extLst>
                  <a:ext uri="{FF2B5EF4-FFF2-40B4-BE49-F238E27FC236}">
                    <a16:creationId xmlns:a16="http://schemas.microsoft.com/office/drawing/2014/main" id="{32592F69-2A84-829B-E3C2-3D988BF992E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86" name="TextBox 11">
              <a:extLst>
                <a:ext uri="{FF2B5EF4-FFF2-40B4-BE49-F238E27FC236}">
                  <a16:creationId xmlns:a16="http://schemas.microsoft.com/office/drawing/2014/main" id="{07A5CFB3-FCA2-CE09-DDDE-5290B269EA22}"/>
                </a:ext>
              </a:extLst>
            </p:cNvPr>
            <p:cNvSpPr txBox="1"/>
            <p:nvPr/>
          </p:nvSpPr>
          <p:spPr>
            <a:xfrm>
              <a:off x="439862" y="7418333"/>
              <a:ext cx="2622466" cy="7087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Erfinder der ersten mechanischen Rechenmaschine </a:t>
              </a:r>
            </a:p>
          </p:txBody>
        </p:sp>
      </p:grpSp>
      <p:sp>
        <p:nvSpPr>
          <p:cNvPr id="91" name="TextBox 10">
            <a:extLst>
              <a:ext uri="{FF2B5EF4-FFF2-40B4-BE49-F238E27FC236}">
                <a16:creationId xmlns:a16="http://schemas.microsoft.com/office/drawing/2014/main" id="{CA065730-E8FC-2082-6E89-0831E3C8B67A}"/>
              </a:ext>
            </a:extLst>
          </p:cNvPr>
          <p:cNvSpPr txBox="1"/>
          <p:nvPr/>
        </p:nvSpPr>
        <p:spPr>
          <a:xfrm>
            <a:off x="552521" y="2968614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id="{CFDDB32A-99EB-6B76-E327-CDCDB17E8BE5}"/>
              </a:ext>
            </a:extLst>
          </p:cNvPr>
          <p:cNvSpPr txBox="1"/>
          <p:nvPr/>
        </p:nvSpPr>
        <p:spPr>
          <a:xfrm>
            <a:off x="3752921" y="2950149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7" name="TextBox 10">
            <a:extLst>
              <a:ext uri="{FF2B5EF4-FFF2-40B4-BE49-F238E27FC236}">
                <a16:creationId xmlns:a16="http://schemas.microsoft.com/office/drawing/2014/main" id="{C8DF16AC-C3FE-01B3-BAAF-F6E7FF56F84B}"/>
              </a:ext>
            </a:extLst>
          </p:cNvPr>
          <p:cNvSpPr txBox="1"/>
          <p:nvPr/>
        </p:nvSpPr>
        <p:spPr>
          <a:xfrm>
            <a:off x="2152721" y="3272705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75C234BC-528B-5644-DA0C-CAB3AC03A456}"/>
              </a:ext>
            </a:extLst>
          </p:cNvPr>
          <p:cNvGrpSpPr/>
          <p:nvPr/>
        </p:nvGrpSpPr>
        <p:grpSpPr>
          <a:xfrm>
            <a:off x="538420" y="2832100"/>
            <a:ext cx="6463376" cy="992927"/>
            <a:chOff x="538420" y="2918101"/>
            <a:chExt cx="6463376" cy="992927"/>
          </a:xfrm>
        </p:grpSpPr>
        <p:sp>
          <p:nvSpPr>
            <p:cNvPr id="15" name="TextBox 15"/>
            <p:cNvSpPr txBox="1"/>
            <p:nvPr/>
          </p:nvSpPr>
          <p:spPr>
            <a:xfrm>
              <a:off x="558204" y="2918101"/>
              <a:ext cx="6443592" cy="933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_________________ gilt als die erste _________________ der Geschichte. Sie entwickelte einen _________________ , der auf der von Charles Babbage entworfenen _____________ ____ basierte. </a:t>
              </a:r>
              <a:endParaRPr lang="en-US" sz="1400" b="1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2453FBE7-3EDA-5478-68ED-E798147E57BC}"/>
                </a:ext>
              </a:extLst>
            </p:cNvPr>
            <p:cNvSpPr/>
            <p:nvPr/>
          </p:nvSpPr>
          <p:spPr>
            <a:xfrm>
              <a:off x="538420" y="2932577"/>
              <a:ext cx="1828799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328AC26C-A08D-74D8-C258-B327FFA60C5C}"/>
                </a:ext>
              </a:extLst>
            </p:cNvPr>
            <p:cNvSpPr/>
            <p:nvPr/>
          </p:nvSpPr>
          <p:spPr>
            <a:xfrm>
              <a:off x="3625851" y="2931228"/>
              <a:ext cx="1828799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F13BCD48-940C-3B8B-4509-F0BD03FBF351}"/>
                </a:ext>
              </a:extLst>
            </p:cNvPr>
            <p:cNvSpPr/>
            <p:nvPr/>
          </p:nvSpPr>
          <p:spPr>
            <a:xfrm>
              <a:off x="2025650" y="3272705"/>
              <a:ext cx="1828799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37D1AE8-4BED-1940-6EAB-279A783399F5}"/>
                </a:ext>
              </a:extLst>
            </p:cNvPr>
            <p:cNvSpPr/>
            <p:nvPr/>
          </p:nvSpPr>
          <p:spPr>
            <a:xfrm>
              <a:off x="1568450" y="3615170"/>
              <a:ext cx="1828799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00" name="TextBox 10">
            <a:extLst>
              <a:ext uri="{FF2B5EF4-FFF2-40B4-BE49-F238E27FC236}">
                <a16:creationId xmlns:a16="http://schemas.microsoft.com/office/drawing/2014/main" id="{790395AE-6E34-1297-64A0-370F8C5E3BAA}"/>
              </a:ext>
            </a:extLst>
          </p:cNvPr>
          <p:cNvSpPr txBox="1"/>
          <p:nvPr/>
        </p:nvSpPr>
        <p:spPr>
          <a:xfrm>
            <a:off x="1568450" y="3615170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AA781B4E-9FD5-A542-A00E-C8BAF3441F83}"/>
              </a:ext>
            </a:extLst>
          </p:cNvPr>
          <p:cNvSpPr txBox="1"/>
          <p:nvPr/>
        </p:nvSpPr>
        <p:spPr>
          <a:xfrm>
            <a:off x="538420" y="9842500"/>
            <a:ext cx="647437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3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Das Lösungswort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setzt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zusammen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jeweils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ersten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Lückentexts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der Nummer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Single-Choice Aufgabe und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Kombinationen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Zuordnung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sortiert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dem Alphabet. Alle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werden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groß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geschrieben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!</a:t>
            </a:r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449D4AD1-86A2-E4DC-3880-8B4E1B1F42B1}"/>
              </a:ext>
            </a:extLst>
          </p:cNvPr>
          <p:cNvGrpSpPr/>
          <p:nvPr/>
        </p:nvGrpSpPr>
        <p:grpSpPr>
          <a:xfrm>
            <a:off x="184166" y="6987826"/>
            <a:ext cx="341601" cy="1680654"/>
            <a:chOff x="184166" y="6987826"/>
            <a:chExt cx="341601" cy="1680654"/>
          </a:xfrm>
        </p:grpSpPr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5D02BE1-4235-BCAA-801E-DA88C2778632}"/>
                </a:ext>
              </a:extLst>
            </p:cNvPr>
            <p:cNvSpPr txBox="1"/>
            <p:nvPr/>
          </p:nvSpPr>
          <p:spPr>
            <a:xfrm>
              <a:off x="196850" y="6987826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2000" b="0" i="0" u="none" strike="noStrike" kern="1200" cap="none" spc="-89" normalizeH="0" baseline="0" noProof="0" dirty="0">
                  <a:ln>
                    <a:noFill/>
                  </a:ln>
                  <a:solidFill>
                    <a:srgbClr val="AD9073"/>
                  </a:solidFill>
                  <a:effectLst/>
                  <a:uLnTx/>
                  <a:uFillTx/>
                  <a:latin typeface="Intro"/>
                  <a:ea typeface="Intro"/>
                  <a:cs typeface="Intro"/>
                  <a:sym typeface="Intro"/>
                </a:rPr>
                <a:t>A</a:t>
              </a:r>
              <a:endParaRPr lang="de-DE" sz="2000" dirty="0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85F3ED4-2B1E-886F-FE68-FF4D91680946}"/>
                </a:ext>
              </a:extLst>
            </p:cNvPr>
            <p:cNvSpPr txBox="1"/>
            <p:nvPr/>
          </p:nvSpPr>
          <p:spPr>
            <a:xfrm>
              <a:off x="185982" y="7629128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B</a:t>
              </a:r>
              <a:endParaRPr lang="de-DE" sz="2000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4FD6C147-0845-7589-1B31-F0D1FA25B7B1}"/>
                </a:ext>
              </a:extLst>
            </p:cNvPr>
            <p:cNvSpPr txBox="1"/>
            <p:nvPr/>
          </p:nvSpPr>
          <p:spPr>
            <a:xfrm>
              <a:off x="184166" y="8268370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C</a:t>
              </a:r>
              <a:endParaRPr lang="de-DE" sz="2000" dirty="0"/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5C3F34FA-A353-D4A3-6076-9F6A83FA67BC}"/>
              </a:ext>
            </a:extLst>
          </p:cNvPr>
          <p:cNvGrpSpPr/>
          <p:nvPr/>
        </p:nvGrpSpPr>
        <p:grpSpPr>
          <a:xfrm>
            <a:off x="7033544" y="7012875"/>
            <a:ext cx="341601" cy="1680654"/>
            <a:chOff x="184166" y="6987826"/>
            <a:chExt cx="341601" cy="1680654"/>
          </a:xfrm>
        </p:grpSpPr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F8A2634-3EBD-AF86-BF6F-CAA7F9A3D54D}"/>
                </a:ext>
              </a:extLst>
            </p:cNvPr>
            <p:cNvSpPr txBox="1"/>
            <p:nvPr/>
          </p:nvSpPr>
          <p:spPr>
            <a:xfrm>
              <a:off x="196850" y="6987826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0D564FE8-5B6B-6178-AD8E-75B5F10EF7DF}"/>
                </a:ext>
              </a:extLst>
            </p:cNvPr>
            <p:cNvSpPr txBox="1"/>
            <p:nvPr/>
          </p:nvSpPr>
          <p:spPr>
            <a:xfrm>
              <a:off x="185982" y="7629128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AB912952-AB58-1281-5043-526EBC6513A1}"/>
                </a:ext>
              </a:extLst>
            </p:cNvPr>
            <p:cNvSpPr txBox="1"/>
            <p:nvPr/>
          </p:nvSpPr>
          <p:spPr>
            <a:xfrm>
              <a:off x="184166" y="8268370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3</a:t>
              </a:r>
              <a:endParaRPr lang="de-DE" sz="2000" dirty="0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060B6865-15AC-0BB5-FB95-C69A3C1860C0}"/>
              </a:ext>
            </a:extLst>
          </p:cNvPr>
          <p:cNvGrpSpPr/>
          <p:nvPr/>
        </p:nvGrpSpPr>
        <p:grpSpPr>
          <a:xfrm>
            <a:off x="502269" y="4506939"/>
            <a:ext cx="331302" cy="1654154"/>
            <a:chOff x="502269" y="4506939"/>
            <a:chExt cx="331302" cy="1654154"/>
          </a:xfrm>
        </p:grpSpPr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D75B4B5D-D1F3-CB68-D147-9F696BFAC84D}"/>
                </a:ext>
              </a:extLst>
            </p:cNvPr>
            <p:cNvSpPr txBox="1"/>
            <p:nvPr/>
          </p:nvSpPr>
          <p:spPr>
            <a:xfrm>
              <a:off x="502269" y="4506939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EF450456-9EBB-980E-82B3-DDACD705D9B4}"/>
                </a:ext>
              </a:extLst>
            </p:cNvPr>
            <p:cNvSpPr txBox="1"/>
            <p:nvPr/>
          </p:nvSpPr>
          <p:spPr>
            <a:xfrm>
              <a:off x="503168" y="4808874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F821474E-4963-0D54-5D32-CA13A8F75DC1}"/>
                </a:ext>
              </a:extLst>
            </p:cNvPr>
            <p:cNvSpPr txBox="1"/>
            <p:nvPr/>
          </p:nvSpPr>
          <p:spPr>
            <a:xfrm>
              <a:off x="504654" y="5144421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3</a:t>
              </a:r>
              <a:endParaRPr lang="de-DE" sz="2000" dirty="0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EB532D8C-266E-87AB-8AB5-463C681486C9}"/>
                </a:ext>
              </a:extLst>
            </p:cNvPr>
            <p:cNvSpPr txBox="1"/>
            <p:nvPr/>
          </p:nvSpPr>
          <p:spPr>
            <a:xfrm>
              <a:off x="504654" y="5760983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4</a:t>
              </a:r>
              <a:endParaRPr lang="de-DE" sz="20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E40CC-6D9D-8030-A958-59931EF12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>
            <a:extLst>
              <a:ext uri="{FF2B5EF4-FFF2-40B4-BE49-F238E27FC236}">
                <a16:creationId xmlns:a16="http://schemas.microsoft.com/office/drawing/2014/main" id="{223CC6E9-C5FA-48A9-7424-65A3A5C2255F}"/>
              </a:ext>
            </a:extLst>
          </p:cNvPr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CB8481C-6BDC-A2C5-3F7F-44CAEE8AC8B5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2DDB215-619D-B062-0D6E-AE390B63B036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03FC0B58-0116-BE6C-408E-76853EF2474A}"/>
              </a:ext>
            </a:extLst>
          </p:cNvPr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E861301-3793-B10A-2C9E-6F8DB93AFE10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D2E4272E-6AF6-1E51-C54E-493C084D7A7F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6A9CD2-E3A7-945A-82DA-41B66A68A09E}"/>
              </a:ext>
            </a:extLst>
          </p:cNvPr>
          <p:cNvGrpSpPr/>
          <p:nvPr/>
        </p:nvGrpSpPr>
        <p:grpSpPr>
          <a:xfrm>
            <a:off x="547930" y="833317"/>
            <a:ext cx="6486146" cy="9020286"/>
            <a:chOff x="543163" y="835625"/>
            <a:chExt cx="6486146" cy="9020286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C4D4E2FC-3C59-6321-7C26-C644D6D56674}"/>
                </a:ext>
              </a:extLst>
            </p:cNvPr>
            <p:cNvGrpSpPr/>
            <p:nvPr/>
          </p:nvGrpSpPr>
          <p:grpSpPr>
            <a:xfrm>
              <a:off x="543163" y="835625"/>
              <a:ext cx="6486146" cy="9020286"/>
              <a:chOff x="0" y="0"/>
              <a:chExt cx="1730903" cy="1078276"/>
            </a:xfrm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FE24EAA0-37F8-1EE2-9EED-D537E6AD7752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1078276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1078276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1078276"/>
                    </a:lnTo>
                    <a:lnTo>
                      <a:pt x="0" y="107827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TextBox 10">
                <a:extLst>
                  <a:ext uri="{FF2B5EF4-FFF2-40B4-BE49-F238E27FC236}">
                    <a16:creationId xmlns:a16="http://schemas.microsoft.com/office/drawing/2014/main" id="{651594DE-0347-27B0-B35D-0EF84D124466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1078276"/>
              </a:xfrm>
              <a:prstGeom prst="rect">
                <a:avLst/>
              </a:prstGeom>
              <a:ln>
                <a:noFill/>
              </a:ln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6" name="AutoShape 30">
              <a:extLst>
                <a:ext uri="{FF2B5EF4-FFF2-40B4-BE49-F238E27FC236}">
                  <a16:creationId xmlns:a16="http://schemas.microsoft.com/office/drawing/2014/main" id="{A94CECEA-4CD1-0AB3-38ED-48B20525F3F5}"/>
                </a:ext>
              </a:extLst>
            </p:cNvPr>
            <p:cNvSpPr/>
            <p:nvPr/>
          </p:nvSpPr>
          <p:spPr>
            <a:xfrm>
              <a:off x="778250" y="1920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AutoShape 31">
              <a:extLst>
                <a:ext uri="{FF2B5EF4-FFF2-40B4-BE49-F238E27FC236}">
                  <a16:creationId xmlns:a16="http://schemas.microsoft.com/office/drawing/2014/main" id="{1E80085B-5D8C-3B79-3D34-FC88D864E51E}"/>
                </a:ext>
              </a:extLst>
            </p:cNvPr>
            <p:cNvSpPr/>
            <p:nvPr/>
          </p:nvSpPr>
          <p:spPr>
            <a:xfrm>
              <a:off x="778250" y="1240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AutoShape 30">
              <a:extLst>
                <a:ext uri="{FF2B5EF4-FFF2-40B4-BE49-F238E27FC236}">
                  <a16:creationId xmlns:a16="http://schemas.microsoft.com/office/drawing/2014/main" id="{D3971D28-140F-3F1C-AF90-8806C83921FB}"/>
                </a:ext>
              </a:extLst>
            </p:cNvPr>
            <p:cNvSpPr/>
            <p:nvPr/>
          </p:nvSpPr>
          <p:spPr>
            <a:xfrm>
              <a:off x="778250" y="2603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AutoShape 30">
              <a:extLst>
                <a:ext uri="{FF2B5EF4-FFF2-40B4-BE49-F238E27FC236}">
                  <a16:creationId xmlns:a16="http://schemas.microsoft.com/office/drawing/2014/main" id="{C8E27E9B-190F-47BB-006E-E824027B86A1}"/>
                </a:ext>
              </a:extLst>
            </p:cNvPr>
            <p:cNvSpPr/>
            <p:nvPr/>
          </p:nvSpPr>
          <p:spPr>
            <a:xfrm>
              <a:off x="778250" y="39777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31">
              <a:extLst>
                <a:ext uri="{FF2B5EF4-FFF2-40B4-BE49-F238E27FC236}">
                  <a16:creationId xmlns:a16="http://schemas.microsoft.com/office/drawing/2014/main" id="{DE7772E0-91F0-00C1-56F8-5840A866D862}"/>
                </a:ext>
              </a:extLst>
            </p:cNvPr>
            <p:cNvSpPr/>
            <p:nvPr/>
          </p:nvSpPr>
          <p:spPr>
            <a:xfrm>
              <a:off x="778250" y="32983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AutoShape 30">
              <a:extLst>
                <a:ext uri="{FF2B5EF4-FFF2-40B4-BE49-F238E27FC236}">
                  <a16:creationId xmlns:a16="http://schemas.microsoft.com/office/drawing/2014/main" id="{E04D0C14-5D09-AD8E-C688-80AD7C74D201}"/>
                </a:ext>
              </a:extLst>
            </p:cNvPr>
            <p:cNvSpPr/>
            <p:nvPr/>
          </p:nvSpPr>
          <p:spPr>
            <a:xfrm>
              <a:off x="778250" y="46609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AutoShape 30">
              <a:extLst>
                <a:ext uri="{FF2B5EF4-FFF2-40B4-BE49-F238E27FC236}">
                  <a16:creationId xmlns:a16="http://schemas.microsoft.com/office/drawing/2014/main" id="{816FCEDB-3235-F105-89BD-7A524B1016E1}"/>
                </a:ext>
              </a:extLst>
            </p:cNvPr>
            <p:cNvSpPr/>
            <p:nvPr/>
          </p:nvSpPr>
          <p:spPr>
            <a:xfrm>
              <a:off x="778250" y="60351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AutoShape 31">
              <a:extLst>
                <a:ext uri="{FF2B5EF4-FFF2-40B4-BE49-F238E27FC236}">
                  <a16:creationId xmlns:a16="http://schemas.microsoft.com/office/drawing/2014/main" id="{6DCC7A70-4E31-00D6-C744-91DA00D6A6EB}"/>
                </a:ext>
              </a:extLst>
            </p:cNvPr>
            <p:cNvSpPr/>
            <p:nvPr/>
          </p:nvSpPr>
          <p:spPr>
            <a:xfrm>
              <a:off x="778250" y="53557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AutoShape 30">
              <a:extLst>
                <a:ext uri="{FF2B5EF4-FFF2-40B4-BE49-F238E27FC236}">
                  <a16:creationId xmlns:a16="http://schemas.microsoft.com/office/drawing/2014/main" id="{B2055852-36A7-1093-F615-2845F940EE76}"/>
                </a:ext>
              </a:extLst>
            </p:cNvPr>
            <p:cNvSpPr/>
            <p:nvPr/>
          </p:nvSpPr>
          <p:spPr>
            <a:xfrm>
              <a:off x="778250" y="67183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AutoShape 30">
              <a:extLst>
                <a:ext uri="{FF2B5EF4-FFF2-40B4-BE49-F238E27FC236}">
                  <a16:creationId xmlns:a16="http://schemas.microsoft.com/office/drawing/2014/main" id="{8B3D8331-292B-9E1D-7400-1B688BB0FDF0}"/>
                </a:ext>
              </a:extLst>
            </p:cNvPr>
            <p:cNvSpPr/>
            <p:nvPr/>
          </p:nvSpPr>
          <p:spPr>
            <a:xfrm>
              <a:off x="730250" y="74041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AutoShape 30">
              <a:extLst>
                <a:ext uri="{FF2B5EF4-FFF2-40B4-BE49-F238E27FC236}">
                  <a16:creationId xmlns:a16="http://schemas.microsoft.com/office/drawing/2014/main" id="{3F85D723-A15F-54FB-943B-04A9F860722D}"/>
                </a:ext>
              </a:extLst>
            </p:cNvPr>
            <p:cNvSpPr/>
            <p:nvPr/>
          </p:nvSpPr>
          <p:spPr>
            <a:xfrm>
              <a:off x="730250" y="8778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31">
              <a:extLst>
                <a:ext uri="{FF2B5EF4-FFF2-40B4-BE49-F238E27FC236}">
                  <a16:creationId xmlns:a16="http://schemas.microsoft.com/office/drawing/2014/main" id="{5CEC44AB-D6F8-7FC5-2827-843107BD4C64}"/>
                </a:ext>
              </a:extLst>
            </p:cNvPr>
            <p:cNvSpPr/>
            <p:nvPr/>
          </p:nvSpPr>
          <p:spPr>
            <a:xfrm>
              <a:off x="730250" y="8098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AutoShape 30">
              <a:extLst>
                <a:ext uri="{FF2B5EF4-FFF2-40B4-BE49-F238E27FC236}">
                  <a16:creationId xmlns:a16="http://schemas.microsoft.com/office/drawing/2014/main" id="{980A4FFA-E226-577F-0AAC-6B96B1B3081F}"/>
                </a:ext>
              </a:extLst>
            </p:cNvPr>
            <p:cNvSpPr/>
            <p:nvPr/>
          </p:nvSpPr>
          <p:spPr>
            <a:xfrm>
              <a:off x="730250" y="9461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0671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FBBBA9-61C1-AC8F-93EB-6A865FF92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>
            <a:extLst>
              <a:ext uri="{FF2B5EF4-FFF2-40B4-BE49-F238E27FC236}">
                <a16:creationId xmlns:a16="http://schemas.microsoft.com/office/drawing/2014/main" id="{F0A789DB-B7A5-9622-FFD5-D07DBA7AD7AC}"/>
              </a:ext>
            </a:extLst>
          </p:cNvPr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CE41E6D3-9AEA-DA67-D916-FADF599E9A8E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753B4F15-7372-36A4-2B55-94BB3C05D9A0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83D1E22F-9992-5876-122D-5B6D82E32731}"/>
              </a:ext>
            </a:extLst>
          </p:cNvPr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0C44E00A-4A43-9884-D49D-FEE6B9CC1A7B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A7A22B5-56DE-EC0A-DBAD-1CBCA0ED3E72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C7387A-064C-F716-C774-E128C597BB27}"/>
              </a:ext>
            </a:extLst>
          </p:cNvPr>
          <p:cNvGrpSpPr/>
          <p:nvPr/>
        </p:nvGrpSpPr>
        <p:grpSpPr>
          <a:xfrm>
            <a:off x="547930" y="833317"/>
            <a:ext cx="6486146" cy="9020286"/>
            <a:chOff x="543163" y="835625"/>
            <a:chExt cx="6486146" cy="9020286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74D596D3-F14B-A6DD-B1AD-A46A3172A5BC}"/>
                </a:ext>
              </a:extLst>
            </p:cNvPr>
            <p:cNvGrpSpPr/>
            <p:nvPr/>
          </p:nvGrpSpPr>
          <p:grpSpPr>
            <a:xfrm>
              <a:off x="543163" y="835625"/>
              <a:ext cx="6486146" cy="9020286"/>
              <a:chOff x="0" y="0"/>
              <a:chExt cx="1730903" cy="1078276"/>
            </a:xfrm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D4013A6E-6145-CC84-33F7-72508713E823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1078276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1078276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1078276"/>
                    </a:lnTo>
                    <a:lnTo>
                      <a:pt x="0" y="107827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TextBox 10">
                <a:extLst>
                  <a:ext uri="{FF2B5EF4-FFF2-40B4-BE49-F238E27FC236}">
                    <a16:creationId xmlns:a16="http://schemas.microsoft.com/office/drawing/2014/main" id="{DE6C07D1-4357-4FE0-84FB-8EAAC77C852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1078276"/>
              </a:xfrm>
              <a:prstGeom prst="rect">
                <a:avLst/>
              </a:prstGeom>
              <a:ln>
                <a:noFill/>
              </a:ln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6" name="AutoShape 30">
              <a:extLst>
                <a:ext uri="{FF2B5EF4-FFF2-40B4-BE49-F238E27FC236}">
                  <a16:creationId xmlns:a16="http://schemas.microsoft.com/office/drawing/2014/main" id="{680ED84F-A598-D83D-29C1-B5BF002F6D64}"/>
                </a:ext>
              </a:extLst>
            </p:cNvPr>
            <p:cNvSpPr/>
            <p:nvPr/>
          </p:nvSpPr>
          <p:spPr>
            <a:xfrm>
              <a:off x="778250" y="1920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AutoShape 31">
              <a:extLst>
                <a:ext uri="{FF2B5EF4-FFF2-40B4-BE49-F238E27FC236}">
                  <a16:creationId xmlns:a16="http://schemas.microsoft.com/office/drawing/2014/main" id="{E822A7D6-3EAC-E885-F20C-B6A65012FA09}"/>
                </a:ext>
              </a:extLst>
            </p:cNvPr>
            <p:cNvSpPr/>
            <p:nvPr/>
          </p:nvSpPr>
          <p:spPr>
            <a:xfrm>
              <a:off x="778250" y="1240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AutoShape 30">
              <a:extLst>
                <a:ext uri="{FF2B5EF4-FFF2-40B4-BE49-F238E27FC236}">
                  <a16:creationId xmlns:a16="http://schemas.microsoft.com/office/drawing/2014/main" id="{DFF76892-86F5-B228-5984-0DD9463229B3}"/>
                </a:ext>
              </a:extLst>
            </p:cNvPr>
            <p:cNvSpPr/>
            <p:nvPr/>
          </p:nvSpPr>
          <p:spPr>
            <a:xfrm>
              <a:off x="778250" y="2603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AutoShape 30">
              <a:extLst>
                <a:ext uri="{FF2B5EF4-FFF2-40B4-BE49-F238E27FC236}">
                  <a16:creationId xmlns:a16="http://schemas.microsoft.com/office/drawing/2014/main" id="{D7F65040-321B-86A1-FC16-8A91EE82CBB8}"/>
                </a:ext>
              </a:extLst>
            </p:cNvPr>
            <p:cNvSpPr/>
            <p:nvPr/>
          </p:nvSpPr>
          <p:spPr>
            <a:xfrm>
              <a:off x="778250" y="39777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31">
              <a:extLst>
                <a:ext uri="{FF2B5EF4-FFF2-40B4-BE49-F238E27FC236}">
                  <a16:creationId xmlns:a16="http://schemas.microsoft.com/office/drawing/2014/main" id="{668B9E00-23E6-20CD-D19D-95A2D7B692A9}"/>
                </a:ext>
              </a:extLst>
            </p:cNvPr>
            <p:cNvSpPr/>
            <p:nvPr/>
          </p:nvSpPr>
          <p:spPr>
            <a:xfrm>
              <a:off x="778250" y="32983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AutoShape 30">
              <a:extLst>
                <a:ext uri="{FF2B5EF4-FFF2-40B4-BE49-F238E27FC236}">
                  <a16:creationId xmlns:a16="http://schemas.microsoft.com/office/drawing/2014/main" id="{CF4D14AA-F8A4-2435-FC03-AD68217BC7C0}"/>
                </a:ext>
              </a:extLst>
            </p:cNvPr>
            <p:cNvSpPr/>
            <p:nvPr/>
          </p:nvSpPr>
          <p:spPr>
            <a:xfrm>
              <a:off x="778250" y="46609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AutoShape 30">
              <a:extLst>
                <a:ext uri="{FF2B5EF4-FFF2-40B4-BE49-F238E27FC236}">
                  <a16:creationId xmlns:a16="http://schemas.microsoft.com/office/drawing/2014/main" id="{B2C6C7AB-4661-9697-B362-2A5E8CB904F0}"/>
                </a:ext>
              </a:extLst>
            </p:cNvPr>
            <p:cNvSpPr/>
            <p:nvPr/>
          </p:nvSpPr>
          <p:spPr>
            <a:xfrm>
              <a:off x="778250" y="60351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AutoShape 31">
              <a:extLst>
                <a:ext uri="{FF2B5EF4-FFF2-40B4-BE49-F238E27FC236}">
                  <a16:creationId xmlns:a16="http://schemas.microsoft.com/office/drawing/2014/main" id="{76797508-1C0D-DACC-A8DA-546701EF957E}"/>
                </a:ext>
              </a:extLst>
            </p:cNvPr>
            <p:cNvSpPr/>
            <p:nvPr/>
          </p:nvSpPr>
          <p:spPr>
            <a:xfrm>
              <a:off x="778250" y="53557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AutoShape 30">
              <a:extLst>
                <a:ext uri="{FF2B5EF4-FFF2-40B4-BE49-F238E27FC236}">
                  <a16:creationId xmlns:a16="http://schemas.microsoft.com/office/drawing/2014/main" id="{00EFAAA4-4DAF-635D-FDFC-C827A2FC9E20}"/>
                </a:ext>
              </a:extLst>
            </p:cNvPr>
            <p:cNvSpPr/>
            <p:nvPr/>
          </p:nvSpPr>
          <p:spPr>
            <a:xfrm>
              <a:off x="778250" y="67183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AutoShape 30">
              <a:extLst>
                <a:ext uri="{FF2B5EF4-FFF2-40B4-BE49-F238E27FC236}">
                  <a16:creationId xmlns:a16="http://schemas.microsoft.com/office/drawing/2014/main" id="{3FA030D7-5A70-58FE-7928-2642BE01B6BF}"/>
                </a:ext>
              </a:extLst>
            </p:cNvPr>
            <p:cNvSpPr/>
            <p:nvPr/>
          </p:nvSpPr>
          <p:spPr>
            <a:xfrm>
              <a:off x="730250" y="74041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AutoShape 30">
              <a:extLst>
                <a:ext uri="{FF2B5EF4-FFF2-40B4-BE49-F238E27FC236}">
                  <a16:creationId xmlns:a16="http://schemas.microsoft.com/office/drawing/2014/main" id="{97F2BFAD-9150-112C-5E72-4CF474581BC2}"/>
                </a:ext>
              </a:extLst>
            </p:cNvPr>
            <p:cNvSpPr/>
            <p:nvPr/>
          </p:nvSpPr>
          <p:spPr>
            <a:xfrm>
              <a:off x="730250" y="8778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31">
              <a:extLst>
                <a:ext uri="{FF2B5EF4-FFF2-40B4-BE49-F238E27FC236}">
                  <a16:creationId xmlns:a16="http://schemas.microsoft.com/office/drawing/2014/main" id="{43319DBF-8CB0-EEB0-78CE-22F08D1792B4}"/>
                </a:ext>
              </a:extLst>
            </p:cNvPr>
            <p:cNvSpPr/>
            <p:nvPr/>
          </p:nvSpPr>
          <p:spPr>
            <a:xfrm>
              <a:off x="730250" y="8098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AutoShape 30">
              <a:extLst>
                <a:ext uri="{FF2B5EF4-FFF2-40B4-BE49-F238E27FC236}">
                  <a16:creationId xmlns:a16="http://schemas.microsoft.com/office/drawing/2014/main" id="{9CF480D6-0953-FB7F-CD3D-CAD9826A4AD0}"/>
                </a:ext>
              </a:extLst>
            </p:cNvPr>
            <p:cNvSpPr/>
            <p:nvPr/>
          </p:nvSpPr>
          <p:spPr>
            <a:xfrm>
              <a:off x="730250" y="9461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8330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C3B62-F92B-8771-20B9-DE997916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101">
            <a:extLst>
              <a:ext uri="{FF2B5EF4-FFF2-40B4-BE49-F238E27FC236}">
                <a16:creationId xmlns:a16="http://schemas.microsoft.com/office/drawing/2014/main" id="{82790974-890B-835A-7AAA-AE086466C13B}"/>
              </a:ext>
            </a:extLst>
          </p:cNvPr>
          <p:cNvSpPr/>
          <p:nvPr/>
        </p:nvSpPr>
        <p:spPr>
          <a:xfrm>
            <a:off x="4945046" y="454627"/>
            <a:ext cx="2068291" cy="2068291"/>
          </a:xfrm>
          <a:prstGeom prst="ellipse">
            <a:avLst/>
          </a:prstGeom>
          <a:ln w="25400"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68291"/>
                      <a:gd name="connsiteY0" fmla="*/ 1034146 h 2068291"/>
                      <a:gd name="connsiteX1" fmla="*/ 1034146 w 2068291"/>
                      <a:gd name="connsiteY1" fmla="*/ 0 h 2068291"/>
                      <a:gd name="connsiteX2" fmla="*/ 2068292 w 2068291"/>
                      <a:gd name="connsiteY2" fmla="*/ 1034146 h 2068291"/>
                      <a:gd name="connsiteX3" fmla="*/ 1034146 w 2068291"/>
                      <a:gd name="connsiteY3" fmla="*/ 2068292 h 2068291"/>
                      <a:gd name="connsiteX4" fmla="*/ 0 w 2068291"/>
                      <a:gd name="connsiteY4" fmla="*/ 1034146 h 2068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8291" h="2068291" fill="none" extrusionOk="0">
                        <a:moveTo>
                          <a:pt x="0" y="1034146"/>
                        </a:moveTo>
                        <a:cubicBezTo>
                          <a:pt x="81443" y="472665"/>
                          <a:pt x="480802" y="-36631"/>
                          <a:pt x="1034146" y="0"/>
                        </a:cubicBezTo>
                        <a:cubicBezTo>
                          <a:pt x="1492738" y="-17236"/>
                          <a:pt x="1960745" y="564258"/>
                          <a:pt x="2068292" y="1034146"/>
                        </a:cubicBezTo>
                        <a:cubicBezTo>
                          <a:pt x="2064935" y="1573274"/>
                          <a:pt x="1576005" y="2108988"/>
                          <a:pt x="1034146" y="2068292"/>
                        </a:cubicBezTo>
                        <a:cubicBezTo>
                          <a:pt x="575565" y="2131309"/>
                          <a:pt x="104536" y="1630423"/>
                          <a:pt x="0" y="1034146"/>
                        </a:cubicBezTo>
                        <a:close/>
                      </a:path>
                      <a:path w="2068291" h="2068291" stroke="0" extrusionOk="0">
                        <a:moveTo>
                          <a:pt x="0" y="1034146"/>
                        </a:moveTo>
                        <a:cubicBezTo>
                          <a:pt x="-83880" y="411264"/>
                          <a:pt x="355536" y="40334"/>
                          <a:pt x="1034146" y="0"/>
                        </a:cubicBezTo>
                        <a:cubicBezTo>
                          <a:pt x="1767871" y="34227"/>
                          <a:pt x="2052738" y="463498"/>
                          <a:pt x="2068292" y="1034146"/>
                        </a:cubicBezTo>
                        <a:cubicBezTo>
                          <a:pt x="1953577" y="1717314"/>
                          <a:pt x="1600954" y="2092254"/>
                          <a:pt x="1034146" y="2068292"/>
                        </a:cubicBezTo>
                        <a:cubicBezTo>
                          <a:pt x="364394" y="2014341"/>
                          <a:pt x="74734" y="1640998"/>
                          <a:pt x="0" y="103414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060C819-963E-6888-9C66-47243F5B51F9}"/>
              </a:ext>
            </a:extLst>
          </p:cNvPr>
          <p:cNvSpPr/>
          <p:nvPr/>
        </p:nvSpPr>
        <p:spPr>
          <a:xfrm>
            <a:off x="558204" y="26035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66F201F-2B57-BF23-003A-9EDDC10F4CED}"/>
              </a:ext>
            </a:extLst>
          </p:cNvPr>
          <p:cNvSpPr/>
          <p:nvPr/>
        </p:nvSpPr>
        <p:spPr>
          <a:xfrm>
            <a:off x="558204" y="45085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3FCA9507-28A1-05AB-2CBE-638A904B60C2}"/>
              </a:ext>
            </a:extLst>
          </p:cNvPr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7201FCA-CEBF-424E-D989-C04A93B42895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3A16B74C-D966-1C1B-5C0A-E34F4D2A2E0B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47E6F15E-331C-5E1A-1E01-983D4D326A80}"/>
              </a:ext>
            </a:extLst>
          </p:cNvPr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F9E14A67-6548-14FB-974A-1941A074B81A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724149A0-A024-8089-328A-C5F6E5EEBAB1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30" name="TextBox 17">
            <a:extLst>
              <a:ext uri="{FF2B5EF4-FFF2-40B4-BE49-F238E27FC236}">
                <a16:creationId xmlns:a16="http://schemas.microsoft.com/office/drawing/2014/main" id="{D651B989-E012-A8A4-1BC6-846FEB741A6A}"/>
              </a:ext>
            </a:extLst>
          </p:cNvPr>
          <p:cNvSpPr txBox="1"/>
          <p:nvPr/>
        </p:nvSpPr>
        <p:spPr>
          <a:xfrm>
            <a:off x="541626" y="837489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Name:</a:t>
            </a: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660FEF19-473F-FB41-9ACD-40783B39E4A6}"/>
              </a:ext>
            </a:extLst>
          </p:cNvPr>
          <p:cNvSpPr txBox="1"/>
          <p:nvPr/>
        </p:nvSpPr>
        <p:spPr>
          <a:xfrm>
            <a:off x="541626" y="1519330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Jahr: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B7E98656-0F87-D0D3-DED7-A93497FFD226}"/>
              </a:ext>
            </a:extLst>
          </p:cNvPr>
          <p:cNvSpPr txBox="1"/>
          <p:nvPr/>
        </p:nvSpPr>
        <p:spPr>
          <a:xfrm>
            <a:off x="569207" y="4584700"/>
            <a:ext cx="6443592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Welche Aussage über die Turing-Maschine ist korrekt?</a:t>
            </a: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EBC0B713-5283-8197-2D3C-CD691BCEDC5B}"/>
              </a:ext>
            </a:extLst>
          </p:cNvPr>
          <p:cNvSpPr txBox="1"/>
          <p:nvPr/>
        </p:nvSpPr>
        <p:spPr>
          <a:xfrm>
            <a:off x="552955" y="5054762"/>
            <a:ext cx="6443592" cy="157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Sie legte den theoretischen Grundstein für den modernen Computer.</a:t>
            </a:r>
            <a:endParaRPr lang="de-DE" sz="1400" dirty="0">
              <a:solidFill>
                <a:srgbClr val="000000"/>
              </a:solidFill>
              <a:latin typeface="Glacial Indifference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Sie kann Gefühle zeigen.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Jede Turing-Maschine akzeptiert nur Wörter, die aus genau einem Symbol bestehen.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Both"/>
            </a:pPr>
            <a:r>
              <a:rPr lang="en-US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Sie </a:t>
            </a:r>
            <a:r>
              <a:rPr lang="en-US" sz="1400" dirty="0" err="1">
                <a:solidFill>
                  <a:srgbClr val="000000"/>
                </a:solidFill>
                <a:latin typeface="Glacial Indifference"/>
                <a:sym typeface="Glacial Indifference Bold"/>
              </a:rPr>
              <a:t>können</a:t>
            </a:r>
            <a:r>
              <a:rPr lang="en-US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Glacial Indifference"/>
                <a:sym typeface="Glacial Indifference Bold"/>
              </a:rPr>
              <a:t>nur</a:t>
            </a:r>
            <a:r>
              <a:rPr lang="en-US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 Ja-</a:t>
            </a:r>
            <a:r>
              <a:rPr lang="en-US" sz="1400" dirty="0" err="1">
                <a:solidFill>
                  <a:srgbClr val="000000"/>
                </a:solidFill>
                <a:latin typeface="Glacial Indifference"/>
                <a:sym typeface="Glacial Indifference Bold"/>
              </a:rPr>
              <a:t>oder</a:t>
            </a:r>
            <a:r>
              <a:rPr lang="en-US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-Nein-</a:t>
            </a:r>
            <a:r>
              <a:rPr lang="en-US" sz="1400" dirty="0" err="1">
                <a:solidFill>
                  <a:srgbClr val="000000"/>
                </a:solidFill>
                <a:latin typeface="Glacial Indifference"/>
                <a:sym typeface="Glacial Indifference Bold"/>
              </a:rPr>
              <a:t>Fragen</a:t>
            </a:r>
            <a:r>
              <a:rPr lang="en-US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Glacial Indifference"/>
                <a:sym typeface="Glacial Indifference Bold"/>
              </a:rPr>
              <a:t>beantworten</a:t>
            </a:r>
            <a:r>
              <a:rPr lang="en-US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.</a:t>
            </a: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C5D2AD0A-D8C7-5C88-C6AC-B2A98CCB2E65}"/>
              </a:ext>
            </a:extLst>
          </p:cNvPr>
          <p:cNvSpPr/>
          <p:nvPr/>
        </p:nvSpPr>
        <p:spPr>
          <a:xfrm>
            <a:off x="554753" y="68707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63" name="Group 8">
            <a:extLst>
              <a:ext uri="{FF2B5EF4-FFF2-40B4-BE49-F238E27FC236}">
                <a16:creationId xmlns:a16="http://schemas.microsoft.com/office/drawing/2014/main" id="{ED4C8CAE-9510-F284-7B3A-3BC662F219A4}"/>
              </a:ext>
            </a:extLst>
          </p:cNvPr>
          <p:cNvGrpSpPr/>
          <p:nvPr/>
        </p:nvGrpSpPr>
        <p:grpSpPr>
          <a:xfrm>
            <a:off x="3473451" y="9080500"/>
            <a:ext cx="3505199" cy="576189"/>
            <a:chOff x="0" y="0"/>
            <a:chExt cx="1730903" cy="805665"/>
          </a:xfrm>
        </p:grpSpPr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6C904FF-C5AC-9D9E-8E01-E6439154AF88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TextBox 10">
              <a:extLst>
                <a:ext uri="{FF2B5EF4-FFF2-40B4-BE49-F238E27FC236}">
                  <a16:creationId xmlns:a16="http://schemas.microsoft.com/office/drawing/2014/main" id="{DB94EFCC-8FEF-A3B5-AB2F-079D459361EA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73880760-5827-67EC-D341-366E690F5720}"/>
              </a:ext>
            </a:extLst>
          </p:cNvPr>
          <p:cNvGrpSpPr/>
          <p:nvPr/>
        </p:nvGrpSpPr>
        <p:grpSpPr>
          <a:xfrm>
            <a:off x="1886362" y="746906"/>
            <a:ext cx="2720817" cy="494072"/>
            <a:chOff x="0" y="0"/>
            <a:chExt cx="1730903" cy="805665"/>
          </a:xfrm>
        </p:grpSpPr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0CD20DFD-2FC0-D0A3-E346-74978F0EEF55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TextBox 10">
              <a:extLst>
                <a:ext uri="{FF2B5EF4-FFF2-40B4-BE49-F238E27FC236}">
                  <a16:creationId xmlns:a16="http://schemas.microsoft.com/office/drawing/2014/main" id="{0992311E-7ECD-5D20-339A-34EA7167DC5B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70" name="Group 8">
            <a:extLst>
              <a:ext uri="{FF2B5EF4-FFF2-40B4-BE49-F238E27FC236}">
                <a16:creationId xmlns:a16="http://schemas.microsoft.com/office/drawing/2014/main" id="{BD8B52C1-FACA-0D9F-B5C7-ADCF98CAC06F}"/>
              </a:ext>
            </a:extLst>
          </p:cNvPr>
          <p:cNvGrpSpPr/>
          <p:nvPr/>
        </p:nvGrpSpPr>
        <p:grpSpPr>
          <a:xfrm>
            <a:off x="1895633" y="1398348"/>
            <a:ext cx="2720817" cy="494072"/>
            <a:chOff x="0" y="0"/>
            <a:chExt cx="1730903" cy="805665"/>
          </a:xfrm>
        </p:grpSpPr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4142DAA-F5B9-94AD-CA27-7CF6D4DDFA6B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TextBox 10">
              <a:extLst>
                <a:ext uri="{FF2B5EF4-FFF2-40B4-BE49-F238E27FC236}">
                  <a16:creationId xmlns:a16="http://schemas.microsoft.com/office/drawing/2014/main" id="{27AF878B-CA4A-0126-A576-2B2077033D9D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sp>
        <p:nvSpPr>
          <p:cNvPr id="73" name="TextBox 17">
            <a:extLst>
              <a:ext uri="{FF2B5EF4-FFF2-40B4-BE49-F238E27FC236}">
                <a16:creationId xmlns:a16="http://schemas.microsoft.com/office/drawing/2014/main" id="{7C9044AE-0211-9A50-D445-992A4C415FD3}"/>
              </a:ext>
            </a:extLst>
          </p:cNvPr>
          <p:cNvSpPr txBox="1"/>
          <p:nvPr/>
        </p:nvSpPr>
        <p:spPr>
          <a:xfrm>
            <a:off x="552521" y="9212141"/>
            <a:ext cx="2730834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Lösungswort:</a:t>
            </a:r>
          </a:p>
        </p:txBody>
      </p:sp>
      <p:sp>
        <p:nvSpPr>
          <p:cNvPr id="91" name="TextBox 10">
            <a:extLst>
              <a:ext uri="{FF2B5EF4-FFF2-40B4-BE49-F238E27FC236}">
                <a16:creationId xmlns:a16="http://schemas.microsoft.com/office/drawing/2014/main" id="{F4757521-2316-9C47-3CDE-D1116069218D}"/>
              </a:ext>
            </a:extLst>
          </p:cNvPr>
          <p:cNvSpPr txBox="1"/>
          <p:nvPr/>
        </p:nvSpPr>
        <p:spPr>
          <a:xfrm>
            <a:off x="552521" y="3121014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id="{3ADB8CD5-BED2-D471-8B19-53FC71B6F6E5}"/>
              </a:ext>
            </a:extLst>
          </p:cNvPr>
          <p:cNvSpPr txBox="1"/>
          <p:nvPr/>
        </p:nvSpPr>
        <p:spPr>
          <a:xfrm>
            <a:off x="3752921" y="3102549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7" name="TextBox 10">
            <a:extLst>
              <a:ext uri="{FF2B5EF4-FFF2-40B4-BE49-F238E27FC236}">
                <a16:creationId xmlns:a16="http://schemas.microsoft.com/office/drawing/2014/main" id="{59E3A902-93A8-ACF3-34E0-B3DDBEB13F67}"/>
              </a:ext>
            </a:extLst>
          </p:cNvPr>
          <p:cNvSpPr txBox="1"/>
          <p:nvPr/>
        </p:nvSpPr>
        <p:spPr>
          <a:xfrm>
            <a:off x="2152721" y="3425105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100" name="TextBox 10">
            <a:extLst>
              <a:ext uri="{FF2B5EF4-FFF2-40B4-BE49-F238E27FC236}">
                <a16:creationId xmlns:a16="http://schemas.microsoft.com/office/drawing/2014/main" id="{DD483D11-C0FD-3B8C-B5F5-E6DAD3A2D393}"/>
              </a:ext>
            </a:extLst>
          </p:cNvPr>
          <p:cNvSpPr txBox="1"/>
          <p:nvPr/>
        </p:nvSpPr>
        <p:spPr>
          <a:xfrm>
            <a:off x="1568450" y="3767570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5EA4D82F-6791-0177-BB9B-29BC11F0A61A}"/>
              </a:ext>
            </a:extLst>
          </p:cNvPr>
          <p:cNvSpPr txBox="1"/>
          <p:nvPr/>
        </p:nvSpPr>
        <p:spPr>
          <a:xfrm>
            <a:off x="502269" y="9842500"/>
            <a:ext cx="658734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3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Das Lösungswort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setzt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zusammen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jeweils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ersten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Lückentexts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der Nummer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Single-Choice Aufgabe und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Kombinationen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Zuordnung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sortiert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dem Alphabet. Alle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werden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groß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geschrieben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!</a:t>
            </a: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9E68F3B8-7E98-B0D7-EE0D-1C48FD18957B}"/>
              </a:ext>
            </a:extLst>
          </p:cNvPr>
          <p:cNvGrpSpPr/>
          <p:nvPr/>
        </p:nvGrpSpPr>
        <p:grpSpPr>
          <a:xfrm>
            <a:off x="502269" y="5051286"/>
            <a:ext cx="331302" cy="1654154"/>
            <a:chOff x="502269" y="4506939"/>
            <a:chExt cx="331302" cy="1654154"/>
          </a:xfrm>
        </p:grpSpPr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D81D74CA-A9C5-09AC-EDC9-203B0937C139}"/>
                </a:ext>
              </a:extLst>
            </p:cNvPr>
            <p:cNvSpPr txBox="1"/>
            <p:nvPr/>
          </p:nvSpPr>
          <p:spPr>
            <a:xfrm>
              <a:off x="502269" y="4506939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A8B1323C-3431-2D61-659B-117FC64653E5}"/>
                </a:ext>
              </a:extLst>
            </p:cNvPr>
            <p:cNvSpPr txBox="1"/>
            <p:nvPr/>
          </p:nvSpPr>
          <p:spPr>
            <a:xfrm>
              <a:off x="503168" y="4808874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2F799A8F-ED87-8F06-6DD9-2F077165A9C4}"/>
                </a:ext>
              </a:extLst>
            </p:cNvPr>
            <p:cNvSpPr txBox="1"/>
            <p:nvPr/>
          </p:nvSpPr>
          <p:spPr>
            <a:xfrm>
              <a:off x="504654" y="5144421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3</a:t>
              </a:r>
              <a:endParaRPr lang="de-DE" sz="2000" dirty="0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90E7E44E-9955-E7A1-A36A-636C365E27F3}"/>
                </a:ext>
              </a:extLst>
            </p:cNvPr>
            <p:cNvSpPr txBox="1"/>
            <p:nvPr/>
          </p:nvSpPr>
          <p:spPr>
            <a:xfrm>
              <a:off x="504654" y="5760983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4</a:t>
              </a:r>
              <a:endParaRPr lang="de-DE" sz="200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B874704-B916-FCA0-D22F-F7107491A88B}"/>
              </a:ext>
            </a:extLst>
          </p:cNvPr>
          <p:cNvGrpSpPr/>
          <p:nvPr/>
        </p:nvGrpSpPr>
        <p:grpSpPr>
          <a:xfrm>
            <a:off x="549423" y="2679700"/>
            <a:ext cx="6463376" cy="1600200"/>
            <a:chOff x="538420" y="2832100"/>
            <a:chExt cx="6463376" cy="1600200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3C44799-AAAA-DDE3-F6FC-8233B3974691}"/>
                </a:ext>
              </a:extLst>
            </p:cNvPr>
            <p:cNvSpPr txBox="1"/>
            <p:nvPr/>
          </p:nvSpPr>
          <p:spPr>
            <a:xfrm>
              <a:off x="558204" y="2832100"/>
              <a:ext cx="6443592" cy="1579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______________ entwickelte das Konzept der ________________ , ein abstraktes, mathematisches Modell für eine universelle Rechenmaschine. Während des ________ Weltkriegs trug er maßgeblich zur Entschlüsselung der deutschen ___________  bei. Außerdem schlug er einen Test vor, um zu erkennen, ob eine Maschine _______________ Verhalten zeigen kann; den Turing-Test.</a:t>
              </a:r>
            </a:p>
          </p:txBody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EBE9989-B685-51C6-BC8B-B8D31702A3F2}"/>
                </a:ext>
              </a:extLst>
            </p:cNvPr>
            <p:cNvSpPr/>
            <p:nvPr/>
          </p:nvSpPr>
          <p:spPr>
            <a:xfrm>
              <a:off x="538420" y="2841042"/>
              <a:ext cx="1523999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9D50874E-EF39-1D8B-F65C-877E0D972661}"/>
                </a:ext>
              </a:extLst>
            </p:cNvPr>
            <p:cNvSpPr/>
            <p:nvPr/>
          </p:nvSpPr>
          <p:spPr>
            <a:xfrm>
              <a:off x="4768850" y="2841042"/>
              <a:ext cx="1752600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7C66585C-238D-F7C9-1ECA-CE4E1CC60F7B}"/>
                </a:ext>
              </a:extLst>
            </p:cNvPr>
            <p:cNvSpPr/>
            <p:nvPr/>
          </p:nvSpPr>
          <p:spPr>
            <a:xfrm>
              <a:off x="882650" y="3441700"/>
              <a:ext cx="914400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FF804DC5-EEA9-75DD-5399-53FC60DC0BF0}"/>
                </a:ext>
              </a:extLst>
            </p:cNvPr>
            <p:cNvSpPr/>
            <p:nvPr/>
          </p:nvSpPr>
          <p:spPr>
            <a:xfrm>
              <a:off x="1314521" y="4136442"/>
              <a:ext cx="1625530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8BB2C4A2-3629-9CF4-BCB5-AED6B2DEE128}"/>
                </a:ext>
              </a:extLst>
            </p:cNvPr>
            <p:cNvSpPr/>
            <p:nvPr/>
          </p:nvSpPr>
          <p:spPr>
            <a:xfrm>
              <a:off x="552520" y="3784377"/>
              <a:ext cx="1244529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" name="TextBox 15">
            <a:extLst>
              <a:ext uri="{FF2B5EF4-FFF2-40B4-BE49-F238E27FC236}">
                <a16:creationId xmlns:a16="http://schemas.microsoft.com/office/drawing/2014/main" id="{5F34B9D7-4250-8C47-5C5F-7F9263665537}"/>
              </a:ext>
            </a:extLst>
          </p:cNvPr>
          <p:cNvSpPr txBox="1"/>
          <p:nvPr/>
        </p:nvSpPr>
        <p:spPr>
          <a:xfrm>
            <a:off x="569207" y="6923405"/>
            <a:ext cx="6443592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Welche Erklärung gehört zu welchem Begriff?</a:t>
            </a:r>
            <a:endParaRPr lang="en-US" sz="16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DBC9207-5428-1F7B-E0B9-D1FEEFD9998F}"/>
              </a:ext>
            </a:extLst>
          </p:cNvPr>
          <p:cNvGrpSpPr/>
          <p:nvPr/>
        </p:nvGrpSpPr>
        <p:grpSpPr>
          <a:xfrm>
            <a:off x="554753" y="7497397"/>
            <a:ext cx="2080497" cy="462150"/>
            <a:chOff x="385678" y="7367209"/>
            <a:chExt cx="2730835" cy="760171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C8AFBE29-14AD-AFC4-C2B0-03094AD6127C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704B73C-BEA6-9CF3-23F6-1A496BAF6754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D26377-615F-2873-7369-3E734786FB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70431228-1A62-5184-D1A9-43924F4BDAD1}"/>
                </a:ext>
              </a:extLst>
            </p:cNvPr>
            <p:cNvSpPr txBox="1"/>
            <p:nvPr/>
          </p:nvSpPr>
          <p:spPr>
            <a:xfrm>
              <a:off x="501650" y="7649824"/>
              <a:ext cx="2514600" cy="2953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Enigma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4A825B9-3715-2FB0-29BE-922FE05F3FEA}"/>
              </a:ext>
            </a:extLst>
          </p:cNvPr>
          <p:cNvGrpSpPr/>
          <p:nvPr/>
        </p:nvGrpSpPr>
        <p:grpSpPr>
          <a:xfrm>
            <a:off x="552521" y="8136517"/>
            <a:ext cx="2080497" cy="462150"/>
            <a:chOff x="385678" y="7367209"/>
            <a:chExt cx="2730835" cy="760171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DBC76911-07C6-6063-0A0F-1CB0C3C9CB42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ED1DDEDD-7CB7-84AE-D114-A6936E2D8E4A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" name="TextBox 10">
                <a:extLst>
                  <a:ext uri="{FF2B5EF4-FFF2-40B4-BE49-F238E27FC236}">
                    <a16:creationId xmlns:a16="http://schemas.microsoft.com/office/drawing/2014/main" id="{A6CAE0E4-2995-651A-A8B8-AB540CCF664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94E77AC8-5F55-4E97-2E37-3A305EBFB839}"/>
                </a:ext>
              </a:extLst>
            </p:cNvPr>
            <p:cNvSpPr txBox="1"/>
            <p:nvPr/>
          </p:nvSpPr>
          <p:spPr>
            <a:xfrm>
              <a:off x="501650" y="7649824"/>
              <a:ext cx="2514599" cy="2953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Caesar-</a:t>
              </a:r>
              <a:r>
                <a:rPr lang="en-US" sz="1400" dirty="0" err="1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Verschlüsselung</a:t>
              </a:r>
              <a:endParaRPr lang="en-US" sz="1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sp>
        <p:nvSpPr>
          <p:cNvPr id="23" name="AutoShape 3">
            <a:extLst>
              <a:ext uri="{FF2B5EF4-FFF2-40B4-BE49-F238E27FC236}">
                <a16:creationId xmlns:a16="http://schemas.microsoft.com/office/drawing/2014/main" id="{0608F66E-031F-DA8D-017B-A7EBE3046E2C}"/>
              </a:ext>
            </a:extLst>
          </p:cNvPr>
          <p:cNvSpPr/>
          <p:nvPr/>
        </p:nvSpPr>
        <p:spPr>
          <a:xfrm>
            <a:off x="569207" y="88519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7396403-E31D-4B70-591F-8970A73C9AF1}"/>
              </a:ext>
            </a:extLst>
          </p:cNvPr>
          <p:cNvGrpSpPr/>
          <p:nvPr/>
        </p:nvGrpSpPr>
        <p:grpSpPr>
          <a:xfrm>
            <a:off x="2951054" y="8136518"/>
            <a:ext cx="4036504" cy="462150"/>
            <a:chOff x="385678" y="7367209"/>
            <a:chExt cx="2730835" cy="760171"/>
          </a:xfrm>
        </p:grpSpPr>
        <p:grpSp>
          <p:nvGrpSpPr>
            <p:cNvPr id="33" name="Group 8">
              <a:extLst>
                <a:ext uri="{FF2B5EF4-FFF2-40B4-BE49-F238E27FC236}">
                  <a16:creationId xmlns:a16="http://schemas.microsoft.com/office/drawing/2014/main" id="{9AEB2AF9-15C6-9634-9DEA-725B99A87FA7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7BF7C657-0D83-7F73-3B45-61823FEA258F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TextBox 10">
                <a:extLst>
                  <a:ext uri="{FF2B5EF4-FFF2-40B4-BE49-F238E27FC236}">
                    <a16:creationId xmlns:a16="http://schemas.microsoft.com/office/drawing/2014/main" id="{3260883A-D92D-3D32-BF4B-9F260F9880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064219EF-941B-4EE2-456C-4D6F5696AAA4}"/>
                </a:ext>
              </a:extLst>
            </p:cNvPr>
            <p:cNvSpPr txBox="1"/>
            <p:nvPr/>
          </p:nvSpPr>
          <p:spPr>
            <a:xfrm>
              <a:off x="499683" y="7435059"/>
              <a:ext cx="2514599" cy="6074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200" dirty="0">
                  <a:solidFill>
                    <a:srgbClr val="000000"/>
                  </a:solidFill>
                  <a:latin typeface="Glacial Indifference"/>
                </a:rPr>
                <a:t>Verschlüsselungsmaschine, die im Zweiten Weltkrieg zur geheimen Kommunikation genutzt wurde</a:t>
              </a: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0597F14-C121-236B-0A13-3C038B1CCC65}"/>
              </a:ext>
            </a:extLst>
          </p:cNvPr>
          <p:cNvGrpSpPr/>
          <p:nvPr/>
        </p:nvGrpSpPr>
        <p:grpSpPr>
          <a:xfrm>
            <a:off x="2961839" y="7495097"/>
            <a:ext cx="4036504" cy="462150"/>
            <a:chOff x="385678" y="7367209"/>
            <a:chExt cx="2730835" cy="760171"/>
          </a:xfrm>
        </p:grpSpPr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B9228F07-659D-AB9C-4F4A-28B978B181D7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48" name="Freeform 9">
                <a:extLst>
                  <a:ext uri="{FF2B5EF4-FFF2-40B4-BE49-F238E27FC236}">
                    <a16:creationId xmlns:a16="http://schemas.microsoft.com/office/drawing/2014/main" id="{712C6534-B0D4-7DA5-BC6D-F4C4B8B59D05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TextBox 10">
                <a:extLst>
                  <a:ext uri="{FF2B5EF4-FFF2-40B4-BE49-F238E27FC236}">
                    <a16:creationId xmlns:a16="http://schemas.microsoft.com/office/drawing/2014/main" id="{43B45574-F522-7821-1FE4-D91015450EA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47" name="TextBox 11">
              <a:extLst>
                <a:ext uri="{FF2B5EF4-FFF2-40B4-BE49-F238E27FC236}">
                  <a16:creationId xmlns:a16="http://schemas.microsoft.com/office/drawing/2014/main" id="{2F7BB43D-0492-A23F-18ED-FC25102830E5}"/>
                </a:ext>
              </a:extLst>
            </p:cNvPr>
            <p:cNvSpPr txBox="1"/>
            <p:nvPr/>
          </p:nvSpPr>
          <p:spPr>
            <a:xfrm>
              <a:off x="439862" y="7418333"/>
              <a:ext cx="2622466" cy="6074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200" dirty="0">
                  <a:solidFill>
                    <a:srgbClr val="000000"/>
                  </a:solidFill>
                  <a:latin typeface="Glacial Indifference"/>
                </a:rPr>
                <a:t>Einfaches monoalphabetisches Substitutionsverfahren, bei dem jeder Buchstabe durch einen anderen ersetzt wird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9F4BD581-E48D-BE4F-C6CB-FDB92B73A8C2}"/>
              </a:ext>
            </a:extLst>
          </p:cNvPr>
          <p:cNvGrpSpPr/>
          <p:nvPr/>
        </p:nvGrpSpPr>
        <p:grpSpPr>
          <a:xfrm>
            <a:off x="185982" y="7526235"/>
            <a:ext cx="339785" cy="1041412"/>
            <a:chOff x="185982" y="6987826"/>
            <a:chExt cx="339785" cy="1041412"/>
          </a:xfrm>
        </p:grpSpPr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B2662FBF-BC23-B83A-8F0B-1E520C0B1E46}"/>
                </a:ext>
              </a:extLst>
            </p:cNvPr>
            <p:cNvSpPr txBox="1"/>
            <p:nvPr/>
          </p:nvSpPr>
          <p:spPr>
            <a:xfrm>
              <a:off x="196850" y="6987826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2000" b="0" i="0" u="none" strike="noStrike" kern="1200" cap="none" spc="-89" normalizeH="0" baseline="0" noProof="0" dirty="0">
                  <a:ln>
                    <a:noFill/>
                  </a:ln>
                  <a:solidFill>
                    <a:srgbClr val="AD9073"/>
                  </a:solidFill>
                  <a:effectLst/>
                  <a:uLnTx/>
                  <a:uFillTx/>
                  <a:latin typeface="Intro"/>
                  <a:ea typeface="Intro"/>
                  <a:cs typeface="Intro"/>
                  <a:sym typeface="Intro"/>
                </a:rPr>
                <a:t>A</a:t>
              </a:r>
              <a:endParaRPr lang="de-DE" sz="20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7F8B72C-2CDE-82AF-C4AF-0375E528BB51}"/>
                </a:ext>
              </a:extLst>
            </p:cNvPr>
            <p:cNvSpPr txBox="1"/>
            <p:nvPr/>
          </p:nvSpPr>
          <p:spPr>
            <a:xfrm>
              <a:off x="185982" y="7629128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B</a:t>
              </a:r>
              <a:endParaRPr lang="de-DE" sz="2000" dirty="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0854D33-85EE-EBFD-4317-EAA8F6607BAD}"/>
              </a:ext>
            </a:extLst>
          </p:cNvPr>
          <p:cNvGrpSpPr/>
          <p:nvPr/>
        </p:nvGrpSpPr>
        <p:grpSpPr>
          <a:xfrm>
            <a:off x="7035360" y="7551284"/>
            <a:ext cx="339785" cy="1041412"/>
            <a:chOff x="185982" y="6987826"/>
            <a:chExt cx="339785" cy="1041412"/>
          </a:xfrm>
        </p:grpSpPr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AECA79D3-16EB-DDC8-F650-025923753722}"/>
                </a:ext>
              </a:extLst>
            </p:cNvPr>
            <p:cNvSpPr txBox="1"/>
            <p:nvPr/>
          </p:nvSpPr>
          <p:spPr>
            <a:xfrm>
              <a:off x="196850" y="6987826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15DCECDC-204E-8476-7B27-647DEDB4F8AE}"/>
                </a:ext>
              </a:extLst>
            </p:cNvPr>
            <p:cNvSpPr txBox="1"/>
            <p:nvPr/>
          </p:nvSpPr>
          <p:spPr>
            <a:xfrm>
              <a:off x="185982" y="7629128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769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480FB-6515-DA09-890A-035CC30E0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>
            <a:extLst>
              <a:ext uri="{FF2B5EF4-FFF2-40B4-BE49-F238E27FC236}">
                <a16:creationId xmlns:a16="http://schemas.microsoft.com/office/drawing/2014/main" id="{2D1F995B-DD09-7107-0B91-689F539A0A87}"/>
              </a:ext>
            </a:extLst>
          </p:cNvPr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FC15F6F-C8DC-64F6-329A-18EB036D13BE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0651F481-B827-119E-D3BD-7940C8DBA4AD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16195F7-741A-A251-E9DE-530840F6C9F8}"/>
              </a:ext>
            </a:extLst>
          </p:cNvPr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61FD506-66EE-1659-E648-651B098E4EC0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D095FB8-7F46-7C07-6876-37A3083F4CB4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25F0A8B-B397-D279-83B7-4E2FC11E7FA6}"/>
              </a:ext>
            </a:extLst>
          </p:cNvPr>
          <p:cNvGrpSpPr/>
          <p:nvPr/>
        </p:nvGrpSpPr>
        <p:grpSpPr>
          <a:xfrm>
            <a:off x="547930" y="833317"/>
            <a:ext cx="6486146" cy="9020286"/>
            <a:chOff x="543163" y="835625"/>
            <a:chExt cx="6486146" cy="9020286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99F1E78-208E-5163-0C50-4E5772B87125}"/>
                </a:ext>
              </a:extLst>
            </p:cNvPr>
            <p:cNvGrpSpPr/>
            <p:nvPr/>
          </p:nvGrpSpPr>
          <p:grpSpPr>
            <a:xfrm>
              <a:off x="543163" y="835625"/>
              <a:ext cx="6486146" cy="9020286"/>
              <a:chOff x="0" y="0"/>
              <a:chExt cx="1730903" cy="1078276"/>
            </a:xfrm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1B4BF37-57A3-9A8C-42AE-17FBC8C8C72C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1078276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1078276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1078276"/>
                    </a:lnTo>
                    <a:lnTo>
                      <a:pt x="0" y="107827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TextBox 10">
                <a:extLst>
                  <a:ext uri="{FF2B5EF4-FFF2-40B4-BE49-F238E27FC236}">
                    <a16:creationId xmlns:a16="http://schemas.microsoft.com/office/drawing/2014/main" id="{5204543B-C8F5-217B-33CC-FDA9D70E46B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1078276"/>
              </a:xfrm>
              <a:prstGeom prst="rect">
                <a:avLst/>
              </a:prstGeom>
              <a:ln>
                <a:noFill/>
              </a:ln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6" name="AutoShape 30">
              <a:extLst>
                <a:ext uri="{FF2B5EF4-FFF2-40B4-BE49-F238E27FC236}">
                  <a16:creationId xmlns:a16="http://schemas.microsoft.com/office/drawing/2014/main" id="{B51C2A93-70A2-DA1F-CB2E-8B78C4C89506}"/>
                </a:ext>
              </a:extLst>
            </p:cNvPr>
            <p:cNvSpPr/>
            <p:nvPr/>
          </p:nvSpPr>
          <p:spPr>
            <a:xfrm>
              <a:off x="778250" y="1920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AutoShape 31">
              <a:extLst>
                <a:ext uri="{FF2B5EF4-FFF2-40B4-BE49-F238E27FC236}">
                  <a16:creationId xmlns:a16="http://schemas.microsoft.com/office/drawing/2014/main" id="{22402842-A8B3-EA10-EDCB-85FD535F58E7}"/>
                </a:ext>
              </a:extLst>
            </p:cNvPr>
            <p:cNvSpPr/>
            <p:nvPr/>
          </p:nvSpPr>
          <p:spPr>
            <a:xfrm>
              <a:off x="778250" y="1240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AutoShape 30">
              <a:extLst>
                <a:ext uri="{FF2B5EF4-FFF2-40B4-BE49-F238E27FC236}">
                  <a16:creationId xmlns:a16="http://schemas.microsoft.com/office/drawing/2014/main" id="{E2404925-96F8-6755-C850-5AD4E180F27B}"/>
                </a:ext>
              </a:extLst>
            </p:cNvPr>
            <p:cNvSpPr/>
            <p:nvPr/>
          </p:nvSpPr>
          <p:spPr>
            <a:xfrm>
              <a:off x="778250" y="2603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AutoShape 30">
              <a:extLst>
                <a:ext uri="{FF2B5EF4-FFF2-40B4-BE49-F238E27FC236}">
                  <a16:creationId xmlns:a16="http://schemas.microsoft.com/office/drawing/2014/main" id="{DAA45C31-9947-A05D-9AAD-8541011D8B23}"/>
                </a:ext>
              </a:extLst>
            </p:cNvPr>
            <p:cNvSpPr/>
            <p:nvPr/>
          </p:nvSpPr>
          <p:spPr>
            <a:xfrm>
              <a:off x="778250" y="39777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31">
              <a:extLst>
                <a:ext uri="{FF2B5EF4-FFF2-40B4-BE49-F238E27FC236}">
                  <a16:creationId xmlns:a16="http://schemas.microsoft.com/office/drawing/2014/main" id="{466D1D58-B98B-D176-5EA3-9F2D282D5295}"/>
                </a:ext>
              </a:extLst>
            </p:cNvPr>
            <p:cNvSpPr/>
            <p:nvPr/>
          </p:nvSpPr>
          <p:spPr>
            <a:xfrm>
              <a:off x="778250" y="32983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AutoShape 30">
              <a:extLst>
                <a:ext uri="{FF2B5EF4-FFF2-40B4-BE49-F238E27FC236}">
                  <a16:creationId xmlns:a16="http://schemas.microsoft.com/office/drawing/2014/main" id="{6A655ACC-C959-570F-1E07-38D56E18CB30}"/>
                </a:ext>
              </a:extLst>
            </p:cNvPr>
            <p:cNvSpPr/>
            <p:nvPr/>
          </p:nvSpPr>
          <p:spPr>
            <a:xfrm>
              <a:off x="778250" y="46609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AutoShape 30">
              <a:extLst>
                <a:ext uri="{FF2B5EF4-FFF2-40B4-BE49-F238E27FC236}">
                  <a16:creationId xmlns:a16="http://schemas.microsoft.com/office/drawing/2014/main" id="{22C2FA98-374C-D172-F6D9-788A3534FC6F}"/>
                </a:ext>
              </a:extLst>
            </p:cNvPr>
            <p:cNvSpPr/>
            <p:nvPr/>
          </p:nvSpPr>
          <p:spPr>
            <a:xfrm>
              <a:off x="778250" y="60351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AutoShape 31">
              <a:extLst>
                <a:ext uri="{FF2B5EF4-FFF2-40B4-BE49-F238E27FC236}">
                  <a16:creationId xmlns:a16="http://schemas.microsoft.com/office/drawing/2014/main" id="{B0A0677E-8C94-6F3A-3B92-563AD4CBF9CC}"/>
                </a:ext>
              </a:extLst>
            </p:cNvPr>
            <p:cNvSpPr/>
            <p:nvPr/>
          </p:nvSpPr>
          <p:spPr>
            <a:xfrm>
              <a:off x="778250" y="53557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AutoShape 30">
              <a:extLst>
                <a:ext uri="{FF2B5EF4-FFF2-40B4-BE49-F238E27FC236}">
                  <a16:creationId xmlns:a16="http://schemas.microsoft.com/office/drawing/2014/main" id="{B6F419C6-58C9-7FBE-7357-44CA204DAD34}"/>
                </a:ext>
              </a:extLst>
            </p:cNvPr>
            <p:cNvSpPr/>
            <p:nvPr/>
          </p:nvSpPr>
          <p:spPr>
            <a:xfrm>
              <a:off x="778250" y="67183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AutoShape 30">
              <a:extLst>
                <a:ext uri="{FF2B5EF4-FFF2-40B4-BE49-F238E27FC236}">
                  <a16:creationId xmlns:a16="http://schemas.microsoft.com/office/drawing/2014/main" id="{94B48FC9-89F4-50D9-7D28-B5316FFDA3DE}"/>
                </a:ext>
              </a:extLst>
            </p:cNvPr>
            <p:cNvSpPr/>
            <p:nvPr/>
          </p:nvSpPr>
          <p:spPr>
            <a:xfrm>
              <a:off x="730250" y="74041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AutoShape 30">
              <a:extLst>
                <a:ext uri="{FF2B5EF4-FFF2-40B4-BE49-F238E27FC236}">
                  <a16:creationId xmlns:a16="http://schemas.microsoft.com/office/drawing/2014/main" id="{6BBDD7CB-3A5E-9366-EAB7-00D05D931CF1}"/>
                </a:ext>
              </a:extLst>
            </p:cNvPr>
            <p:cNvSpPr/>
            <p:nvPr/>
          </p:nvSpPr>
          <p:spPr>
            <a:xfrm>
              <a:off x="730250" y="8778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31">
              <a:extLst>
                <a:ext uri="{FF2B5EF4-FFF2-40B4-BE49-F238E27FC236}">
                  <a16:creationId xmlns:a16="http://schemas.microsoft.com/office/drawing/2014/main" id="{73506414-D711-E3CE-7FA5-CECB0D1C4938}"/>
                </a:ext>
              </a:extLst>
            </p:cNvPr>
            <p:cNvSpPr/>
            <p:nvPr/>
          </p:nvSpPr>
          <p:spPr>
            <a:xfrm>
              <a:off x="730250" y="8098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AutoShape 30">
              <a:extLst>
                <a:ext uri="{FF2B5EF4-FFF2-40B4-BE49-F238E27FC236}">
                  <a16:creationId xmlns:a16="http://schemas.microsoft.com/office/drawing/2014/main" id="{47D07C00-D743-39B0-D149-9DF39A50B256}"/>
                </a:ext>
              </a:extLst>
            </p:cNvPr>
            <p:cNvSpPr/>
            <p:nvPr/>
          </p:nvSpPr>
          <p:spPr>
            <a:xfrm>
              <a:off x="730250" y="9461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143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605EA-6E22-2DD2-88A4-1F67A678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101">
            <a:extLst>
              <a:ext uri="{FF2B5EF4-FFF2-40B4-BE49-F238E27FC236}">
                <a16:creationId xmlns:a16="http://schemas.microsoft.com/office/drawing/2014/main" id="{4F5295AE-998F-F079-F160-A3ABDBB05384}"/>
              </a:ext>
            </a:extLst>
          </p:cNvPr>
          <p:cNvSpPr/>
          <p:nvPr/>
        </p:nvSpPr>
        <p:spPr>
          <a:xfrm>
            <a:off x="4945046" y="454627"/>
            <a:ext cx="2068291" cy="2068291"/>
          </a:xfrm>
          <a:prstGeom prst="ellipse">
            <a:avLst/>
          </a:prstGeom>
          <a:ln w="25400"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68291"/>
                      <a:gd name="connsiteY0" fmla="*/ 1034146 h 2068291"/>
                      <a:gd name="connsiteX1" fmla="*/ 1034146 w 2068291"/>
                      <a:gd name="connsiteY1" fmla="*/ 0 h 2068291"/>
                      <a:gd name="connsiteX2" fmla="*/ 2068292 w 2068291"/>
                      <a:gd name="connsiteY2" fmla="*/ 1034146 h 2068291"/>
                      <a:gd name="connsiteX3" fmla="*/ 1034146 w 2068291"/>
                      <a:gd name="connsiteY3" fmla="*/ 2068292 h 2068291"/>
                      <a:gd name="connsiteX4" fmla="*/ 0 w 2068291"/>
                      <a:gd name="connsiteY4" fmla="*/ 1034146 h 2068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8291" h="2068291" fill="none" extrusionOk="0">
                        <a:moveTo>
                          <a:pt x="0" y="1034146"/>
                        </a:moveTo>
                        <a:cubicBezTo>
                          <a:pt x="81443" y="472665"/>
                          <a:pt x="480802" y="-36631"/>
                          <a:pt x="1034146" y="0"/>
                        </a:cubicBezTo>
                        <a:cubicBezTo>
                          <a:pt x="1492738" y="-17236"/>
                          <a:pt x="1960745" y="564258"/>
                          <a:pt x="2068292" y="1034146"/>
                        </a:cubicBezTo>
                        <a:cubicBezTo>
                          <a:pt x="2064935" y="1573274"/>
                          <a:pt x="1576005" y="2108988"/>
                          <a:pt x="1034146" y="2068292"/>
                        </a:cubicBezTo>
                        <a:cubicBezTo>
                          <a:pt x="575565" y="2131309"/>
                          <a:pt x="104536" y="1630423"/>
                          <a:pt x="0" y="1034146"/>
                        </a:cubicBezTo>
                        <a:close/>
                      </a:path>
                      <a:path w="2068291" h="2068291" stroke="0" extrusionOk="0">
                        <a:moveTo>
                          <a:pt x="0" y="1034146"/>
                        </a:moveTo>
                        <a:cubicBezTo>
                          <a:pt x="-83880" y="411264"/>
                          <a:pt x="355536" y="40334"/>
                          <a:pt x="1034146" y="0"/>
                        </a:cubicBezTo>
                        <a:cubicBezTo>
                          <a:pt x="1767871" y="34227"/>
                          <a:pt x="2052738" y="463498"/>
                          <a:pt x="2068292" y="1034146"/>
                        </a:cubicBezTo>
                        <a:cubicBezTo>
                          <a:pt x="1953577" y="1717314"/>
                          <a:pt x="1600954" y="2092254"/>
                          <a:pt x="1034146" y="2068292"/>
                        </a:cubicBezTo>
                        <a:cubicBezTo>
                          <a:pt x="364394" y="2014341"/>
                          <a:pt x="74734" y="1640998"/>
                          <a:pt x="0" y="103414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6E188FD-8E5C-B0D6-BC15-9E75C23B9D45}"/>
              </a:ext>
            </a:extLst>
          </p:cNvPr>
          <p:cNvSpPr/>
          <p:nvPr/>
        </p:nvSpPr>
        <p:spPr>
          <a:xfrm>
            <a:off x="558204" y="2694263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8C2BDC43-6BD4-0861-3638-53DED693E1CA}"/>
              </a:ext>
            </a:extLst>
          </p:cNvPr>
          <p:cNvSpPr/>
          <p:nvPr/>
        </p:nvSpPr>
        <p:spPr>
          <a:xfrm>
            <a:off x="543965" y="43561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BD946842-5547-1ABA-7A93-9EB44F173160}"/>
              </a:ext>
            </a:extLst>
          </p:cNvPr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5DD7D00-836C-8B0D-62F2-998A7027D7D2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EE866DF1-FE82-FCA4-4629-37B8EABF791D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ADF0DAB0-0324-8133-0B75-85187DFF8567}"/>
              </a:ext>
            </a:extLst>
          </p:cNvPr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EBB442B-09A0-D56D-57DF-EA9A7D594493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2D78F5B7-0B2F-DDC2-25A5-1248A51A99CC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30" name="TextBox 17">
            <a:extLst>
              <a:ext uri="{FF2B5EF4-FFF2-40B4-BE49-F238E27FC236}">
                <a16:creationId xmlns:a16="http://schemas.microsoft.com/office/drawing/2014/main" id="{C85805AE-9770-70F5-A4B5-53D22268B302}"/>
              </a:ext>
            </a:extLst>
          </p:cNvPr>
          <p:cNvSpPr txBox="1"/>
          <p:nvPr/>
        </p:nvSpPr>
        <p:spPr>
          <a:xfrm>
            <a:off x="541626" y="837489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Name:</a:t>
            </a: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C1443E5C-6A97-B947-0105-D51A86514F48}"/>
              </a:ext>
            </a:extLst>
          </p:cNvPr>
          <p:cNvSpPr txBox="1"/>
          <p:nvPr/>
        </p:nvSpPr>
        <p:spPr>
          <a:xfrm>
            <a:off x="541626" y="1519330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Jahr: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4AF69DBA-B9C5-7D73-7F62-7679FF71ED37}"/>
              </a:ext>
            </a:extLst>
          </p:cNvPr>
          <p:cNvSpPr txBox="1"/>
          <p:nvPr/>
        </p:nvSpPr>
        <p:spPr>
          <a:xfrm>
            <a:off x="538421" y="4432300"/>
            <a:ext cx="6443592" cy="106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Welcher dieser Aspekte spielte bei seinen frühen Computerentwicklungen keine Rolle?</a:t>
            </a:r>
          </a:p>
          <a:p>
            <a:pPr algn="just">
              <a:lnSpc>
                <a:spcPct val="150000"/>
              </a:lnSpc>
            </a:pPr>
            <a:endParaRPr lang="en-US" sz="16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4FA192A7-CFAE-2413-1E92-1FEAB22B9B17}"/>
              </a:ext>
            </a:extLst>
          </p:cNvPr>
          <p:cNvSpPr txBox="1"/>
          <p:nvPr/>
        </p:nvSpPr>
        <p:spPr>
          <a:xfrm>
            <a:off x="552955" y="5273976"/>
            <a:ext cx="6443592" cy="157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Verwendung von Relais für das Rechenwerk und den Speicher.</a:t>
            </a:r>
            <a:endParaRPr lang="de-DE" sz="1400" dirty="0">
              <a:solidFill>
                <a:srgbClr val="000000"/>
              </a:solidFill>
              <a:latin typeface="Glacial Indifference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Kommerzielle Vermarktung von Webbrowsern.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Entwicklung einer eigenen Programmiersprache.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Bau des ersten frei programmierbaren Rechners.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Both"/>
            </a:pPr>
            <a:endParaRPr lang="en-US" sz="1400" dirty="0">
              <a:solidFill>
                <a:srgbClr val="000000"/>
              </a:solidFill>
              <a:latin typeface="Glacial Indifference"/>
              <a:sym typeface="Glacial Indifference Bold"/>
            </a:endParaRP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BF1F987E-9DAD-2F28-6A7A-2A189D48C1C5}"/>
              </a:ext>
            </a:extLst>
          </p:cNvPr>
          <p:cNvSpPr/>
          <p:nvPr/>
        </p:nvSpPr>
        <p:spPr>
          <a:xfrm>
            <a:off x="554753" y="6940959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5A95E5C5-E027-7CF8-CA5C-613DE3D377CC}"/>
              </a:ext>
            </a:extLst>
          </p:cNvPr>
          <p:cNvSpPr txBox="1"/>
          <p:nvPr/>
        </p:nvSpPr>
        <p:spPr>
          <a:xfrm>
            <a:off x="569207" y="6999605"/>
            <a:ext cx="6443592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Welche Erklärung gehört zu welchem Begriff?</a:t>
            </a:r>
            <a:endParaRPr lang="en-US" sz="16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D45CA90-92F7-FE3C-70F0-4F4228799785}"/>
              </a:ext>
            </a:extLst>
          </p:cNvPr>
          <p:cNvGrpSpPr/>
          <p:nvPr/>
        </p:nvGrpSpPr>
        <p:grpSpPr>
          <a:xfrm>
            <a:off x="554753" y="7456804"/>
            <a:ext cx="1777929" cy="328296"/>
            <a:chOff x="385678" y="7367209"/>
            <a:chExt cx="2730835" cy="760171"/>
          </a:xfrm>
        </p:grpSpPr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1C3C15CE-076D-685D-4279-875D3138324C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572D2331-3BA3-4EFB-6561-A5E90DD735A6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Box 10">
                <a:extLst>
                  <a:ext uri="{FF2B5EF4-FFF2-40B4-BE49-F238E27FC236}">
                    <a16:creationId xmlns:a16="http://schemas.microsoft.com/office/drawing/2014/main" id="{39C672AF-1F0B-F0BA-AE0B-638D64A1E8A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BDBD6E73-3A21-09DC-D381-06DAF8C9FA56}"/>
                </a:ext>
              </a:extLst>
            </p:cNvPr>
            <p:cNvSpPr txBox="1"/>
            <p:nvPr/>
          </p:nvSpPr>
          <p:spPr>
            <a:xfrm>
              <a:off x="501650" y="7649824"/>
              <a:ext cx="2514600" cy="2953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Z3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6197C60-E04F-C8AE-F78C-795A6CBB32B2}"/>
              </a:ext>
            </a:extLst>
          </p:cNvPr>
          <p:cNvGrpSpPr/>
          <p:nvPr/>
        </p:nvGrpSpPr>
        <p:grpSpPr>
          <a:xfrm>
            <a:off x="552521" y="7914004"/>
            <a:ext cx="1777929" cy="328296"/>
            <a:chOff x="385678" y="7367209"/>
            <a:chExt cx="2730835" cy="760171"/>
          </a:xfrm>
        </p:grpSpPr>
        <p:grpSp>
          <p:nvGrpSpPr>
            <p:cNvPr id="52" name="Group 8">
              <a:extLst>
                <a:ext uri="{FF2B5EF4-FFF2-40B4-BE49-F238E27FC236}">
                  <a16:creationId xmlns:a16="http://schemas.microsoft.com/office/drawing/2014/main" id="{21347CBE-607E-DA5D-EC17-9F2E1CF2DCB8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4E8F3EC1-FAA5-48E1-36DD-CFE3D6F16203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TextBox 10">
                <a:extLst>
                  <a:ext uri="{FF2B5EF4-FFF2-40B4-BE49-F238E27FC236}">
                    <a16:creationId xmlns:a16="http://schemas.microsoft.com/office/drawing/2014/main" id="{8A3C2265-AA1A-FE83-4F84-409EBE4F642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78EB5CE2-F33B-1BF4-0A32-6E7DAD9F1703}"/>
                </a:ext>
              </a:extLst>
            </p:cNvPr>
            <p:cNvSpPr txBox="1"/>
            <p:nvPr/>
          </p:nvSpPr>
          <p:spPr>
            <a:xfrm>
              <a:off x="501650" y="7649824"/>
              <a:ext cx="2514599" cy="2953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 err="1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Plankalkül</a:t>
              </a:r>
              <a:endParaRPr lang="en-US" sz="1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288CB412-68E3-1495-67FF-3088305C982C}"/>
              </a:ext>
            </a:extLst>
          </p:cNvPr>
          <p:cNvGrpSpPr/>
          <p:nvPr/>
        </p:nvGrpSpPr>
        <p:grpSpPr>
          <a:xfrm>
            <a:off x="552521" y="8371204"/>
            <a:ext cx="1777929" cy="328296"/>
            <a:chOff x="385678" y="7367209"/>
            <a:chExt cx="2730835" cy="760171"/>
          </a:xfrm>
        </p:grpSpPr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0C2C6902-1494-5691-3E89-B249EEAAF3DF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59" name="Freeform 9">
                <a:extLst>
                  <a:ext uri="{FF2B5EF4-FFF2-40B4-BE49-F238E27FC236}">
                    <a16:creationId xmlns:a16="http://schemas.microsoft.com/office/drawing/2014/main" id="{2E52C620-E927-EC84-8ACA-3E676F8C3655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TextBox 10">
                <a:extLst>
                  <a:ext uri="{FF2B5EF4-FFF2-40B4-BE49-F238E27FC236}">
                    <a16:creationId xmlns:a16="http://schemas.microsoft.com/office/drawing/2014/main" id="{65A2D389-3BC7-1921-F392-4131D300282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58" name="TextBox 11">
              <a:extLst>
                <a:ext uri="{FF2B5EF4-FFF2-40B4-BE49-F238E27FC236}">
                  <a16:creationId xmlns:a16="http://schemas.microsoft.com/office/drawing/2014/main" id="{46245FAF-80DA-53DD-300E-4A815EE44357}"/>
                </a:ext>
              </a:extLst>
            </p:cNvPr>
            <p:cNvSpPr txBox="1"/>
            <p:nvPr/>
          </p:nvSpPr>
          <p:spPr>
            <a:xfrm>
              <a:off x="501650" y="7649824"/>
              <a:ext cx="2514599" cy="2953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Relais</a:t>
              </a:r>
            </a:p>
          </p:txBody>
        </p:sp>
      </p:grpSp>
      <p:sp>
        <p:nvSpPr>
          <p:cNvPr id="61" name="AutoShape 3">
            <a:extLst>
              <a:ext uri="{FF2B5EF4-FFF2-40B4-BE49-F238E27FC236}">
                <a16:creationId xmlns:a16="http://schemas.microsoft.com/office/drawing/2014/main" id="{3D188834-9C8E-B187-86F1-185248BFE174}"/>
              </a:ext>
            </a:extLst>
          </p:cNvPr>
          <p:cNvSpPr/>
          <p:nvPr/>
        </p:nvSpPr>
        <p:spPr>
          <a:xfrm>
            <a:off x="569207" y="89281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63" name="Group 8">
            <a:extLst>
              <a:ext uri="{FF2B5EF4-FFF2-40B4-BE49-F238E27FC236}">
                <a16:creationId xmlns:a16="http://schemas.microsoft.com/office/drawing/2014/main" id="{D082ED27-5C6C-E36E-9DDE-908E1F218D40}"/>
              </a:ext>
            </a:extLst>
          </p:cNvPr>
          <p:cNvGrpSpPr/>
          <p:nvPr/>
        </p:nvGrpSpPr>
        <p:grpSpPr>
          <a:xfrm>
            <a:off x="3473451" y="9080500"/>
            <a:ext cx="3505199" cy="576189"/>
            <a:chOff x="0" y="0"/>
            <a:chExt cx="1730903" cy="805665"/>
          </a:xfrm>
        </p:grpSpPr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9CD79674-D0EA-E3A4-50B5-52625E49A469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TextBox 10">
              <a:extLst>
                <a:ext uri="{FF2B5EF4-FFF2-40B4-BE49-F238E27FC236}">
                  <a16:creationId xmlns:a16="http://schemas.microsoft.com/office/drawing/2014/main" id="{3CE382C8-88F1-ECD3-BEFF-A69BC480E62C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5590C295-121F-D43D-4091-A309E8AFFC32}"/>
              </a:ext>
            </a:extLst>
          </p:cNvPr>
          <p:cNvGrpSpPr/>
          <p:nvPr/>
        </p:nvGrpSpPr>
        <p:grpSpPr>
          <a:xfrm>
            <a:off x="1886362" y="746906"/>
            <a:ext cx="2720817" cy="494072"/>
            <a:chOff x="0" y="0"/>
            <a:chExt cx="1730903" cy="805665"/>
          </a:xfrm>
        </p:grpSpPr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C400ED38-313B-B886-2035-07C7747D4F84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TextBox 10">
              <a:extLst>
                <a:ext uri="{FF2B5EF4-FFF2-40B4-BE49-F238E27FC236}">
                  <a16:creationId xmlns:a16="http://schemas.microsoft.com/office/drawing/2014/main" id="{AC9A6C8F-D827-CF67-0DF2-FEE675836107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70" name="Group 8">
            <a:extLst>
              <a:ext uri="{FF2B5EF4-FFF2-40B4-BE49-F238E27FC236}">
                <a16:creationId xmlns:a16="http://schemas.microsoft.com/office/drawing/2014/main" id="{FC65DE86-D7B5-6186-D687-89BD938FD57A}"/>
              </a:ext>
            </a:extLst>
          </p:cNvPr>
          <p:cNvGrpSpPr/>
          <p:nvPr/>
        </p:nvGrpSpPr>
        <p:grpSpPr>
          <a:xfrm>
            <a:off x="1895633" y="1398348"/>
            <a:ext cx="2720817" cy="494072"/>
            <a:chOff x="0" y="0"/>
            <a:chExt cx="1730903" cy="805665"/>
          </a:xfrm>
        </p:grpSpPr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121B9F05-355F-3BB7-F9D5-7E1A8BCBE7B4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TextBox 10">
              <a:extLst>
                <a:ext uri="{FF2B5EF4-FFF2-40B4-BE49-F238E27FC236}">
                  <a16:creationId xmlns:a16="http://schemas.microsoft.com/office/drawing/2014/main" id="{AED75B0B-CA3E-25AD-2F41-1781830EB9E7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sp>
        <p:nvSpPr>
          <p:cNvPr id="73" name="TextBox 17">
            <a:extLst>
              <a:ext uri="{FF2B5EF4-FFF2-40B4-BE49-F238E27FC236}">
                <a16:creationId xmlns:a16="http://schemas.microsoft.com/office/drawing/2014/main" id="{3A6F7831-4724-8F12-DCC9-8ABE12751CCC}"/>
              </a:ext>
            </a:extLst>
          </p:cNvPr>
          <p:cNvSpPr txBox="1"/>
          <p:nvPr/>
        </p:nvSpPr>
        <p:spPr>
          <a:xfrm>
            <a:off x="552521" y="9212141"/>
            <a:ext cx="2730834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Lösungswort: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812C1FB3-E8F7-2120-0EA6-A3D54F637DA2}"/>
              </a:ext>
            </a:extLst>
          </p:cNvPr>
          <p:cNvGrpSpPr/>
          <p:nvPr/>
        </p:nvGrpSpPr>
        <p:grpSpPr>
          <a:xfrm>
            <a:off x="2965380" y="7914004"/>
            <a:ext cx="4022178" cy="328296"/>
            <a:chOff x="385678" y="7367209"/>
            <a:chExt cx="2730835" cy="760171"/>
          </a:xfrm>
        </p:grpSpPr>
        <p:grpSp>
          <p:nvGrpSpPr>
            <p:cNvPr id="75" name="Group 8">
              <a:extLst>
                <a:ext uri="{FF2B5EF4-FFF2-40B4-BE49-F238E27FC236}">
                  <a16:creationId xmlns:a16="http://schemas.microsoft.com/office/drawing/2014/main" id="{30626ACF-290A-BAF9-2BF2-6A4DD56C9AB5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D898D17D-A9FB-A0D9-33EA-0B37E9EB10E2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8" name="TextBox 10">
                <a:extLst>
                  <a:ext uri="{FF2B5EF4-FFF2-40B4-BE49-F238E27FC236}">
                    <a16:creationId xmlns:a16="http://schemas.microsoft.com/office/drawing/2014/main" id="{452984C1-2869-A0BB-F0CC-942CB950E8F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76" name="TextBox 11">
              <a:extLst>
                <a:ext uri="{FF2B5EF4-FFF2-40B4-BE49-F238E27FC236}">
                  <a16:creationId xmlns:a16="http://schemas.microsoft.com/office/drawing/2014/main" id="{C259804F-B34D-0B36-3D42-2A76164503BB}"/>
                </a:ext>
              </a:extLst>
            </p:cNvPr>
            <p:cNvSpPr txBox="1"/>
            <p:nvPr/>
          </p:nvSpPr>
          <p:spPr>
            <a:xfrm>
              <a:off x="507005" y="7570107"/>
              <a:ext cx="2514599" cy="3543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Erste höher entwickelte Programmiersprache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889A8025-C1DF-F9A1-E75A-50E1FFA1C01D}"/>
              </a:ext>
            </a:extLst>
          </p:cNvPr>
          <p:cNvGrpSpPr/>
          <p:nvPr/>
        </p:nvGrpSpPr>
        <p:grpSpPr>
          <a:xfrm>
            <a:off x="2976165" y="8371204"/>
            <a:ext cx="4022178" cy="328296"/>
            <a:chOff x="385678" y="7367209"/>
            <a:chExt cx="2730835" cy="760171"/>
          </a:xfrm>
        </p:grpSpPr>
        <p:grpSp>
          <p:nvGrpSpPr>
            <p:cNvPr id="80" name="Group 8">
              <a:extLst>
                <a:ext uri="{FF2B5EF4-FFF2-40B4-BE49-F238E27FC236}">
                  <a16:creationId xmlns:a16="http://schemas.microsoft.com/office/drawing/2014/main" id="{ACCAE993-E919-C4FF-2BA2-3DA0D95319A7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9B8AFCEA-283D-E3F9-C012-A8CD9A4C2BFA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" name="TextBox 10">
                <a:extLst>
                  <a:ext uri="{FF2B5EF4-FFF2-40B4-BE49-F238E27FC236}">
                    <a16:creationId xmlns:a16="http://schemas.microsoft.com/office/drawing/2014/main" id="{33B93B70-407C-46CA-51BF-E0EF5E9B271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C3F4B935-C6C6-6BE0-5690-8A37DA6D50D7}"/>
                </a:ext>
              </a:extLst>
            </p:cNvPr>
            <p:cNvSpPr txBox="1"/>
            <p:nvPr/>
          </p:nvSpPr>
          <p:spPr>
            <a:xfrm>
              <a:off x="499682" y="7564765"/>
              <a:ext cx="2514599" cy="3543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Sein erster funktionierender Computer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363FBC1-0554-2ADB-1DB9-F89F2289D05A}"/>
              </a:ext>
            </a:extLst>
          </p:cNvPr>
          <p:cNvGrpSpPr/>
          <p:nvPr/>
        </p:nvGrpSpPr>
        <p:grpSpPr>
          <a:xfrm>
            <a:off x="2976165" y="7454504"/>
            <a:ext cx="4022178" cy="328296"/>
            <a:chOff x="385678" y="7367209"/>
            <a:chExt cx="2730835" cy="760171"/>
          </a:xfrm>
        </p:grpSpPr>
        <p:grpSp>
          <p:nvGrpSpPr>
            <p:cNvPr id="85" name="Group 8">
              <a:extLst>
                <a:ext uri="{FF2B5EF4-FFF2-40B4-BE49-F238E27FC236}">
                  <a16:creationId xmlns:a16="http://schemas.microsoft.com/office/drawing/2014/main" id="{0ABF2356-DFD4-86A3-8B23-7CA72759ADB6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E2AC7DA5-0ECD-5F19-CE44-0AD4AA65FCB5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8" name="TextBox 10">
                <a:extLst>
                  <a:ext uri="{FF2B5EF4-FFF2-40B4-BE49-F238E27FC236}">
                    <a16:creationId xmlns:a16="http://schemas.microsoft.com/office/drawing/2014/main" id="{218E93A7-1E50-6650-298E-FAD00154ADB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86" name="TextBox 11">
              <a:extLst>
                <a:ext uri="{FF2B5EF4-FFF2-40B4-BE49-F238E27FC236}">
                  <a16:creationId xmlns:a16="http://schemas.microsoft.com/office/drawing/2014/main" id="{697FEAD0-4FE6-2B94-F931-9EAAE3BFF966}"/>
                </a:ext>
              </a:extLst>
            </p:cNvPr>
            <p:cNvSpPr txBox="1"/>
            <p:nvPr/>
          </p:nvSpPr>
          <p:spPr>
            <a:xfrm>
              <a:off x="445749" y="7571701"/>
              <a:ext cx="2622466" cy="3543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Schalttechnik der frühen Computer</a:t>
              </a:r>
            </a:p>
          </p:txBody>
        </p:sp>
      </p:grpSp>
      <p:sp>
        <p:nvSpPr>
          <p:cNvPr id="91" name="TextBox 10">
            <a:extLst>
              <a:ext uri="{FF2B5EF4-FFF2-40B4-BE49-F238E27FC236}">
                <a16:creationId xmlns:a16="http://schemas.microsoft.com/office/drawing/2014/main" id="{4079100A-E678-1D8C-6BA1-A6CE80CF11EA}"/>
              </a:ext>
            </a:extLst>
          </p:cNvPr>
          <p:cNvSpPr txBox="1"/>
          <p:nvPr/>
        </p:nvSpPr>
        <p:spPr>
          <a:xfrm>
            <a:off x="552521" y="2968614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id="{B8DF20BA-D251-53AA-D587-C5A6433F7BE5}"/>
              </a:ext>
            </a:extLst>
          </p:cNvPr>
          <p:cNvSpPr txBox="1"/>
          <p:nvPr/>
        </p:nvSpPr>
        <p:spPr>
          <a:xfrm>
            <a:off x="3752921" y="2950149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7" name="TextBox 10">
            <a:extLst>
              <a:ext uri="{FF2B5EF4-FFF2-40B4-BE49-F238E27FC236}">
                <a16:creationId xmlns:a16="http://schemas.microsoft.com/office/drawing/2014/main" id="{2D95E9A9-D125-BC7C-6055-CCBF116380D2}"/>
              </a:ext>
            </a:extLst>
          </p:cNvPr>
          <p:cNvSpPr txBox="1"/>
          <p:nvPr/>
        </p:nvSpPr>
        <p:spPr>
          <a:xfrm>
            <a:off x="2152721" y="3272705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BE587E3C-13D4-2AD2-29B1-FB991FFAA510}"/>
              </a:ext>
            </a:extLst>
          </p:cNvPr>
          <p:cNvGrpSpPr/>
          <p:nvPr/>
        </p:nvGrpSpPr>
        <p:grpSpPr>
          <a:xfrm>
            <a:off x="555407" y="2854269"/>
            <a:ext cx="6446389" cy="1273231"/>
            <a:chOff x="555407" y="2940270"/>
            <a:chExt cx="6446389" cy="1273231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0F76028A-0A63-455F-88F1-A9FA8922AE79}"/>
                </a:ext>
              </a:extLst>
            </p:cNvPr>
            <p:cNvSpPr txBox="1"/>
            <p:nvPr/>
          </p:nvSpPr>
          <p:spPr>
            <a:xfrm>
              <a:off x="558204" y="2956747"/>
              <a:ext cx="6443592" cy="125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______________ entwickelte 1941 mit der  ______ den ersten funktionierenden, frei programmierbaren Computer. Außerdem entwarf er mit dem _______________ eine der ersten Programmiersprachen überhaupt. Zuse arbeitete an vielen seiner Entwicklungen während des _________ Weltkriegs. </a:t>
              </a: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9CF9A895-5707-C984-5B8D-5603F5A7E57A}"/>
                </a:ext>
              </a:extLst>
            </p:cNvPr>
            <p:cNvSpPr/>
            <p:nvPr/>
          </p:nvSpPr>
          <p:spPr>
            <a:xfrm>
              <a:off x="555407" y="2940270"/>
              <a:ext cx="1470243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00" name="TextBox 10">
            <a:extLst>
              <a:ext uri="{FF2B5EF4-FFF2-40B4-BE49-F238E27FC236}">
                <a16:creationId xmlns:a16="http://schemas.microsoft.com/office/drawing/2014/main" id="{B5BE63A7-5E14-53E4-177C-C9B89B4371CC}"/>
              </a:ext>
            </a:extLst>
          </p:cNvPr>
          <p:cNvSpPr txBox="1"/>
          <p:nvPr/>
        </p:nvSpPr>
        <p:spPr>
          <a:xfrm>
            <a:off x="1568450" y="3615170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0294ADC2-5DF6-D929-777F-E69542B826FC}"/>
              </a:ext>
            </a:extLst>
          </p:cNvPr>
          <p:cNvSpPr txBox="1"/>
          <p:nvPr/>
        </p:nvSpPr>
        <p:spPr>
          <a:xfrm>
            <a:off x="538420" y="9842500"/>
            <a:ext cx="647437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3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Das Lösungswort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setzt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zusammen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jeweils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letzten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Lückentexts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der Nummer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Single-Choice Aufgabe und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Kombinationen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Zuordnung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sortiert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dem Alphabet. Alle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werden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groß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geschrieben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!</a:t>
            </a:r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8BC80F82-5DBA-EA77-69AB-EFAAA27F786E}"/>
              </a:ext>
            </a:extLst>
          </p:cNvPr>
          <p:cNvGrpSpPr/>
          <p:nvPr/>
        </p:nvGrpSpPr>
        <p:grpSpPr>
          <a:xfrm>
            <a:off x="184166" y="7461190"/>
            <a:ext cx="341601" cy="1242564"/>
            <a:chOff x="184166" y="7425916"/>
            <a:chExt cx="341601" cy="1242564"/>
          </a:xfrm>
        </p:grpSpPr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38B42F46-527B-F2A8-DAFB-D532746CFEE5}"/>
                </a:ext>
              </a:extLst>
            </p:cNvPr>
            <p:cNvSpPr txBox="1"/>
            <p:nvPr/>
          </p:nvSpPr>
          <p:spPr>
            <a:xfrm>
              <a:off x="196850" y="7425916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2000" b="0" i="0" u="none" strike="noStrike" kern="1200" cap="none" spc="-89" normalizeH="0" baseline="0" noProof="0" dirty="0">
                  <a:ln>
                    <a:noFill/>
                  </a:ln>
                  <a:solidFill>
                    <a:srgbClr val="AD9073"/>
                  </a:solidFill>
                  <a:effectLst/>
                  <a:uLnTx/>
                  <a:uFillTx/>
                  <a:latin typeface="Intro"/>
                  <a:ea typeface="Intro"/>
                  <a:cs typeface="Intro"/>
                  <a:sym typeface="Intro"/>
                </a:rPr>
                <a:t>A</a:t>
              </a:r>
              <a:endParaRPr lang="de-DE" sz="2000" dirty="0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7B2C946B-9231-D63E-8D28-A9B3D634F26E}"/>
                </a:ext>
              </a:extLst>
            </p:cNvPr>
            <p:cNvSpPr txBox="1"/>
            <p:nvPr/>
          </p:nvSpPr>
          <p:spPr>
            <a:xfrm>
              <a:off x="185982" y="7826026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B</a:t>
              </a:r>
              <a:endParaRPr lang="de-DE" sz="2000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7D979CAE-7611-E147-D5AA-A6F70FE46AB7}"/>
                </a:ext>
              </a:extLst>
            </p:cNvPr>
            <p:cNvSpPr txBox="1"/>
            <p:nvPr/>
          </p:nvSpPr>
          <p:spPr>
            <a:xfrm>
              <a:off x="184166" y="8268370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C</a:t>
              </a:r>
              <a:endParaRPr lang="de-DE" sz="2000" dirty="0"/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34AE580D-AA36-B550-A89C-84DF739D8929}"/>
              </a:ext>
            </a:extLst>
          </p:cNvPr>
          <p:cNvGrpSpPr/>
          <p:nvPr/>
        </p:nvGrpSpPr>
        <p:grpSpPr>
          <a:xfrm>
            <a:off x="7033544" y="7461190"/>
            <a:ext cx="341601" cy="1267613"/>
            <a:chOff x="184166" y="7400867"/>
            <a:chExt cx="341601" cy="1267613"/>
          </a:xfrm>
        </p:grpSpPr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F79567AB-8A07-B54E-F1A9-845BF95E2405}"/>
                </a:ext>
              </a:extLst>
            </p:cNvPr>
            <p:cNvSpPr txBox="1"/>
            <p:nvPr/>
          </p:nvSpPr>
          <p:spPr>
            <a:xfrm>
              <a:off x="196850" y="7400867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78D9B2BC-D5EF-2D3B-EBA2-76449E508A80}"/>
                </a:ext>
              </a:extLst>
            </p:cNvPr>
            <p:cNvSpPr txBox="1"/>
            <p:nvPr/>
          </p:nvSpPr>
          <p:spPr>
            <a:xfrm>
              <a:off x="185982" y="7800977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C886A6EE-5D91-DF98-A1B5-7394D843E73E}"/>
                </a:ext>
              </a:extLst>
            </p:cNvPr>
            <p:cNvSpPr txBox="1"/>
            <p:nvPr/>
          </p:nvSpPr>
          <p:spPr>
            <a:xfrm>
              <a:off x="184166" y="8268370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3</a:t>
              </a:r>
              <a:endParaRPr lang="de-DE" sz="2000" dirty="0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48D0BD1C-53F8-7AE9-1FE4-3911FC001E0E}"/>
              </a:ext>
            </a:extLst>
          </p:cNvPr>
          <p:cNvGrpSpPr/>
          <p:nvPr/>
        </p:nvGrpSpPr>
        <p:grpSpPr>
          <a:xfrm>
            <a:off x="502269" y="5270500"/>
            <a:ext cx="331302" cy="1373161"/>
            <a:chOff x="502269" y="4506939"/>
            <a:chExt cx="331302" cy="1373161"/>
          </a:xfrm>
        </p:grpSpPr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829185A5-9C1B-3747-44FE-AF67408E243F}"/>
                </a:ext>
              </a:extLst>
            </p:cNvPr>
            <p:cNvSpPr txBox="1"/>
            <p:nvPr/>
          </p:nvSpPr>
          <p:spPr>
            <a:xfrm>
              <a:off x="502269" y="4506939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50C0F5DA-C6D8-C8CE-0CAD-7418B2B04DEC}"/>
                </a:ext>
              </a:extLst>
            </p:cNvPr>
            <p:cNvSpPr txBox="1"/>
            <p:nvPr/>
          </p:nvSpPr>
          <p:spPr>
            <a:xfrm>
              <a:off x="503168" y="4808874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2D388E5C-99C3-A5A6-294A-9F83628613F4}"/>
                </a:ext>
              </a:extLst>
            </p:cNvPr>
            <p:cNvSpPr txBox="1"/>
            <p:nvPr/>
          </p:nvSpPr>
          <p:spPr>
            <a:xfrm>
              <a:off x="504654" y="5144421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3</a:t>
              </a:r>
              <a:endParaRPr lang="de-DE" sz="2000" dirty="0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EE93DCAC-09DE-D87C-C78C-63115701CAA4}"/>
                </a:ext>
              </a:extLst>
            </p:cNvPr>
            <p:cNvSpPr txBox="1"/>
            <p:nvPr/>
          </p:nvSpPr>
          <p:spPr>
            <a:xfrm>
              <a:off x="504654" y="5479990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4</a:t>
              </a:r>
              <a:endParaRPr lang="de-DE" sz="2000" dirty="0"/>
            </a:p>
          </p:txBody>
        </p:sp>
      </p:grpSp>
      <p:sp>
        <p:nvSpPr>
          <p:cNvPr id="4" name="Freeform 9">
            <a:extLst>
              <a:ext uri="{FF2B5EF4-FFF2-40B4-BE49-F238E27FC236}">
                <a16:creationId xmlns:a16="http://schemas.microsoft.com/office/drawing/2014/main" id="{9D77A4DF-21B9-AE0D-D5B1-E5839416CFAD}"/>
              </a:ext>
            </a:extLst>
          </p:cNvPr>
          <p:cNvSpPr/>
          <p:nvPr/>
        </p:nvSpPr>
        <p:spPr>
          <a:xfrm>
            <a:off x="4083050" y="2862523"/>
            <a:ext cx="669653" cy="295858"/>
          </a:xfrm>
          <a:custGeom>
            <a:avLst/>
            <a:gdLst/>
            <a:ahLst/>
            <a:cxnLst/>
            <a:rect l="l" t="t" r="r" b="b"/>
            <a:pathLst>
              <a:path w="1730903" h="805665">
                <a:moveTo>
                  <a:pt x="0" y="0"/>
                </a:moveTo>
                <a:lnTo>
                  <a:pt x="1730903" y="0"/>
                </a:lnTo>
                <a:lnTo>
                  <a:pt x="1730903" y="805665"/>
                </a:lnTo>
                <a:lnTo>
                  <a:pt x="0" y="805665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451A4BAE-DC2A-B100-CED6-0793EAF81FA4}"/>
              </a:ext>
            </a:extLst>
          </p:cNvPr>
          <p:cNvSpPr/>
          <p:nvPr/>
        </p:nvSpPr>
        <p:spPr>
          <a:xfrm>
            <a:off x="552521" y="3499123"/>
            <a:ext cx="1600200" cy="295858"/>
          </a:xfrm>
          <a:custGeom>
            <a:avLst/>
            <a:gdLst/>
            <a:ahLst/>
            <a:cxnLst/>
            <a:rect l="l" t="t" r="r" b="b"/>
            <a:pathLst>
              <a:path w="1730903" h="805665">
                <a:moveTo>
                  <a:pt x="0" y="0"/>
                </a:moveTo>
                <a:lnTo>
                  <a:pt x="1730903" y="0"/>
                </a:lnTo>
                <a:lnTo>
                  <a:pt x="1730903" y="805665"/>
                </a:lnTo>
                <a:lnTo>
                  <a:pt x="0" y="805665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9F744F9-E16A-55B6-3CE3-21A26793CD8F}"/>
              </a:ext>
            </a:extLst>
          </p:cNvPr>
          <p:cNvSpPr/>
          <p:nvPr/>
        </p:nvSpPr>
        <p:spPr>
          <a:xfrm>
            <a:off x="4692651" y="3828274"/>
            <a:ext cx="990600" cy="295858"/>
          </a:xfrm>
          <a:custGeom>
            <a:avLst/>
            <a:gdLst/>
            <a:ahLst/>
            <a:cxnLst/>
            <a:rect l="l" t="t" r="r" b="b"/>
            <a:pathLst>
              <a:path w="1730903" h="805665">
                <a:moveTo>
                  <a:pt x="0" y="0"/>
                </a:moveTo>
                <a:lnTo>
                  <a:pt x="1730903" y="0"/>
                </a:lnTo>
                <a:lnTo>
                  <a:pt x="1730903" y="805665"/>
                </a:lnTo>
                <a:lnTo>
                  <a:pt x="0" y="805665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0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0CE90-1D42-3755-0CB7-B26CE6D2E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>
            <a:extLst>
              <a:ext uri="{FF2B5EF4-FFF2-40B4-BE49-F238E27FC236}">
                <a16:creationId xmlns:a16="http://schemas.microsoft.com/office/drawing/2014/main" id="{44470260-91BD-BCE6-0FBC-DE159E267E65}"/>
              </a:ext>
            </a:extLst>
          </p:cNvPr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6B87BF1-7259-29D2-414A-2BD681C90097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7CF96945-4FB9-6640-B602-AB99B273563C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A9DCBCCD-E15C-D0A2-763B-FF73983A41F5}"/>
              </a:ext>
            </a:extLst>
          </p:cNvPr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E6B87816-5DB6-E5A5-F635-C27D540707AA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2A8D4DFF-D513-66DB-F586-7DC21764A2FE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9ED13DA-9C2D-9215-BC1E-677AFF10D04A}"/>
              </a:ext>
            </a:extLst>
          </p:cNvPr>
          <p:cNvGrpSpPr/>
          <p:nvPr/>
        </p:nvGrpSpPr>
        <p:grpSpPr>
          <a:xfrm>
            <a:off x="547930" y="833317"/>
            <a:ext cx="6486146" cy="9020286"/>
            <a:chOff x="543163" y="835625"/>
            <a:chExt cx="6486146" cy="9020286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B4CD1367-6179-DD76-ED4A-C8A2928391D8}"/>
                </a:ext>
              </a:extLst>
            </p:cNvPr>
            <p:cNvGrpSpPr/>
            <p:nvPr/>
          </p:nvGrpSpPr>
          <p:grpSpPr>
            <a:xfrm>
              <a:off x="543163" y="835625"/>
              <a:ext cx="6486146" cy="9020286"/>
              <a:chOff x="0" y="0"/>
              <a:chExt cx="1730903" cy="1078276"/>
            </a:xfrm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07E70C0D-4BEC-BED1-9F29-DEEAD8C14A96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1078276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1078276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1078276"/>
                    </a:lnTo>
                    <a:lnTo>
                      <a:pt x="0" y="107827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TextBox 10">
                <a:extLst>
                  <a:ext uri="{FF2B5EF4-FFF2-40B4-BE49-F238E27FC236}">
                    <a16:creationId xmlns:a16="http://schemas.microsoft.com/office/drawing/2014/main" id="{38A5D380-7BDA-45D1-2090-0504E54EC44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1078276"/>
              </a:xfrm>
              <a:prstGeom prst="rect">
                <a:avLst/>
              </a:prstGeom>
              <a:ln>
                <a:noFill/>
              </a:ln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6" name="AutoShape 30">
              <a:extLst>
                <a:ext uri="{FF2B5EF4-FFF2-40B4-BE49-F238E27FC236}">
                  <a16:creationId xmlns:a16="http://schemas.microsoft.com/office/drawing/2014/main" id="{743274C5-B5ED-44DB-051A-130CF7DD8024}"/>
                </a:ext>
              </a:extLst>
            </p:cNvPr>
            <p:cNvSpPr/>
            <p:nvPr/>
          </p:nvSpPr>
          <p:spPr>
            <a:xfrm>
              <a:off x="778250" y="1920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AutoShape 31">
              <a:extLst>
                <a:ext uri="{FF2B5EF4-FFF2-40B4-BE49-F238E27FC236}">
                  <a16:creationId xmlns:a16="http://schemas.microsoft.com/office/drawing/2014/main" id="{E61CEBAC-E2DA-4DC4-7E61-55EC111C0DA9}"/>
                </a:ext>
              </a:extLst>
            </p:cNvPr>
            <p:cNvSpPr/>
            <p:nvPr/>
          </p:nvSpPr>
          <p:spPr>
            <a:xfrm>
              <a:off x="778250" y="1240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AutoShape 30">
              <a:extLst>
                <a:ext uri="{FF2B5EF4-FFF2-40B4-BE49-F238E27FC236}">
                  <a16:creationId xmlns:a16="http://schemas.microsoft.com/office/drawing/2014/main" id="{1C237D11-CB6B-0E3E-F109-B5DC4B7442C1}"/>
                </a:ext>
              </a:extLst>
            </p:cNvPr>
            <p:cNvSpPr/>
            <p:nvPr/>
          </p:nvSpPr>
          <p:spPr>
            <a:xfrm>
              <a:off x="778250" y="2603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AutoShape 30">
              <a:extLst>
                <a:ext uri="{FF2B5EF4-FFF2-40B4-BE49-F238E27FC236}">
                  <a16:creationId xmlns:a16="http://schemas.microsoft.com/office/drawing/2014/main" id="{7773533B-BEED-986C-9704-690F7ECDE38D}"/>
                </a:ext>
              </a:extLst>
            </p:cNvPr>
            <p:cNvSpPr/>
            <p:nvPr/>
          </p:nvSpPr>
          <p:spPr>
            <a:xfrm>
              <a:off x="778250" y="39777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31">
              <a:extLst>
                <a:ext uri="{FF2B5EF4-FFF2-40B4-BE49-F238E27FC236}">
                  <a16:creationId xmlns:a16="http://schemas.microsoft.com/office/drawing/2014/main" id="{D8406474-7A8E-FB3E-ECA0-109259CABC68}"/>
                </a:ext>
              </a:extLst>
            </p:cNvPr>
            <p:cNvSpPr/>
            <p:nvPr/>
          </p:nvSpPr>
          <p:spPr>
            <a:xfrm>
              <a:off x="778250" y="32983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AutoShape 30">
              <a:extLst>
                <a:ext uri="{FF2B5EF4-FFF2-40B4-BE49-F238E27FC236}">
                  <a16:creationId xmlns:a16="http://schemas.microsoft.com/office/drawing/2014/main" id="{CE2AF2B4-BA6F-5D53-215E-20690D263E7C}"/>
                </a:ext>
              </a:extLst>
            </p:cNvPr>
            <p:cNvSpPr/>
            <p:nvPr/>
          </p:nvSpPr>
          <p:spPr>
            <a:xfrm>
              <a:off x="778250" y="46609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AutoShape 30">
              <a:extLst>
                <a:ext uri="{FF2B5EF4-FFF2-40B4-BE49-F238E27FC236}">
                  <a16:creationId xmlns:a16="http://schemas.microsoft.com/office/drawing/2014/main" id="{CBE92CF3-0538-40CD-1A6A-B73C5CEF85D4}"/>
                </a:ext>
              </a:extLst>
            </p:cNvPr>
            <p:cNvSpPr/>
            <p:nvPr/>
          </p:nvSpPr>
          <p:spPr>
            <a:xfrm>
              <a:off x="778250" y="60351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AutoShape 31">
              <a:extLst>
                <a:ext uri="{FF2B5EF4-FFF2-40B4-BE49-F238E27FC236}">
                  <a16:creationId xmlns:a16="http://schemas.microsoft.com/office/drawing/2014/main" id="{8F997404-7A15-4B00-309E-FC85085F2A0F}"/>
                </a:ext>
              </a:extLst>
            </p:cNvPr>
            <p:cNvSpPr/>
            <p:nvPr/>
          </p:nvSpPr>
          <p:spPr>
            <a:xfrm>
              <a:off x="778250" y="53557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AutoShape 30">
              <a:extLst>
                <a:ext uri="{FF2B5EF4-FFF2-40B4-BE49-F238E27FC236}">
                  <a16:creationId xmlns:a16="http://schemas.microsoft.com/office/drawing/2014/main" id="{D86DA050-B63B-7EDB-BFE7-DB73457C9A27}"/>
                </a:ext>
              </a:extLst>
            </p:cNvPr>
            <p:cNvSpPr/>
            <p:nvPr/>
          </p:nvSpPr>
          <p:spPr>
            <a:xfrm>
              <a:off x="778250" y="67183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AutoShape 30">
              <a:extLst>
                <a:ext uri="{FF2B5EF4-FFF2-40B4-BE49-F238E27FC236}">
                  <a16:creationId xmlns:a16="http://schemas.microsoft.com/office/drawing/2014/main" id="{E6910EAA-48C0-CCDF-6CF7-819DD4BEC775}"/>
                </a:ext>
              </a:extLst>
            </p:cNvPr>
            <p:cNvSpPr/>
            <p:nvPr/>
          </p:nvSpPr>
          <p:spPr>
            <a:xfrm>
              <a:off x="730250" y="74041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AutoShape 30">
              <a:extLst>
                <a:ext uri="{FF2B5EF4-FFF2-40B4-BE49-F238E27FC236}">
                  <a16:creationId xmlns:a16="http://schemas.microsoft.com/office/drawing/2014/main" id="{BFFBC757-59CB-62F5-D449-45D2E0C2165B}"/>
                </a:ext>
              </a:extLst>
            </p:cNvPr>
            <p:cNvSpPr/>
            <p:nvPr/>
          </p:nvSpPr>
          <p:spPr>
            <a:xfrm>
              <a:off x="730250" y="8778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31">
              <a:extLst>
                <a:ext uri="{FF2B5EF4-FFF2-40B4-BE49-F238E27FC236}">
                  <a16:creationId xmlns:a16="http://schemas.microsoft.com/office/drawing/2014/main" id="{51DF8A5C-EB33-9064-1070-12E7B23A0321}"/>
                </a:ext>
              </a:extLst>
            </p:cNvPr>
            <p:cNvSpPr/>
            <p:nvPr/>
          </p:nvSpPr>
          <p:spPr>
            <a:xfrm>
              <a:off x="730250" y="8098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AutoShape 30">
              <a:extLst>
                <a:ext uri="{FF2B5EF4-FFF2-40B4-BE49-F238E27FC236}">
                  <a16:creationId xmlns:a16="http://schemas.microsoft.com/office/drawing/2014/main" id="{F024FA4C-BD3E-DEE2-FCF8-33B22A57B7E5}"/>
                </a:ext>
              </a:extLst>
            </p:cNvPr>
            <p:cNvSpPr/>
            <p:nvPr/>
          </p:nvSpPr>
          <p:spPr>
            <a:xfrm>
              <a:off x="730250" y="9461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569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6FE47-619D-FD28-A629-DC983A3C5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101">
            <a:extLst>
              <a:ext uri="{FF2B5EF4-FFF2-40B4-BE49-F238E27FC236}">
                <a16:creationId xmlns:a16="http://schemas.microsoft.com/office/drawing/2014/main" id="{21B0FC3A-734B-8C73-ACE6-778B32013075}"/>
              </a:ext>
            </a:extLst>
          </p:cNvPr>
          <p:cNvSpPr/>
          <p:nvPr/>
        </p:nvSpPr>
        <p:spPr>
          <a:xfrm>
            <a:off x="4945046" y="454627"/>
            <a:ext cx="2068291" cy="2068291"/>
          </a:xfrm>
          <a:prstGeom prst="ellipse">
            <a:avLst/>
          </a:prstGeom>
          <a:ln w="25400"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68291"/>
                      <a:gd name="connsiteY0" fmla="*/ 1034146 h 2068291"/>
                      <a:gd name="connsiteX1" fmla="*/ 1034146 w 2068291"/>
                      <a:gd name="connsiteY1" fmla="*/ 0 h 2068291"/>
                      <a:gd name="connsiteX2" fmla="*/ 2068292 w 2068291"/>
                      <a:gd name="connsiteY2" fmla="*/ 1034146 h 2068291"/>
                      <a:gd name="connsiteX3" fmla="*/ 1034146 w 2068291"/>
                      <a:gd name="connsiteY3" fmla="*/ 2068292 h 2068291"/>
                      <a:gd name="connsiteX4" fmla="*/ 0 w 2068291"/>
                      <a:gd name="connsiteY4" fmla="*/ 1034146 h 2068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8291" h="2068291" fill="none" extrusionOk="0">
                        <a:moveTo>
                          <a:pt x="0" y="1034146"/>
                        </a:moveTo>
                        <a:cubicBezTo>
                          <a:pt x="81443" y="472665"/>
                          <a:pt x="480802" y="-36631"/>
                          <a:pt x="1034146" y="0"/>
                        </a:cubicBezTo>
                        <a:cubicBezTo>
                          <a:pt x="1492738" y="-17236"/>
                          <a:pt x="1960745" y="564258"/>
                          <a:pt x="2068292" y="1034146"/>
                        </a:cubicBezTo>
                        <a:cubicBezTo>
                          <a:pt x="2064935" y="1573274"/>
                          <a:pt x="1576005" y="2108988"/>
                          <a:pt x="1034146" y="2068292"/>
                        </a:cubicBezTo>
                        <a:cubicBezTo>
                          <a:pt x="575565" y="2131309"/>
                          <a:pt x="104536" y="1630423"/>
                          <a:pt x="0" y="1034146"/>
                        </a:cubicBezTo>
                        <a:close/>
                      </a:path>
                      <a:path w="2068291" h="2068291" stroke="0" extrusionOk="0">
                        <a:moveTo>
                          <a:pt x="0" y="1034146"/>
                        </a:moveTo>
                        <a:cubicBezTo>
                          <a:pt x="-83880" y="411264"/>
                          <a:pt x="355536" y="40334"/>
                          <a:pt x="1034146" y="0"/>
                        </a:cubicBezTo>
                        <a:cubicBezTo>
                          <a:pt x="1767871" y="34227"/>
                          <a:pt x="2052738" y="463498"/>
                          <a:pt x="2068292" y="1034146"/>
                        </a:cubicBezTo>
                        <a:cubicBezTo>
                          <a:pt x="1953577" y="1717314"/>
                          <a:pt x="1600954" y="2092254"/>
                          <a:pt x="1034146" y="2068292"/>
                        </a:cubicBezTo>
                        <a:cubicBezTo>
                          <a:pt x="364394" y="2014341"/>
                          <a:pt x="74734" y="1640998"/>
                          <a:pt x="0" y="103414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218440-AE1A-ACC1-1057-BC3355AC878E}"/>
              </a:ext>
            </a:extLst>
          </p:cNvPr>
          <p:cNvSpPr/>
          <p:nvPr/>
        </p:nvSpPr>
        <p:spPr>
          <a:xfrm>
            <a:off x="558204" y="2694263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7FD58E7-C6F5-39BE-0466-FCEC5A1E4734}"/>
              </a:ext>
            </a:extLst>
          </p:cNvPr>
          <p:cNvSpPr/>
          <p:nvPr/>
        </p:nvSpPr>
        <p:spPr>
          <a:xfrm>
            <a:off x="543965" y="43561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6D60E629-58BA-0052-EBDD-4FA882B5653A}"/>
              </a:ext>
            </a:extLst>
          </p:cNvPr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55E4C14-2759-8695-EC29-3A32F6B90BDC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1A2E62EC-DEA6-1CE2-B28D-E466CC2A9934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89102E4-413B-F9A3-2FA2-6E835951B1D3}"/>
              </a:ext>
            </a:extLst>
          </p:cNvPr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A713F220-F581-CA82-8D6D-23CA9FD125CF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B821230D-5002-9AE2-6857-ACA93DBAD469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30" name="TextBox 17">
            <a:extLst>
              <a:ext uri="{FF2B5EF4-FFF2-40B4-BE49-F238E27FC236}">
                <a16:creationId xmlns:a16="http://schemas.microsoft.com/office/drawing/2014/main" id="{8EAA0716-8721-33DF-1801-FE6B6CC65480}"/>
              </a:ext>
            </a:extLst>
          </p:cNvPr>
          <p:cNvSpPr txBox="1"/>
          <p:nvPr/>
        </p:nvSpPr>
        <p:spPr>
          <a:xfrm>
            <a:off x="541626" y="837489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Name:</a:t>
            </a: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C59B27C1-AC8E-5EF0-8111-B3BFED8385FE}"/>
              </a:ext>
            </a:extLst>
          </p:cNvPr>
          <p:cNvSpPr txBox="1"/>
          <p:nvPr/>
        </p:nvSpPr>
        <p:spPr>
          <a:xfrm>
            <a:off x="541626" y="1519330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Jahr: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D4BE56FE-FAE2-1918-412E-4CD48BFD61AB}"/>
              </a:ext>
            </a:extLst>
          </p:cNvPr>
          <p:cNvSpPr txBox="1"/>
          <p:nvPr/>
        </p:nvSpPr>
        <p:spPr>
          <a:xfrm>
            <a:off x="538421" y="4508500"/>
            <a:ext cx="6443592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Warum kritisierte er sein eigenes Programm später?</a:t>
            </a: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D82D9DCE-1929-0903-0CE3-A4EA509612C0}"/>
              </a:ext>
            </a:extLst>
          </p:cNvPr>
          <p:cNvSpPr txBox="1"/>
          <p:nvPr/>
        </p:nvSpPr>
        <p:spPr>
          <a:xfrm>
            <a:off x="601914" y="4976319"/>
            <a:ext cx="6443592" cy="157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Weil es technisch fehlerhaft war.</a:t>
            </a:r>
            <a:endParaRPr lang="de-DE" sz="1400" dirty="0">
              <a:solidFill>
                <a:srgbClr val="000000"/>
              </a:solidFill>
              <a:latin typeface="Glacial Indifference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Weil es nie veröffentlicht wurde.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Weil es keine Sprachausgabe hatte.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Weil Menschen es als echten Therapeuten ernst nahmen.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Both"/>
            </a:pPr>
            <a:endParaRPr lang="en-US" sz="1400" dirty="0">
              <a:solidFill>
                <a:srgbClr val="000000"/>
              </a:solidFill>
              <a:latin typeface="Glacial Indifference"/>
              <a:sym typeface="Glacial Indifference Bold"/>
            </a:endParaRP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3B82A5BB-7FB0-4329-F0FB-CB5200DCF0E0}"/>
              </a:ext>
            </a:extLst>
          </p:cNvPr>
          <p:cNvSpPr/>
          <p:nvPr/>
        </p:nvSpPr>
        <p:spPr>
          <a:xfrm>
            <a:off x="554753" y="65659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8CD7BF0E-0F74-7C5F-FF39-C2916F6F060F}"/>
              </a:ext>
            </a:extLst>
          </p:cNvPr>
          <p:cNvSpPr txBox="1"/>
          <p:nvPr/>
        </p:nvSpPr>
        <p:spPr>
          <a:xfrm>
            <a:off x="569207" y="6624546"/>
            <a:ext cx="6443592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Welche Erklärung gehört zu welchem Begriff?</a:t>
            </a:r>
            <a:endParaRPr lang="en-US" sz="16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62300F6-3159-9EB5-9F7B-632CBDFBAA7A}"/>
              </a:ext>
            </a:extLst>
          </p:cNvPr>
          <p:cNvGrpSpPr/>
          <p:nvPr/>
        </p:nvGrpSpPr>
        <p:grpSpPr>
          <a:xfrm>
            <a:off x="554753" y="7101601"/>
            <a:ext cx="1777929" cy="610265"/>
            <a:chOff x="385678" y="7367209"/>
            <a:chExt cx="2730835" cy="760171"/>
          </a:xfrm>
        </p:grpSpPr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D557E3DB-1365-DFB5-8534-CF542E1E33A1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09E2979F-3C94-1853-72E0-7DC08CF28DB2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Box 10">
                <a:extLst>
                  <a:ext uri="{FF2B5EF4-FFF2-40B4-BE49-F238E27FC236}">
                    <a16:creationId xmlns:a16="http://schemas.microsoft.com/office/drawing/2014/main" id="{41C5A61A-27CD-6BCD-C01E-52DE7CDB468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96A779EA-B790-5F57-0FA0-A2EA5D5D45A6}"/>
                </a:ext>
              </a:extLst>
            </p:cNvPr>
            <p:cNvSpPr txBox="1"/>
            <p:nvPr/>
          </p:nvSpPr>
          <p:spPr>
            <a:xfrm>
              <a:off x="501649" y="7649823"/>
              <a:ext cx="2514600" cy="4157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ELIZA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5A348292-CFDF-DC82-0593-C37D7538DE0F}"/>
              </a:ext>
            </a:extLst>
          </p:cNvPr>
          <p:cNvGrpSpPr/>
          <p:nvPr/>
        </p:nvGrpSpPr>
        <p:grpSpPr>
          <a:xfrm>
            <a:off x="552521" y="7937500"/>
            <a:ext cx="1777929" cy="610265"/>
            <a:chOff x="385678" y="7367209"/>
            <a:chExt cx="2730835" cy="760171"/>
          </a:xfrm>
        </p:grpSpPr>
        <p:grpSp>
          <p:nvGrpSpPr>
            <p:cNvPr id="52" name="Group 8">
              <a:extLst>
                <a:ext uri="{FF2B5EF4-FFF2-40B4-BE49-F238E27FC236}">
                  <a16:creationId xmlns:a16="http://schemas.microsoft.com/office/drawing/2014/main" id="{974603EF-B73E-0174-1C6E-D6804018A07C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9D3E0E7D-1190-0A52-52DB-A23FA75B0C6F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TextBox 10">
                <a:extLst>
                  <a:ext uri="{FF2B5EF4-FFF2-40B4-BE49-F238E27FC236}">
                    <a16:creationId xmlns:a16="http://schemas.microsoft.com/office/drawing/2014/main" id="{642D30AB-96CC-F950-611E-5B596A8C5C5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4B6ADA21-37C8-5FCE-C710-4B3CA47510ED}"/>
                </a:ext>
              </a:extLst>
            </p:cNvPr>
            <p:cNvSpPr txBox="1"/>
            <p:nvPr/>
          </p:nvSpPr>
          <p:spPr>
            <a:xfrm>
              <a:off x="501649" y="7649823"/>
              <a:ext cx="2514599" cy="4157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 err="1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Verantwortungsethik</a:t>
              </a:r>
              <a:endParaRPr lang="en-US" sz="14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sp>
        <p:nvSpPr>
          <p:cNvPr id="61" name="AutoShape 3">
            <a:extLst>
              <a:ext uri="{FF2B5EF4-FFF2-40B4-BE49-F238E27FC236}">
                <a16:creationId xmlns:a16="http://schemas.microsoft.com/office/drawing/2014/main" id="{844AD7FE-FCA4-39C2-212B-EFB6A00C95DA}"/>
              </a:ext>
            </a:extLst>
          </p:cNvPr>
          <p:cNvSpPr/>
          <p:nvPr/>
        </p:nvSpPr>
        <p:spPr>
          <a:xfrm>
            <a:off x="569207" y="86995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63" name="Group 8">
            <a:extLst>
              <a:ext uri="{FF2B5EF4-FFF2-40B4-BE49-F238E27FC236}">
                <a16:creationId xmlns:a16="http://schemas.microsoft.com/office/drawing/2014/main" id="{52B99440-B67F-F11D-BC87-EAC1972ED3DF}"/>
              </a:ext>
            </a:extLst>
          </p:cNvPr>
          <p:cNvGrpSpPr/>
          <p:nvPr/>
        </p:nvGrpSpPr>
        <p:grpSpPr>
          <a:xfrm>
            <a:off x="3473451" y="9080500"/>
            <a:ext cx="3505199" cy="576189"/>
            <a:chOff x="0" y="0"/>
            <a:chExt cx="1730903" cy="805665"/>
          </a:xfrm>
        </p:grpSpPr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2F0BAA1E-E081-0A80-B70F-66CBB4EAA646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TextBox 10">
              <a:extLst>
                <a:ext uri="{FF2B5EF4-FFF2-40B4-BE49-F238E27FC236}">
                  <a16:creationId xmlns:a16="http://schemas.microsoft.com/office/drawing/2014/main" id="{513C6561-3D15-AD18-5E97-7C84C6B83135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2E9BCC89-783A-9179-F77B-D433C8F313D6}"/>
              </a:ext>
            </a:extLst>
          </p:cNvPr>
          <p:cNvGrpSpPr/>
          <p:nvPr/>
        </p:nvGrpSpPr>
        <p:grpSpPr>
          <a:xfrm>
            <a:off x="1886362" y="746906"/>
            <a:ext cx="2720817" cy="494072"/>
            <a:chOff x="0" y="0"/>
            <a:chExt cx="1730903" cy="805665"/>
          </a:xfrm>
        </p:grpSpPr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2373B9A0-0CBD-C69B-DEC6-AEDCFCD80845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TextBox 10">
              <a:extLst>
                <a:ext uri="{FF2B5EF4-FFF2-40B4-BE49-F238E27FC236}">
                  <a16:creationId xmlns:a16="http://schemas.microsoft.com/office/drawing/2014/main" id="{845C13D9-9779-E53B-5F66-4C415B738150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70" name="Group 8">
            <a:extLst>
              <a:ext uri="{FF2B5EF4-FFF2-40B4-BE49-F238E27FC236}">
                <a16:creationId xmlns:a16="http://schemas.microsoft.com/office/drawing/2014/main" id="{3B132CC6-DA8E-870B-3418-8C9790B64BCB}"/>
              </a:ext>
            </a:extLst>
          </p:cNvPr>
          <p:cNvGrpSpPr/>
          <p:nvPr/>
        </p:nvGrpSpPr>
        <p:grpSpPr>
          <a:xfrm>
            <a:off x="1895633" y="1398348"/>
            <a:ext cx="2720817" cy="494072"/>
            <a:chOff x="0" y="0"/>
            <a:chExt cx="1730903" cy="805665"/>
          </a:xfrm>
        </p:grpSpPr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CE66EA0A-A5C0-08E5-2BEF-560EC89D3705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TextBox 10">
              <a:extLst>
                <a:ext uri="{FF2B5EF4-FFF2-40B4-BE49-F238E27FC236}">
                  <a16:creationId xmlns:a16="http://schemas.microsoft.com/office/drawing/2014/main" id="{BD78A288-B614-959A-C03D-1B56C78D09CF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sp>
        <p:nvSpPr>
          <p:cNvPr id="73" name="TextBox 17">
            <a:extLst>
              <a:ext uri="{FF2B5EF4-FFF2-40B4-BE49-F238E27FC236}">
                <a16:creationId xmlns:a16="http://schemas.microsoft.com/office/drawing/2014/main" id="{2D334A4A-8722-0F75-D427-5CAD300160F4}"/>
              </a:ext>
            </a:extLst>
          </p:cNvPr>
          <p:cNvSpPr txBox="1"/>
          <p:nvPr/>
        </p:nvSpPr>
        <p:spPr>
          <a:xfrm>
            <a:off x="552521" y="9212141"/>
            <a:ext cx="2730834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Lösungswort: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E1804EDE-EEF9-8480-26A1-75E21056B5F1}"/>
              </a:ext>
            </a:extLst>
          </p:cNvPr>
          <p:cNvGrpSpPr/>
          <p:nvPr/>
        </p:nvGrpSpPr>
        <p:grpSpPr>
          <a:xfrm>
            <a:off x="2700664" y="7944760"/>
            <a:ext cx="4286894" cy="715273"/>
            <a:chOff x="385677" y="7367209"/>
            <a:chExt cx="2730836" cy="890972"/>
          </a:xfrm>
        </p:grpSpPr>
        <p:grpSp>
          <p:nvGrpSpPr>
            <p:cNvPr id="75" name="Group 8">
              <a:extLst>
                <a:ext uri="{FF2B5EF4-FFF2-40B4-BE49-F238E27FC236}">
                  <a16:creationId xmlns:a16="http://schemas.microsoft.com/office/drawing/2014/main" id="{C61C021E-3352-F06B-F321-28557C377F3A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EDADCB70-C265-6014-E0F0-A740CA6414F8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8" name="TextBox 10">
                <a:extLst>
                  <a:ext uri="{FF2B5EF4-FFF2-40B4-BE49-F238E27FC236}">
                    <a16:creationId xmlns:a16="http://schemas.microsoft.com/office/drawing/2014/main" id="{47E37B4E-74AE-0720-2C26-AB75D827FD0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76" name="TextBox 11">
              <a:extLst>
                <a:ext uri="{FF2B5EF4-FFF2-40B4-BE49-F238E27FC236}">
                  <a16:creationId xmlns:a16="http://schemas.microsoft.com/office/drawing/2014/main" id="{AEAAC67C-A244-C474-983F-E5CAB8E92D58}"/>
                </a:ext>
              </a:extLst>
            </p:cNvPr>
            <p:cNvSpPr txBox="1"/>
            <p:nvPr/>
          </p:nvSpPr>
          <p:spPr>
            <a:xfrm>
              <a:off x="385677" y="7453086"/>
              <a:ext cx="2730835" cy="8050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Forderung, dass </a:t>
              </a:r>
              <a:r>
                <a:rPr lang="de-DE" sz="1400" dirty="0" err="1">
                  <a:solidFill>
                    <a:srgbClr val="000000"/>
                  </a:solidFill>
                  <a:latin typeface="Glacial Indifference"/>
                </a:rPr>
                <a:t>Entwickler:innen</a:t>
              </a:r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 die gesellschaftlichen Folgen ihres Handelns mitdenken müssen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853D1420-69EC-F9BA-171A-49999EBBBB91}"/>
              </a:ext>
            </a:extLst>
          </p:cNvPr>
          <p:cNvGrpSpPr/>
          <p:nvPr/>
        </p:nvGrpSpPr>
        <p:grpSpPr>
          <a:xfrm>
            <a:off x="2711450" y="7099300"/>
            <a:ext cx="4286893" cy="893299"/>
            <a:chOff x="385678" y="7367209"/>
            <a:chExt cx="2730835" cy="1112730"/>
          </a:xfrm>
        </p:grpSpPr>
        <p:grpSp>
          <p:nvGrpSpPr>
            <p:cNvPr id="85" name="Group 8">
              <a:extLst>
                <a:ext uri="{FF2B5EF4-FFF2-40B4-BE49-F238E27FC236}">
                  <a16:creationId xmlns:a16="http://schemas.microsoft.com/office/drawing/2014/main" id="{23724A70-EE1A-15F9-CCB5-42BC1847456D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507CE30B-A673-8523-A2BE-926B9628B8BF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8" name="TextBox 10">
                <a:extLst>
                  <a:ext uri="{FF2B5EF4-FFF2-40B4-BE49-F238E27FC236}">
                    <a16:creationId xmlns:a16="http://schemas.microsoft.com/office/drawing/2014/main" id="{90B7EC4F-8EC6-5FB5-CDD7-E291E0D9C02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86" name="TextBox 11">
              <a:extLst>
                <a:ext uri="{FF2B5EF4-FFF2-40B4-BE49-F238E27FC236}">
                  <a16:creationId xmlns:a16="http://schemas.microsoft.com/office/drawing/2014/main" id="{A194C08F-1F1D-A4BB-9695-4172246573A5}"/>
                </a:ext>
              </a:extLst>
            </p:cNvPr>
            <p:cNvSpPr txBox="1"/>
            <p:nvPr/>
          </p:nvSpPr>
          <p:spPr>
            <a:xfrm>
              <a:off x="445749" y="7482218"/>
              <a:ext cx="2622466" cy="9977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Programm, das therapeutische Gespräche simulieren kann</a:t>
              </a:r>
            </a:p>
          </p:txBody>
        </p:sp>
      </p:grpSp>
      <p:sp>
        <p:nvSpPr>
          <p:cNvPr id="91" name="TextBox 10">
            <a:extLst>
              <a:ext uri="{FF2B5EF4-FFF2-40B4-BE49-F238E27FC236}">
                <a16:creationId xmlns:a16="http://schemas.microsoft.com/office/drawing/2014/main" id="{080872BE-CEDC-2DAB-6B32-D321055ED935}"/>
              </a:ext>
            </a:extLst>
          </p:cNvPr>
          <p:cNvSpPr txBox="1"/>
          <p:nvPr/>
        </p:nvSpPr>
        <p:spPr>
          <a:xfrm>
            <a:off x="552521" y="2968614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id="{21149887-E22E-AED0-C089-49FE9A2485B9}"/>
              </a:ext>
            </a:extLst>
          </p:cNvPr>
          <p:cNvSpPr txBox="1"/>
          <p:nvPr/>
        </p:nvSpPr>
        <p:spPr>
          <a:xfrm>
            <a:off x="3752921" y="2950149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7" name="TextBox 10">
            <a:extLst>
              <a:ext uri="{FF2B5EF4-FFF2-40B4-BE49-F238E27FC236}">
                <a16:creationId xmlns:a16="http://schemas.microsoft.com/office/drawing/2014/main" id="{3DDD68DE-7E55-BD1A-459A-7C1E366436FA}"/>
              </a:ext>
            </a:extLst>
          </p:cNvPr>
          <p:cNvSpPr txBox="1"/>
          <p:nvPr/>
        </p:nvSpPr>
        <p:spPr>
          <a:xfrm>
            <a:off x="2152721" y="3272705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4D04C00-E5A2-69F4-E194-E52676E1566A}"/>
              </a:ext>
            </a:extLst>
          </p:cNvPr>
          <p:cNvGrpSpPr/>
          <p:nvPr/>
        </p:nvGrpSpPr>
        <p:grpSpPr>
          <a:xfrm>
            <a:off x="552521" y="2850008"/>
            <a:ext cx="6449275" cy="1277492"/>
            <a:chOff x="552521" y="2936009"/>
            <a:chExt cx="6449275" cy="1277492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DC486234-B2DF-A18F-2D9E-4CB1C10B808E}"/>
                </a:ext>
              </a:extLst>
            </p:cNvPr>
            <p:cNvSpPr txBox="1"/>
            <p:nvPr/>
          </p:nvSpPr>
          <p:spPr>
            <a:xfrm>
              <a:off x="558204" y="2956747"/>
              <a:ext cx="6443592" cy="125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_______________ entwickelte in den 1960er-Jahren das Programm __________ , das einfache Gespräche simulieren konnte. Später wurde er zu einem scharfen Kritiker der __________ . Er gilt als einer der Wegbereiter der _______________________ in der Informatik.</a:t>
              </a: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A9B2838D-39CE-B71E-0041-1102918957D7}"/>
                </a:ext>
              </a:extLst>
            </p:cNvPr>
            <p:cNvSpPr/>
            <p:nvPr/>
          </p:nvSpPr>
          <p:spPr>
            <a:xfrm>
              <a:off x="552521" y="2936009"/>
              <a:ext cx="1600200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00" name="TextBox 10">
            <a:extLst>
              <a:ext uri="{FF2B5EF4-FFF2-40B4-BE49-F238E27FC236}">
                <a16:creationId xmlns:a16="http://schemas.microsoft.com/office/drawing/2014/main" id="{CE0D8908-9824-20C2-ED64-A1030139CB4C}"/>
              </a:ext>
            </a:extLst>
          </p:cNvPr>
          <p:cNvSpPr txBox="1"/>
          <p:nvPr/>
        </p:nvSpPr>
        <p:spPr>
          <a:xfrm>
            <a:off x="1568450" y="3615170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6E6B0E6D-05EC-D23E-6921-164589888CC6}"/>
              </a:ext>
            </a:extLst>
          </p:cNvPr>
          <p:cNvSpPr txBox="1"/>
          <p:nvPr/>
        </p:nvSpPr>
        <p:spPr>
          <a:xfrm>
            <a:off x="538420" y="9842500"/>
            <a:ext cx="647437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3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Das Lösungswort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setzt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zusammen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jeweils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ersten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Lückentexts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der Nummer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Single-Choice Aufgabe und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Kombinationen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Zuordnung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sortiert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dem Alphabet. Alle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werden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groß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geschrieben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!</a:t>
            </a:r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95AB3098-99A3-E28F-82E2-EF0880F0D189}"/>
              </a:ext>
            </a:extLst>
          </p:cNvPr>
          <p:cNvGrpSpPr/>
          <p:nvPr/>
        </p:nvGrpSpPr>
        <p:grpSpPr>
          <a:xfrm>
            <a:off x="184166" y="7203287"/>
            <a:ext cx="341601" cy="1247825"/>
            <a:chOff x="184166" y="7425916"/>
            <a:chExt cx="341601" cy="1247825"/>
          </a:xfrm>
        </p:grpSpPr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9BE1A54-2529-DF72-2316-DB7DB7307BAA}"/>
                </a:ext>
              </a:extLst>
            </p:cNvPr>
            <p:cNvSpPr txBox="1"/>
            <p:nvPr/>
          </p:nvSpPr>
          <p:spPr>
            <a:xfrm>
              <a:off x="196850" y="7425916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2000" b="0" i="0" u="none" strike="noStrike" kern="1200" cap="none" spc="-89" normalizeH="0" baseline="0" noProof="0" dirty="0">
                  <a:ln>
                    <a:noFill/>
                  </a:ln>
                  <a:solidFill>
                    <a:srgbClr val="AD9073"/>
                  </a:solidFill>
                  <a:effectLst/>
                  <a:uLnTx/>
                  <a:uFillTx/>
                  <a:latin typeface="Intro"/>
                  <a:ea typeface="Intro"/>
                  <a:cs typeface="Intro"/>
                  <a:sym typeface="Intro"/>
                </a:rPr>
                <a:t>A</a:t>
              </a:r>
              <a:endParaRPr lang="de-DE" sz="2000" dirty="0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457DEE89-16BE-791E-159D-69CA10847FAE}"/>
                </a:ext>
              </a:extLst>
            </p:cNvPr>
            <p:cNvSpPr txBox="1"/>
            <p:nvPr/>
          </p:nvSpPr>
          <p:spPr>
            <a:xfrm>
              <a:off x="184166" y="8273631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B</a:t>
              </a:r>
              <a:endParaRPr lang="de-DE" sz="2000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AE26147-BD6E-A136-4E04-ACD8BA276743}"/>
                </a:ext>
              </a:extLst>
            </p:cNvPr>
            <p:cNvSpPr txBox="1"/>
            <p:nvPr/>
          </p:nvSpPr>
          <p:spPr>
            <a:xfrm>
              <a:off x="184166" y="8268370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de-DE" sz="2000" dirty="0"/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1806A401-8575-3D91-0A23-92DEFE801064}"/>
              </a:ext>
            </a:extLst>
          </p:cNvPr>
          <p:cNvGrpSpPr/>
          <p:nvPr/>
        </p:nvGrpSpPr>
        <p:grpSpPr>
          <a:xfrm>
            <a:off x="7033544" y="7203287"/>
            <a:ext cx="341601" cy="1267613"/>
            <a:chOff x="184166" y="7400867"/>
            <a:chExt cx="341601" cy="1267613"/>
          </a:xfrm>
        </p:grpSpPr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FB25B512-1610-A0C3-742C-3BB602C1B98E}"/>
                </a:ext>
              </a:extLst>
            </p:cNvPr>
            <p:cNvSpPr txBox="1"/>
            <p:nvPr/>
          </p:nvSpPr>
          <p:spPr>
            <a:xfrm>
              <a:off x="196850" y="7400867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9E42DCFB-A308-3C14-4246-FF6536656F40}"/>
                </a:ext>
              </a:extLst>
            </p:cNvPr>
            <p:cNvSpPr txBox="1"/>
            <p:nvPr/>
          </p:nvSpPr>
          <p:spPr>
            <a:xfrm>
              <a:off x="196849" y="8240157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62EC6A0F-848B-E677-AE63-AF8430FB01A2}"/>
                </a:ext>
              </a:extLst>
            </p:cNvPr>
            <p:cNvSpPr txBox="1"/>
            <p:nvPr/>
          </p:nvSpPr>
          <p:spPr>
            <a:xfrm>
              <a:off x="184166" y="8268370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de-DE" sz="2000" dirty="0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94B7B54C-8D98-5797-2066-56199064FF2D}"/>
              </a:ext>
            </a:extLst>
          </p:cNvPr>
          <p:cNvGrpSpPr/>
          <p:nvPr/>
        </p:nvGrpSpPr>
        <p:grpSpPr>
          <a:xfrm>
            <a:off x="551228" y="4972843"/>
            <a:ext cx="331302" cy="1373161"/>
            <a:chOff x="502269" y="4506939"/>
            <a:chExt cx="331302" cy="1373161"/>
          </a:xfrm>
        </p:grpSpPr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CD960D7E-869E-92B3-19A4-D7B381190437}"/>
                </a:ext>
              </a:extLst>
            </p:cNvPr>
            <p:cNvSpPr txBox="1"/>
            <p:nvPr/>
          </p:nvSpPr>
          <p:spPr>
            <a:xfrm>
              <a:off x="502269" y="4506939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8F3F0B55-53F7-A2A6-6215-6717CE6DEC9E}"/>
                </a:ext>
              </a:extLst>
            </p:cNvPr>
            <p:cNvSpPr txBox="1"/>
            <p:nvPr/>
          </p:nvSpPr>
          <p:spPr>
            <a:xfrm>
              <a:off x="503168" y="4808874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F26A5050-93F6-414E-C1B6-260BE90DC6E9}"/>
                </a:ext>
              </a:extLst>
            </p:cNvPr>
            <p:cNvSpPr txBox="1"/>
            <p:nvPr/>
          </p:nvSpPr>
          <p:spPr>
            <a:xfrm>
              <a:off x="504654" y="5144421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3</a:t>
              </a:r>
              <a:endParaRPr lang="de-DE" sz="2000" dirty="0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B28702E3-EBA5-BD72-6B9B-50E26445029B}"/>
                </a:ext>
              </a:extLst>
            </p:cNvPr>
            <p:cNvSpPr txBox="1"/>
            <p:nvPr/>
          </p:nvSpPr>
          <p:spPr>
            <a:xfrm>
              <a:off x="504654" y="5479990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4</a:t>
              </a:r>
              <a:endParaRPr lang="de-DE" sz="2000" dirty="0"/>
            </a:p>
          </p:txBody>
        </p:sp>
      </p:grpSp>
      <p:sp>
        <p:nvSpPr>
          <p:cNvPr id="4" name="Freeform 9">
            <a:extLst>
              <a:ext uri="{FF2B5EF4-FFF2-40B4-BE49-F238E27FC236}">
                <a16:creationId xmlns:a16="http://schemas.microsoft.com/office/drawing/2014/main" id="{B89A5B42-6083-8DBF-0E1E-B15FD2E123EE}"/>
              </a:ext>
            </a:extLst>
          </p:cNvPr>
          <p:cNvSpPr/>
          <p:nvPr/>
        </p:nvSpPr>
        <p:spPr>
          <a:xfrm>
            <a:off x="1660797" y="3500962"/>
            <a:ext cx="1304582" cy="295858"/>
          </a:xfrm>
          <a:custGeom>
            <a:avLst/>
            <a:gdLst/>
            <a:ahLst/>
            <a:cxnLst/>
            <a:rect l="l" t="t" r="r" b="b"/>
            <a:pathLst>
              <a:path w="1730903" h="805665">
                <a:moveTo>
                  <a:pt x="0" y="0"/>
                </a:moveTo>
                <a:lnTo>
                  <a:pt x="1730903" y="0"/>
                </a:lnTo>
                <a:lnTo>
                  <a:pt x="1730903" y="805665"/>
                </a:lnTo>
                <a:lnTo>
                  <a:pt x="0" y="805665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2FCCBCB-2AC6-B7B2-24F2-402DF068498D}"/>
              </a:ext>
            </a:extLst>
          </p:cNvPr>
          <p:cNvSpPr/>
          <p:nvPr/>
        </p:nvSpPr>
        <p:spPr>
          <a:xfrm>
            <a:off x="5835650" y="2856166"/>
            <a:ext cx="1091556" cy="295858"/>
          </a:xfrm>
          <a:custGeom>
            <a:avLst/>
            <a:gdLst/>
            <a:ahLst/>
            <a:cxnLst/>
            <a:rect l="l" t="t" r="r" b="b"/>
            <a:pathLst>
              <a:path w="1730903" h="805665">
                <a:moveTo>
                  <a:pt x="0" y="0"/>
                </a:moveTo>
                <a:lnTo>
                  <a:pt x="1730903" y="0"/>
                </a:lnTo>
                <a:lnTo>
                  <a:pt x="1730903" y="805665"/>
                </a:lnTo>
                <a:lnTo>
                  <a:pt x="0" y="805665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334FCD3-D05A-6EC7-9D79-796AC6EBBE5C}"/>
              </a:ext>
            </a:extLst>
          </p:cNvPr>
          <p:cNvSpPr/>
          <p:nvPr/>
        </p:nvSpPr>
        <p:spPr>
          <a:xfrm>
            <a:off x="549199" y="3831666"/>
            <a:ext cx="2416179" cy="295858"/>
          </a:xfrm>
          <a:custGeom>
            <a:avLst/>
            <a:gdLst/>
            <a:ahLst/>
            <a:cxnLst/>
            <a:rect l="l" t="t" r="r" b="b"/>
            <a:pathLst>
              <a:path w="1730903" h="805665">
                <a:moveTo>
                  <a:pt x="0" y="0"/>
                </a:moveTo>
                <a:lnTo>
                  <a:pt x="1730903" y="0"/>
                </a:lnTo>
                <a:lnTo>
                  <a:pt x="1730903" y="805665"/>
                </a:lnTo>
                <a:lnTo>
                  <a:pt x="0" y="805665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1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D70CE-A9BA-D3D7-2F7B-F702425B7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>
            <a:extLst>
              <a:ext uri="{FF2B5EF4-FFF2-40B4-BE49-F238E27FC236}">
                <a16:creationId xmlns:a16="http://schemas.microsoft.com/office/drawing/2014/main" id="{669088F5-E03A-B8B9-3A28-85890398203B}"/>
              </a:ext>
            </a:extLst>
          </p:cNvPr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0B019F9-4AA6-B854-9794-398500C88172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A71A8192-C8A5-85BB-7506-BA276F82DFB6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D35931CD-354E-E4D3-9F2A-27E5F4B93734}"/>
              </a:ext>
            </a:extLst>
          </p:cNvPr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E7E59A5-714E-C382-30EC-3C814AD49F9A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120385E3-F171-7602-B7A5-C1A5B0AF54A1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8BF2D6A-6993-C976-481E-3E7A93647C55}"/>
              </a:ext>
            </a:extLst>
          </p:cNvPr>
          <p:cNvGrpSpPr/>
          <p:nvPr/>
        </p:nvGrpSpPr>
        <p:grpSpPr>
          <a:xfrm>
            <a:off x="547930" y="833317"/>
            <a:ext cx="6486146" cy="9020286"/>
            <a:chOff x="543163" y="835625"/>
            <a:chExt cx="6486146" cy="9020286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F9D0B2F0-5CC9-D808-CD9D-A20E51EFB49A}"/>
                </a:ext>
              </a:extLst>
            </p:cNvPr>
            <p:cNvGrpSpPr/>
            <p:nvPr/>
          </p:nvGrpSpPr>
          <p:grpSpPr>
            <a:xfrm>
              <a:off x="543163" y="835625"/>
              <a:ext cx="6486146" cy="9020286"/>
              <a:chOff x="0" y="0"/>
              <a:chExt cx="1730903" cy="1078276"/>
            </a:xfrm>
          </p:grpSpPr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4305C018-9BAE-E4D3-F9B6-2906D95487F8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1078276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1078276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1078276"/>
                    </a:lnTo>
                    <a:lnTo>
                      <a:pt x="0" y="107827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TextBox 10">
                <a:extLst>
                  <a:ext uri="{FF2B5EF4-FFF2-40B4-BE49-F238E27FC236}">
                    <a16:creationId xmlns:a16="http://schemas.microsoft.com/office/drawing/2014/main" id="{C664A202-C6EC-95FD-9632-7B7517A5642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1078276"/>
              </a:xfrm>
              <a:prstGeom prst="rect">
                <a:avLst/>
              </a:prstGeom>
              <a:ln>
                <a:noFill/>
              </a:ln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6" name="AutoShape 30">
              <a:extLst>
                <a:ext uri="{FF2B5EF4-FFF2-40B4-BE49-F238E27FC236}">
                  <a16:creationId xmlns:a16="http://schemas.microsoft.com/office/drawing/2014/main" id="{C273B409-7912-3340-8414-6AEC9CC85357}"/>
                </a:ext>
              </a:extLst>
            </p:cNvPr>
            <p:cNvSpPr/>
            <p:nvPr/>
          </p:nvSpPr>
          <p:spPr>
            <a:xfrm>
              <a:off x="778250" y="1920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AutoShape 31">
              <a:extLst>
                <a:ext uri="{FF2B5EF4-FFF2-40B4-BE49-F238E27FC236}">
                  <a16:creationId xmlns:a16="http://schemas.microsoft.com/office/drawing/2014/main" id="{EEC372E9-3578-52E3-0796-6E08E67DBA6A}"/>
                </a:ext>
              </a:extLst>
            </p:cNvPr>
            <p:cNvSpPr/>
            <p:nvPr/>
          </p:nvSpPr>
          <p:spPr>
            <a:xfrm>
              <a:off x="778250" y="1240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AutoShape 30">
              <a:extLst>
                <a:ext uri="{FF2B5EF4-FFF2-40B4-BE49-F238E27FC236}">
                  <a16:creationId xmlns:a16="http://schemas.microsoft.com/office/drawing/2014/main" id="{172943C1-BE29-E033-712B-69177AE14BF1}"/>
                </a:ext>
              </a:extLst>
            </p:cNvPr>
            <p:cNvSpPr/>
            <p:nvPr/>
          </p:nvSpPr>
          <p:spPr>
            <a:xfrm>
              <a:off x="778250" y="2603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AutoShape 30">
              <a:extLst>
                <a:ext uri="{FF2B5EF4-FFF2-40B4-BE49-F238E27FC236}">
                  <a16:creationId xmlns:a16="http://schemas.microsoft.com/office/drawing/2014/main" id="{B879B453-4AD3-23BD-22CC-53301FF86AB8}"/>
                </a:ext>
              </a:extLst>
            </p:cNvPr>
            <p:cNvSpPr/>
            <p:nvPr/>
          </p:nvSpPr>
          <p:spPr>
            <a:xfrm>
              <a:off x="778250" y="39777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31">
              <a:extLst>
                <a:ext uri="{FF2B5EF4-FFF2-40B4-BE49-F238E27FC236}">
                  <a16:creationId xmlns:a16="http://schemas.microsoft.com/office/drawing/2014/main" id="{B3390250-B671-338B-44A9-CF8299BA1462}"/>
                </a:ext>
              </a:extLst>
            </p:cNvPr>
            <p:cNvSpPr/>
            <p:nvPr/>
          </p:nvSpPr>
          <p:spPr>
            <a:xfrm>
              <a:off x="778250" y="32983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AutoShape 30">
              <a:extLst>
                <a:ext uri="{FF2B5EF4-FFF2-40B4-BE49-F238E27FC236}">
                  <a16:creationId xmlns:a16="http://schemas.microsoft.com/office/drawing/2014/main" id="{E2CE80C5-81DB-A771-9D9E-34BC7AE0CFB8}"/>
                </a:ext>
              </a:extLst>
            </p:cNvPr>
            <p:cNvSpPr/>
            <p:nvPr/>
          </p:nvSpPr>
          <p:spPr>
            <a:xfrm>
              <a:off x="778250" y="46609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AutoShape 30">
              <a:extLst>
                <a:ext uri="{FF2B5EF4-FFF2-40B4-BE49-F238E27FC236}">
                  <a16:creationId xmlns:a16="http://schemas.microsoft.com/office/drawing/2014/main" id="{CB77D152-5A5B-31DF-4AC9-FE88F1F570B9}"/>
                </a:ext>
              </a:extLst>
            </p:cNvPr>
            <p:cNvSpPr/>
            <p:nvPr/>
          </p:nvSpPr>
          <p:spPr>
            <a:xfrm>
              <a:off x="778250" y="60351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AutoShape 31">
              <a:extLst>
                <a:ext uri="{FF2B5EF4-FFF2-40B4-BE49-F238E27FC236}">
                  <a16:creationId xmlns:a16="http://schemas.microsoft.com/office/drawing/2014/main" id="{7FB7FDC9-9FB4-84C3-9FD2-65F9E7C53661}"/>
                </a:ext>
              </a:extLst>
            </p:cNvPr>
            <p:cNvSpPr/>
            <p:nvPr/>
          </p:nvSpPr>
          <p:spPr>
            <a:xfrm>
              <a:off x="778250" y="53557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AutoShape 30">
              <a:extLst>
                <a:ext uri="{FF2B5EF4-FFF2-40B4-BE49-F238E27FC236}">
                  <a16:creationId xmlns:a16="http://schemas.microsoft.com/office/drawing/2014/main" id="{F455F166-82C3-5C5D-6692-6BC497C26D35}"/>
                </a:ext>
              </a:extLst>
            </p:cNvPr>
            <p:cNvSpPr/>
            <p:nvPr/>
          </p:nvSpPr>
          <p:spPr>
            <a:xfrm>
              <a:off x="778250" y="67183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AutoShape 30">
              <a:extLst>
                <a:ext uri="{FF2B5EF4-FFF2-40B4-BE49-F238E27FC236}">
                  <a16:creationId xmlns:a16="http://schemas.microsoft.com/office/drawing/2014/main" id="{EF051D9E-D5D9-7F7E-FADA-E894DD71D348}"/>
                </a:ext>
              </a:extLst>
            </p:cNvPr>
            <p:cNvSpPr/>
            <p:nvPr/>
          </p:nvSpPr>
          <p:spPr>
            <a:xfrm>
              <a:off x="730250" y="74041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AutoShape 30">
              <a:extLst>
                <a:ext uri="{FF2B5EF4-FFF2-40B4-BE49-F238E27FC236}">
                  <a16:creationId xmlns:a16="http://schemas.microsoft.com/office/drawing/2014/main" id="{6CB00D03-CFA7-BC1D-6B3D-5C3A2A766AEC}"/>
                </a:ext>
              </a:extLst>
            </p:cNvPr>
            <p:cNvSpPr/>
            <p:nvPr/>
          </p:nvSpPr>
          <p:spPr>
            <a:xfrm>
              <a:off x="730250" y="877836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AutoShape 31">
              <a:extLst>
                <a:ext uri="{FF2B5EF4-FFF2-40B4-BE49-F238E27FC236}">
                  <a16:creationId xmlns:a16="http://schemas.microsoft.com/office/drawing/2014/main" id="{91559EF9-80C8-0F34-36E6-A76808843E91}"/>
                </a:ext>
              </a:extLst>
            </p:cNvPr>
            <p:cNvSpPr/>
            <p:nvPr/>
          </p:nvSpPr>
          <p:spPr>
            <a:xfrm>
              <a:off x="730250" y="8098978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AutoShape 30">
              <a:extLst>
                <a:ext uri="{FF2B5EF4-FFF2-40B4-BE49-F238E27FC236}">
                  <a16:creationId xmlns:a16="http://schemas.microsoft.com/office/drawing/2014/main" id="{72BD3982-3480-B81D-0288-F20ED0B0380B}"/>
                </a:ext>
              </a:extLst>
            </p:cNvPr>
            <p:cNvSpPr/>
            <p:nvPr/>
          </p:nvSpPr>
          <p:spPr>
            <a:xfrm>
              <a:off x="730250" y="9461500"/>
              <a:ext cx="6048000" cy="0"/>
            </a:xfrm>
            <a:prstGeom prst="line">
              <a:avLst/>
            </a:prstGeom>
            <a:ln w="19050" cap="flat">
              <a:solidFill>
                <a:srgbClr val="000000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6754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BE60B5-4AA1-57F6-96A5-6B1E2CFFA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val 101">
            <a:extLst>
              <a:ext uri="{FF2B5EF4-FFF2-40B4-BE49-F238E27FC236}">
                <a16:creationId xmlns:a16="http://schemas.microsoft.com/office/drawing/2014/main" id="{8FA6CE38-4ABE-4654-D98A-3D618B76D450}"/>
              </a:ext>
            </a:extLst>
          </p:cNvPr>
          <p:cNvSpPr/>
          <p:nvPr/>
        </p:nvSpPr>
        <p:spPr>
          <a:xfrm>
            <a:off x="4945046" y="454627"/>
            <a:ext cx="2068291" cy="2068291"/>
          </a:xfrm>
          <a:prstGeom prst="ellipse">
            <a:avLst/>
          </a:prstGeom>
          <a:ln w="25400"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68291"/>
                      <a:gd name="connsiteY0" fmla="*/ 1034146 h 2068291"/>
                      <a:gd name="connsiteX1" fmla="*/ 1034146 w 2068291"/>
                      <a:gd name="connsiteY1" fmla="*/ 0 h 2068291"/>
                      <a:gd name="connsiteX2" fmla="*/ 2068292 w 2068291"/>
                      <a:gd name="connsiteY2" fmla="*/ 1034146 h 2068291"/>
                      <a:gd name="connsiteX3" fmla="*/ 1034146 w 2068291"/>
                      <a:gd name="connsiteY3" fmla="*/ 2068292 h 2068291"/>
                      <a:gd name="connsiteX4" fmla="*/ 0 w 2068291"/>
                      <a:gd name="connsiteY4" fmla="*/ 1034146 h 2068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68291" h="2068291" fill="none" extrusionOk="0">
                        <a:moveTo>
                          <a:pt x="0" y="1034146"/>
                        </a:moveTo>
                        <a:cubicBezTo>
                          <a:pt x="81443" y="472665"/>
                          <a:pt x="480802" y="-36631"/>
                          <a:pt x="1034146" y="0"/>
                        </a:cubicBezTo>
                        <a:cubicBezTo>
                          <a:pt x="1492738" y="-17236"/>
                          <a:pt x="1960745" y="564258"/>
                          <a:pt x="2068292" y="1034146"/>
                        </a:cubicBezTo>
                        <a:cubicBezTo>
                          <a:pt x="2064935" y="1573274"/>
                          <a:pt x="1576005" y="2108988"/>
                          <a:pt x="1034146" y="2068292"/>
                        </a:cubicBezTo>
                        <a:cubicBezTo>
                          <a:pt x="575565" y="2131309"/>
                          <a:pt x="104536" y="1630423"/>
                          <a:pt x="0" y="1034146"/>
                        </a:cubicBezTo>
                        <a:close/>
                      </a:path>
                      <a:path w="2068291" h="2068291" stroke="0" extrusionOk="0">
                        <a:moveTo>
                          <a:pt x="0" y="1034146"/>
                        </a:moveTo>
                        <a:cubicBezTo>
                          <a:pt x="-83880" y="411264"/>
                          <a:pt x="355536" y="40334"/>
                          <a:pt x="1034146" y="0"/>
                        </a:cubicBezTo>
                        <a:cubicBezTo>
                          <a:pt x="1767871" y="34227"/>
                          <a:pt x="2052738" y="463498"/>
                          <a:pt x="2068292" y="1034146"/>
                        </a:cubicBezTo>
                        <a:cubicBezTo>
                          <a:pt x="1953577" y="1717314"/>
                          <a:pt x="1600954" y="2092254"/>
                          <a:pt x="1034146" y="2068292"/>
                        </a:cubicBezTo>
                        <a:cubicBezTo>
                          <a:pt x="364394" y="2014341"/>
                          <a:pt x="74734" y="1640998"/>
                          <a:pt x="0" y="103414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6EE67A3-3CF4-5078-610C-09F373EE2AE8}"/>
              </a:ext>
            </a:extLst>
          </p:cNvPr>
          <p:cNvSpPr/>
          <p:nvPr/>
        </p:nvSpPr>
        <p:spPr>
          <a:xfrm>
            <a:off x="558204" y="2694263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C5EA3EE4-9FDA-457B-A9DB-22BE4E8830AB}"/>
              </a:ext>
            </a:extLst>
          </p:cNvPr>
          <p:cNvSpPr/>
          <p:nvPr/>
        </p:nvSpPr>
        <p:spPr>
          <a:xfrm>
            <a:off x="543965" y="44323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0742EA6F-4D32-5A5B-4171-0884A7CAF0A2}"/>
              </a:ext>
            </a:extLst>
          </p:cNvPr>
          <p:cNvGrpSpPr/>
          <p:nvPr/>
        </p:nvGrpSpPr>
        <p:grpSpPr>
          <a:xfrm>
            <a:off x="-268379" y="-257643"/>
            <a:ext cx="8096757" cy="494072"/>
            <a:chOff x="0" y="0"/>
            <a:chExt cx="2132479" cy="130126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F316CE93-0973-D31A-5BBD-9A7968FBC002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DEF94ED7-7724-8C21-FB93-B9AF5A7C42F3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E7632596-9D43-A3FD-EFEB-0F2320482F57}"/>
              </a:ext>
            </a:extLst>
          </p:cNvPr>
          <p:cNvGrpSpPr/>
          <p:nvPr/>
        </p:nvGrpSpPr>
        <p:grpSpPr>
          <a:xfrm>
            <a:off x="-257375" y="10455571"/>
            <a:ext cx="8096757" cy="494072"/>
            <a:chOff x="0" y="0"/>
            <a:chExt cx="2132479" cy="13012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EC5CDDF-6BD2-E276-782B-49EF9C6CCFE3}"/>
                </a:ext>
              </a:extLst>
            </p:cNvPr>
            <p:cNvSpPr/>
            <p:nvPr/>
          </p:nvSpPr>
          <p:spPr>
            <a:xfrm>
              <a:off x="0" y="0"/>
              <a:ext cx="2132479" cy="130126"/>
            </a:xfrm>
            <a:custGeom>
              <a:avLst/>
              <a:gdLst/>
              <a:ahLst/>
              <a:cxnLst/>
              <a:rect l="l" t="t" r="r" b="b"/>
              <a:pathLst>
                <a:path w="2132479" h="130126">
                  <a:moveTo>
                    <a:pt x="0" y="0"/>
                  </a:moveTo>
                  <a:lnTo>
                    <a:pt x="2132479" y="0"/>
                  </a:lnTo>
                  <a:lnTo>
                    <a:pt x="2132479" y="130126"/>
                  </a:lnTo>
                  <a:lnTo>
                    <a:pt x="0" y="130126"/>
                  </a:lnTo>
                  <a:close/>
                </a:path>
              </a:pathLst>
            </a:custGeom>
            <a:solidFill>
              <a:srgbClr val="AD907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749F5CFB-85A2-5016-723C-CD2ED7634836}"/>
                </a:ext>
              </a:extLst>
            </p:cNvPr>
            <p:cNvSpPr txBox="1"/>
            <p:nvPr/>
          </p:nvSpPr>
          <p:spPr>
            <a:xfrm>
              <a:off x="0" y="0"/>
              <a:ext cx="2132479" cy="130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30" name="TextBox 17">
            <a:extLst>
              <a:ext uri="{FF2B5EF4-FFF2-40B4-BE49-F238E27FC236}">
                <a16:creationId xmlns:a16="http://schemas.microsoft.com/office/drawing/2014/main" id="{F6C3940F-CED6-5B39-E2BD-B876E8C4A953}"/>
              </a:ext>
            </a:extLst>
          </p:cNvPr>
          <p:cNvSpPr txBox="1"/>
          <p:nvPr/>
        </p:nvSpPr>
        <p:spPr>
          <a:xfrm>
            <a:off x="541626" y="837489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Name:</a:t>
            </a: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BC7D88AF-CB4A-D87E-E443-B02662F67618}"/>
              </a:ext>
            </a:extLst>
          </p:cNvPr>
          <p:cNvSpPr txBox="1"/>
          <p:nvPr/>
        </p:nvSpPr>
        <p:spPr>
          <a:xfrm>
            <a:off x="541626" y="1519330"/>
            <a:ext cx="1344736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Jahr: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B3D28509-816C-45C3-29A2-16A9DC3B4EE8}"/>
              </a:ext>
            </a:extLst>
          </p:cNvPr>
          <p:cNvSpPr txBox="1"/>
          <p:nvPr/>
        </p:nvSpPr>
        <p:spPr>
          <a:xfrm>
            <a:off x="538421" y="4508500"/>
            <a:ext cx="6443592" cy="69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Welche der folgenden Aussagen über das erste von ihm veröffentlichte Web-Browser-Programm ist korrekt?</a:t>
            </a: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A4AAE206-5F99-061B-CB73-4F67B6CD115A}"/>
              </a:ext>
            </a:extLst>
          </p:cNvPr>
          <p:cNvSpPr txBox="1"/>
          <p:nvPr/>
        </p:nvSpPr>
        <p:spPr>
          <a:xfrm>
            <a:off x="601914" y="5303184"/>
            <a:ext cx="6443592" cy="933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  <a:sym typeface="Glacial Indifference Bold"/>
              </a:rPr>
              <a:t>Es war nur als Suchmaschine vorgesehen.</a:t>
            </a:r>
            <a:endParaRPr lang="de-DE" sz="1400" dirty="0">
              <a:solidFill>
                <a:srgbClr val="000000"/>
              </a:solidFill>
              <a:latin typeface="Glacial Indifference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Es konnte Seiten anzeigen und editieren.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Both"/>
            </a:pPr>
            <a:r>
              <a:rPr lang="de-DE" sz="1400" dirty="0">
                <a:solidFill>
                  <a:srgbClr val="000000"/>
                </a:solidFill>
                <a:latin typeface="Glacial Indifference"/>
              </a:rPr>
              <a:t>Es wurde ausschließlich für Apple-Computer entwickelt.</a:t>
            </a:r>
            <a:endParaRPr lang="en-US" sz="1400" dirty="0">
              <a:solidFill>
                <a:srgbClr val="000000"/>
              </a:solidFill>
              <a:latin typeface="Glacial Indifference"/>
              <a:sym typeface="Glacial Indifference Bold"/>
            </a:endParaRPr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C4465464-16E3-5A1F-C8DB-A5DD9207A161}"/>
              </a:ext>
            </a:extLst>
          </p:cNvPr>
          <p:cNvSpPr/>
          <p:nvPr/>
        </p:nvSpPr>
        <p:spPr>
          <a:xfrm>
            <a:off x="554753" y="65659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0EA0A715-CF86-DAE9-3C67-ACDE294CCF69}"/>
              </a:ext>
            </a:extLst>
          </p:cNvPr>
          <p:cNvSpPr txBox="1"/>
          <p:nvPr/>
        </p:nvSpPr>
        <p:spPr>
          <a:xfrm>
            <a:off x="569207" y="6624546"/>
            <a:ext cx="6443592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600" b="1" dirty="0">
                <a:solidFill>
                  <a:srgbClr val="000000"/>
                </a:solidFill>
                <a:latin typeface="Glacial Indifference"/>
              </a:rPr>
              <a:t>Welche Erklärung gehört zu welchem Begriff?</a:t>
            </a:r>
            <a:endParaRPr lang="en-US" sz="16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C3EBC071-1367-8B94-5D1A-AC37E925C269}"/>
              </a:ext>
            </a:extLst>
          </p:cNvPr>
          <p:cNvGrpSpPr/>
          <p:nvPr/>
        </p:nvGrpSpPr>
        <p:grpSpPr>
          <a:xfrm>
            <a:off x="554753" y="7101601"/>
            <a:ext cx="1777929" cy="610265"/>
            <a:chOff x="385678" y="7367209"/>
            <a:chExt cx="2730835" cy="760171"/>
          </a:xfrm>
        </p:grpSpPr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F8BD0864-00DE-4D1A-B5F9-267A1236868F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40" name="Freeform 9">
                <a:extLst>
                  <a:ext uri="{FF2B5EF4-FFF2-40B4-BE49-F238E27FC236}">
                    <a16:creationId xmlns:a16="http://schemas.microsoft.com/office/drawing/2014/main" id="{1E913E1F-4590-9BC7-2FA2-2A050FEC87D1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TextBox 10">
                <a:extLst>
                  <a:ext uri="{FF2B5EF4-FFF2-40B4-BE49-F238E27FC236}">
                    <a16:creationId xmlns:a16="http://schemas.microsoft.com/office/drawing/2014/main" id="{A536C316-832C-315E-4DA2-AC4D2B16841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C10A67AC-3212-F766-AFF2-326CA2FF14EE}"/>
                </a:ext>
              </a:extLst>
            </p:cNvPr>
            <p:cNvSpPr txBox="1"/>
            <p:nvPr/>
          </p:nvSpPr>
          <p:spPr>
            <a:xfrm>
              <a:off x="501649" y="7649822"/>
              <a:ext cx="2514600" cy="2236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Webbrowser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ECE23AD-8891-5A4B-12D5-5AEB6C2ED393}"/>
              </a:ext>
            </a:extLst>
          </p:cNvPr>
          <p:cNvGrpSpPr/>
          <p:nvPr/>
        </p:nvGrpSpPr>
        <p:grpSpPr>
          <a:xfrm>
            <a:off x="552521" y="7937500"/>
            <a:ext cx="1777929" cy="610265"/>
            <a:chOff x="385678" y="7367209"/>
            <a:chExt cx="2730835" cy="760171"/>
          </a:xfrm>
        </p:grpSpPr>
        <p:grpSp>
          <p:nvGrpSpPr>
            <p:cNvPr id="52" name="Group 8">
              <a:extLst>
                <a:ext uri="{FF2B5EF4-FFF2-40B4-BE49-F238E27FC236}">
                  <a16:creationId xmlns:a16="http://schemas.microsoft.com/office/drawing/2014/main" id="{BBBA6BB4-C238-9B9A-3350-1609AB7AF12D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54" name="Freeform 9">
                <a:extLst>
                  <a:ext uri="{FF2B5EF4-FFF2-40B4-BE49-F238E27FC236}">
                    <a16:creationId xmlns:a16="http://schemas.microsoft.com/office/drawing/2014/main" id="{DC834DC0-137A-0E74-D949-CD1185EBCE0B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TextBox 10">
                <a:extLst>
                  <a:ext uri="{FF2B5EF4-FFF2-40B4-BE49-F238E27FC236}">
                    <a16:creationId xmlns:a16="http://schemas.microsoft.com/office/drawing/2014/main" id="{CD9EA9C0-B1F6-734E-9BE8-FFBE2B2D0A6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53" name="TextBox 11">
              <a:extLst>
                <a:ext uri="{FF2B5EF4-FFF2-40B4-BE49-F238E27FC236}">
                  <a16:creationId xmlns:a16="http://schemas.microsoft.com/office/drawing/2014/main" id="{70B527D7-C350-4D76-9D9B-32D7AD88D489}"/>
                </a:ext>
              </a:extLst>
            </p:cNvPr>
            <p:cNvSpPr txBox="1"/>
            <p:nvPr/>
          </p:nvSpPr>
          <p:spPr>
            <a:xfrm>
              <a:off x="501649" y="7649822"/>
              <a:ext cx="2514599" cy="2236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3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URL</a:t>
              </a:r>
            </a:p>
          </p:txBody>
        </p:sp>
      </p:grpSp>
      <p:sp>
        <p:nvSpPr>
          <p:cNvPr id="61" name="AutoShape 3">
            <a:extLst>
              <a:ext uri="{FF2B5EF4-FFF2-40B4-BE49-F238E27FC236}">
                <a16:creationId xmlns:a16="http://schemas.microsoft.com/office/drawing/2014/main" id="{05EE7B7F-2DD9-B036-39B5-172A5336A2B0}"/>
              </a:ext>
            </a:extLst>
          </p:cNvPr>
          <p:cNvSpPr/>
          <p:nvPr/>
        </p:nvSpPr>
        <p:spPr>
          <a:xfrm>
            <a:off x="569207" y="8699500"/>
            <a:ext cx="6443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grpSp>
        <p:nvGrpSpPr>
          <p:cNvPr id="63" name="Group 8">
            <a:extLst>
              <a:ext uri="{FF2B5EF4-FFF2-40B4-BE49-F238E27FC236}">
                <a16:creationId xmlns:a16="http://schemas.microsoft.com/office/drawing/2014/main" id="{7E15FDAA-785B-DEA3-6EAB-EFA012BC68DE}"/>
              </a:ext>
            </a:extLst>
          </p:cNvPr>
          <p:cNvGrpSpPr/>
          <p:nvPr/>
        </p:nvGrpSpPr>
        <p:grpSpPr>
          <a:xfrm>
            <a:off x="3473451" y="9080500"/>
            <a:ext cx="3505199" cy="576189"/>
            <a:chOff x="0" y="0"/>
            <a:chExt cx="1730903" cy="805665"/>
          </a:xfrm>
        </p:grpSpPr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C332A85F-872E-30EC-1565-BB05A54C4707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6" name="TextBox 10">
              <a:extLst>
                <a:ext uri="{FF2B5EF4-FFF2-40B4-BE49-F238E27FC236}">
                  <a16:creationId xmlns:a16="http://schemas.microsoft.com/office/drawing/2014/main" id="{C28CA17A-AFD2-1FA5-15C2-B2F54DD89415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851FE8DB-9456-56DB-0D67-07FFCB4121EF}"/>
              </a:ext>
            </a:extLst>
          </p:cNvPr>
          <p:cNvGrpSpPr/>
          <p:nvPr/>
        </p:nvGrpSpPr>
        <p:grpSpPr>
          <a:xfrm>
            <a:off x="1886362" y="746906"/>
            <a:ext cx="2720817" cy="494072"/>
            <a:chOff x="0" y="0"/>
            <a:chExt cx="1730903" cy="805665"/>
          </a:xfrm>
        </p:grpSpPr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2C3CBE6-5B93-C16B-E017-0234E6A3782F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TextBox 10">
              <a:extLst>
                <a:ext uri="{FF2B5EF4-FFF2-40B4-BE49-F238E27FC236}">
                  <a16:creationId xmlns:a16="http://schemas.microsoft.com/office/drawing/2014/main" id="{986098BB-A437-F036-F464-7AE7EB537BB4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grpSp>
        <p:nvGrpSpPr>
          <p:cNvPr id="70" name="Group 8">
            <a:extLst>
              <a:ext uri="{FF2B5EF4-FFF2-40B4-BE49-F238E27FC236}">
                <a16:creationId xmlns:a16="http://schemas.microsoft.com/office/drawing/2014/main" id="{006DD2F1-3B04-571D-64BC-5729879BF945}"/>
              </a:ext>
            </a:extLst>
          </p:cNvPr>
          <p:cNvGrpSpPr/>
          <p:nvPr/>
        </p:nvGrpSpPr>
        <p:grpSpPr>
          <a:xfrm>
            <a:off x="1895633" y="1398348"/>
            <a:ext cx="2720817" cy="494072"/>
            <a:chOff x="0" y="0"/>
            <a:chExt cx="1730903" cy="805665"/>
          </a:xfrm>
        </p:grpSpPr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CBFB04C1-1696-D5D3-EBC4-53F82D3332E9}"/>
                </a:ext>
              </a:extLst>
            </p:cNvPr>
            <p:cNvSpPr/>
            <p:nvPr/>
          </p:nvSpPr>
          <p:spPr>
            <a:xfrm>
              <a:off x="0" y="0"/>
              <a:ext cx="1730903" cy="805665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2" name="TextBox 10">
              <a:extLst>
                <a:ext uri="{FF2B5EF4-FFF2-40B4-BE49-F238E27FC236}">
                  <a16:creationId xmlns:a16="http://schemas.microsoft.com/office/drawing/2014/main" id="{25FA5660-BE7E-0EEA-8945-FFF18722A474}"/>
                </a:ext>
              </a:extLst>
            </p:cNvPr>
            <p:cNvSpPr txBox="1"/>
            <p:nvPr/>
          </p:nvSpPr>
          <p:spPr>
            <a:xfrm>
              <a:off x="0" y="0"/>
              <a:ext cx="1730903" cy="805665"/>
            </a:xfrm>
            <a:prstGeom prst="rect">
              <a:avLst/>
            </a:prstGeom>
          </p:spPr>
          <p:txBody>
            <a:bodyPr lIns="49807" tIns="49807" rIns="49807" bIns="49807" rtlCol="0" anchor="ctr"/>
            <a:lstStyle/>
            <a:p>
              <a:pPr algn="ctr">
                <a:lnSpc>
                  <a:spcPts val="2941"/>
                </a:lnSpc>
              </a:pPr>
              <a:endParaRPr/>
            </a:p>
          </p:txBody>
        </p:sp>
      </p:grpSp>
      <p:sp>
        <p:nvSpPr>
          <p:cNvPr id="73" name="TextBox 17">
            <a:extLst>
              <a:ext uri="{FF2B5EF4-FFF2-40B4-BE49-F238E27FC236}">
                <a16:creationId xmlns:a16="http://schemas.microsoft.com/office/drawing/2014/main" id="{DDFCB97B-E6D8-7C31-63A7-984A732996FB}"/>
              </a:ext>
            </a:extLst>
          </p:cNvPr>
          <p:cNvSpPr txBox="1"/>
          <p:nvPr/>
        </p:nvSpPr>
        <p:spPr>
          <a:xfrm>
            <a:off x="552521" y="9212141"/>
            <a:ext cx="2730834" cy="3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7"/>
              </a:lnSpc>
            </a:pPr>
            <a:r>
              <a:rPr lang="en-US" sz="2567" spc="-89" dirty="0">
                <a:solidFill>
                  <a:srgbClr val="AD9073"/>
                </a:solidFill>
                <a:latin typeface="Intro"/>
                <a:ea typeface="Intro"/>
                <a:cs typeface="Intro"/>
                <a:sym typeface="Intro"/>
              </a:rPr>
              <a:t>Lösungswort:</a:t>
            </a:r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18EC820-E11B-AF2D-24C7-F61EF567E926}"/>
              </a:ext>
            </a:extLst>
          </p:cNvPr>
          <p:cNvGrpSpPr/>
          <p:nvPr/>
        </p:nvGrpSpPr>
        <p:grpSpPr>
          <a:xfrm>
            <a:off x="2700664" y="7944761"/>
            <a:ext cx="4286894" cy="610266"/>
            <a:chOff x="385677" y="7367209"/>
            <a:chExt cx="2730836" cy="760171"/>
          </a:xfrm>
        </p:grpSpPr>
        <p:grpSp>
          <p:nvGrpSpPr>
            <p:cNvPr id="75" name="Group 8">
              <a:extLst>
                <a:ext uri="{FF2B5EF4-FFF2-40B4-BE49-F238E27FC236}">
                  <a16:creationId xmlns:a16="http://schemas.microsoft.com/office/drawing/2014/main" id="{CA08172F-1013-E020-2149-DCBCBBE3EA60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77" name="Freeform 9">
                <a:extLst>
                  <a:ext uri="{FF2B5EF4-FFF2-40B4-BE49-F238E27FC236}">
                    <a16:creationId xmlns:a16="http://schemas.microsoft.com/office/drawing/2014/main" id="{B984F566-AC4D-309D-6C37-ED6000CEB71A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78" name="TextBox 10">
                <a:extLst>
                  <a:ext uri="{FF2B5EF4-FFF2-40B4-BE49-F238E27FC236}">
                    <a16:creationId xmlns:a16="http://schemas.microsoft.com/office/drawing/2014/main" id="{19DA159B-D6F8-1429-F952-B039D36AE1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76" name="TextBox 11">
              <a:extLst>
                <a:ext uri="{FF2B5EF4-FFF2-40B4-BE49-F238E27FC236}">
                  <a16:creationId xmlns:a16="http://schemas.microsoft.com/office/drawing/2014/main" id="{0F92F4F0-B31D-487D-A9FD-03B7278A71B5}"/>
                </a:ext>
              </a:extLst>
            </p:cNvPr>
            <p:cNvSpPr txBox="1"/>
            <p:nvPr/>
          </p:nvSpPr>
          <p:spPr>
            <a:xfrm>
              <a:off x="385677" y="7453086"/>
              <a:ext cx="2730835" cy="5367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Ein Programm, mit dem Webseiten im World Wide Web angezeigt und bedient werden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05F5AD9F-343A-E89E-CE29-FC67D68EC348}"/>
              </a:ext>
            </a:extLst>
          </p:cNvPr>
          <p:cNvGrpSpPr/>
          <p:nvPr/>
        </p:nvGrpSpPr>
        <p:grpSpPr>
          <a:xfrm>
            <a:off x="2711450" y="7099303"/>
            <a:ext cx="4286893" cy="738656"/>
            <a:chOff x="385678" y="7367209"/>
            <a:chExt cx="2730835" cy="920100"/>
          </a:xfrm>
        </p:grpSpPr>
        <p:grpSp>
          <p:nvGrpSpPr>
            <p:cNvPr id="85" name="Group 8">
              <a:extLst>
                <a:ext uri="{FF2B5EF4-FFF2-40B4-BE49-F238E27FC236}">
                  <a16:creationId xmlns:a16="http://schemas.microsoft.com/office/drawing/2014/main" id="{9D35759C-4D36-8C8E-FB18-E6FACC021BD4}"/>
                </a:ext>
              </a:extLst>
            </p:cNvPr>
            <p:cNvGrpSpPr/>
            <p:nvPr/>
          </p:nvGrpSpPr>
          <p:grpSpPr>
            <a:xfrm>
              <a:off x="385678" y="7367209"/>
              <a:ext cx="2730835" cy="760171"/>
              <a:chOff x="0" y="0"/>
              <a:chExt cx="1730903" cy="805665"/>
            </a:xfrm>
          </p:grpSpPr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17E3EB53-FFDA-529B-C3B0-CD1E0E6EA341}"/>
                  </a:ext>
                </a:extLst>
              </p:cNvPr>
              <p:cNvSpPr/>
              <p:nvPr/>
            </p:nvSpPr>
            <p:spPr>
              <a:xfrm>
                <a:off x="0" y="0"/>
                <a:ext cx="1730903" cy="805665"/>
              </a:xfrm>
              <a:custGeom>
                <a:avLst/>
                <a:gdLst/>
                <a:ahLst/>
                <a:cxnLst/>
                <a:rect l="l" t="t" r="r" b="b"/>
                <a:pathLst>
                  <a:path w="1730903" h="805665">
                    <a:moveTo>
                      <a:pt x="0" y="0"/>
                    </a:moveTo>
                    <a:lnTo>
                      <a:pt x="1730903" y="0"/>
                    </a:lnTo>
                    <a:lnTo>
                      <a:pt x="1730903" y="805665"/>
                    </a:lnTo>
                    <a:lnTo>
                      <a:pt x="0" y="80566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8" name="TextBox 10">
                <a:extLst>
                  <a:ext uri="{FF2B5EF4-FFF2-40B4-BE49-F238E27FC236}">
                    <a16:creationId xmlns:a16="http://schemas.microsoft.com/office/drawing/2014/main" id="{ADB1DD70-1F37-9525-7843-DCEB94627DD3}"/>
                  </a:ext>
                </a:extLst>
              </p:cNvPr>
              <p:cNvSpPr txBox="1"/>
              <p:nvPr/>
            </p:nvSpPr>
            <p:spPr>
              <a:xfrm>
                <a:off x="0" y="0"/>
                <a:ext cx="1730903" cy="805665"/>
              </a:xfrm>
              <a:prstGeom prst="rect">
                <a:avLst/>
              </a:prstGeom>
            </p:spPr>
            <p:txBody>
              <a:bodyPr lIns="49807" tIns="49807" rIns="49807" bIns="49807" rtlCol="0" anchor="ctr"/>
              <a:lstStyle/>
              <a:p>
                <a:pPr algn="ctr">
                  <a:lnSpc>
                    <a:spcPts val="2941"/>
                  </a:lnSpc>
                </a:pPr>
                <a:endParaRPr/>
              </a:p>
            </p:txBody>
          </p:sp>
        </p:grpSp>
        <p:sp>
          <p:nvSpPr>
            <p:cNvPr id="86" name="TextBox 11">
              <a:extLst>
                <a:ext uri="{FF2B5EF4-FFF2-40B4-BE49-F238E27FC236}">
                  <a16:creationId xmlns:a16="http://schemas.microsoft.com/office/drawing/2014/main" id="{84031906-8909-AFCF-593B-F1CF3A7F55E4}"/>
                </a:ext>
              </a:extLst>
            </p:cNvPr>
            <p:cNvSpPr txBox="1"/>
            <p:nvPr/>
          </p:nvSpPr>
          <p:spPr>
            <a:xfrm>
              <a:off x="445749" y="7482212"/>
              <a:ext cx="2622466" cy="8050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Eine eindeutige Adresse, unter der eine bestimmte Ressource im Web gefunden werden kann</a:t>
              </a:r>
            </a:p>
            <a:p>
              <a:pPr algn="ctr"/>
              <a:endParaRPr lang="de-DE" sz="1400" dirty="0">
                <a:solidFill>
                  <a:srgbClr val="000000"/>
                </a:solidFill>
                <a:latin typeface="Glacial Indifference"/>
              </a:endParaRPr>
            </a:p>
          </p:txBody>
        </p:sp>
      </p:grpSp>
      <p:sp>
        <p:nvSpPr>
          <p:cNvPr id="91" name="TextBox 10">
            <a:extLst>
              <a:ext uri="{FF2B5EF4-FFF2-40B4-BE49-F238E27FC236}">
                <a16:creationId xmlns:a16="http://schemas.microsoft.com/office/drawing/2014/main" id="{7B5E39FF-925F-FBC2-5D53-F7D5F7048269}"/>
              </a:ext>
            </a:extLst>
          </p:cNvPr>
          <p:cNvSpPr txBox="1"/>
          <p:nvPr/>
        </p:nvSpPr>
        <p:spPr>
          <a:xfrm>
            <a:off x="552521" y="2968614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id="{00354F11-C9F0-5B0C-1CB4-12A9DAA1D6B9}"/>
              </a:ext>
            </a:extLst>
          </p:cNvPr>
          <p:cNvSpPr txBox="1"/>
          <p:nvPr/>
        </p:nvSpPr>
        <p:spPr>
          <a:xfrm>
            <a:off x="3752921" y="2950149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97" name="TextBox 10">
            <a:extLst>
              <a:ext uri="{FF2B5EF4-FFF2-40B4-BE49-F238E27FC236}">
                <a16:creationId xmlns:a16="http://schemas.microsoft.com/office/drawing/2014/main" id="{979D9C41-973C-3A74-A59B-224578080FDC}"/>
              </a:ext>
            </a:extLst>
          </p:cNvPr>
          <p:cNvSpPr txBox="1"/>
          <p:nvPr/>
        </p:nvSpPr>
        <p:spPr>
          <a:xfrm>
            <a:off x="2152721" y="3272705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67CA904A-71DD-C8D3-8EAF-8A69F2787792}"/>
              </a:ext>
            </a:extLst>
          </p:cNvPr>
          <p:cNvGrpSpPr/>
          <p:nvPr/>
        </p:nvGrpSpPr>
        <p:grpSpPr>
          <a:xfrm>
            <a:off x="558204" y="2776180"/>
            <a:ext cx="6443592" cy="1579920"/>
            <a:chOff x="558204" y="2862181"/>
            <a:chExt cx="6443592" cy="1579920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05E0157-87D8-2EAF-DAE4-2166BACF66D4}"/>
                </a:ext>
              </a:extLst>
            </p:cNvPr>
            <p:cNvSpPr txBox="1"/>
            <p:nvPr/>
          </p:nvSpPr>
          <p:spPr>
            <a:xfrm>
              <a:off x="558204" y="2862181"/>
              <a:ext cx="6443592" cy="1579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de-DE" sz="1400" dirty="0">
                  <a:solidFill>
                    <a:srgbClr val="000000"/>
                  </a:solidFill>
                  <a:latin typeface="Glacial Indifference"/>
                </a:rPr>
                <a:t>_____________________ entwickelte 1989 das _______________________ , um Wissenschaftlerinnen und Wissenschaftlern am CERN einen besseren Informationsaustausch zu ermöglichen. Es basiert auf Technologien wie ________ , mit denen Webseiten strukturiert werden, und ________ , einem Protokoll zur Übertragung dieser Seiten über das Internet.</a:t>
              </a: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A47977C2-961A-53B8-D59E-C515B9C99FAD}"/>
                </a:ext>
              </a:extLst>
            </p:cNvPr>
            <p:cNvSpPr/>
            <p:nvPr/>
          </p:nvSpPr>
          <p:spPr>
            <a:xfrm>
              <a:off x="6064250" y="3470946"/>
              <a:ext cx="858272" cy="295858"/>
            </a:xfrm>
            <a:custGeom>
              <a:avLst/>
              <a:gdLst/>
              <a:ahLst/>
              <a:cxnLst/>
              <a:rect l="l" t="t" r="r" b="b"/>
              <a:pathLst>
                <a:path w="1730903" h="805665">
                  <a:moveTo>
                    <a:pt x="0" y="0"/>
                  </a:moveTo>
                  <a:lnTo>
                    <a:pt x="1730903" y="0"/>
                  </a:lnTo>
                  <a:lnTo>
                    <a:pt x="1730903" y="805665"/>
                  </a:lnTo>
                  <a:lnTo>
                    <a:pt x="0" y="8056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 dirty="0"/>
            </a:p>
          </p:txBody>
        </p:sp>
      </p:grpSp>
      <p:sp>
        <p:nvSpPr>
          <p:cNvPr id="100" name="TextBox 10">
            <a:extLst>
              <a:ext uri="{FF2B5EF4-FFF2-40B4-BE49-F238E27FC236}">
                <a16:creationId xmlns:a16="http://schemas.microsoft.com/office/drawing/2014/main" id="{81EBDE56-F485-3983-6CEF-A398C3874546}"/>
              </a:ext>
            </a:extLst>
          </p:cNvPr>
          <p:cNvSpPr txBox="1"/>
          <p:nvPr/>
        </p:nvSpPr>
        <p:spPr>
          <a:xfrm>
            <a:off x="1568450" y="3615170"/>
            <a:ext cx="1396929" cy="295858"/>
          </a:xfrm>
          <a:prstGeom prst="rect">
            <a:avLst/>
          </a:prstGeom>
        </p:spPr>
        <p:txBody>
          <a:bodyPr lIns="49807" tIns="49807" rIns="49807" bIns="49807" rtlCol="0" anchor="ctr"/>
          <a:lstStyle/>
          <a:p>
            <a:pPr algn="ctr">
              <a:lnSpc>
                <a:spcPts val="2941"/>
              </a:lnSpc>
            </a:pPr>
            <a:endParaRPr/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097FDAD6-B7EB-E0D6-BD7D-7B5F3420DA6A}"/>
              </a:ext>
            </a:extLst>
          </p:cNvPr>
          <p:cNvSpPr txBox="1"/>
          <p:nvPr/>
        </p:nvSpPr>
        <p:spPr>
          <a:xfrm>
            <a:off x="538420" y="9842500"/>
            <a:ext cx="647437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3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Das Lösungswort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setzt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zusammen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jeweils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ersten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Lückentexts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der Nummer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Single-Choice Aufgabe und den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Kombinationen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Zuordnung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sortiert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nach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dem Alphabet. Alle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Buchstaben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werden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groß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geschrieben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!</a:t>
            </a:r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284C045E-C8FA-B1FC-B68E-97B8CD5B999D}"/>
              </a:ext>
            </a:extLst>
          </p:cNvPr>
          <p:cNvGrpSpPr/>
          <p:nvPr/>
        </p:nvGrpSpPr>
        <p:grpSpPr>
          <a:xfrm>
            <a:off x="184166" y="7203287"/>
            <a:ext cx="341601" cy="1247825"/>
            <a:chOff x="184166" y="7425916"/>
            <a:chExt cx="341601" cy="1247825"/>
          </a:xfrm>
        </p:grpSpPr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6A70363C-F6C1-946B-D742-66D8F9CA2672}"/>
                </a:ext>
              </a:extLst>
            </p:cNvPr>
            <p:cNvSpPr txBox="1"/>
            <p:nvPr/>
          </p:nvSpPr>
          <p:spPr>
            <a:xfrm>
              <a:off x="196850" y="7425916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sz="2000" b="0" i="0" u="none" strike="noStrike" kern="1200" cap="none" spc="-89" normalizeH="0" baseline="0" noProof="0" dirty="0">
                  <a:ln>
                    <a:noFill/>
                  </a:ln>
                  <a:solidFill>
                    <a:srgbClr val="AD9073"/>
                  </a:solidFill>
                  <a:effectLst/>
                  <a:uLnTx/>
                  <a:uFillTx/>
                  <a:latin typeface="Intro"/>
                  <a:ea typeface="Intro"/>
                  <a:cs typeface="Intro"/>
                  <a:sym typeface="Intro"/>
                </a:rPr>
                <a:t>A</a:t>
              </a:r>
              <a:endParaRPr lang="de-DE" sz="2000" dirty="0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41AB8234-EE6E-C8DD-447C-76B36F089264}"/>
                </a:ext>
              </a:extLst>
            </p:cNvPr>
            <p:cNvSpPr txBox="1"/>
            <p:nvPr/>
          </p:nvSpPr>
          <p:spPr>
            <a:xfrm>
              <a:off x="184166" y="8273631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B</a:t>
              </a:r>
              <a:endParaRPr lang="de-DE" sz="2000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B196CBA0-95E5-170C-B98B-28FC942C2D3D}"/>
                </a:ext>
              </a:extLst>
            </p:cNvPr>
            <p:cNvSpPr txBox="1"/>
            <p:nvPr/>
          </p:nvSpPr>
          <p:spPr>
            <a:xfrm>
              <a:off x="184166" y="8268370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de-DE" sz="2000" dirty="0"/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3716A0A0-524B-EBC4-DEEA-78036A9F40E0}"/>
              </a:ext>
            </a:extLst>
          </p:cNvPr>
          <p:cNvGrpSpPr/>
          <p:nvPr/>
        </p:nvGrpSpPr>
        <p:grpSpPr>
          <a:xfrm>
            <a:off x="7033544" y="7203287"/>
            <a:ext cx="341601" cy="1267613"/>
            <a:chOff x="184166" y="7400867"/>
            <a:chExt cx="341601" cy="1267613"/>
          </a:xfrm>
        </p:grpSpPr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E3F2BCA-3F52-89CB-C794-8E5D7AF6FE42}"/>
                </a:ext>
              </a:extLst>
            </p:cNvPr>
            <p:cNvSpPr txBox="1"/>
            <p:nvPr/>
          </p:nvSpPr>
          <p:spPr>
            <a:xfrm>
              <a:off x="196850" y="7400867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BC2F6F70-21A3-2940-DA73-9D54CA6BD733}"/>
                </a:ext>
              </a:extLst>
            </p:cNvPr>
            <p:cNvSpPr txBox="1"/>
            <p:nvPr/>
          </p:nvSpPr>
          <p:spPr>
            <a:xfrm>
              <a:off x="196849" y="8240157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DE1499B5-6558-2736-3A42-71AC73E3A4B1}"/>
                </a:ext>
              </a:extLst>
            </p:cNvPr>
            <p:cNvSpPr txBox="1"/>
            <p:nvPr/>
          </p:nvSpPr>
          <p:spPr>
            <a:xfrm>
              <a:off x="184166" y="8268370"/>
              <a:ext cx="3289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de-DE" sz="2000" dirty="0"/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75438ADA-82BB-F061-05EA-F68AED262273}"/>
              </a:ext>
            </a:extLst>
          </p:cNvPr>
          <p:cNvGrpSpPr/>
          <p:nvPr/>
        </p:nvGrpSpPr>
        <p:grpSpPr>
          <a:xfrm>
            <a:off x="551228" y="5299708"/>
            <a:ext cx="331302" cy="1037592"/>
            <a:chOff x="502269" y="4506939"/>
            <a:chExt cx="331302" cy="1037592"/>
          </a:xfrm>
        </p:grpSpPr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5529CA1A-2757-5FCF-8EEE-D32F1130D1F7}"/>
                </a:ext>
              </a:extLst>
            </p:cNvPr>
            <p:cNvSpPr txBox="1"/>
            <p:nvPr/>
          </p:nvSpPr>
          <p:spPr>
            <a:xfrm>
              <a:off x="502269" y="4506939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1</a:t>
              </a:r>
              <a:endParaRPr lang="de-DE" sz="2000" dirty="0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590B2EEC-FD3E-9A80-D6D9-F34639C2527B}"/>
                </a:ext>
              </a:extLst>
            </p:cNvPr>
            <p:cNvSpPr txBox="1"/>
            <p:nvPr/>
          </p:nvSpPr>
          <p:spPr>
            <a:xfrm>
              <a:off x="503168" y="4808874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2</a:t>
              </a:r>
              <a:endParaRPr lang="de-DE" sz="2000" dirty="0"/>
            </a:p>
          </p:txBody>
        </p: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420FD784-AB2C-E034-5BE8-46905D6C2BF9}"/>
                </a:ext>
              </a:extLst>
            </p:cNvPr>
            <p:cNvSpPr txBox="1"/>
            <p:nvPr/>
          </p:nvSpPr>
          <p:spPr>
            <a:xfrm>
              <a:off x="504654" y="5144421"/>
              <a:ext cx="328917" cy="400110"/>
            </a:xfrm>
            <a:prstGeom prst="rect">
              <a:avLst/>
            </a:prstGeom>
            <a:solidFill>
              <a:srgbClr val="F6F3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spc="-89" dirty="0">
                  <a:solidFill>
                    <a:srgbClr val="AD9073"/>
                  </a:solidFill>
                  <a:latin typeface="Intro"/>
                  <a:sym typeface="Intro"/>
                </a:rPr>
                <a:t>3</a:t>
              </a:r>
              <a:endParaRPr lang="de-DE" sz="2000" dirty="0"/>
            </a:p>
          </p:txBody>
        </p:sp>
      </p:grpSp>
      <p:sp>
        <p:nvSpPr>
          <p:cNvPr id="4" name="Freeform 9">
            <a:extLst>
              <a:ext uri="{FF2B5EF4-FFF2-40B4-BE49-F238E27FC236}">
                <a16:creationId xmlns:a16="http://schemas.microsoft.com/office/drawing/2014/main" id="{48AB3BCC-51FE-CC62-9063-1C079D9C4DF2}"/>
              </a:ext>
            </a:extLst>
          </p:cNvPr>
          <p:cNvSpPr/>
          <p:nvPr/>
        </p:nvSpPr>
        <p:spPr>
          <a:xfrm>
            <a:off x="4451384" y="2782590"/>
            <a:ext cx="2471139" cy="295858"/>
          </a:xfrm>
          <a:custGeom>
            <a:avLst/>
            <a:gdLst/>
            <a:ahLst/>
            <a:cxnLst/>
            <a:rect l="l" t="t" r="r" b="b"/>
            <a:pathLst>
              <a:path w="1730903" h="805665">
                <a:moveTo>
                  <a:pt x="0" y="0"/>
                </a:moveTo>
                <a:lnTo>
                  <a:pt x="1730903" y="0"/>
                </a:lnTo>
                <a:lnTo>
                  <a:pt x="1730903" y="805665"/>
                </a:lnTo>
                <a:lnTo>
                  <a:pt x="0" y="805665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94F13846-4992-66F1-755A-43DD78249D0E}"/>
              </a:ext>
            </a:extLst>
          </p:cNvPr>
          <p:cNvSpPr/>
          <p:nvPr/>
        </p:nvSpPr>
        <p:spPr>
          <a:xfrm>
            <a:off x="4318359" y="3716382"/>
            <a:ext cx="983891" cy="295858"/>
          </a:xfrm>
          <a:custGeom>
            <a:avLst/>
            <a:gdLst/>
            <a:ahLst/>
            <a:cxnLst/>
            <a:rect l="l" t="t" r="r" b="b"/>
            <a:pathLst>
              <a:path w="1730903" h="805665">
                <a:moveTo>
                  <a:pt x="0" y="0"/>
                </a:moveTo>
                <a:lnTo>
                  <a:pt x="1730903" y="0"/>
                </a:lnTo>
                <a:lnTo>
                  <a:pt x="1730903" y="805665"/>
                </a:lnTo>
                <a:lnTo>
                  <a:pt x="0" y="805665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70F21EE-5AF2-3634-70B1-717B4F415CB4}"/>
              </a:ext>
            </a:extLst>
          </p:cNvPr>
          <p:cNvSpPr/>
          <p:nvPr/>
        </p:nvSpPr>
        <p:spPr>
          <a:xfrm>
            <a:off x="564555" y="2784154"/>
            <a:ext cx="2241195" cy="295858"/>
          </a:xfrm>
          <a:custGeom>
            <a:avLst/>
            <a:gdLst/>
            <a:ahLst/>
            <a:cxnLst/>
            <a:rect l="l" t="t" r="r" b="b"/>
            <a:pathLst>
              <a:path w="1730903" h="805665">
                <a:moveTo>
                  <a:pt x="0" y="0"/>
                </a:moveTo>
                <a:lnTo>
                  <a:pt x="1730903" y="0"/>
                </a:lnTo>
                <a:lnTo>
                  <a:pt x="1730903" y="805665"/>
                </a:lnTo>
                <a:lnTo>
                  <a:pt x="0" y="805665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7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Macintosh PowerPoint</Application>
  <PresentationFormat>Benutzerdefiniert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Aptos</vt:lpstr>
      <vt:lpstr>Arial</vt:lpstr>
      <vt:lpstr>Intro</vt:lpstr>
      <vt:lpstr>Calibri</vt:lpstr>
      <vt:lpstr>Glacial Indifference Bold</vt:lpstr>
      <vt:lpstr>Glacial Indifference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Writing Narrative Point of View Digital and Printable Worksheet in Brown White Soft Simple Style</dc:title>
  <cp:lastModifiedBy>Csury, Charlotte</cp:lastModifiedBy>
  <cp:revision>24</cp:revision>
  <dcterms:created xsi:type="dcterms:W3CDTF">2006-08-16T00:00:00Z</dcterms:created>
  <dcterms:modified xsi:type="dcterms:W3CDTF">2025-09-26T06:24:54Z</dcterms:modified>
  <dc:identifier>DAGo6OMdYos</dc:identifier>
</cp:coreProperties>
</file>