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9" r:id="rId11"/>
    <p:sldId id="274" r:id="rId12"/>
    <p:sldId id="276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292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575B0-8C32-40A8-A9E0-DF5CE010AB19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1C954-75E9-4ED3-A50F-7650F6A8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1C954-75E9-4ED3-A50F-7650F6A8DF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7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535">
              <a:alpha val="8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7522" y="4266819"/>
            <a:ext cx="1619885" cy="819785"/>
          </a:xfrm>
          <a:custGeom>
            <a:avLst/>
            <a:gdLst/>
            <a:ahLst/>
            <a:cxnLst/>
            <a:rect l="l" t="t" r="r" b="b"/>
            <a:pathLst>
              <a:path w="1619885" h="819785">
                <a:moveTo>
                  <a:pt x="1600352" y="0"/>
                </a:moveTo>
                <a:lnTo>
                  <a:pt x="1593113" y="507"/>
                </a:lnTo>
                <a:lnTo>
                  <a:pt x="29324" y="380"/>
                </a:lnTo>
                <a:lnTo>
                  <a:pt x="20701" y="1142"/>
                </a:lnTo>
                <a:lnTo>
                  <a:pt x="12750" y="5333"/>
                </a:lnTo>
                <a:lnTo>
                  <a:pt x="2781" y="17652"/>
                </a:lnTo>
                <a:lnTo>
                  <a:pt x="304" y="24383"/>
                </a:lnTo>
                <a:lnTo>
                  <a:pt x="152" y="31368"/>
                </a:lnTo>
                <a:lnTo>
                  <a:pt x="152" y="790701"/>
                </a:lnTo>
                <a:lnTo>
                  <a:pt x="0" y="797686"/>
                </a:lnTo>
                <a:lnTo>
                  <a:pt x="2476" y="804544"/>
                </a:lnTo>
                <a:lnTo>
                  <a:pt x="12293" y="815847"/>
                </a:lnTo>
                <a:lnTo>
                  <a:pt x="19799" y="819403"/>
                </a:lnTo>
                <a:lnTo>
                  <a:pt x="27749" y="819530"/>
                </a:lnTo>
                <a:lnTo>
                  <a:pt x="126034" y="819276"/>
                </a:lnTo>
                <a:lnTo>
                  <a:pt x="150558" y="794384"/>
                </a:lnTo>
                <a:lnTo>
                  <a:pt x="150329" y="167512"/>
                </a:lnTo>
                <a:lnTo>
                  <a:pt x="150025" y="163194"/>
                </a:lnTo>
                <a:lnTo>
                  <a:pt x="151447" y="159003"/>
                </a:lnTo>
                <a:lnTo>
                  <a:pt x="157607" y="152272"/>
                </a:lnTo>
                <a:lnTo>
                  <a:pt x="162318" y="150367"/>
                </a:lnTo>
                <a:lnTo>
                  <a:pt x="167119" y="150748"/>
                </a:lnTo>
                <a:lnTo>
                  <a:pt x="1601495" y="151383"/>
                </a:lnTo>
                <a:lnTo>
                  <a:pt x="1609115" y="147954"/>
                </a:lnTo>
                <a:lnTo>
                  <a:pt x="1617116" y="137794"/>
                </a:lnTo>
                <a:lnTo>
                  <a:pt x="1619021" y="133095"/>
                </a:lnTo>
                <a:lnTo>
                  <a:pt x="1619402" y="128142"/>
                </a:lnTo>
                <a:lnTo>
                  <a:pt x="1619148" y="26161"/>
                </a:lnTo>
                <a:lnTo>
                  <a:pt x="1619529" y="19430"/>
                </a:lnTo>
                <a:lnTo>
                  <a:pt x="1616989" y="12699"/>
                </a:lnTo>
                <a:lnTo>
                  <a:pt x="1607210" y="2793"/>
                </a:lnTo>
                <a:lnTo>
                  <a:pt x="1600352" y="0"/>
                </a:lnTo>
                <a:close/>
              </a:path>
            </a:pathLst>
          </a:custGeom>
          <a:solidFill>
            <a:srgbClr val="00B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133473" y="3742944"/>
            <a:ext cx="1629410" cy="819785"/>
          </a:xfrm>
          <a:custGeom>
            <a:avLst/>
            <a:gdLst/>
            <a:ahLst/>
            <a:cxnLst/>
            <a:rect l="l" t="t" r="r" b="b"/>
            <a:pathLst>
              <a:path w="1629410" h="819785">
                <a:moveTo>
                  <a:pt x="1609725" y="0"/>
                </a:moveTo>
                <a:lnTo>
                  <a:pt x="1602486" y="507"/>
                </a:lnTo>
                <a:lnTo>
                  <a:pt x="29463" y="380"/>
                </a:lnTo>
                <a:lnTo>
                  <a:pt x="20827" y="1142"/>
                </a:lnTo>
                <a:lnTo>
                  <a:pt x="12826" y="5333"/>
                </a:lnTo>
                <a:lnTo>
                  <a:pt x="2793" y="17652"/>
                </a:lnTo>
                <a:lnTo>
                  <a:pt x="253" y="24383"/>
                </a:lnTo>
                <a:lnTo>
                  <a:pt x="0" y="797686"/>
                </a:lnTo>
                <a:lnTo>
                  <a:pt x="2412" y="804544"/>
                </a:lnTo>
                <a:lnTo>
                  <a:pt x="12318" y="815847"/>
                </a:lnTo>
                <a:lnTo>
                  <a:pt x="19938" y="819403"/>
                </a:lnTo>
                <a:lnTo>
                  <a:pt x="27939" y="819530"/>
                </a:lnTo>
                <a:lnTo>
                  <a:pt x="126745" y="819276"/>
                </a:lnTo>
                <a:lnTo>
                  <a:pt x="151383" y="794384"/>
                </a:lnTo>
                <a:lnTo>
                  <a:pt x="151129" y="167512"/>
                </a:lnTo>
                <a:lnTo>
                  <a:pt x="150875" y="163194"/>
                </a:lnTo>
                <a:lnTo>
                  <a:pt x="152272" y="159003"/>
                </a:lnTo>
                <a:lnTo>
                  <a:pt x="155320" y="155955"/>
                </a:lnTo>
                <a:lnTo>
                  <a:pt x="158495" y="152272"/>
                </a:lnTo>
                <a:lnTo>
                  <a:pt x="163194" y="150367"/>
                </a:lnTo>
                <a:lnTo>
                  <a:pt x="168020" y="150748"/>
                </a:lnTo>
                <a:lnTo>
                  <a:pt x="1610867" y="151383"/>
                </a:lnTo>
                <a:lnTo>
                  <a:pt x="1618488" y="147954"/>
                </a:lnTo>
                <a:lnTo>
                  <a:pt x="1626615" y="137794"/>
                </a:lnTo>
                <a:lnTo>
                  <a:pt x="1628521" y="133095"/>
                </a:lnTo>
                <a:lnTo>
                  <a:pt x="1628902" y="128142"/>
                </a:lnTo>
                <a:lnTo>
                  <a:pt x="1628648" y="26161"/>
                </a:lnTo>
                <a:lnTo>
                  <a:pt x="1629028" y="19430"/>
                </a:lnTo>
                <a:lnTo>
                  <a:pt x="1626489" y="12699"/>
                </a:lnTo>
                <a:lnTo>
                  <a:pt x="1616710" y="2793"/>
                </a:lnTo>
                <a:lnTo>
                  <a:pt x="1609725" y="0"/>
                </a:lnTo>
                <a:close/>
              </a:path>
            </a:pathLst>
          </a:custGeom>
          <a:solidFill>
            <a:srgbClr val="00B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819397" y="3200019"/>
            <a:ext cx="1619885" cy="819785"/>
          </a:xfrm>
          <a:custGeom>
            <a:avLst/>
            <a:gdLst/>
            <a:ahLst/>
            <a:cxnLst/>
            <a:rect l="l" t="t" r="r" b="b"/>
            <a:pathLst>
              <a:path w="1619885" h="819785">
                <a:moveTo>
                  <a:pt x="1600327" y="0"/>
                </a:moveTo>
                <a:lnTo>
                  <a:pt x="1593088" y="507"/>
                </a:lnTo>
                <a:lnTo>
                  <a:pt x="29337" y="380"/>
                </a:lnTo>
                <a:lnTo>
                  <a:pt x="20700" y="1142"/>
                </a:lnTo>
                <a:lnTo>
                  <a:pt x="12700" y="5333"/>
                </a:lnTo>
                <a:lnTo>
                  <a:pt x="2793" y="17652"/>
                </a:lnTo>
                <a:lnTo>
                  <a:pt x="253" y="24383"/>
                </a:lnTo>
                <a:lnTo>
                  <a:pt x="0" y="797686"/>
                </a:lnTo>
                <a:lnTo>
                  <a:pt x="2412" y="804544"/>
                </a:lnTo>
                <a:lnTo>
                  <a:pt x="12318" y="815847"/>
                </a:lnTo>
                <a:lnTo>
                  <a:pt x="19812" y="819403"/>
                </a:lnTo>
                <a:lnTo>
                  <a:pt x="27686" y="819530"/>
                </a:lnTo>
                <a:lnTo>
                  <a:pt x="125984" y="819276"/>
                </a:lnTo>
                <a:lnTo>
                  <a:pt x="150494" y="794384"/>
                </a:lnTo>
                <a:lnTo>
                  <a:pt x="150240" y="167512"/>
                </a:lnTo>
                <a:lnTo>
                  <a:pt x="149987" y="163194"/>
                </a:lnTo>
                <a:lnTo>
                  <a:pt x="151384" y="159003"/>
                </a:lnTo>
                <a:lnTo>
                  <a:pt x="157606" y="152272"/>
                </a:lnTo>
                <a:lnTo>
                  <a:pt x="162305" y="150367"/>
                </a:lnTo>
                <a:lnTo>
                  <a:pt x="167131" y="150748"/>
                </a:lnTo>
                <a:lnTo>
                  <a:pt x="1601469" y="151383"/>
                </a:lnTo>
                <a:lnTo>
                  <a:pt x="1609089" y="147954"/>
                </a:lnTo>
                <a:lnTo>
                  <a:pt x="1617090" y="137794"/>
                </a:lnTo>
                <a:lnTo>
                  <a:pt x="1618996" y="133095"/>
                </a:lnTo>
                <a:lnTo>
                  <a:pt x="1619377" y="128142"/>
                </a:lnTo>
                <a:lnTo>
                  <a:pt x="1619123" y="26161"/>
                </a:lnTo>
                <a:lnTo>
                  <a:pt x="1619503" y="19430"/>
                </a:lnTo>
                <a:lnTo>
                  <a:pt x="1616964" y="12700"/>
                </a:lnTo>
                <a:lnTo>
                  <a:pt x="1607185" y="2793"/>
                </a:lnTo>
                <a:lnTo>
                  <a:pt x="1600327" y="0"/>
                </a:lnTo>
                <a:close/>
              </a:path>
            </a:pathLst>
          </a:custGeom>
          <a:solidFill>
            <a:srgbClr val="00B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05322" y="2628519"/>
            <a:ext cx="1619885" cy="819785"/>
          </a:xfrm>
          <a:custGeom>
            <a:avLst/>
            <a:gdLst/>
            <a:ahLst/>
            <a:cxnLst/>
            <a:rect l="l" t="t" r="r" b="b"/>
            <a:pathLst>
              <a:path w="1619884" h="819785">
                <a:moveTo>
                  <a:pt x="1600327" y="0"/>
                </a:moveTo>
                <a:lnTo>
                  <a:pt x="1593087" y="507"/>
                </a:lnTo>
                <a:lnTo>
                  <a:pt x="29337" y="380"/>
                </a:lnTo>
                <a:lnTo>
                  <a:pt x="20700" y="1142"/>
                </a:lnTo>
                <a:lnTo>
                  <a:pt x="12700" y="5333"/>
                </a:lnTo>
                <a:lnTo>
                  <a:pt x="2793" y="17652"/>
                </a:lnTo>
                <a:lnTo>
                  <a:pt x="253" y="24383"/>
                </a:lnTo>
                <a:lnTo>
                  <a:pt x="0" y="797686"/>
                </a:lnTo>
                <a:lnTo>
                  <a:pt x="2412" y="804544"/>
                </a:lnTo>
                <a:lnTo>
                  <a:pt x="12318" y="815847"/>
                </a:lnTo>
                <a:lnTo>
                  <a:pt x="19812" y="819403"/>
                </a:lnTo>
                <a:lnTo>
                  <a:pt x="27686" y="819530"/>
                </a:lnTo>
                <a:lnTo>
                  <a:pt x="125984" y="819276"/>
                </a:lnTo>
                <a:lnTo>
                  <a:pt x="150494" y="794384"/>
                </a:lnTo>
                <a:lnTo>
                  <a:pt x="150240" y="167512"/>
                </a:lnTo>
                <a:lnTo>
                  <a:pt x="149987" y="163194"/>
                </a:lnTo>
                <a:lnTo>
                  <a:pt x="151384" y="159003"/>
                </a:lnTo>
                <a:lnTo>
                  <a:pt x="157606" y="152272"/>
                </a:lnTo>
                <a:lnTo>
                  <a:pt x="162305" y="150367"/>
                </a:lnTo>
                <a:lnTo>
                  <a:pt x="167131" y="150748"/>
                </a:lnTo>
                <a:lnTo>
                  <a:pt x="1601470" y="151383"/>
                </a:lnTo>
                <a:lnTo>
                  <a:pt x="1609090" y="147954"/>
                </a:lnTo>
                <a:lnTo>
                  <a:pt x="1617091" y="137794"/>
                </a:lnTo>
                <a:lnTo>
                  <a:pt x="1618996" y="133095"/>
                </a:lnTo>
                <a:lnTo>
                  <a:pt x="1619377" y="128142"/>
                </a:lnTo>
                <a:lnTo>
                  <a:pt x="1619123" y="26161"/>
                </a:lnTo>
                <a:lnTo>
                  <a:pt x="1619503" y="19430"/>
                </a:lnTo>
                <a:lnTo>
                  <a:pt x="1616963" y="12700"/>
                </a:lnTo>
                <a:lnTo>
                  <a:pt x="1607184" y="2793"/>
                </a:lnTo>
                <a:lnTo>
                  <a:pt x="1600327" y="0"/>
                </a:lnTo>
                <a:close/>
              </a:path>
            </a:pathLst>
          </a:custGeom>
          <a:solidFill>
            <a:srgbClr val="00B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172197" y="2028444"/>
            <a:ext cx="1619885" cy="829310"/>
          </a:xfrm>
          <a:custGeom>
            <a:avLst/>
            <a:gdLst/>
            <a:ahLst/>
            <a:cxnLst/>
            <a:rect l="l" t="t" r="r" b="b"/>
            <a:pathLst>
              <a:path w="1619884" h="829310">
                <a:moveTo>
                  <a:pt x="1600327" y="0"/>
                </a:moveTo>
                <a:lnTo>
                  <a:pt x="1593087" y="507"/>
                </a:lnTo>
                <a:lnTo>
                  <a:pt x="29336" y="380"/>
                </a:lnTo>
                <a:lnTo>
                  <a:pt x="20700" y="1142"/>
                </a:lnTo>
                <a:lnTo>
                  <a:pt x="12700" y="5460"/>
                </a:lnTo>
                <a:lnTo>
                  <a:pt x="2794" y="17779"/>
                </a:lnTo>
                <a:lnTo>
                  <a:pt x="253" y="24637"/>
                </a:lnTo>
                <a:lnTo>
                  <a:pt x="0" y="806957"/>
                </a:lnTo>
                <a:lnTo>
                  <a:pt x="2412" y="813942"/>
                </a:lnTo>
                <a:lnTo>
                  <a:pt x="12319" y="825372"/>
                </a:lnTo>
                <a:lnTo>
                  <a:pt x="19811" y="828928"/>
                </a:lnTo>
                <a:lnTo>
                  <a:pt x="27685" y="829055"/>
                </a:lnTo>
                <a:lnTo>
                  <a:pt x="125983" y="828801"/>
                </a:lnTo>
                <a:lnTo>
                  <a:pt x="150495" y="803528"/>
                </a:lnTo>
                <a:lnTo>
                  <a:pt x="150241" y="169417"/>
                </a:lnTo>
                <a:lnTo>
                  <a:pt x="149986" y="165100"/>
                </a:lnTo>
                <a:lnTo>
                  <a:pt x="151383" y="160908"/>
                </a:lnTo>
                <a:lnTo>
                  <a:pt x="157606" y="154050"/>
                </a:lnTo>
                <a:lnTo>
                  <a:pt x="162305" y="152145"/>
                </a:lnTo>
                <a:lnTo>
                  <a:pt x="167131" y="152526"/>
                </a:lnTo>
                <a:lnTo>
                  <a:pt x="1601470" y="153161"/>
                </a:lnTo>
                <a:lnTo>
                  <a:pt x="1609090" y="149605"/>
                </a:lnTo>
                <a:lnTo>
                  <a:pt x="1617091" y="139445"/>
                </a:lnTo>
                <a:lnTo>
                  <a:pt x="1618996" y="134619"/>
                </a:lnTo>
                <a:lnTo>
                  <a:pt x="1619377" y="129539"/>
                </a:lnTo>
                <a:lnTo>
                  <a:pt x="1619123" y="26542"/>
                </a:lnTo>
                <a:lnTo>
                  <a:pt x="1619503" y="19557"/>
                </a:lnTo>
                <a:lnTo>
                  <a:pt x="1616963" y="12953"/>
                </a:lnTo>
                <a:lnTo>
                  <a:pt x="1607184" y="2793"/>
                </a:lnTo>
                <a:lnTo>
                  <a:pt x="1600327" y="0"/>
                </a:lnTo>
                <a:close/>
              </a:path>
            </a:pathLst>
          </a:custGeom>
          <a:solidFill>
            <a:srgbClr val="00B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9750" y="456565"/>
            <a:ext cx="615505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68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D6772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68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6772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535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68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68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2450" y="603630"/>
            <a:ext cx="439801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68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22009" y="3360061"/>
            <a:ext cx="4966334" cy="245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D6772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microsoft.com/office/2007/relationships/hdphoto" Target="../media/hdphoto2.wdp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0"/>
                </a:moveTo>
                <a:lnTo>
                  <a:pt x="0" y="0"/>
                </a:lnTo>
                <a:lnTo>
                  <a:pt x="0" y="6858000"/>
                </a:lnTo>
                <a:lnTo>
                  <a:pt x="12182475" y="6858000"/>
                </a:lnTo>
                <a:lnTo>
                  <a:pt x="12182475" y="0"/>
                </a:lnTo>
                <a:close/>
              </a:path>
            </a:pathLst>
          </a:custGeom>
          <a:solidFill>
            <a:srgbClr val="000535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5192" y="1918335"/>
            <a:ext cx="658939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pc="-310" dirty="0">
                <a:solidFill>
                  <a:schemeClr val="accent5"/>
                </a:solidFill>
                <a:latin typeface="Arial Black"/>
                <a:cs typeface="Arial Black"/>
              </a:rPr>
              <a:t>Welcome</a:t>
            </a:r>
            <a:r>
              <a:rPr sz="4800" b="0" spc="-365" dirty="0">
                <a:solidFill>
                  <a:schemeClr val="accent5"/>
                </a:solidFill>
                <a:latin typeface="Arial Black"/>
                <a:cs typeface="Arial Black"/>
              </a:rPr>
              <a:t> </a:t>
            </a:r>
            <a:r>
              <a:rPr sz="4800" b="0" spc="-150" dirty="0">
                <a:solidFill>
                  <a:schemeClr val="accent5"/>
                </a:solidFill>
                <a:latin typeface="Arial Black"/>
                <a:cs typeface="Arial Black"/>
              </a:rPr>
              <a:t>to</a:t>
            </a:r>
            <a:r>
              <a:rPr sz="4800" b="0" spc="-365" dirty="0">
                <a:solidFill>
                  <a:schemeClr val="accent5"/>
                </a:solidFill>
                <a:latin typeface="Arial Black"/>
                <a:cs typeface="Arial Black"/>
              </a:rPr>
              <a:t> </a:t>
            </a:r>
            <a:r>
              <a:rPr lang="en-US" sz="4800" b="0" spc="-140" dirty="0">
                <a:solidFill>
                  <a:schemeClr val="accent5"/>
                </a:solidFill>
                <a:latin typeface="Arial Black"/>
                <a:cs typeface="Arial Black"/>
              </a:rPr>
              <a:t>Lotus</a:t>
            </a:r>
            <a:endParaRPr sz="4800" dirty="0">
              <a:solidFill>
                <a:schemeClr val="accent5"/>
              </a:solidFill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92" y="2967100"/>
            <a:ext cx="8696008" cy="1531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15" dirty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Unlocking</a:t>
            </a:r>
            <a:r>
              <a:rPr sz="3600" spc="-225" dirty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 </a:t>
            </a:r>
            <a:r>
              <a:rPr sz="3600" spc="-195" dirty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Global</a:t>
            </a:r>
            <a:r>
              <a:rPr sz="3600" spc="-245" dirty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 </a:t>
            </a:r>
            <a:r>
              <a:rPr sz="3600" b="1" spc="-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Opportunities</a:t>
            </a:r>
            <a:r>
              <a:rPr lang="en-US" sz="3600" b="1" spc="-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For next 1bln web3 users</a:t>
            </a:r>
            <a:endParaRPr sz="36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 marR="5080">
              <a:lnSpc>
                <a:spcPts val="2100"/>
              </a:lnSpc>
              <a:spcBef>
                <a:spcPts val="1065"/>
              </a:spcBef>
            </a:pPr>
            <a:r>
              <a:rPr sz="1800" dirty="0">
                <a:solidFill>
                  <a:schemeClr val="accent5"/>
                </a:solidFill>
                <a:latin typeface="Tahoma"/>
                <a:cs typeface="Tahoma"/>
              </a:rPr>
              <a:t>A</a:t>
            </a:r>
            <a:r>
              <a:rPr sz="1800" spc="90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accent5"/>
                </a:solidFill>
                <a:latin typeface="Tahoma"/>
                <a:cs typeface="Tahoma"/>
              </a:rPr>
              <a:t>comprehensive</a:t>
            </a:r>
            <a:r>
              <a:rPr sz="1800" spc="15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lang="en-US" spc="15" dirty="0" err="1">
                <a:solidFill>
                  <a:schemeClr val="accent5"/>
                </a:solidFill>
                <a:latin typeface="Tahoma"/>
                <a:cs typeface="Tahoma"/>
              </a:rPr>
              <a:t>dApp</a:t>
            </a:r>
            <a:r>
              <a:rPr sz="1800" spc="15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accent5"/>
                </a:solidFill>
                <a:latin typeface="Tahoma"/>
                <a:cs typeface="Tahoma"/>
              </a:rPr>
              <a:t>for</a:t>
            </a:r>
            <a:r>
              <a:rPr sz="1800" spc="95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Tahoma"/>
                <a:cs typeface="Tahoma"/>
              </a:rPr>
              <a:t>global</a:t>
            </a:r>
            <a:r>
              <a:rPr lang="en-US" sz="1800" spc="25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Tahoma"/>
                <a:cs typeface="Tahoma"/>
              </a:rPr>
              <a:t>investors</a:t>
            </a:r>
            <a:r>
              <a:rPr lang="en-US" sz="1800" spc="60" dirty="0">
                <a:solidFill>
                  <a:schemeClr val="accent5"/>
                </a:solidFill>
                <a:latin typeface="Tahoma"/>
                <a:cs typeface="Tahoma"/>
              </a:rPr>
              <a:t> in </a:t>
            </a:r>
            <a:r>
              <a:rPr sz="1800" spc="-25" dirty="0">
                <a:solidFill>
                  <a:schemeClr val="accent5"/>
                </a:solidFill>
                <a:latin typeface="Tahoma"/>
                <a:cs typeface="Tahoma"/>
              </a:rPr>
              <a:t>real-</a:t>
            </a:r>
            <a:r>
              <a:rPr sz="1800" dirty="0">
                <a:solidFill>
                  <a:schemeClr val="accent5"/>
                </a:solidFill>
                <a:latin typeface="Tahoma"/>
                <a:cs typeface="Tahoma"/>
              </a:rPr>
              <a:t>world</a:t>
            </a:r>
            <a:r>
              <a:rPr sz="1800" spc="100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accent5"/>
                </a:solidFill>
                <a:latin typeface="Tahoma"/>
                <a:cs typeface="Tahoma"/>
              </a:rPr>
              <a:t>asset</a:t>
            </a:r>
            <a:r>
              <a:rPr sz="1800" spc="25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chemeClr val="accent5"/>
                </a:solidFill>
                <a:latin typeface="Tahoma"/>
                <a:cs typeface="Tahoma"/>
              </a:rPr>
              <a:t>(RWA)</a:t>
            </a:r>
            <a:r>
              <a:rPr sz="1800" spc="-25" dirty="0">
                <a:solidFill>
                  <a:schemeClr val="accent5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chemeClr val="accent5"/>
                </a:solidFill>
                <a:latin typeface="Tahoma"/>
                <a:cs typeface="Tahoma"/>
              </a:rPr>
              <a:t>tokenization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535">
              <a:alpha val="8862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057" y="564895"/>
            <a:ext cx="3216275" cy="645048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pc="-155" dirty="0">
                <a:solidFill>
                  <a:schemeClr val="accent5"/>
                </a:solidFill>
              </a:rPr>
              <a:t>Our</a:t>
            </a:r>
            <a:r>
              <a:rPr spc="-140" dirty="0">
                <a:solidFill>
                  <a:schemeClr val="accent5"/>
                </a:solidFill>
              </a:rPr>
              <a:t> </a:t>
            </a:r>
            <a:r>
              <a:rPr spc="-10" dirty="0">
                <a:solidFill>
                  <a:schemeClr val="accent5"/>
                </a:solidFill>
              </a:rPr>
              <a:t>Traction</a:t>
            </a:r>
          </a:p>
        </p:txBody>
      </p:sp>
      <p:sp>
        <p:nvSpPr>
          <p:cNvPr id="4" name="object 4"/>
          <p:cNvSpPr/>
          <p:nvPr/>
        </p:nvSpPr>
        <p:spPr>
          <a:xfrm>
            <a:off x="551598" y="1808461"/>
            <a:ext cx="2182077" cy="438150"/>
          </a:xfrm>
          <a:custGeom>
            <a:avLst/>
            <a:gdLst/>
            <a:ahLst/>
            <a:cxnLst/>
            <a:rect l="l" t="t" r="r" b="b"/>
            <a:pathLst>
              <a:path w="2114550" h="438150">
                <a:moveTo>
                  <a:pt x="2114550" y="0"/>
                </a:moveTo>
                <a:lnTo>
                  <a:pt x="0" y="0"/>
                </a:lnTo>
                <a:lnTo>
                  <a:pt x="0" y="438150"/>
                </a:lnTo>
                <a:lnTo>
                  <a:pt x="2114550" y="438150"/>
                </a:lnTo>
                <a:lnTo>
                  <a:pt x="2114550" y="0"/>
                </a:lnTo>
                <a:close/>
              </a:path>
            </a:pathLst>
          </a:custGeom>
          <a:solidFill>
            <a:srgbClr val="000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6012" y="1898015"/>
            <a:ext cx="112268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Partnerships</a:t>
            </a:r>
            <a:endParaRPr sz="15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7300" y="1819275"/>
            <a:ext cx="2114550" cy="438150"/>
          </a:xfrm>
          <a:custGeom>
            <a:avLst/>
            <a:gdLst/>
            <a:ahLst/>
            <a:cxnLst/>
            <a:rect l="l" t="t" r="r" b="b"/>
            <a:pathLst>
              <a:path w="2114550" h="438150">
                <a:moveTo>
                  <a:pt x="2114550" y="0"/>
                </a:moveTo>
                <a:lnTo>
                  <a:pt x="0" y="0"/>
                </a:lnTo>
                <a:lnTo>
                  <a:pt x="0" y="438150"/>
                </a:lnTo>
                <a:lnTo>
                  <a:pt x="2114550" y="438150"/>
                </a:lnTo>
                <a:lnTo>
                  <a:pt x="2114550" y="0"/>
                </a:lnTo>
                <a:close/>
              </a:path>
            </a:pathLst>
          </a:custGeom>
          <a:solidFill>
            <a:srgbClr val="000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5051" y="1898015"/>
            <a:ext cx="10350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Features</a:t>
            </a:r>
            <a:endParaRPr sz="15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86900" y="1819275"/>
            <a:ext cx="2124075" cy="438150"/>
          </a:xfrm>
          <a:custGeom>
            <a:avLst/>
            <a:gdLst/>
            <a:ahLst/>
            <a:cxnLst/>
            <a:rect l="l" t="t" r="r" b="b"/>
            <a:pathLst>
              <a:path w="2124075" h="438150">
                <a:moveTo>
                  <a:pt x="2124075" y="0"/>
                </a:moveTo>
                <a:lnTo>
                  <a:pt x="0" y="0"/>
                </a:lnTo>
                <a:lnTo>
                  <a:pt x="0" y="438150"/>
                </a:lnTo>
                <a:lnTo>
                  <a:pt x="2124075" y="438150"/>
                </a:lnTo>
                <a:lnTo>
                  <a:pt x="2124075" y="0"/>
                </a:lnTo>
                <a:close/>
              </a:path>
            </a:pathLst>
          </a:custGeom>
          <a:solidFill>
            <a:srgbClr val="000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811639" y="1898015"/>
            <a:ext cx="148018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Pilot</a:t>
            </a:r>
            <a:r>
              <a:rPr sz="1500" b="1" spc="-7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Programme</a:t>
            </a:r>
            <a:endParaRPr sz="15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7300" y="2257425"/>
            <a:ext cx="2114550" cy="302858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158115" rIns="0" bIns="0" rtlCol="0">
            <a:spAutoFit/>
          </a:bodyPr>
          <a:lstStyle/>
          <a:p>
            <a:pPr marL="285750" marR="285750" indent="-1174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Primary</a:t>
            </a:r>
            <a:r>
              <a:rPr sz="1400" spc="-8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Market</a:t>
            </a:r>
            <a:endParaRPr lang="en-US" sz="1400" spc="-1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85750" marR="285750" indent="-1174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Orderbook -exchange</a:t>
            </a:r>
            <a:r>
              <a:rPr lang="en-US"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</a:p>
          <a:p>
            <a:pPr marL="285750" marR="285750" indent="-1174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Lending</a:t>
            </a:r>
            <a:r>
              <a:rPr sz="1400" spc="-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Protocol</a:t>
            </a:r>
            <a:endParaRPr lang="en-US" sz="1400" spc="-1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85750" marR="285750" indent="-1174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7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KYC</a:t>
            </a:r>
            <a:r>
              <a:rPr lang="en-US" sz="1400" spc="-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Complete</a:t>
            </a:r>
          </a:p>
          <a:p>
            <a:pPr marL="285750" marR="68580" indent="-1174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Smart</a:t>
            </a:r>
            <a:r>
              <a:rPr sz="1400" spc="-114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Contract</a:t>
            </a:r>
            <a:r>
              <a:rPr lang="en-US"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s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85750" marR="220345" indent="-1174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Multichain</a:t>
            </a:r>
            <a:r>
              <a:rPr sz="1400" spc="-1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Platform </a:t>
            </a:r>
            <a:endParaRPr lang="en-US" sz="1400" spc="-1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85750" marR="220345" indent="-1174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Social</a:t>
            </a:r>
            <a:r>
              <a:rPr sz="1400" spc="1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Logins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85750" marR="3175" indent="-1174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Portfolio</a:t>
            </a:r>
            <a:r>
              <a:rPr sz="1400" spc="-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-14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&amp;</a:t>
            </a:r>
            <a:r>
              <a:rPr sz="1400" spc="-7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Dashboard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57503" y="1819275"/>
            <a:ext cx="2123646" cy="2113952"/>
            <a:chOff x="2857503" y="1819275"/>
            <a:chExt cx="2123646" cy="2209800"/>
          </a:xfrm>
          <a:solidFill>
            <a:schemeClr val="tx2">
              <a:lumMod val="50000"/>
            </a:schemeClr>
          </a:solidFill>
        </p:grpSpPr>
        <p:sp>
          <p:nvSpPr>
            <p:cNvPr id="12" name="object 12"/>
            <p:cNvSpPr/>
            <p:nvPr/>
          </p:nvSpPr>
          <p:spPr>
            <a:xfrm>
              <a:off x="2857503" y="2257425"/>
              <a:ext cx="2123646" cy="1771650"/>
            </a:xfrm>
            <a:custGeom>
              <a:avLst/>
              <a:gdLst/>
              <a:ahLst/>
              <a:cxnLst/>
              <a:rect l="l" t="t" r="r" b="b"/>
              <a:pathLst>
                <a:path w="2066925" h="1771650">
                  <a:moveTo>
                    <a:pt x="0" y="1771650"/>
                  </a:moveTo>
                  <a:lnTo>
                    <a:pt x="2066925" y="1771650"/>
                  </a:lnTo>
                  <a:lnTo>
                    <a:pt x="2066925" y="0"/>
                  </a:lnTo>
                  <a:lnTo>
                    <a:pt x="0" y="0"/>
                  </a:lnTo>
                  <a:lnTo>
                    <a:pt x="0" y="177165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6075" y="1819275"/>
              <a:ext cx="2066925" cy="438150"/>
            </a:xfrm>
            <a:custGeom>
              <a:avLst/>
              <a:gdLst/>
              <a:ahLst/>
              <a:cxnLst/>
              <a:rect l="l" t="t" r="r" b="b"/>
              <a:pathLst>
                <a:path w="2066925" h="438150">
                  <a:moveTo>
                    <a:pt x="2066925" y="0"/>
                  </a:moveTo>
                  <a:lnTo>
                    <a:pt x="0" y="0"/>
                  </a:lnTo>
                  <a:lnTo>
                    <a:pt x="0" y="438150"/>
                  </a:lnTo>
                  <a:lnTo>
                    <a:pt x="2066925" y="438150"/>
                  </a:lnTo>
                  <a:lnTo>
                    <a:pt x="20669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296150" y="1819275"/>
            <a:ext cx="2066925" cy="2133600"/>
            <a:chOff x="7296150" y="1819275"/>
            <a:chExt cx="2066925" cy="2133600"/>
          </a:xfrm>
          <a:solidFill>
            <a:schemeClr val="tx2">
              <a:lumMod val="50000"/>
            </a:schemeClr>
          </a:solidFill>
        </p:grpSpPr>
        <p:sp>
          <p:nvSpPr>
            <p:cNvPr id="15" name="object 15"/>
            <p:cNvSpPr/>
            <p:nvPr/>
          </p:nvSpPr>
          <p:spPr>
            <a:xfrm>
              <a:off x="7296150" y="2257425"/>
              <a:ext cx="2066925" cy="1695450"/>
            </a:xfrm>
            <a:custGeom>
              <a:avLst/>
              <a:gdLst/>
              <a:ahLst/>
              <a:cxnLst/>
              <a:rect l="l" t="t" r="r" b="b"/>
              <a:pathLst>
                <a:path w="2066925" h="1695450">
                  <a:moveTo>
                    <a:pt x="0" y="1695450"/>
                  </a:moveTo>
                  <a:lnTo>
                    <a:pt x="2066925" y="1695450"/>
                  </a:lnTo>
                  <a:lnTo>
                    <a:pt x="2066925" y="0"/>
                  </a:lnTo>
                  <a:lnTo>
                    <a:pt x="0" y="0"/>
                  </a:lnTo>
                  <a:lnTo>
                    <a:pt x="0" y="169545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96150" y="1819275"/>
              <a:ext cx="2066925" cy="438150"/>
            </a:xfrm>
            <a:custGeom>
              <a:avLst/>
              <a:gdLst/>
              <a:ahLst/>
              <a:cxnLst/>
              <a:rect l="l" t="t" r="r" b="b"/>
              <a:pathLst>
                <a:path w="2066925" h="438150">
                  <a:moveTo>
                    <a:pt x="2066925" y="0"/>
                  </a:moveTo>
                  <a:lnTo>
                    <a:pt x="0" y="0"/>
                  </a:lnTo>
                  <a:lnTo>
                    <a:pt x="0" y="438150"/>
                  </a:lnTo>
                  <a:lnTo>
                    <a:pt x="2066925" y="438150"/>
                  </a:lnTo>
                  <a:lnTo>
                    <a:pt x="206692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296150" y="4019550"/>
            <a:ext cx="2066925" cy="438150"/>
          </a:xfrm>
          <a:custGeom>
            <a:avLst/>
            <a:gdLst/>
            <a:ahLst/>
            <a:cxnLst/>
            <a:rect l="l" t="t" r="r" b="b"/>
            <a:pathLst>
              <a:path w="2066925" h="438150">
                <a:moveTo>
                  <a:pt x="2066925" y="0"/>
                </a:moveTo>
                <a:lnTo>
                  <a:pt x="0" y="0"/>
                </a:lnTo>
                <a:lnTo>
                  <a:pt x="0" y="438150"/>
                </a:lnTo>
                <a:lnTo>
                  <a:pt x="2066925" y="438150"/>
                </a:lnTo>
                <a:lnTo>
                  <a:pt x="2066925" y="0"/>
                </a:lnTo>
                <a:close/>
              </a:path>
            </a:pathLst>
          </a:custGeom>
          <a:solidFill>
            <a:srgbClr val="000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486900" y="2257425"/>
            <a:ext cx="2124075" cy="164814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1500" dirty="0">
              <a:latin typeface="Times New Roman"/>
              <a:cs typeface="Times New Roman"/>
            </a:endParaRPr>
          </a:p>
          <a:p>
            <a:pPr marL="285750" indent="-117475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5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Launch</a:t>
            </a:r>
            <a:r>
              <a:rPr sz="1500" spc="-3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500" spc="-3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in </a:t>
            </a:r>
            <a:r>
              <a:rPr lang="en-US" sz="1500" spc="9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Q1 2025</a:t>
            </a:r>
            <a:endParaRPr lang="en-US" sz="1500" spc="5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85750" marR="260350" indent="-117475" algn="l">
              <a:lnSpc>
                <a:spcPct val="129299"/>
              </a:lnSpc>
              <a:buFont typeface="Arial" panose="020B0604020202020204" pitchFamily="34" charset="0"/>
              <a:buChar char="•"/>
            </a:pPr>
            <a:r>
              <a:rPr lang="en-US" sz="1500" spc="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6</a:t>
            </a:r>
            <a:r>
              <a:rPr sz="1500" spc="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00000</a:t>
            </a:r>
            <a:r>
              <a:rPr sz="1500" spc="-10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500" spc="-10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</a:t>
            </a:r>
            <a:r>
              <a:rPr sz="1500" spc="-3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otential </a:t>
            </a:r>
            <a:r>
              <a:rPr lang="en-US" sz="15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</a:t>
            </a:r>
            <a:r>
              <a:rPr sz="15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nvestors</a:t>
            </a:r>
            <a:endParaRPr sz="15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85750" marR="424180" indent="-117475" algn="l">
              <a:lnSpc>
                <a:spcPct val="129299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15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Beta</a:t>
            </a:r>
            <a:r>
              <a:rPr sz="1500" spc="-8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LIVE</a:t>
            </a:r>
            <a:endParaRPr lang="en-US" sz="1500" spc="-2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85750" marR="424180" indent="-117475" algn="l">
              <a:lnSpc>
                <a:spcPct val="129299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500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UAE </a:t>
            </a:r>
            <a:r>
              <a:rPr sz="15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Market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449819" y="4099877"/>
            <a:ext cx="176783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Community</a:t>
            </a:r>
            <a:r>
              <a:rPr sz="1500" b="1" spc="-5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Building</a:t>
            </a:r>
            <a:endParaRPr sz="15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38461" y="2384116"/>
            <a:ext cx="1962151" cy="1104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7013" marR="15240" indent="-109538" algn="l">
              <a:lnSpc>
                <a:spcPct val="125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1400" spc="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Successful</a:t>
            </a:r>
            <a:r>
              <a:rPr lang="en-US" sz="1400" spc="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prototype</a:t>
            </a:r>
            <a:r>
              <a:rPr sz="1400" spc="1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endParaRPr lang="ru-RU" sz="1400" spc="1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27013" marR="15240" indent="-109538" algn="l">
              <a:lnSpc>
                <a:spcPct val="125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Web3 frontend app </a:t>
            </a:r>
          </a:p>
          <a:p>
            <a:pPr marL="227013" marR="15240" indent="-109538" algn="l">
              <a:lnSpc>
                <a:spcPct val="125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Smart contracts set</a:t>
            </a:r>
          </a:p>
          <a:p>
            <a:pPr marL="227013" marR="15240" indent="-109538" algn="l">
              <a:lnSpc>
                <a:spcPct val="125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Backend services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6150" y="2264981"/>
            <a:ext cx="2066925" cy="13219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18465" marR="384175" indent="-3810" algn="ctr">
              <a:lnSpc>
                <a:spcPct val="100600"/>
              </a:lnSpc>
              <a:spcBef>
                <a:spcPts val="114"/>
              </a:spcBef>
            </a:pPr>
            <a:endParaRPr lang="en-US" sz="1400" spc="-15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85750" marR="384175" indent="-117475" algn="l">
              <a:lnSpc>
                <a:spcPct val="125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1400" spc="-1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Property</a:t>
            </a:r>
            <a:r>
              <a:rPr lang="en-US" sz="1400" spc="-1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Value</a:t>
            </a:r>
          </a:p>
          <a:p>
            <a:pPr marL="285750" marR="384175" indent="-117475" algn="l">
              <a:lnSpc>
                <a:spcPct val="125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lang="en-US" sz="1400" spc="-2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$91M+ </a:t>
            </a:r>
          </a:p>
          <a:p>
            <a:pPr marL="285750" marR="384175" indent="-117475" algn="l">
              <a:lnSpc>
                <a:spcPct val="125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1400" spc="-2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To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</a:t>
            </a:r>
            <a:r>
              <a:rPr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okenize</a:t>
            </a:r>
            <a:br>
              <a:rPr lang="en-US" sz="1400" spc="-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</a:br>
            <a:r>
              <a:rPr lang="en-US" sz="1400" spc="-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12000+ MAU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86075" y="4524375"/>
            <a:ext cx="2066925" cy="132664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117475" rIns="0" bIns="0" rtlCol="0">
            <a:spAutoFit/>
          </a:bodyPr>
          <a:lstStyle/>
          <a:p>
            <a:pPr marL="285750" marR="165100" indent="-117475" algn="l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Timing</a:t>
            </a:r>
            <a:endParaRPr lang="en-US" sz="1400" spc="-1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85750" marR="165100" indent="-117475" algn="l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Partners</a:t>
            </a:r>
            <a:endParaRPr lang="en-US" sz="1400" spc="-1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85750" marR="165100" indent="-117475" algn="l">
              <a:lnSpc>
                <a:spcPct val="100000"/>
              </a:lnSpc>
              <a:spcBef>
                <a:spcPts val="925"/>
              </a:spcBef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Market</a:t>
            </a:r>
            <a:r>
              <a:rPr sz="1400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Sentiment</a:t>
            </a:r>
            <a:endParaRPr lang="en-US" sz="1400" spc="-1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68275" marR="165100" algn="l">
              <a:lnSpc>
                <a:spcPct val="100000"/>
              </a:lnSpc>
              <a:spcBef>
                <a:spcPts val="925"/>
              </a:spcBef>
            </a:pP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6150" y="4457700"/>
            <a:ext cx="2066925" cy="14050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150495" rIns="0" bIns="0" rtlCol="0">
            <a:spAutoFit/>
          </a:bodyPr>
          <a:lstStyle/>
          <a:p>
            <a:pPr marL="285750" marR="377190" indent="-1174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X (Twitter)</a:t>
            </a:r>
          </a:p>
          <a:p>
            <a:pPr marL="285750" marR="377190" indent="-1174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Telegram </a:t>
            </a:r>
          </a:p>
          <a:p>
            <a:pPr marL="285750" marR="377190" indent="-1174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Discord</a:t>
            </a:r>
          </a:p>
          <a:p>
            <a:pPr marL="285750" marR="377190" indent="-117475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LinkedIn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599" y="2246611"/>
            <a:ext cx="2182078" cy="168661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wrap="square" lIns="0" tIns="154940" rIns="0" bIns="0" rtlCol="0">
            <a:spAutoFit/>
          </a:bodyPr>
          <a:lstStyle/>
          <a:p>
            <a:pPr marL="227013" marR="586740" algn="l">
              <a:lnSpc>
                <a:spcPct val="100000"/>
              </a:lnSpc>
            </a:pPr>
            <a:r>
              <a:rPr sz="15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Core</a:t>
            </a:r>
            <a:r>
              <a:rPr sz="1500" spc="-8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1500" spc="-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our</a:t>
            </a:r>
            <a:r>
              <a:rPr lang="en-US" sz="1500" spc="-2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success:</a:t>
            </a:r>
            <a:endParaRPr lang="en-US" sz="1500" spc="35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27013" marR="586740" algn="l">
              <a:lnSpc>
                <a:spcPct val="100000"/>
              </a:lnSpc>
            </a:pPr>
            <a:endParaRPr lang="en-US" sz="15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27013" marR="308610" indent="-109538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5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Brokerage partners</a:t>
            </a:r>
          </a:p>
          <a:p>
            <a:pPr marL="227013" marR="308610" indent="-109538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500" spc="-20" dirty="0">
                <a:solidFill>
                  <a:schemeClr val="bg1">
                    <a:lumMod val="75000"/>
                  </a:schemeClr>
                </a:solidFill>
                <a:highlight>
                  <a:srgbClr val="FF0000"/>
                </a:highlight>
                <a:latin typeface="Trebuchet MS"/>
                <a:cs typeface="Trebuchet MS"/>
              </a:rPr>
              <a:t>Property</a:t>
            </a:r>
            <a:r>
              <a:rPr lang="en-US" sz="1500" spc="-55" dirty="0">
                <a:solidFill>
                  <a:schemeClr val="bg1">
                    <a:lumMod val="75000"/>
                  </a:schemeClr>
                </a:solidFill>
                <a:highlight>
                  <a:srgbClr val="FF0000"/>
                </a:highlight>
                <a:latin typeface="Trebuchet MS"/>
                <a:cs typeface="Trebuchet MS"/>
              </a:rPr>
              <a:t> </a:t>
            </a:r>
            <a:r>
              <a:rPr lang="en-US" sz="1500" spc="-10" dirty="0">
                <a:solidFill>
                  <a:schemeClr val="bg1">
                    <a:lumMod val="75000"/>
                  </a:schemeClr>
                </a:solidFill>
                <a:highlight>
                  <a:srgbClr val="FF0000"/>
                </a:highlight>
                <a:latin typeface="Trebuchet MS"/>
                <a:cs typeface="Trebuchet MS"/>
              </a:rPr>
              <a:t>Partners</a:t>
            </a:r>
          </a:p>
          <a:p>
            <a:pPr marL="227013" marR="308610" indent="-109538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500" spc="5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RWA</a:t>
            </a:r>
            <a:r>
              <a:rPr sz="1500" spc="-8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Partners</a:t>
            </a:r>
            <a:endParaRPr sz="15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85490" y="4126367"/>
            <a:ext cx="127825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95"/>
              </a:lnSpc>
            </a:pPr>
            <a:r>
              <a:rPr sz="1500" b="1" spc="-10" dirty="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sz="15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429EE1F7-468B-9340-3DFE-97C3BE9F9634}"/>
              </a:ext>
            </a:extLst>
          </p:cNvPr>
          <p:cNvSpPr/>
          <p:nvPr/>
        </p:nvSpPr>
        <p:spPr>
          <a:xfrm>
            <a:off x="7277100" y="1826831"/>
            <a:ext cx="2114550" cy="438150"/>
          </a:xfrm>
          <a:custGeom>
            <a:avLst/>
            <a:gdLst/>
            <a:ahLst/>
            <a:cxnLst/>
            <a:rect l="l" t="t" r="r" b="b"/>
            <a:pathLst>
              <a:path w="2114550" h="438150">
                <a:moveTo>
                  <a:pt x="2114550" y="0"/>
                </a:moveTo>
                <a:lnTo>
                  <a:pt x="0" y="0"/>
                </a:lnTo>
                <a:lnTo>
                  <a:pt x="0" y="438150"/>
                </a:lnTo>
                <a:lnTo>
                  <a:pt x="2114550" y="438150"/>
                </a:lnTo>
                <a:lnTo>
                  <a:pt x="2114550" y="0"/>
                </a:lnTo>
                <a:close/>
              </a:path>
            </a:pathLst>
          </a:custGeom>
          <a:solidFill>
            <a:srgbClr val="000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86075" y="4095750"/>
            <a:ext cx="2066925" cy="428625"/>
          </a:xfrm>
          <a:custGeom>
            <a:avLst/>
            <a:gdLst/>
            <a:ahLst/>
            <a:cxnLst/>
            <a:rect l="l" t="t" r="r" b="b"/>
            <a:pathLst>
              <a:path w="2066925" h="428625">
                <a:moveTo>
                  <a:pt x="2066925" y="0"/>
                </a:moveTo>
                <a:lnTo>
                  <a:pt x="0" y="0"/>
                </a:lnTo>
                <a:lnTo>
                  <a:pt x="0" y="428625"/>
                </a:lnTo>
                <a:lnTo>
                  <a:pt x="2066925" y="428625"/>
                </a:lnTo>
                <a:lnTo>
                  <a:pt x="2066925" y="0"/>
                </a:lnTo>
                <a:close/>
              </a:path>
            </a:pathLst>
          </a:custGeom>
          <a:solidFill>
            <a:srgbClr val="000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72790" y="4169409"/>
            <a:ext cx="130365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Key</a:t>
            </a:r>
            <a:r>
              <a:rPr sz="1500" b="1" spc="-8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Resources</a:t>
            </a:r>
            <a:endParaRPr sz="15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32407" y="1875688"/>
            <a:ext cx="99441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500" b="1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First year </a:t>
            </a:r>
            <a:endParaRPr sz="15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id="{52DBB97B-E0DA-83E4-C0C9-45EB3E312ACA}"/>
              </a:ext>
            </a:extLst>
          </p:cNvPr>
          <p:cNvSpPr/>
          <p:nvPr/>
        </p:nvSpPr>
        <p:spPr>
          <a:xfrm>
            <a:off x="2866599" y="1808461"/>
            <a:ext cx="2114550" cy="438150"/>
          </a:xfrm>
          <a:custGeom>
            <a:avLst/>
            <a:gdLst/>
            <a:ahLst/>
            <a:cxnLst/>
            <a:rect l="l" t="t" r="r" b="b"/>
            <a:pathLst>
              <a:path w="2114550" h="438150">
                <a:moveTo>
                  <a:pt x="2114550" y="0"/>
                </a:moveTo>
                <a:lnTo>
                  <a:pt x="0" y="0"/>
                </a:lnTo>
                <a:lnTo>
                  <a:pt x="0" y="438150"/>
                </a:lnTo>
                <a:lnTo>
                  <a:pt x="2114550" y="438150"/>
                </a:lnTo>
                <a:lnTo>
                  <a:pt x="2114550" y="0"/>
                </a:lnTo>
                <a:close/>
              </a:path>
            </a:pathLst>
          </a:custGeom>
          <a:solidFill>
            <a:srgbClr val="000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79963" y="1865476"/>
            <a:ext cx="162242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Early</a:t>
            </a:r>
            <a:r>
              <a:rPr sz="1500" b="1" spc="-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500" b="1" spc="-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Achievement</a:t>
            </a:r>
            <a:endParaRPr sz="15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026" name="Picture 2" descr="Flag of the United Arab Emirates - Wikipedia">
            <a:extLst>
              <a:ext uri="{FF2B5EF4-FFF2-40B4-BE49-F238E27FC236}">
                <a16:creationId xmlns:a16="http://schemas.microsoft.com/office/drawing/2014/main" id="{52419CCD-5F00-176B-47F5-F632C634B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3696578"/>
            <a:ext cx="304800" cy="15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4305" y="45759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535">
              <a:alpha val="949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14445" y="76063"/>
            <a:ext cx="4574540" cy="194284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0"/>
              </a:spcBef>
            </a:pPr>
            <a:br>
              <a:rPr lang="en-US" sz="3650" b="0" spc="-254" dirty="0">
                <a:solidFill>
                  <a:schemeClr val="accent5"/>
                </a:solidFill>
                <a:latin typeface="Arial Black"/>
                <a:cs typeface="Arial Black"/>
              </a:rPr>
            </a:br>
            <a:r>
              <a:rPr sz="3650" b="0" spc="-254" dirty="0">
                <a:solidFill>
                  <a:schemeClr val="accent5"/>
                </a:solidFill>
                <a:latin typeface="Arial Black"/>
                <a:cs typeface="Arial Black"/>
              </a:rPr>
              <a:t>Team</a:t>
            </a:r>
            <a:br>
              <a:rPr lang="en-GB" sz="3650" b="0" spc="-254" dirty="0">
                <a:solidFill>
                  <a:srgbClr val="F8851E"/>
                </a:solidFill>
                <a:latin typeface="Arial Black"/>
                <a:cs typeface="Arial Black"/>
              </a:rPr>
            </a:br>
            <a:r>
              <a:rPr sz="3650" b="0" spc="-225" dirty="0">
                <a:solidFill>
                  <a:srgbClr val="F8851E"/>
                </a:solidFill>
                <a:latin typeface="Arial Black"/>
                <a:cs typeface="Arial Black"/>
              </a:rPr>
              <a:t> </a:t>
            </a:r>
            <a:endParaRPr sz="1550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24800" y="2743200"/>
            <a:ext cx="1814830" cy="253505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141605" algn="ctr"/>
            <a:r>
              <a:rPr lang="en-US" sz="1250" b="1" spc="-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Alexey</a:t>
            </a:r>
          </a:p>
          <a:p>
            <a:pPr marR="141605" algn="ctr"/>
            <a:endParaRPr lang="en-US" sz="1250" b="1" spc="-35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141605" algn="ctr"/>
            <a:endParaRPr lang="en-US" sz="1250" b="1" spc="-35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141605" algn="ctr"/>
            <a:endParaRPr lang="en-US" sz="1250" b="1" spc="-35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141605" algn="ctr"/>
            <a:endParaRPr lang="en-US" sz="1250" b="1" spc="-35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141605" algn="ctr"/>
            <a:endParaRPr lang="en-US" sz="1250" b="1" spc="-35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141605" algn="ctr"/>
            <a:endParaRPr lang="en-US" sz="1250" b="1" spc="-35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141605" algn="ctr"/>
            <a:endParaRPr lang="en-US" sz="125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141605" algn="ctr">
              <a:lnSpc>
                <a:spcPct val="100000"/>
              </a:lnSpc>
              <a:spcBef>
                <a:spcPts val="500"/>
              </a:spcBef>
            </a:pPr>
            <a:r>
              <a:rPr lang="en-GB" sz="1050" dirty="0">
                <a:solidFill>
                  <a:schemeClr val="accent5"/>
                </a:solidFill>
                <a:latin typeface="Tahoma"/>
                <a:cs typeface="Tahoma"/>
              </a:rPr>
              <a:t>HEAD OF PRODUCT</a:t>
            </a:r>
            <a:endParaRPr sz="1050" dirty="0">
              <a:solidFill>
                <a:schemeClr val="accent5"/>
              </a:solidFill>
              <a:latin typeface="Tahoma"/>
              <a:cs typeface="Tahoma"/>
            </a:endParaRPr>
          </a:p>
          <a:p>
            <a:pPr marL="12700" marR="5080" indent="-635" algn="ctr">
              <a:lnSpc>
                <a:spcPct val="97400"/>
              </a:lnSpc>
              <a:spcBef>
                <a:spcPts val="555"/>
              </a:spcBef>
            </a:pPr>
            <a:r>
              <a:rPr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Focused</a:t>
            </a:r>
            <a:r>
              <a:rPr sz="1050" spc="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on</a:t>
            </a:r>
            <a:r>
              <a:rPr sz="1050" spc="1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trends</a:t>
            </a:r>
            <a:r>
              <a:rPr sz="1050" spc="-10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and </a:t>
            </a:r>
            <a:r>
              <a:rPr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developments</a:t>
            </a:r>
            <a:r>
              <a:rPr sz="105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in</a:t>
            </a:r>
            <a:r>
              <a:rPr sz="1050" spc="1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GB" sz="105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web3</a:t>
            </a:r>
            <a:r>
              <a:rPr sz="105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, </a:t>
            </a:r>
            <a:r>
              <a:rPr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particularly</a:t>
            </a:r>
            <a:r>
              <a:rPr sz="1050" spc="-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the</a:t>
            </a:r>
            <a:r>
              <a:rPr sz="1050" spc="-2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tokenization</a:t>
            </a:r>
            <a:r>
              <a:rPr sz="1050" spc="-8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of </a:t>
            </a:r>
            <a:r>
              <a:rPr sz="1050" spc="-1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GB" sz="1050" spc="-1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real </a:t>
            </a:r>
            <a:r>
              <a:rPr sz="105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assets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36274" y="2744110"/>
            <a:ext cx="1864995" cy="236763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37185">
              <a:lnSpc>
                <a:spcPct val="100000"/>
              </a:lnSpc>
            </a:pPr>
            <a:r>
              <a:rPr lang="en-GB" sz="1250" b="1" dirty="0">
                <a:solidFill>
                  <a:srgbClr val="FFFFFF"/>
                </a:solidFill>
                <a:latin typeface="Trebuchet MS"/>
                <a:cs typeface="Trebuchet MS"/>
              </a:rPr>
              <a:t>       </a:t>
            </a:r>
            <a:r>
              <a:rPr lang="en-GB" sz="1250" b="1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Evgeny</a:t>
            </a:r>
            <a:r>
              <a:rPr lang="en-GB" sz="125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</a:p>
          <a:p>
            <a:pPr marL="337185">
              <a:lnSpc>
                <a:spcPct val="100000"/>
              </a:lnSpc>
            </a:pPr>
            <a:endParaRPr lang="en-GB" sz="125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37185">
              <a:lnSpc>
                <a:spcPct val="100000"/>
              </a:lnSpc>
            </a:pPr>
            <a:endParaRPr lang="en-GB" sz="125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37185">
              <a:lnSpc>
                <a:spcPct val="100000"/>
              </a:lnSpc>
            </a:pPr>
            <a:endParaRPr lang="en-GB" sz="125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37185">
              <a:lnSpc>
                <a:spcPct val="100000"/>
              </a:lnSpc>
            </a:pPr>
            <a:endParaRPr lang="en-GB" sz="125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37185">
              <a:lnSpc>
                <a:spcPct val="100000"/>
              </a:lnSpc>
            </a:pPr>
            <a:endParaRPr lang="en-GB" sz="125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37185">
              <a:lnSpc>
                <a:spcPct val="100000"/>
              </a:lnSpc>
            </a:pPr>
            <a:endParaRPr lang="en-GB" sz="125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37185">
              <a:lnSpc>
                <a:spcPct val="100000"/>
              </a:lnSpc>
            </a:pPr>
            <a:endParaRPr lang="en-GB" sz="125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337185">
              <a:lnSpc>
                <a:spcPct val="100000"/>
              </a:lnSpc>
              <a:spcBef>
                <a:spcPts val="500"/>
              </a:spcBef>
            </a:pPr>
            <a:r>
              <a:rPr lang="en-GB" sz="1250" b="1" spc="-25" dirty="0">
                <a:solidFill>
                  <a:srgbClr val="FFFFFF"/>
                </a:solidFill>
                <a:latin typeface="Trebuchet MS"/>
                <a:cs typeface="Tahoma"/>
              </a:rPr>
              <a:t>          </a:t>
            </a:r>
            <a:r>
              <a:rPr sz="1050" spc="-25" dirty="0">
                <a:solidFill>
                  <a:schemeClr val="accent5"/>
                </a:solidFill>
                <a:latin typeface="Tahoma"/>
                <a:cs typeface="Tahoma"/>
              </a:rPr>
              <a:t>CTO</a:t>
            </a:r>
            <a:endParaRPr lang="en-US" sz="1050" dirty="0">
              <a:solidFill>
                <a:schemeClr val="accent5"/>
              </a:solidFill>
              <a:latin typeface="Tahoma"/>
              <a:cs typeface="Tahoma"/>
            </a:endParaRPr>
          </a:p>
          <a:p>
            <a:pPr marL="12700" marR="5080" algn="ctr">
              <a:lnSpc>
                <a:spcPct val="99300"/>
              </a:lnSpc>
              <a:spcBef>
                <a:spcPts val="190"/>
              </a:spcBef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15+</a:t>
            </a:r>
            <a:r>
              <a:rPr lang="en-US" sz="1050" spc="-9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years</a:t>
            </a:r>
            <a:r>
              <a:rPr lang="en-US" sz="1050" spc="-4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of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experience in Fintech</a:t>
            </a:r>
            <a:r>
              <a:rPr lang="en-US" sz="1050" spc="2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50" spc="-2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and development leadership in </a:t>
            </a:r>
            <a:r>
              <a:rPr lang="en-US" sz="105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various</a:t>
            </a:r>
            <a:r>
              <a:rPr lang="en-US" sz="1050" spc="-4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startups</a:t>
            </a:r>
            <a:r>
              <a:rPr lang="en-US" sz="1050" spc="-2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endParaRPr lang="en-US" sz="1050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27074" y="2753958"/>
            <a:ext cx="1739264" cy="23301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R="200660" algn="ctr">
              <a:lnSpc>
                <a:spcPct val="100000"/>
              </a:lnSpc>
            </a:pPr>
            <a:r>
              <a:rPr lang="en-GB" sz="1250" b="1" spc="-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Sergei</a:t>
            </a:r>
          </a:p>
          <a:p>
            <a:pPr marR="200660" algn="ctr">
              <a:lnSpc>
                <a:spcPct val="100000"/>
              </a:lnSpc>
            </a:pPr>
            <a:endParaRPr lang="en-GB" sz="1250" b="1" spc="-4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200660" algn="ctr">
              <a:lnSpc>
                <a:spcPct val="100000"/>
              </a:lnSpc>
            </a:pPr>
            <a:endParaRPr lang="en-GB" sz="1250" b="1" spc="-4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200660" algn="ctr">
              <a:lnSpc>
                <a:spcPct val="100000"/>
              </a:lnSpc>
            </a:pPr>
            <a:endParaRPr lang="en-GB" sz="1250" b="1" spc="-4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200660" algn="ctr">
              <a:lnSpc>
                <a:spcPct val="100000"/>
              </a:lnSpc>
            </a:pPr>
            <a:endParaRPr lang="en-GB" sz="1250" b="1" spc="-4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200660" algn="ctr">
              <a:lnSpc>
                <a:spcPct val="100000"/>
              </a:lnSpc>
            </a:pPr>
            <a:endParaRPr lang="en-GB" sz="1250" b="1" spc="-4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200660" algn="ctr">
              <a:lnSpc>
                <a:spcPct val="100000"/>
              </a:lnSpc>
            </a:pPr>
            <a:endParaRPr lang="en-GB" sz="1250" b="1" spc="-4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200660" algn="ctr">
              <a:lnSpc>
                <a:spcPct val="100000"/>
              </a:lnSpc>
            </a:pPr>
            <a:endParaRPr lang="en-GB" sz="1250" b="1" spc="-4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R="254000" algn="ctr">
              <a:lnSpc>
                <a:spcPts val="1800"/>
              </a:lnSpc>
              <a:spcBef>
                <a:spcPts val="500"/>
              </a:spcBef>
            </a:pPr>
            <a:r>
              <a:rPr lang="en-GB" sz="1050" spc="-25" dirty="0">
                <a:solidFill>
                  <a:schemeClr val="accent5"/>
                </a:solidFill>
                <a:latin typeface="Tahoma"/>
                <a:cs typeface="Tahoma"/>
              </a:rPr>
              <a:t>HEAD OF SALES</a:t>
            </a:r>
            <a:endParaRPr sz="1050" dirty="0">
              <a:solidFill>
                <a:schemeClr val="accent5"/>
              </a:solidFill>
              <a:latin typeface="Tahoma"/>
              <a:cs typeface="Tahoma"/>
            </a:endParaRPr>
          </a:p>
          <a:p>
            <a:pPr algn="ctr">
              <a:lnSpc>
                <a:spcPts val="1155"/>
              </a:lnSpc>
            </a:pP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Ex-Google, </a:t>
            </a:r>
            <a:r>
              <a:rPr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Expert</a:t>
            </a:r>
            <a:r>
              <a:rPr sz="1050" spc="-6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in</a:t>
            </a:r>
            <a:r>
              <a:rPr sz="1050" spc="-2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050" spc="-2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GTM, </a:t>
            </a:r>
            <a:r>
              <a:rPr sz="105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Marketing</a:t>
            </a:r>
            <a:r>
              <a:rPr lang="en-US" sz="105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and Sales. Leading sales in various startups</a:t>
            </a:r>
            <a:endParaRPr sz="1050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3074" name="Picture 2" descr="Sergey (Serge) Gordeev">
            <a:extLst>
              <a:ext uri="{FF2B5EF4-FFF2-40B4-BE49-F238E27FC236}">
                <a16:creationId xmlns:a16="http://schemas.microsoft.com/office/drawing/2014/main" id="{B67A1BC1-31B5-F2F5-469B-769EB8951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65" y="3074679"/>
            <a:ext cx="1295400" cy="1295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rofile image">
            <a:extLst>
              <a:ext uri="{FF2B5EF4-FFF2-40B4-BE49-F238E27FC236}">
                <a16:creationId xmlns:a16="http://schemas.microsoft.com/office/drawing/2014/main" id="{2EB84026-83DF-3E6A-1216-7AF2605F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420" y="3074679"/>
            <a:ext cx="1295400" cy="1295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56659C-E09E-91F1-3C01-EF40F1EB8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786" y="3046996"/>
            <a:ext cx="1304995" cy="1323083"/>
          </a:xfrm>
          <a:prstGeom prst="ellipse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535">
              <a:alpha val="8980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5"/>
                </a:solidFill>
              </a:rPr>
              <a:t>Use</a:t>
            </a:r>
            <a:r>
              <a:rPr spc="-170" dirty="0">
                <a:solidFill>
                  <a:schemeClr val="accent5"/>
                </a:solidFill>
              </a:rPr>
              <a:t> </a:t>
            </a:r>
            <a:r>
              <a:rPr dirty="0">
                <a:solidFill>
                  <a:schemeClr val="accent5"/>
                </a:solidFill>
              </a:rPr>
              <a:t>of</a:t>
            </a:r>
            <a:r>
              <a:rPr spc="-180" dirty="0">
                <a:solidFill>
                  <a:schemeClr val="accent5"/>
                </a:solidFill>
              </a:rPr>
              <a:t> </a:t>
            </a:r>
            <a:r>
              <a:rPr spc="-10" dirty="0">
                <a:solidFill>
                  <a:schemeClr val="accent5"/>
                </a:solidFill>
              </a:rPr>
              <a:t>Funds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12356" y="1175485"/>
            <a:ext cx="4274185" cy="210955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550" spc="-85" dirty="0">
                <a:solidFill>
                  <a:schemeClr val="accent5"/>
                </a:solidFill>
                <a:latin typeface="Arial Black"/>
                <a:cs typeface="Arial Black"/>
              </a:rPr>
              <a:t>Technology</a:t>
            </a:r>
            <a:r>
              <a:rPr sz="1550" spc="-50" dirty="0">
                <a:solidFill>
                  <a:schemeClr val="accent5"/>
                </a:solidFill>
                <a:latin typeface="Arial Black"/>
                <a:cs typeface="Arial Black"/>
              </a:rPr>
              <a:t> </a:t>
            </a:r>
            <a:r>
              <a:rPr lang="en-US" sz="1550" spc="-25" dirty="0">
                <a:solidFill>
                  <a:schemeClr val="accent5"/>
                </a:solidFill>
                <a:latin typeface="Arial Black"/>
                <a:cs typeface="Arial Black"/>
              </a:rPr>
              <a:t>58</a:t>
            </a:r>
            <a:r>
              <a:rPr sz="1550" spc="-25" dirty="0">
                <a:solidFill>
                  <a:schemeClr val="accent5"/>
                </a:solidFill>
                <a:latin typeface="Arial Black"/>
                <a:cs typeface="Arial Black"/>
              </a:rPr>
              <a:t>%</a:t>
            </a:r>
            <a:endParaRPr sz="1550" dirty="0">
              <a:solidFill>
                <a:schemeClr val="accent5"/>
              </a:solidFill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550" spc="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Functionality</a:t>
            </a:r>
            <a:r>
              <a:rPr sz="1550" spc="14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Enhancements,</a:t>
            </a:r>
            <a:r>
              <a:rPr sz="1550" spc="16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8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P2P</a:t>
            </a:r>
            <a:r>
              <a:rPr sz="1550" spc="19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Marketplace,</a:t>
            </a:r>
            <a:endParaRPr sz="1550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550" spc="4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infrastructure</a:t>
            </a:r>
            <a:r>
              <a:rPr sz="1550" spc="2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scalability</a:t>
            </a:r>
            <a:r>
              <a:rPr sz="1550" spc="9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6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and</a:t>
            </a:r>
            <a:r>
              <a:rPr sz="1550" spc="2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white</a:t>
            </a:r>
            <a:r>
              <a:rPr sz="1550" spc="1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labeling</a:t>
            </a:r>
            <a:endParaRPr sz="1550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lang="en-US" sz="1550" spc="-100" dirty="0">
                <a:solidFill>
                  <a:schemeClr val="accent5"/>
                </a:solidFill>
                <a:latin typeface="Arial Black"/>
                <a:cs typeface="Arial Black"/>
              </a:rPr>
              <a:t>Operational </a:t>
            </a:r>
            <a:r>
              <a:rPr sz="1550" spc="-110" dirty="0">
                <a:solidFill>
                  <a:schemeClr val="accent5"/>
                </a:solidFill>
                <a:latin typeface="Arial Black"/>
                <a:cs typeface="Arial Black"/>
              </a:rPr>
              <a:t> </a:t>
            </a:r>
            <a:r>
              <a:rPr lang="en-US" sz="1550" spc="-25" dirty="0">
                <a:solidFill>
                  <a:schemeClr val="accent5"/>
                </a:solidFill>
                <a:latin typeface="Arial Black"/>
                <a:cs typeface="Arial Black"/>
              </a:rPr>
              <a:t>13</a:t>
            </a:r>
            <a:r>
              <a:rPr sz="1550" spc="-25" dirty="0">
                <a:solidFill>
                  <a:schemeClr val="accent5"/>
                </a:solidFill>
                <a:latin typeface="Arial Black"/>
                <a:cs typeface="Arial Black"/>
              </a:rPr>
              <a:t>%</a:t>
            </a:r>
            <a:endParaRPr sz="1550" dirty="0">
              <a:solidFill>
                <a:schemeClr val="accent5"/>
              </a:solidFill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lang="en-US" sz="1550" spc="5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Non-technical </a:t>
            </a:r>
            <a:r>
              <a:rPr sz="1550" spc="6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team</a:t>
            </a:r>
            <a:r>
              <a:rPr sz="1550" spc="-2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in</a:t>
            </a:r>
            <a:r>
              <a:rPr sz="1550" spc="-1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target</a:t>
            </a:r>
            <a:r>
              <a:rPr sz="1550" spc="-6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countries</a:t>
            </a:r>
            <a:r>
              <a:rPr sz="1550" spc="3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with</a:t>
            </a:r>
            <a:r>
              <a:rPr sz="1550" spc="-1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Local</a:t>
            </a:r>
            <a:r>
              <a:rPr lang="en-US" sz="155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knowledge</a:t>
            </a:r>
            <a:r>
              <a:rPr sz="1550" spc="17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6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and</a:t>
            </a:r>
            <a:r>
              <a:rPr sz="1550" spc="6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relationship’s</a:t>
            </a:r>
            <a:endParaRPr sz="1550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8706" y="3662616"/>
            <a:ext cx="3866515" cy="857286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US" sz="1550" spc="-60" dirty="0">
                <a:solidFill>
                  <a:schemeClr val="accent5"/>
                </a:solidFill>
                <a:latin typeface="Arial Black"/>
                <a:cs typeface="Arial Black"/>
              </a:rPr>
              <a:t>Legal and compliance</a:t>
            </a:r>
            <a:r>
              <a:rPr sz="1550" spc="-30" dirty="0">
                <a:solidFill>
                  <a:schemeClr val="accent5"/>
                </a:solidFill>
                <a:latin typeface="Arial Black"/>
                <a:cs typeface="Arial Black"/>
              </a:rPr>
              <a:t> </a:t>
            </a:r>
            <a:r>
              <a:rPr sz="1550" spc="-25" dirty="0">
                <a:solidFill>
                  <a:schemeClr val="accent5"/>
                </a:solidFill>
                <a:latin typeface="Arial Black"/>
                <a:cs typeface="Arial Black"/>
              </a:rPr>
              <a:t>1</a:t>
            </a:r>
            <a:r>
              <a:rPr lang="en-US" sz="1550" spc="-25" dirty="0">
                <a:solidFill>
                  <a:schemeClr val="accent5"/>
                </a:solidFill>
                <a:latin typeface="Arial Black"/>
                <a:cs typeface="Arial Black"/>
              </a:rPr>
              <a:t>5</a:t>
            </a:r>
            <a:r>
              <a:rPr sz="1550" spc="-25" dirty="0">
                <a:solidFill>
                  <a:schemeClr val="accent5"/>
                </a:solidFill>
                <a:latin typeface="Arial Black"/>
                <a:cs typeface="Arial Black"/>
              </a:rPr>
              <a:t>%</a:t>
            </a:r>
            <a:endParaRPr lang="ru-RU" sz="1550" spc="-25" dirty="0">
              <a:solidFill>
                <a:schemeClr val="accent5"/>
              </a:solidFill>
              <a:latin typeface="Arial Black"/>
              <a:cs typeface="Arial Black"/>
            </a:endParaRPr>
          </a:p>
          <a:p>
            <a:pPr marL="20955">
              <a:lnSpc>
                <a:spcPct val="100000"/>
              </a:lnSpc>
              <a:spcBef>
                <a:spcPts val="515"/>
              </a:spcBef>
            </a:pPr>
            <a:r>
              <a:rPr lang="en-US" sz="15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Strengthen legal and compliance frameworks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12356" y="4932685"/>
            <a:ext cx="4182110" cy="9556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550" spc="-35" dirty="0">
                <a:solidFill>
                  <a:schemeClr val="accent5"/>
                </a:solidFill>
                <a:latin typeface="Arial Black"/>
                <a:cs typeface="Arial Black"/>
              </a:rPr>
              <a:t>Community</a:t>
            </a:r>
            <a:r>
              <a:rPr sz="1550" spc="-25" dirty="0">
                <a:solidFill>
                  <a:schemeClr val="accent5"/>
                </a:solidFill>
                <a:latin typeface="Arial Black"/>
                <a:cs typeface="Arial Black"/>
              </a:rPr>
              <a:t> </a:t>
            </a:r>
            <a:r>
              <a:rPr sz="1550" spc="-35" dirty="0">
                <a:solidFill>
                  <a:schemeClr val="accent5"/>
                </a:solidFill>
                <a:latin typeface="Arial Black"/>
                <a:cs typeface="Arial Black"/>
              </a:rPr>
              <a:t>Building/Marketing</a:t>
            </a:r>
            <a:r>
              <a:rPr sz="1550" spc="-10" dirty="0">
                <a:solidFill>
                  <a:schemeClr val="accent5"/>
                </a:solidFill>
                <a:latin typeface="Arial Black"/>
                <a:cs typeface="Arial Black"/>
              </a:rPr>
              <a:t> </a:t>
            </a:r>
            <a:r>
              <a:rPr lang="en-US" sz="1550" spc="-25" dirty="0">
                <a:solidFill>
                  <a:schemeClr val="accent5"/>
                </a:solidFill>
                <a:latin typeface="Arial Black"/>
                <a:cs typeface="Arial Black"/>
              </a:rPr>
              <a:t>14</a:t>
            </a:r>
            <a:r>
              <a:rPr sz="1550" spc="-25" dirty="0">
                <a:solidFill>
                  <a:schemeClr val="accent5"/>
                </a:solidFill>
                <a:latin typeface="Arial Black"/>
                <a:cs typeface="Arial Black"/>
              </a:rPr>
              <a:t>%</a:t>
            </a:r>
            <a:endParaRPr sz="1550" dirty="0">
              <a:solidFill>
                <a:schemeClr val="accent5"/>
              </a:solidFill>
              <a:latin typeface="Arial Black"/>
              <a:cs typeface="Arial Black"/>
            </a:endParaRPr>
          </a:p>
          <a:p>
            <a:pPr marL="26670">
              <a:lnSpc>
                <a:spcPct val="100000"/>
              </a:lnSpc>
              <a:spcBef>
                <a:spcPts val="375"/>
              </a:spcBef>
            </a:pPr>
            <a:r>
              <a:rPr sz="15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Expand</a:t>
            </a:r>
            <a:r>
              <a:rPr sz="1550" spc="-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6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and</a:t>
            </a:r>
            <a:r>
              <a:rPr sz="1550" spc="8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5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add</a:t>
            </a:r>
            <a:r>
              <a:rPr sz="15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value</a:t>
            </a:r>
            <a:r>
              <a:rPr sz="1550" spc="8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to</a:t>
            </a:r>
            <a:r>
              <a:rPr sz="1550" spc="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7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our</a:t>
            </a:r>
            <a:r>
              <a:rPr sz="1550" spc="3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dedicated</a:t>
            </a:r>
            <a:r>
              <a:rPr sz="15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-2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web3</a:t>
            </a:r>
            <a:endParaRPr sz="1550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  <a:p>
            <a:pPr marL="26670">
              <a:lnSpc>
                <a:spcPct val="100000"/>
              </a:lnSpc>
              <a:spcBef>
                <a:spcPts val="994"/>
              </a:spcBef>
            </a:pPr>
            <a:r>
              <a:rPr sz="1550" spc="6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and</a:t>
            </a:r>
            <a:r>
              <a:rPr sz="1550" spc="10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traditional</a:t>
            </a:r>
            <a:r>
              <a:rPr sz="1550" spc="8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550" spc="5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partners</a:t>
            </a:r>
            <a:endParaRPr sz="1550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00775" y="5038725"/>
            <a:ext cx="571500" cy="571500"/>
            <a:chOff x="6200775" y="5038725"/>
            <a:chExt cx="571500" cy="571500"/>
          </a:xfrm>
          <a:solidFill>
            <a:schemeClr val="accent5"/>
          </a:solidFill>
        </p:grpSpPr>
        <p:sp>
          <p:nvSpPr>
            <p:cNvPr id="9" name="object 9"/>
            <p:cNvSpPr/>
            <p:nvPr/>
          </p:nvSpPr>
          <p:spPr>
            <a:xfrm>
              <a:off x="6200775" y="503872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5715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71500" y="571500"/>
                  </a:lnTo>
                  <a:lnTo>
                    <a:pt x="5715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6025" y="5353050"/>
              <a:ext cx="142875" cy="114300"/>
            </a:xfrm>
            <a:prstGeom prst="rect">
              <a:avLst/>
            </a:prstGeom>
            <a:grpFill/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7475" y="5257800"/>
              <a:ext cx="133350" cy="209550"/>
            </a:xfrm>
            <a:prstGeom prst="rect">
              <a:avLst/>
            </a:prstGeom>
            <a:grpFill/>
          </p:spPr>
        </p:pic>
        <p:sp>
          <p:nvSpPr>
            <p:cNvPr id="12" name="object 12"/>
            <p:cNvSpPr/>
            <p:nvPr/>
          </p:nvSpPr>
          <p:spPr>
            <a:xfrm>
              <a:off x="6278752" y="5153025"/>
              <a:ext cx="360680" cy="219075"/>
            </a:xfrm>
            <a:custGeom>
              <a:avLst/>
              <a:gdLst/>
              <a:ahLst/>
              <a:cxnLst/>
              <a:rect l="l" t="t" r="r" b="b"/>
              <a:pathLst>
                <a:path w="360679" h="219075">
                  <a:moveTo>
                    <a:pt x="98933" y="103759"/>
                  </a:moveTo>
                  <a:lnTo>
                    <a:pt x="89281" y="103759"/>
                  </a:lnTo>
                  <a:lnTo>
                    <a:pt x="84709" y="105663"/>
                  </a:lnTo>
                  <a:lnTo>
                    <a:pt x="81407" y="109093"/>
                  </a:lnTo>
                  <a:lnTo>
                    <a:pt x="5334" y="184658"/>
                  </a:lnTo>
                  <a:lnTo>
                    <a:pt x="1333" y="190720"/>
                  </a:lnTo>
                  <a:lnTo>
                    <a:pt x="0" y="197532"/>
                  </a:lnTo>
                  <a:lnTo>
                    <a:pt x="1333" y="204321"/>
                  </a:lnTo>
                  <a:lnTo>
                    <a:pt x="5334" y="210312"/>
                  </a:lnTo>
                  <a:lnTo>
                    <a:pt x="8889" y="213740"/>
                  </a:lnTo>
                  <a:lnTo>
                    <a:pt x="12064" y="217043"/>
                  </a:lnTo>
                  <a:lnTo>
                    <a:pt x="16763" y="219075"/>
                  </a:lnTo>
                  <a:lnTo>
                    <a:pt x="26670" y="219075"/>
                  </a:lnTo>
                  <a:lnTo>
                    <a:pt x="30987" y="217043"/>
                  </a:lnTo>
                  <a:lnTo>
                    <a:pt x="34544" y="213740"/>
                  </a:lnTo>
                  <a:lnTo>
                    <a:pt x="94107" y="154050"/>
                  </a:lnTo>
                  <a:lnTo>
                    <a:pt x="152121" y="154050"/>
                  </a:lnTo>
                  <a:lnTo>
                    <a:pt x="103632" y="105663"/>
                  </a:lnTo>
                  <a:lnTo>
                    <a:pt x="98933" y="103759"/>
                  </a:lnTo>
                  <a:close/>
                </a:path>
                <a:path w="360679" h="219075">
                  <a:moveTo>
                    <a:pt x="152121" y="154050"/>
                  </a:moveTo>
                  <a:lnTo>
                    <a:pt x="94107" y="154050"/>
                  </a:lnTo>
                  <a:lnTo>
                    <a:pt x="151257" y="210947"/>
                  </a:lnTo>
                  <a:lnTo>
                    <a:pt x="154432" y="214503"/>
                  </a:lnTo>
                  <a:lnTo>
                    <a:pt x="159131" y="216281"/>
                  </a:lnTo>
                  <a:lnTo>
                    <a:pt x="169037" y="216281"/>
                  </a:lnTo>
                  <a:lnTo>
                    <a:pt x="173482" y="214503"/>
                  </a:lnTo>
                  <a:lnTo>
                    <a:pt x="176911" y="210947"/>
                  </a:lnTo>
                  <a:lnTo>
                    <a:pt x="222156" y="165862"/>
                  </a:lnTo>
                  <a:lnTo>
                    <a:pt x="163957" y="165862"/>
                  </a:lnTo>
                  <a:lnTo>
                    <a:pt x="152121" y="154050"/>
                  </a:lnTo>
                  <a:close/>
                </a:path>
                <a:path w="360679" h="219075">
                  <a:moveTo>
                    <a:pt x="351663" y="0"/>
                  </a:moveTo>
                  <a:lnTo>
                    <a:pt x="346328" y="0"/>
                  </a:lnTo>
                  <a:lnTo>
                    <a:pt x="280931" y="3175"/>
                  </a:lnTo>
                  <a:lnTo>
                    <a:pt x="276732" y="3175"/>
                  </a:lnTo>
                  <a:lnTo>
                    <a:pt x="273685" y="6476"/>
                  </a:lnTo>
                  <a:lnTo>
                    <a:pt x="271906" y="8255"/>
                  </a:lnTo>
                  <a:lnTo>
                    <a:pt x="271399" y="9651"/>
                  </a:lnTo>
                  <a:lnTo>
                    <a:pt x="268224" y="16382"/>
                  </a:lnTo>
                  <a:lnTo>
                    <a:pt x="274700" y="22860"/>
                  </a:lnTo>
                  <a:lnTo>
                    <a:pt x="279907" y="28193"/>
                  </a:lnTo>
                  <a:lnTo>
                    <a:pt x="283718" y="31876"/>
                  </a:lnTo>
                  <a:lnTo>
                    <a:pt x="291083" y="39243"/>
                  </a:lnTo>
                  <a:lnTo>
                    <a:pt x="163957" y="165862"/>
                  </a:lnTo>
                  <a:lnTo>
                    <a:pt x="222156" y="165862"/>
                  </a:lnTo>
                  <a:lnTo>
                    <a:pt x="320167" y="68199"/>
                  </a:lnTo>
                  <a:lnTo>
                    <a:pt x="357449" y="68199"/>
                  </a:lnTo>
                  <a:lnTo>
                    <a:pt x="357635" y="64484"/>
                  </a:lnTo>
                  <a:lnTo>
                    <a:pt x="358517" y="44100"/>
                  </a:lnTo>
                  <a:lnTo>
                    <a:pt x="359028" y="33908"/>
                  </a:lnTo>
                  <a:lnTo>
                    <a:pt x="359795" y="16382"/>
                  </a:lnTo>
                  <a:lnTo>
                    <a:pt x="359918" y="13588"/>
                  </a:lnTo>
                  <a:lnTo>
                    <a:pt x="360149" y="9651"/>
                  </a:lnTo>
                  <a:lnTo>
                    <a:pt x="360172" y="9270"/>
                  </a:lnTo>
                  <a:lnTo>
                    <a:pt x="359282" y="5968"/>
                  </a:lnTo>
                  <a:lnTo>
                    <a:pt x="356997" y="3429"/>
                  </a:lnTo>
                  <a:lnTo>
                    <a:pt x="354838" y="1143"/>
                  </a:lnTo>
                  <a:lnTo>
                    <a:pt x="351663" y="0"/>
                  </a:lnTo>
                  <a:close/>
                </a:path>
                <a:path w="360679" h="219075">
                  <a:moveTo>
                    <a:pt x="357449" y="68199"/>
                  </a:moveTo>
                  <a:lnTo>
                    <a:pt x="320167" y="68199"/>
                  </a:lnTo>
                  <a:lnTo>
                    <a:pt x="336423" y="84200"/>
                  </a:lnTo>
                  <a:lnTo>
                    <a:pt x="338200" y="86233"/>
                  </a:lnTo>
                  <a:lnTo>
                    <a:pt x="340995" y="88772"/>
                  </a:lnTo>
                  <a:lnTo>
                    <a:pt x="346710" y="88772"/>
                  </a:lnTo>
                  <a:lnTo>
                    <a:pt x="353187" y="85090"/>
                  </a:lnTo>
                  <a:lnTo>
                    <a:pt x="356489" y="82041"/>
                  </a:lnTo>
                  <a:lnTo>
                    <a:pt x="356997" y="77977"/>
                  </a:lnTo>
                  <a:lnTo>
                    <a:pt x="357124" y="74675"/>
                  </a:lnTo>
                  <a:lnTo>
                    <a:pt x="357449" y="68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200775" y="3695700"/>
            <a:ext cx="571500" cy="571500"/>
            <a:chOff x="6200775" y="3695700"/>
            <a:chExt cx="571500" cy="571500"/>
          </a:xfrm>
          <a:solidFill>
            <a:schemeClr val="accent5"/>
          </a:solidFill>
        </p:grpSpPr>
        <p:sp>
          <p:nvSpPr>
            <p:cNvPr id="14" name="object 14"/>
            <p:cNvSpPr/>
            <p:nvPr/>
          </p:nvSpPr>
          <p:spPr>
            <a:xfrm>
              <a:off x="6200775" y="3695700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5715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71500" y="571500"/>
                  </a:lnTo>
                  <a:lnTo>
                    <a:pt x="5715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6025" y="4010025"/>
              <a:ext cx="142875" cy="114300"/>
            </a:xfrm>
            <a:prstGeom prst="rect">
              <a:avLst/>
            </a:prstGeom>
            <a:grpFill/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7475" y="3914775"/>
              <a:ext cx="133350" cy="209550"/>
            </a:xfrm>
            <a:prstGeom prst="rect">
              <a:avLst/>
            </a:prstGeom>
            <a:grpFill/>
          </p:spPr>
        </p:pic>
        <p:sp>
          <p:nvSpPr>
            <p:cNvPr id="17" name="object 17"/>
            <p:cNvSpPr/>
            <p:nvPr/>
          </p:nvSpPr>
          <p:spPr>
            <a:xfrm>
              <a:off x="6278752" y="3810000"/>
              <a:ext cx="360680" cy="228600"/>
            </a:xfrm>
            <a:custGeom>
              <a:avLst/>
              <a:gdLst/>
              <a:ahLst/>
              <a:cxnLst/>
              <a:rect l="l" t="t" r="r" b="b"/>
              <a:pathLst>
                <a:path w="360679" h="228600">
                  <a:moveTo>
                    <a:pt x="98933" y="108331"/>
                  </a:moveTo>
                  <a:lnTo>
                    <a:pt x="89281" y="108331"/>
                  </a:lnTo>
                  <a:lnTo>
                    <a:pt x="84709" y="110236"/>
                  </a:lnTo>
                  <a:lnTo>
                    <a:pt x="81407" y="113792"/>
                  </a:lnTo>
                  <a:lnTo>
                    <a:pt x="5334" y="192786"/>
                  </a:lnTo>
                  <a:lnTo>
                    <a:pt x="1333" y="199007"/>
                  </a:lnTo>
                  <a:lnTo>
                    <a:pt x="0" y="206073"/>
                  </a:lnTo>
                  <a:lnTo>
                    <a:pt x="1333" y="213163"/>
                  </a:lnTo>
                  <a:lnTo>
                    <a:pt x="5334" y="219456"/>
                  </a:lnTo>
                  <a:lnTo>
                    <a:pt x="8889" y="223012"/>
                  </a:lnTo>
                  <a:lnTo>
                    <a:pt x="12064" y="226441"/>
                  </a:lnTo>
                  <a:lnTo>
                    <a:pt x="16763" y="228600"/>
                  </a:lnTo>
                  <a:lnTo>
                    <a:pt x="26670" y="228600"/>
                  </a:lnTo>
                  <a:lnTo>
                    <a:pt x="30987" y="226441"/>
                  </a:lnTo>
                  <a:lnTo>
                    <a:pt x="34544" y="223012"/>
                  </a:lnTo>
                  <a:lnTo>
                    <a:pt x="94107" y="160781"/>
                  </a:lnTo>
                  <a:lnTo>
                    <a:pt x="152233" y="160781"/>
                  </a:lnTo>
                  <a:lnTo>
                    <a:pt x="103632" y="110236"/>
                  </a:lnTo>
                  <a:lnTo>
                    <a:pt x="98933" y="108331"/>
                  </a:lnTo>
                  <a:close/>
                </a:path>
                <a:path w="360679" h="228600">
                  <a:moveTo>
                    <a:pt x="152233" y="160781"/>
                  </a:moveTo>
                  <a:lnTo>
                    <a:pt x="94107" y="160781"/>
                  </a:lnTo>
                  <a:lnTo>
                    <a:pt x="151257" y="220218"/>
                  </a:lnTo>
                  <a:lnTo>
                    <a:pt x="154432" y="223774"/>
                  </a:lnTo>
                  <a:lnTo>
                    <a:pt x="159131" y="225679"/>
                  </a:lnTo>
                  <a:lnTo>
                    <a:pt x="169037" y="225679"/>
                  </a:lnTo>
                  <a:lnTo>
                    <a:pt x="173482" y="223774"/>
                  </a:lnTo>
                  <a:lnTo>
                    <a:pt x="222336" y="172974"/>
                  </a:lnTo>
                  <a:lnTo>
                    <a:pt x="163957" y="172974"/>
                  </a:lnTo>
                  <a:lnTo>
                    <a:pt x="152233" y="160781"/>
                  </a:lnTo>
                  <a:close/>
                </a:path>
                <a:path w="360679" h="228600">
                  <a:moveTo>
                    <a:pt x="351663" y="0"/>
                  </a:moveTo>
                  <a:lnTo>
                    <a:pt x="346328" y="0"/>
                  </a:lnTo>
                  <a:lnTo>
                    <a:pt x="283464" y="3175"/>
                  </a:lnTo>
                  <a:lnTo>
                    <a:pt x="278892" y="3556"/>
                  </a:lnTo>
                  <a:lnTo>
                    <a:pt x="276615" y="3556"/>
                  </a:lnTo>
                  <a:lnTo>
                    <a:pt x="273685" y="6731"/>
                  </a:lnTo>
                  <a:lnTo>
                    <a:pt x="272796" y="7747"/>
                  </a:lnTo>
                  <a:lnTo>
                    <a:pt x="271906" y="8636"/>
                  </a:lnTo>
                  <a:lnTo>
                    <a:pt x="271399" y="10160"/>
                  </a:lnTo>
                  <a:lnTo>
                    <a:pt x="268224" y="17144"/>
                  </a:lnTo>
                  <a:lnTo>
                    <a:pt x="272542" y="21717"/>
                  </a:lnTo>
                  <a:lnTo>
                    <a:pt x="274700" y="23875"/>
                  </a:lnTo>
                  <a:lnTo>
                    <a:pt x="279907" y="29337"/>
                  </a:lnTo>
                  <a:lnTo>
                    <a:pt x="283718" y="33147"/>
                  </a:lnTo>
                  <a:lnTo>
                    <a:pt x="287400" y="37083"/>
                  </a:lnTo>
                  <a:lnTo>
                    <a:pt x="291083" y="40893"/>
                  </a:lnTo>
                  <a:lnTo>
                    <a:pt x="163957" y="172974"/>
                  </a:lnTo>
                  <a:lnTo>
                    <a:pt x="222336" y="172974"/>
                  </a:lnTo>
                  <a:lnTo>
                    <a:pt x="320167" y="71247"/>
                  </a:lnTo>
                  <a:lnTo>
                    <a:pt x="357447" y="71247"/>
                  </a:lnTo>
                  <a:lnTo>
                    <a:pt x="357635" y="67311"/>
                  </a:lnTo>
                  <a:lnTo>
                    <a:pt x="358517" y="46027"/>
                  </a:lnTo>
                  <a:lnTo>
                    <a:pt x="358949" y="37083"/>
                  </a:lnTo>
                  <a:lnTo>
                    <a:pt x="359795" y="17144"/>
                  </a:lnTo>
                  <a:lnTo>
                    <a:pt x="359918" y="14224"/>
                  </a:lnTo>
                  <a:lnTo>
                    <a:pt x="360143" y="10160"/>
                  </a:lnTo>
                  <a:lnTo>
                    <a:pt x="360172" y="9651"/>
                  </a:lnTo>
                  <a:lnTo>
                    <a:pt x="359282" y="6223"/>
                  </a:lnTo>
                  <a:lnTo>
                    <a:pt x="356997" y="3556"/>
                  </a:lnTo>
                  <a:lnTo>
                    <a:pt x="354838" y="1143"/>
                  </a:lnTo>
                  <a:lnTo>
                    <a:pt x="351663" y="0"/>
                  </a:lnTo>
                  <a:close/>
                </a:path>
                <a:path w="360679" h="228600">
                  <a:moveTo>
                    <a:pt x="357447" y="71247"/>
                  </a:moveTo>
                  <a:lnTo>
                    <a:pt x="320167" y="71247"/>
                  </a:lnTo>
                  <a:lnTo>
                    <a:pt x="336423" y="87883"/>
                  </a:lnTo>
                  <a:lnTo>
                    <a:pt x="338200" y="90043"/>
                  </a:lnTo>
                  <a:lnTo>
                    <a:pt x="340995" y="92582"/>
                  </a:lnTo>
                  <a:lnTo>
                    <a:pt x="346710" y="92582"/>
                  </a:lnTo>
                  <a:lnTo>
                    <a:pt x="353187" y="88773"/>
                  </a:lnTo>
                  <a:lnTo>
                    <a:pt x="356489" y="85725"/>
                  </a:lnTo>
                  <a:lnTo>
                    <a:pt x="356997" y="81280"/>
                  </a:lnTo>
                  <a:lnTo>
                    <a:pt x="357124" y="77977"/>
                  </a:lnTo>
                  <a:lnTo>
                    <a:pt x="357447" y="7124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162675" y="2466975"/>
            <a:ext cx="571500" cy="561975"/>
            <a:chOff x="6162675" y="2466975"/>
            <a:chExt cx="571500" cy="561975"/>
          </a:xfrm>
          <a:solidFill>
            <a:schemeClr val="accent5"/>
          </a:solidFill>
        </p:grpSpPr>
        <p:sp>
          <p:nvSpPr>
            <p:cNvPr id="19" name="object 19"/>
            <p:cNvSpPr/>
            <p:nvPr/>
          </p:nvSpPr>
          <p:spPr>
            <a:xfrm>
              <a:off x="6162675" y="2466975"/>
              <a:ext cx="571500" cy="561975"/>
            </a:xfrm>
            <a:custGeom>
              <a:avLst/>
              <a:gdLst/>
              <a:ahLst/>
              <a:cxnLst/>
              <a:rect l="l" t="t" r="r" b="b"/>
              <a:pathLst>
                <a:path w="571500" h="561975">
                  <a:moveTo>
                    <a:pt x="571500" y="0"/>
                  </a:moveTo>
                  <a:lnTo>
                    <a:pt x="0" y="0"/>
                  </a:lnTo>
                  <a:lnTo>
                    <a:pt x="0" y="561975"/>
                  </a:lnTo>
                  <a:lnTo>
                    <a:pt x="571500" y="561975"/>
                  </a:lnTo>
                  <a:lnTo>
                    <a:pt x="5715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67450" y="2781300"/>
              <a:ext cx="57150" cy="104775"/>
            </a:xfrm>
            <a:custGeom>
              <a:avLst/>
              <a:gdLst/>
              <a:ahLst/>
              <a:cxnLst/>
              <a:rect l="l" t="t" r="r" b="b"/>
              <a:pathLst>
                <a:path w="57150" h="104775">
                  <a:moveTo>
                    <a:pt x="57150" y="0"/>
                  </a:moveTo>
                  <a:lnTo>
                    <a:pt x="24764" y="31496"/>
                  </a:lnTo>
                  <a:lnTo>
                    <a:pt x="0" y="42672"/>
                  </a:lnTo>
                  <a:lnTo>
                    <a:pt x="0" y="101853"/>
                  </a:lnTo>
                  <a:lnTo>
                    <a:pt x="2794" y="104775"/>
                  </a:lnTo>
                  <a:lnTo>
                    <a:pt x="54228" y="104775"/>
                  </a:lnTo>
                  <a:lnTo>
                    <a:pt x="57150" y="102108"/>
                  </a:lnTo>
                  <a:lnTo>
                    <a:pt x="571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3175" y="2752725"/>
              <a:ext cx="133350" cy="133350"/>
            </a:xfrm>
            <a:prstGeom prst="rect">
              <a:avLst/>
            </a:prstGeom>
            <a:grpFill/>
          </p:spPr>
        </p:pic>
        <p:sp>
          <p:nvSpPr>
            <p:cNvPr id="22" name="object 22"/>
            <p:cNvSpPr/>
            <p:nvPr/>
          </p:nvSpPr>
          <p:spPr>
            <a:xfrm>
              <a:off x="6240716" y="2581274"/>
              <a:ext cx="370205" cy="304800"/>
            </a:xfrm>
            <a:custGeom>
              <a:avLst/>
              <a:gdLst/>
              <a:ahLst/>
              <a:cxnLst/>
              <a:rect l="l" t="t" r="r" b="b"/>
              <a:pathLst>
                <a:path w="370204" h="304800">
                  <a:moveTo>
                    <a:pt x="331533" y="99187"/>
                  </a:moveTo>
                  <a:lnTo>
                    <a:pt x="330009" y="98044"/>
                  </a:lnTo>
                  <a:lnTo>
                    <a:pt x="327202" y="95250"/>
                  </a:lnTo>
                  <a:lnTo>
                    <a:pt x="274383" y="149606"/>
                  </a:lnTo>
                  <a:lnTo>
                    <a:pt x="274383" y="301752"/>
                  </a:lnTo>
                  <a:lnTo>
                    <a:pt x="277050" y="304800"/>
                  </a:lnTo>
                  <a:lnTo>
                    <a:pt x="328612" y="304800"/>
                  </a:lnTo>
                  <a:lnTo>
                    <a:pt x="331533" y="302006"/>
                  </a:lnTo>
                  <a:lnTo>
                    <a:pt x="331533" y="99187"/>
                  </a:lnTo>
                  <a:close/>
                </a:path>
                <a:path w="370204" h="304800">
                  <a:moveTo>
                    <a:pt x="369633" y="9271"/>
                  </a:moveTo>
                  <a:lnTo>
                    <a:pt x="368731" y="5969"/>
                  </a:lnTo>
                  <a:lnTo>
                    <a:pt x="364172" y="1143"/>
                  </a:lnTo>
                  <a:lnTo>
                    <a:pt x="360857" y="0"/>
                  </a:lnTo>
                  <a:lnTo>
                    <a:pt x="355409" y="0"/>
                  </a:lnTo>
                  <a:lnTo>
                    <a:pt x="288290" y="3175"/>
                  </a:lnTo>
                  <a:lnTo>
                    <a:pt x="284035" y="3175"/>
                  </a:lnTo>
                  <a:lnTo>
                    <a:pt x="280860" y="6477"/>
                  </a:lnTo>
                  <a:lnTo>
                    <a:pt x="279971" y="7366"/>
                  </a:lnTo>
                  <a:lnTo>
                    <a:pt x="278955" y="8255"/>
                  </a:lnTo>
                  <a:lnTo>
                    <a:pt x="278676" y="9271"/>
                  </a:lnTo>
                  <a:lnTo>
                    <a:pt x="278574" y="9652"/>
                  </a:lnTo>
                  <a:lnTo>
                    <a:pt x="275272" y="16383"/>
                  </a:lnTo>
                  <a:lnTo>
                    <a:pt x="279704" y="20701"/>
                  </a:lnTo>
                  <a:lnTo>
                    <a:pt x="281876" y="22860"/>
                  </a:lnTo>
                  <a:lnTo>
                    <a:pt x="287337" y="28194"/>
                  </a:lnTo>
                  <a:lnTo>
                    <a:pt x="298754" y="39243"/>
                  </a:lnTo>
                  <a:lnTo>
                    <a:pt x="168211" y="165862"/>
                  </a:lnTo>
                  <a:lnTo>
                    <a:pt x="156083" y="154051"/>
                  </a:lnTo>
                  <a:lnTo>
                    <a:pt x="106362" y="105664"/>
                  </a:lnTo>
                  <a:lnTo>
                    <a:pt x="101536" y="103759"/>
                  </a:lnTo>
                  <a:lnTo>
                    <a:pt x="91630" y="103759"/>
                  </a:lnTo>
                  <a:lnTo>
                    <a:pt x="86931" y="105664"/>
                  </a:lnTo>
                  <a:lnTo>
                    <a:pt x="83502" y="109093"/>
                  </a:lnTo>
                  <a:lnTo>
                    <a:pt x="5524" y="184658"/>
                  </a:lnTo>
                  <a:lnTo>
                    <a:pt x="1371" y="190728"/>
                  </a:lnTo>
                  <a:lnTo>
                    <a:pt x="0" y="197535"/>
                  </a:lnTo>
                  <a:lnTo>
                    <a:pt x="1371" y="204330"/>
                  </a:lnTo>
                  <a:lnTo>
                    <a:pt x="5524" y="210312"/>
                  </a:lnTo>
                  <a:lnTo>
                    <a:pt x="9080" y="213741"/>
                  </a:lnTo>
                  <a:lnTo>
                    <a:pt x="12382" y="217043"/>
                  </a:lnTo>
                  <a:lnTo>
                    <a:pt x="17081" y="219075"/>
                  </a:lnTo>
                  <a:lnTo>
                    <a:pt x="27368" y="219075"/>
                  </a:lnTo>
                  <a:lnTo>
                    <a:pt x="31813" y="217043"/>
                  </a:lnTo>
                  <a:lnTo>
                    <a:pt x="35369" y="213741"/>
                  </a:lnTo>
                  <a:lnTo>
                    <a:pt x="96583" y="154051"/>
                  </a:lnTo>
                  <a:lnTo>
                    <a:pt x="155130" y="210947"/>
                  </a:lnTo>
                  <a:lnTo>
                    <a:pt x="158559" y="214503"/>
                  </a:lnTo>
                  <a:lnTo>
                    <a:pt x="163258" y="216281"/>
                  </a:lnTo>
                  <a:lnTo>
                    <a:pt x="173418" y="216281"/>
                  </a:lnTo>
                  <a:lnTo>
                    <a:pt x="177990" y="214503"/>
                  </a:lnTo>
                  <a:lnTo>
                    <a:pt x="181546" y="210947"/>
                  </a:lnTo>
                  <a:lnTo>
                    <a:pt x="227990" y="165862"/>
                  </a:lnTo>
                  <a:lnTo>
                    <a:pt x="328612" y="68199"/>
                  </a:lnTo>
                  <a:lnTo>
                    <a:pt x="345249" y="84201"/>
                  </a:lnTo>
                  <a:lnTo>
                    <a:pt x="347154" y="86233"/>
                  </a:lnTo>
                  <a:lnTo>
                    <a:pt x="349948" y="88773"/>
                  </a:lnTo>
                  <a:lnTo>
                    <a:pt x="355904" y="88773"/>
                  </a:lnTo>
                  <a:lnTo>
                    <a:pt x="357555" y="88265"/>
                  </a:lnTo>
                  <a:lnTo>
                    <a:pt x="366864" y="68199"/>
                  </a:lnTo>
                  <a:lnTo>
                    <a:pt x="367957" y="44107"/>
                  </a:lnTo>
                  <a:lnTo>
                    <a:pt x="368477" y="33909"/>
                  </a:lnTo>
                  <a:lnTo>
                    <a:pt x="369252" y="16383"/>
                  </a:lnTo>
                  <a:lnTo>
                    <a:pt x="369379" y="13589"/>
                  </a:lnTo>
                  <a:lnTo>
                    <a:pt x="369608" y="9652"/>
                  </a:lnTo>
                  <a:lnTo>
                    <a:pt x="369633" y="927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162675" y="1285875"/>
            <a:ext cx="571500" cy="571500"/>
            <a:chOff x="6162675" y="1285875"/>
            <a:chExt cx="571500" cy="571500"/>
          </a:xfrm>
          <a:solidFill>
            <a:schemeClr val="accent5"/>
          </a:solidFill>
        </p:grpSpPr>
        <p:sp>
          <p:nvSpPr>
            <p:cNvPr id="24" name="object 24"/>
            <p:cNvSpPr/>
            <p:nvPr/>
          </p:nvSpPr>
          <p:spPr>
            <a:xfrm>
              <a:off x="6162675" y="12858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5715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71500" y="571500"/>
                  </a:lnTo>
                  <a:lnTo>
                    <a:pt x="5715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57925" y="160020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57150" y="0"/>
                  </a:moveTo>
                  <a:lnTo>
                    <a:pt x="24764" y="34416"/>
                  </a:lnTo>
                  <a:lnTo>
                    <a:pt x="0" y="46482"/>
                  </a:lnTo>
                  <a:lnTo>
                    <a:pt x="0" y="111125"/>
                  </a:lnTo>
                  <a:lnTo>
                    <a:pt x="2794" y="114300"/>
                  </a:lnTo>
                  <a:lnTo>
                    <a:pt x="54228" y="114300"/>
                  </a:lnTo>
                  <a:lnTo>
                    <a:pt x="57150" y="111378"/>
                  </a:lnTo>
                  <a:lnTo>
                    <a:pt x="571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3650" y="1504950"/>
              <a:ext cx="219075" cy="209550"/>
            </a:xfrm>
            <a:prstGeom prst="rect">
              <a:avLst/>
            </a:prstGeom>
            <a:grpFill/>
          </p:spPr>
        </p:pic>
        <p:sp>
          <p:nvSpPr>
            <p:cNvPr id="27" name="object 27"/>
            <p:cNvSpPr/>
            <p:nvPr/>
          </p:nvSpPr>
          <p:spPr>
            <a:xfrm>
              <a:off x="6231191" y="1400175"/>
              <a:ext cx="370205" cy="219075"/>
            </a:xfrm>
            <a:custGeom>
              <a:avLst/>
              <a:gdLst/>
              <a:ahLst/>
              <a:cxnLst/>
              <a:rect l="l" t="t" r="r" b="b"/>
              <a:pathLst>
                <a:path w="370204" h="219075">
                  <a:moveTo>
                    <a:pt x="101536" y="103759"/>
                  </a:moveTo>
                  <a:lnTo>
                    <a:pt x="91630" y="103759"/>
                  </a:lnTo>
                  <a:lnTo>
                    <a:pt x="86931" y="105663"/>
                  </a:lnTo>
                  <a:lnTo>
                    <a:pt x="83502" y="109092"/>
                  </a:lnTo>
                  <a:lnTo>
                    <a:pt x="5524" y="184658"/>
                  </a:lnTo>
                  <a:lnTo>
                    <a:pt x="1381" y="190720"/>
                  </a:lnTo>
                  <a:lnTo>
                    <a:pt x="0" y="197532"/>
                  </a:lnTo>
                  <a:lnTo>
                    <a:pt x="1381" y="204321"/>
                  </a:lnTo>
                  <a:lnTo>
                    <a:pt x="5524" y="210312"/>
                  </a:lnTo>
                  <a:lnTo>
                    <a:pt x="9080" y="213740"/>
                  </a:lnTo>
                  <a:lnTo>
                    <a:pt x="12382" y="217042"/>
                  </a:lnTo>
                  <a:lnTo>
                    <a:pt x="17081" y="219075"/>
                  </a:lnTo>
                  <a:lnTo>
                    <a:pt x="27368" y="219075"/>
                  </a:lnTo>
                  <a:lnTo>
                    <a:pt x="31813" y="217042"/>
                  </a:lnTo>
                  <a:lnTo>
                    <a:pt x="35369" y="213740"/>
                  </a:lnTo>
                  <a:lnTo>
                    <a:pt x="96583" y="154050"/>
                  </a:lnTo>
                  <a:lnTo>
                    <a:pt x="156083" y="154050"/>
                  </a:lnTo>
                  <a:lnTo>
                    <a:pt x="106362" y="105663"/>
                  </a:lnTo>
                  <a:lnTo>
                    <a:pt x="101536" y="103759"/>
                  </a:lnTo>
                  <a:close/>
                </a:path>
                <a:path w="370204" h="219075">
                  <a:moveTo>
                    <a:pt x="156083" y="154050"/>
                  </a:moveTo>
                  <a:lnTo>
                    <a:pt x="96583" y="154050"/>
                  </a:lnTo>
                  <a:lnTo>
                    <a:pt x="155130" y="210947"/>
                  </a:lnTo>
                  <a:lnTo>
                    <a:pt x="158559" y="214502"/>
                  </a:lnTo>
                  <a:lnTo>
                    <a:pt x="163258" y="216280"/>
                  </a:lnTo>
                  <a:lnTo>
                    <a:pt x="173418" y="216280"/>
                  </a:lnTo>
                  <a:lnTo>
                    <a:pt x="177990" y="214502"/>
                  </a:lnTo>
                  <a:lnTo>
                    <a:pt x="181546" y="210947"/>
                  </a:lnTo>
                  <a:lnTo>
                    <a:pt x="227995" y="165862"/>
                  </a:lnTo>
                  <a:lnTo>
                    <a:pt x="168211" y="165862"/>
                  </a:lnTo>
                  <a:lnTo>
                    <a:pt x="156083" y="154050"/>
                  </a:lnTo>
                  <a:close/>
                </a:path>
                <a:path w="370204" h="219075">
                  <a:moveTo>
                    <a:pt x="360870" y="0"/>
                  </a:moveTo>
                  <a:lnTo>
                    <a:pt x="355409" y="0"/>
                  </a:lnTo>
                  <a:lnTo>
                    <a:pt x="288294" y="3175"/>
                  </a:lnTo>
                  <a:lnTo>
                    <a:pt x="284035" y="3175"/>
                  </a:lnTo>
                  <a:lnTo>
                    <a:pt x="280860" y="6476"/>
                  </a:lnTo>
                  <a:lnTo>
                    <a:pt x="279971" y="7365"/>
                  </a:lnTo>
                  <a:lnTo>
                    <a:pt x="278955" y="8254"/>
                  </a:lnTo>
                  <a:lnTo>
                    <a:pt x="278678" y="9271"/>
                  </a:lnTo>
                  <a:lnTo>
                    <a:pt x="278574" y="9651"/>
                  </a:lnTo>
                  <a:lnTo>
                    <a:pt x="275272" y="16383"/>
                  </a:lnTo>
                  <a:lnTo>
                    <a:pt x="279717" y="20700"/>
                  </a:lnTo>
                  <a:lnTo>
                    <a:pt x="281876" y="22860"/>
                  </a:lnTo>
                  <a:lnTo>
                    <a:pt x="287337" y="28194"/>
                  </a:lnTo>
                  <a:lnTo>
                    <a:pt x="298767" y="39242"/>
                  </a:lnTo>
                  <a:lnTo>
                    <a:pt x="168211" y="165862"/>
                  </a:lnTo>
                  <a:lnTo>
                    <a:pt x="227995" y="165862"/>
                  </a:lnTo>
                  <a:lnTo>
                    <a:pt x="328612" y="68199"/>
                  </a:lnTo>
                  <a:lnTo>
                    <a:pt x="366876" y="68199"/>
                  </a:lnTo>
                  <a:lnTo>
                    <a:pt x="367960" y="44100"/>
                  </a:lnTo>
                  <a:lnTo>
                    <a:pt x="368490" y="33909"/>
                  </a:lnTo>
                  <a:lnTo>
                    <a:pt x="369257" y="16383"/>
                  </a:lnTo>
                  <a:lnTo>
                    <a:pt x="369379" y="13588"/>
                  </a:lnTo>
                  <a:lnTo>
                    <a:pt x="369611" y="9651"/>
                  </a:lnTo>
                  <a:lnTo>
                    <a:pt x="369633" y="9271"/>
                  </a:lnTo>
                  <a:lnTo>
                    <a:pt x="368744" y="5969"/>
                  </a:lnTo>
                  <a:lnTo>
                    <a:pt x="364172" y="1142"/>
                  </a:lnTo>
                  <a:lnTo>
                    <a:pt x="360870" y="0"/>
                  </a:lnTo>
                  <a:close/>
                </a:path>
                <a:path w="370204" h="219075">
                  <a:moveTo>
                    <a:pt x="366876" y="68199"/>
                  </a:moveTo>
                  <a:lnTo>
                    <a:pt x="328612" y="68199"/>
                  </a:lnTo>
                  <a:lnTo>
                    <a:pt x="345249" y="84200"/>
                  </a:lnTo>
                  <a:lnTo>
                    <a:pt x="347154" y="86233"/>
                  </a:lnTo>
                  <a:lnTo>
                    <a:pt x="349948" y="88773"/>
                  </a:lnTo>
                  <a:lnTo>
                    <a:pt x="355917" y="88773"/>
                  </a:lnTo>
                  <a:lnTo>
                    <a:pt x="366585" y="74675"/>
                  </a:lnTo>
                  <a:lnTo>
                    <a:pt x="366876" y="68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 preferRelativeResize="0"/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9446" y="1458149"/>
            <a:ext cx="4529201" cy="4529201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34" name="object 34"/>
          <p:cNvSpPr txBox="1"/>
          <p:nvPr/>
        </p:nvSpPr>
        <p:spPr>
          <a:xfrm>
            <a:off x="4277359" y="2558732"/>
            <a:ext cx="3340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FFFFFF"/>
                </a:solidFill>
                <a:latin typeface="Arial"/>
                <a:cs typeface="Arial"/>
              </a:rPr>
              <a:t>15%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14954" y="5431154"/>
            <a:ext cx="3333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FFFFFF"/>
                </a:solidFill>
                <a:latin typeface="Arial"/>
                <a:cs typeface="Arial"/>
              </a:rPr>
              <a:t>58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5692" y="3063621"/>
            <a:ext cx="3333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2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56154" y="1901761"/>
            <a:ext cx="3346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1200" b="1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0"/>
                </a:moveTo>
                <a:lnTo>
                  <a:pt x="0" y="0"/>
                </a:lnTo>
                <a:lnTo>
                  <a:pt x="0" y="6858000"/>
                </a:lnTo>
                <a:lnTo>
                  <a:pt x="12182475" y="6858000"/>
                </a:lnTo>
                <a:lnTo>
                  <a:pt x="12182475" y="0"/>
                </a:lnTo>
                <a:close/>
              </a:path>
            </a:pathLst>
          </a:custGeom>
          <a:solidFill>
            <a:srgbClr val="000535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3105" y="1529397"/>
            <a:ext cx="10707370" cy="408836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362960">
              <a:lnSpc>
                <a:spcPct val="100899"/>
              </a:lnSpc>
              <a:spcBef>
                <a:spcPts val="80"/>
              </a:spcBef>
            </a:pPr>
            <a:r>
              <a:rPr sz="18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1800" spc="-2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Be</a:t>
            </a:r>
            <a:r>
              <a:rPr sz="1800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Ultimate</a:t>
            </a:r>
            <a:r>
              <a:rPr sz="1800" spc="-9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Destination</a:t>
            </a:r>
            <a:r>
              <a:rPr sz="1800" spc="-8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for</a:t>
            </a:r>
            <a:r>
              <a:rPr sz="1800" spc="-7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RWA</a:t>
            </a:r>
            <a:r>
              <a:rPr sz="1800" spc="-14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tokenization</a:t>
            </a:r>
            <a:r>
              <a:rPr sz="1800" spc="-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09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sz="1800" spc="-7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Simplifying</a:t>
            </a:r>
            <a:r>
              <a:rPr sz="1800" spc="-9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trading markets</a:t>
            </a:r>
            <a:r>
              <a:rPr sz="1800" spc="-8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through</a:t>
            </a:r>
            <a:r>
              <a:rPr sz="1800" spc="-8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digitization</a:t>
            </a:r>
            <a:r>
              <a:rPr sz="1800" spc="-8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of</a:t>
            </a:r>
            <a:r>
              <a:rPr sz="1800" spc="-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Assets</a:t>
            </a:r>
            <a:endParaRPr sz="18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5812790" marR="5080">
              <a:lnSpc>
                <a:spcPct val="92800"/>
              </a:lnSpc>
              <a:spcBef>
                <a:spcPts val="1889"/>
              </a:spcBef>
            </a:pPr>
            <a:r>
              <a:rPr sz="2000" spc="140" dirty="0">
                <a:solidFill>
                  <a:schemeClr val="accent5"/>
                </a:solidFill>
                <a:latin typeface="Trebuchet MS"/>
                <a:cs typeface="Trebuchet MS"/>
              </a:rPr>
              <a:t>A</a:t>
            </a:r>
            <a:r>
              <a:rPr sz="2000" spc="-9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chemeClr val="accent5"/>
                </a:solidFill>
                <a:latin typeface="Trebuchet MS"/>
                <a:cs typeface="Trebuchet MS"/>
              </a:rPr>
              <a:t>platform</a:t>
            </a:r>
            <a:r>
              <a:rPr sz="2000" spc="-10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chemeClr val="accent5"/>
                </a:solidFill>
                <a:latin typeface="Trebuchet MS"/>
                <a:cs typeface="Trebuchet MS"/>
              </a:rPr>
              <a:t>that</a:t>
            </a:r>
            <a:r>
              <a:rPr sz="2000" spc="-11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accent5"/>
                </a:solidFill>
                <a:latin typeface="Trebuchet MS"/>
                <a:cs typeface="Trebuchet MS"/>
              </a:rPr>
              <a:t>offers</a:t>
            </a:r>
            <a:r>
              <a:rPr sz="2000" spc="-4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accent5"/>
                </a:solidFill>
                <a:latin typeface="Trebuchet MS"/>
                <a:cs typeface="Trebuchet MS"/>
              </a:rPr>
              <a:t>an</a:t>
            </a:r>
            <a:r>
              <a:rPr sz="2000" spc="-3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accent5"/>
                </a:solidFill>
                <a:latin typeface="Trebuchet MS"/>
                <a:cs typeface="Trebuchet MS"/>
              </a:rPr>
              <a:t>easy</a:t>
            </a:r>
            <a:r>
              <a:rPr sz="2000" spc="-2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chemeClr val="accent5"/>
                </a:solidFill>
                <a:latin typeface="Trebuchet MS"/>
                <a:cs typeface="Trebuchet MS"/>
              </a:rPr>
              <a:t>way</a:t>
            </a:r>
            <a:r>
              <a:rPr sz="2000" spc="-10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chemeClr val="accent5"/>
                </a:solidFill>
                <a:latin typeface="Trebuchet MS"/>
                <a:cs typeface="Trebuchet MS"/>
              </a:rPr>
              <a:t>to</a:t>
            </a:r>
            <a:r>
              <a:rPr sz="2000" spc="-8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chemeClr val="accent5"/>
                </a:solidFill>
                <a:latin typeface="Trebuchet MS"/>
                <a:cs typeface="Trebuchet MS"/>
              </a:rPr>
              <a:t>deploy</a:t>
            </a:r>
            <a:r>
              <a:rPr sz="2000" spc="-14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chemeClr val="accent5"/>
                </a:solidFill>
                <a:latin typeface="Trebuchet MS"/>
                <a:cs typeface="Trebuchet MS"/>
              </a:rPr>
              <a:t>a</a:t>
            </a:r>
            <a:r>
              <a:rPr sz="2000" spc="-15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lang="en-US" sz="2000" spc="-25" dirty="0">
                <a:solidFill>
                  <a:schemeClr val="accent5"/>
                </a:solidFill>
                <a:latin typeface="Trebuchet MS"/>
                <a:cs typeface="Trebuchet MS"/>
              </a:rPr>
              <a:t>property</a:t>
            </a:r>
            <a:r>
              <a:rPr sz="2000" spc="-25" dirty="0">
                <a:solidFill>
                  <a:schemeClr val="accent5"/>
                </a:solidFill>
                <a:latin typeface="Trebuchet MS"/>
                <a:cs typeface="Trebuchet MS"/>
              </a:rPr>
              <a:t>,</a:t>
            </a:r>
            <a:r>
              <a:rPr sz="2000" spc="17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accent5"/>
                </a:solidFill>
                <a:latin typeface="Trebuchet MS"/>
                <a:cs typeface="Trebuchet MS"/>
              </a:rPr>
              <a:t>enabling</a:t>
            </a:r>
            <a:r>
              <a:rPr sz="2000" spc="-14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chemeClr val="accent5"/>
                </a:solidFill>
                <a:latin typeface="Trebuchet MS"/>
                <a:cs typeface="Trebuchet MS"/>
              </a:rPr>
              <a:t>securities </a:t>
            </a:r>
            <a:r>
              <a:rPr sz="2000" dirty="0">
                <a:solidFill>
                  <a:schemeClr val="accent5"/>
                </a:solidFill>
                <a:latin typeface="Trebuchet MS"/>
                <a:cs typeface="Trebuchet MS"/>
              </a:rPr>
              <a:t>issuers,</a:t>
            </a:r>
            <a:r>
              <a:rPr sz="2000" spc="-114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accent5"/>
                </a:solidFill>
                <a:latin typeface="Trebuchet MS"/>
                <a:cs typeface="Trebuchet MS"/>
              </a:rPr>
              <a:t>investors</a:t>
            </a:r>
            <a:r>
              <a:rPr sz="2000" spc="-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accent5"/>
                </a:solidFill>
                <a:latin typeface="Trebuchet MS"/>
                <a:cs typeface="Trebuchet MS"/>
              </a:rPr>
              <a:t>and</a:t>
            </a:r>
            <a:r>
              <a:rPr sz="2000" spc="-2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accent5"/>
                </a:solidFill>
                <a:latin typeface="Trebuchet MS"/>
                <a:cs typeface="Trebuchet MS"/>
              </a:rPr>
              <a:t>YOU</a:t>
            </a:r>
            <a:r>
              <a:rPr sz="2000" spc="-5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chemeClr val="accent5"/>
                </a:solidFill>
                <a:latin typeface="Trebuchet MS"/>
                <a:cs typeface="Trebuchet MS"/>
              </a:rPr>
              <a:t>to </a:t>
            </a:r>
            <a:r>
              <a:rPr sz="2000" spc="-10" dirty="0">
                <a:solidFill>
                  <a:schemeClr val="accent5"/>
                </a:solidFill>
                <a:latin typeface="Trebuchet MS"/>
                <a:cs typeface="Trebuchet MS"/>
              </a:rPr>
              <a:t>seamlessly:</a:t>
            </a:r>
            <a:endParaRPr lang="en-US" sz="2000" spc="-10" dirty="0">
              <a:solidFill>
                <a:schemeClr val="accent5"/>
              </a:solidFill>
              <a:latin typeface="Trebuchet MS"/>
              <a:cs typeface="Trebuchet MS"/>
            </a:endParaRPr>
          </a:p>
          <a:p>
            <a:pPr marL="5812790" marR="5080">
              <a:lnSpc>
                <a:spcPct val="92800"/>
              </a:lnSpc>
              <a:spcBef>
                <a:spcPts val="1889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6098540" indent="-285750">
              <a:lnSpc>
                <a:spcPct val="125000"/>
              </a:lnSpc>
              <a:buSzPct val="90000"/>
              <a:buFont typeface="Arial"/>
              <a:buChar char="•"/>
              <a:tabLst>
                <a:tab pos="6098540" algn="l"/>
              </a:tabLst>
            </a:pPr>
            <a:r>
              <a:rPr sz="20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Issue</a:t>
            </a:r>
            <a:endParaRPr sz="20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6098540" indent="-285750">
              <a:lnSpc>
                <a:spcPct val="125000"/>
              </a:lnSpc>
              <a:spcBef>
                <a:spcPts val="5"/>
              </a:spcBef>
              <a:buSzPct val="90000"/>
              <a:buFont typeface="Arial"/>
              <a:buChar char="•"/>
              <a:tabLst>
                <a:tab pos="6098540" algn="l"/>
              </a:tabLst>
            </a:pPr>
            <a:r>
              <a:rPr sz="20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Manage</a:t>
            </a:r>
            <a:endParaRPr sz="20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6098540" indent="-285750">
              <a:lnSpc>
                <a:spcPct val="125000"/>
              </a:lnSpc>
              <a:spcBef>
                <a:spcPts val="5"/>
              </a:spcBef>
              <a:buSzPct val="90000"/>
              <a:buFont typeface="Arial"/>
              <a:buChar char="•"/>
              <a:tabLst>
                <a:tab pos="6098540" algn="l"/>
              </a:tabLst>
            </a:pPr>
            <a:r>
              <a:rPr sz="20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Leverage</a:t>
            </a:r>
            <a:r>
              <a:rPr lang="en-US" sz="2000" spc="-114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</a:p>
          <a:p>
            <a:pPr marL="6098540" indent="-285750">
              <a:lnSpc>
                <a:spcPct val="125000"/>
              </a:lnSpc>
              <a:spcBef>
                <a:spcPts val="5"/>
              </a:spcBef>
              <a:buSzPct val="90000"/>
              <a:buFont typeface="Arial"/>
              <a:buChar char="•"/>
              <a:tabLst>
                <a:tab pos="6098540" algn="l"/>
              </a:tabLst>
            </a:pPr>
            <a:r>
              <a:rPr lang="en-US" sz="20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Transfer</a:t>
            </a:r>
          </a:p>
          <a:p>
            <a:pPr marL="6098540" indent="-285750">
              <a:lnSpc>
                <a:spcPct val="125000"/>
              </a:lnSpc>
              <a:spcBef>
                <a:spcPts val="5"/>
              </a:spcBef>
              <a:buSzPct val="90000"/>
              <a:buFont typeface="Arial"/>
              <a:buChar char="•"/>
              <a:tabLst>
                <a:tab pos="6098540" algn="l"/>
              </a:tabLst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844818"/>
            <a:ext cx="4518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spc="-180" dirty="0">
                <a:solidFill>
                  <a:srgbClr val="FFFFFF"/>
                </a:solidFill>
              </a:rPr>
              <a:t> </a:t>
            </a:r>
            <a:r>
              <a:rPr lang="en-US" spc="390" dirty="0">
                <a:solidFill>
                  <a:schemeClr val="accent5"/>
                </a:solidFill>
              </a:rPr>
              <a:t>Lotus</a:t>
            </a:r>
            <a:r>
              <a:rPr lang="en-US" spc="390" dirty="0"/>
              <a:t> </a:t>
            </a:r>
            <a:r>
              <a:rPr lang="en-US" spc="-75" dirty="0">
                <a:solidFill>
                  <a:schemeClr val="bg1">
                    <a:lumMod val="75000"/>
                  </a:schemeClr>
                </a:solidFill>
              </a:rPr>
              <a:t>mission</a:t>
            </a:r>
            <a:endParaRPr spc="-75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0976" y="5521147"/>
            <a:ext cx="4954905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414655">
              <a:lnSpc>
                <a:spcPct val="100000"/>
              </a:lnSpc>
              <a:spcBef>
                <a:spcPts val="125"/>
              </a:spcBef>
            </a:pPr>
            <a:r>
              <a:rPr sz="2000" spc="-30" dirty="0">
                <a:solidFill>
                  <a:schemeClr val="accent5"/>
                </a:solidFill>
                <a:latin typeface="Trebuchet MS"/>
                <a:cs typeface="Trebuchet MS"/>
              </a:rPr>
              <a:t>Digital</a:t>
            </a:r>
            <a:r>
              <a:rPr sz="2000" spc="-5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chemeClr val="accent5"/>
                </a:solidFill>
                <a:latin typeface="Trebuchet MS"/>
                <a:cs typeface="Trebuchet MS"/>
              </a:rPr>
              <a:t>Assets</a:t>
            </a:r>
            <a:r>
              <a:rPr sz="2000" spc="-8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accent5"/>
                </a:solidFill>
                <a:latin typeface="Trebuchet MS"/>
                <a:cs typeface="Trebuchet MS"/>
              </a:rPr>
              <a:t>On</a:t>
            </a:r>
            <a:r>
              <a:rPr sz="2000" spc="-8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spc="140" dirty="0">
                <a:solidFill>
                  <a:schemeClr val="accent5"/>
                </a:solidFill>
                <a:latin typeface="Trebuchet MS"/>
                <a:cs typeface="Trebuchet MS"/>
              </a:rPr>
              <a:t>A</a:t>
            </a:r>
            <a:r>
              <a:rPr sz="2000" spc="-6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accent5"/>
                </a:solidFill>
                <a:latin typeface="Trebuchet MS"/>
                <a:cs typeface="Trebuchet MS"/>
              </a:rPr>
              <a:t>Secure</a:t>
            </a:r>
            <a:r>
              <a:rPr sz="2000" spc="-12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accent5"/>
                </a:solidFill>
                <a:latin typeface="Trebuchet MS"/>
                <a:cs typeface="Trebuchet MS"/>
              </a:rPr>
              <a:t>And</a:t>
            </a:r>
            <a:r>
              <a:rPr sz="2000" spc="-2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chemeClr val="accent5"/>
                </a:solidFill>
                <a:latin typeface="Trebuchet MS"/>
                <a:cs typeface="Trebuchet MS"/>
              </a:rPr>
              <a:t>Efficient </a:t>
            </a:r>
            <a:r>
              <a:rPr sz="2000" dirty="0">
                <a:solidFill>
                  <a:schemeClr val="accent5"/>
                </a:solidFill>
                <a:latin typeface="Trebuchet MS"/>
                <a:cs typeface="Trebuchet MS"/>
              </a:rPr>
              <a:t>Blockchain</a:t>
            </a:r>
            <a:r>
              <a:rPr sz="2000" spc="-4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chemeClr val="accent5"/>
                </a:solidFill>
                <a:latin typeface="Trebuchet MS"/>
                <a:cs typeface="Trebuchet MS"/>
              </a:rPr>
              <a:t>Infrastructure</a:t>
            </a:r>
            <a:r>
              <a:rPr sz="2000" u="sng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 u="sng" dirty="0">
              <a:latin typeface="Trebuchet MS"/>
              <a:cs typeface="Trebuchet MS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F01B0D-941B-40B4-350F-93FD25B0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9" y="2323246"/>
            <a:ext cx="4958502" cy="3732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" y="0"/>
            <a:ext cx="12172950" cy="6858000"/>
          </a:xfrm>
          <a:custGeom>
            <a:avLst/>
            <a:gdLst/>
            <a:ahLst/>
            <a:cxnLst/>
            <a:rect l="l" t="t" r="r" b="b"/>
            <a:pathLst>
              <a:path w="12172950" h="6858000">
                <a:moveTo>
                  <a:pt x="0" y="0"/>
                </a:moveTo>
                <a:lnTo>
                  <a:pt x="0" y="6858000"/>
                </a:lnTo>
                <a:lnTo>
                  <a:pt x="12172949" y="6858000"/>
                </a:lnTo>
                <a:lnTo>
                  <a:pt x="12172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535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838200"/>
            <a:ext cx="26663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spc="-210" dirty="0">
                <a:solidFill>
                  <a:srgbClr val="FFFFFF"/>
                </a:solidFill>
              </a:rPr>
              <a:t> </a:t>
            </a:r>
            <a:r>
              <a:rPr spc="-40" dirty="0">
                <a:solidFill>
                  <a:schemeClr val="accent5"/>
                </a:solidFill>
              </a:rPr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8500" y="3494087"/>
            <a:ext cx="2083435" cy="163737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335" marR="314325">
              <a:lnSpc>
                <a:spcPct val="100800"/>
              </a:lnSpc>
              <a:spcBef>
                <a:spcPts val="85"/>
              </a:spcBef>
            </a:pPr>
            <a:r>
              <a:rPr sz="1800" b="1" spc="-30" dirty="0">
                <a:solidFill>
                  <a:schemeClr val="accent5"/>
                </a:solidFill>
                <a:latin typeface="Trebuchet MS"/>
                <a:cs typeface="Trebuchet MS"/>
              </a:rPr>
              <a:t>Capital-</a:t>
            </a:r>
            <a:r>
              <a:rPr sz="1800" b="1" spc="-45" dirty="0">
                <a:solidFill>
                  <a:schemeClr val="accent5"/>
                </a:solidFill>
                <a:latin typeface="Trebuchet MS"/>
                <a:cs typeface="Trebuchet MS"/>
              </a:rPr>
              <a:t>intensive </a:t>
            </a:r>
            <a:r>
              <a:rPr sz="1800" b="1" spc="-10" dirty="0">
                <a:solidFill>
                  <a:schemeClr val="accent5"/>
                </a:solidFill>
                <a:latin typeface="Trebuchet MS"/>
                <a:cs typeface="Trebuchet MS"/>
              </a:rPr>
              <a:t>investment</a:t>
            </a:r>
            <a:endParaRPr sz="1800" dirty="0">
              <a:solidFill>
                <a:schemeClr val="accent5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99500"/>
              </a:lnSpc>
              <a:spcBef>
                <a:spcPts val="1560"/>
              </a:spcBef>
            </a:pPr>
            <a:r>
              <a:rPr lang="en-US"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Unlock access to the 98% Investors who don’t have full sum to buy real-estate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2726" y="3494087"/>
            <a:ext cx="2203450" cy="162711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81330">
              <a:lnSpc>
                <a:spcPct val="100800"/>
              </a:lnSpc>
              <a:spcBef>
                <a:spcPts val="85"/>
              </a:spcBef>
            </a:pPr>
            <a:r>
              <a:rPr sz="1800" b="1" spc="-40" dirty="0">
                <a:solidFill>
                  <a:schemeClr val="accent5"/>
                </a:solidFill>
                <a:latin typeface="Trebuchet MS"/>
                <a:cs typeface="Trebuchet MS"/>
              </a:rPr>
              <a:t>Low</a:t>
            </a:r>
            <a:r>
              <a:rPr sz="1800" b="1" spc="-12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chemeClr val="accent5"/>
                </a:solidFill>
                <a:latin typeface="Trebuchet MS"/>
                <a:cs typeface="Trebuchet MS"/>
              </a:rPr>
              <a:t>Efficiency</a:t>
            </a:r>
            <a:r>
              <a:rPr sz="1800" b="1" spc="-8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chemeClr val="accent5"/>
                </a:solidFill>
                <a:latin typeface="Trebuchet MS"/>
                <a:cs typeface="Trebuchet MS"/>
              </a:rPr>
              <a:t>&amp; </a:t>
            </a:r>
            <a:r>
              <a:rPr sz="1800" b="1" spc="-10" dirty="0">
                <a:solidFill>
                  <a:schemeClr val="accent5"/>
                </a:solidFill>
                <a:latin typeface="Trebuchet MS"/>
                <a:cs typeface="Trebuchet MS"/>
              </a:rPr>
              <a:t>Transparency</a:t>
            </a:r>
            <a:endParaRPr sz="1800" dirty="0">
              <a:solidFill>
                <a:schemeClr val="accent5"/>
              </a:solidFill>
              <a:latin typeface="Trebuchet MS"/>
              <a:cs typeface="Trebuchet MS"/>
            </a:endParaRPr>
          </a:p>
          <a:p>
            <a:pPr marL="16510" marR="5080">
              <a:lnSpc>
                <a:spcPct val="99500"/>
              </a:lnSpc>
              <a:spcBef>
                <a:spcPts val="1560"/>
              </a:spcBef>
            </a:pPr>
            <a:r>
              <a:rPr lang="en-US" sz="1400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Full deal history</a:t>
            </a:r>
          </a:p>
          <a:p>
            <a:pPr marL="16510" marR="5080">
              <a:lnSpc>
                <a:spcPct val="99500"/>
              </a:lnSpc>
              <a:spcBef>
                <a:spcPts val="1560"/>
              </a:spcBef>
            </a:pPr>
            <a:r>
              <a:rPr lang="en-US" sz="1400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Everything automatized, done in seconds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6571" y="3494087"/>
            <a:ext cx="2211705" cy="1852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70890">
              <a:lnSpc>
                <a:spcPct val="100800"/>
              </a:lnSpc>
              <a:spcBef>
                <a:spcPts val="85"/>
              </a:spcBef>
            </a:pPr>
            <a:r>
              <a:rPr sz="1800" b="1" spc="-60" dirty="0">
                <a:solidFill>
                  <a:schemeClr val="accent5"/>
                </a:solidFill>
                <a:latin typeface="Trebuchet MS"/>
                <a:cs typeface="Trebuchet MS"/>
              </a:rPr>
              <a:t>Limited</a:t>
            </a:r>
            <a:r>
              <a:rPr sz="1800" b="1" spc="-7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chemeClr val="accent5"/>
                </a:solidFill>
                <a:latin typeface="Trebuchet MS"/>
                <a:cs typeface="Trebuchet MS"/>
              </a:rPr>
              <a:t>Asset </a:t>
            </a:r>
            <a:r>
              <a:rPr sz="1800" b="1" spc="-10" dirty="0">
                <a:solidFill>
                  <a:schemeClr val="accent5"/>
                </a:solidFill>
                <a:latin typeface="Trebuchet MS"/>
                <a:cs typeface="Trebuchet MS"/>
              </a:rPr>
              <a:t>Liquidity</a:t>
            </a:r>
            <a:endParaRPr sz="1800" dirty="0">
              <a:solidFill>
                <a:schemeClr val="accent5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99500"/>
              </a:lnSpc>
              <a:spcBef>
                <a:spcPts val="1560"/>
              </a:spcBef>
            </a:pPr>
            <a:r>
              <a:rPr lang="en-US" sz="1400" spc="6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Intermediaries and qualification requirements slow down the buying and selling of assets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0669" y="3494087"/>
            <a:ext cx="2462530" cy="1852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7595">
              <a:lnSpc>
                <a:spcPct val="100800"/>
              </a:lnSpc>
              <a:spcBef>
                <a:spcPts val="85"/>
              </a:spcBef>
            </a:pPr>
            <a:r>
              <a:rPr sz="1800" b="1" spc="-30" dirty="0">
                <a:solidFill>
                  <a:schemeClr val="accent5"/>
                </a:solidFill>
                <a:latin typeface="Trebuchet MS"/>
                <a:cs typeface="Trebuchet MS"/>
              </a:rPr>
              <a:t>G</a:t>
            </a:r>
            <a:r>
              <a:rPr lang="en-US" sz="1800" b="1" spc="-30" dirty="0">
                <a:solidFill>
                  <a:schemeClr val="accent5"/>
                </a:solidFill>
                <a:latin typeface="Trebuchet MS"/>
                <a:cs typeface="Trebuchet MS"/>
              </a:rPr>
              <a:t>e</a:t>
            </a:r>
            <a:r>
              <a:rPr sz="1800" b="1" spc="-30" dirty="0">
                <a:solidFill>
                  <a:schemeClr val="accent5"/>
                </a:solidFill>
                <a:latin typeface="Trebuchet MS"/>
                <a:cs typeface="Trebuchet MS"/>
              </a:rPr>
              <a:t>ographical</a:t>
            </a:r>
            <a:r>
              <a:rPr lang="en-US" sz="1800" b="1" spc="-3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lang="en-US" sz="1800" b="1" spc="-10" dirty="0">
                <a:solidFill>
                  <a:schemeClr val="accent5"/>
                </a:solidFill>
                <a:latin typeface="Trebuchet MS"/>
                <a:cs typeface="Trebuchet MS"/>
              </a:rPr>
              <a:t>Barriers</a:t>
            </a:r>
            <a:endParaRPr sz="1800" dirty="0">
              <a:solidFill>
                <a:schemeClr val="accent5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99500"/>
              </a:lnSpc>
              <a:spcBef>
                <a:spcPts val="1560"/>
              </a:spcBef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High cross-border transaction costs and limited local market knowledge make it hard for investors to achieve their goals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937" y="2271776"/>
            <a:ext cx="10808970" cy="1270"/>
          </a:xfrm>
          <a:custGeom>
            <a:avLst/>
            <a:gdLst/>
            <a:ahLst/>
            <a:cxnLst/>
            <a:rect l="l" t="t" r="r" b="b"/>
            <a:pathLst>
              <a:path w="10808970" h="1269">
                <a:moveTo>
                  <a:pt x="0" y="0"/>
                </a:moveTo>
                <a:lnTo>
                  <a:pt x="10808779" y="114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0877" y="1718841"/>
            <a:ext cx="10850245" cy="1229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Valuable</a:t>
            </a:r>
            <a:r>
              <a:rPr sz="1800" spc="-17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Assets</a:t>
            </a:r>
            <a:r>
              <a:rPr sz="1800" spc="-15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like</a:t>
            </a:r>
            <a:r>
              <a:rPr sz="1800" spc="-1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800" spc="-1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Global </a:t>
            </a:r>
            <a:r>
              <a:rPr sz="1800" spc="-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Real</a:t>
            </a:r>
            <a:r>
              <a:rPr sz="1800" spc="-9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Estate</a:t>
            </a:r>
            <a:r>
              <a:rPr sz="1800" spc="-9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are</a:t>
            </a:r>
            <a:r>
              <a:rPr sz="1800" spc="-1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Inaccessible</a:t>
            </a:r>
            <a:r>
              <a:rPr sz="1800" spc="-17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1800" spc="-9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Most</a:t>
            </a:r>
            <a:r>
              <a:rPr sz="1800" spc="-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459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–</a:t>
            </a:r>
            <a:r>
              <a:rPr sz="1800" spc="-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800" spc="-1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Math</a:t>
            </a:r>
            <a:r>
              <a:rPr sz="1800" spc="-8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1800" spc="-9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Broken</a:t>
            </a:r>
            <a:endParaRPr sz="18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8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20320" marR="5080">
              <a:lnSpc>
                <a:spcPct val="100800"/>
              </a:lnSpc>
            </a:pP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Traditional</a:t>
            </a:r>
            <a:r>
              <a:rPr sz="1800" spc="-5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markets</a:t>
            </a:r>
            <a:r>
              <a:rPr sz="1800" spc="-3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are</a:t>
            </a:r>
            <a:r>
              <a:rPr sz="1800" spc="-5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fragmented,</a:t>
            </a:r>
            <a:r>
              <a:rPr sz="1800" spc="-1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characterized</a:t>
            </a:r>
            <a:r>
              <a:rPr sz="1800" spc="-5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with</a:t>
            </a:r>
            <a:r>
              <a:rPr sz="1800" spc="-5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siloed</a:t>
            </a:r>
            <a:r>
              <a:rPr sz="1800" spc="-5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networks</a:t>
            </a:r>
            <a:r>
              <a:rPr sz="1800" spc="-3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with</a:t>
            </a:r>
            <a:r>
              <a:rPr sz="1800" spc="-5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little</a:t>
            </a:r>
            <a:r>
              <a:rPr sz="1800" spc="-5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interoperability</a:t>
            </a:r>
            <a:r>
              <a:rPr sz="1800" spc="-3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resulting</a:t>
            </a:r>
            <a:r>
              <a:rPr sz="1800" spc="-5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slow,</a:t>
            </a:r>
            <a:r>
              <a:rPr sz="1800" spc="-4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inaccurate</a:t>
            </a:r>
            <a:r>
              <a:rPr sz="1800" spc="-2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costly</a:t>
            </a:r>
            <a:r>
              <a:rPr sz="1800" spc="-6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processes.</a:t>
            </a:r>
            <a:endParaRPr sz="18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4120" y="5916612"/>
            <a:ext cx="7229475" cy="5535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11500" marR="5080" indent="-3098800">
              <a:lnSpc>
                <a:spcPct val="100800"/>
              </a:lnSpc>
              <a:spcBef>
                <a:spcPts val="85"/>
              </a:spcBef>
            </a:pPr>
            <a:r>
              <a:rPr sz="1800" b="1" spc="-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It</a:t>
            </a:r>
            <a:r>
              <a:rPr sz="1800" b="1" spc="-9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can</a:t>
            </a:r>
            <a:r>
              <a:rPr sz="1800" b="1" spc="-1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be</a:t>
            </a:r>
            <a:r>
              <a:rPr sz="1800" b="1" spc="-7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fixed</a:t>
            </a:r>
            <a:r>
              <a:rPr sz="1800" b="1" spc="-8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1800" b="1" spc="-7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8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we</a:t>
            </a:r>
            <a:r>
              <a:rPr sz="1800" b="1" spc="-7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believe</a:t>
            </a:r>
            <a:r>
              <a:rPr sz="1800" b="1" spc="-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800" b="1" spc="-70" dirty="0">
                <a:solidFill>
                  <a:schemeClr val="accent5"/>
                </a:solidFill>
                <a:latin typeface="Trebuchet MS"/>
                <a:cs typeface="Trebuchet MS"/>
              </a:rPr>
              <a:t>Lotus</a:t>
            </a:r>
            <a:r>
              <a:rPr sz="1800" b="1" spc="-50" dirty="0">
                <a:solidFill>
                  <a:srgbClr val="F8851E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1800" b="1" spc="-3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building</a:t>
            </a:r>
            <a:r>
              <a:rPr sz="1800" b="1" spc="-13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7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the </a:t>
            </a:r>
            <a:r>
              <a:rPr sz="1800" b="1" spc="-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path</a:t>
            </a:r>
            <a:r>
              <a:rPr sz="1800" b="1" spc="-114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to</a:t>
            </a:r>
            <a:r>
              <a:rPr sz="1800" b="1" spc="-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towards</a:t>
            </a:r>
            <a:r>
              <a:rPr sz="1800" b="1" spc="-3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its </a:t>
            </a:r>
            <a:r>
              <a:rPr sz="1800" b="1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evolution</a:t>
            </a:r>
            <a:endParaRPr sz="18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475" y="0"/>
                </a:moveTo>
                <a:lnTo>
                  <a:pt x="0" y="0"/>
                </a:lnTo>
                <a:lnTo>
                  <a:pt x="0" y="6858000"/>
                </a:lnTo>
                <a:lnTo>
                  <a:pt x="12182475" y="6858000"/>
                </a:lnTo>
                <a:lnTo>
                  <a:pt x="12182475" y="0"/>
                </a:lnTo>
                <a:close/>
              </a:path>
            </a:pathLst>
          </a:custGeom>
          <a:solidFill>
            <a:srgbClr val="000535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3409" y="3745928"/>
            <a:ext cx="4069079" cy="1623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5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Transaction</a:t>
            </a:r>
            <a:r>
              <a:rPr sz="1800" spc="-7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Efficiency</a:t>
            </a:r>
            <a:endParaRPr sz="18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354965" indent="-342265">
              <a:lnSpc>
                <a:spcPct val="150000"/>
              </a:lnSpc>
              <a:spcBef>
                <a:spcPts val="20"/>
              </a:spcBef>
              <a:buChar char="•"/>
              <a:tabLst>
                <a:tab pos="354965" algn="l"/>
              </a:tabLst>
            </a:pP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Accessible</a:t>
            </a:r>
            <a:r>
              <a:rPr sz="1800" spc="-4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Investment</a:t>
            </a:r>
            <a:r>
              <a:rPr sz="1800" spc="-5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Opportunities</a:t>
            </a:r>
            <a:endParaRPr sz="18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354965" indent="-342265">
              <a:lnSpc>
                <a:spcPct val="150000"/>
              </a:lnSpc>
              <a:spcBef>
                <a:spcPts val="15"/>
              </a:spcBef>
              <a:buChar char="•"/>
              <a:tabLst>
                <a:tab pos="354965" algn="l"/>
              </a:tabLst>
            </a:pP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Long</a:t>
            </a:r>
            <a:r>
              <a:rPr sz="1800" spc="-2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Tail</a:t>
            </a:r>
            <a:r>
              <a:rPr sz="1800" spc="-2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Liquidity</a:t>
            </a:r>
            <a:endParaRPr sz="18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354965" indent="-342265">
              <a:lnSpc>
                <a:spcPct val="150000"/>
              </a:lnSpc>
              <a:spcBef>
                <a:spcPts val="20"/>
              </a:spcBef>
              <a:buChar char="•"/>
              <a:tabLst>
                <a:tab pos="354965" algn="l"/>
              </a:tabLst>
            </a:pP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No</a:t>
            </a:r>
            <a:r>
              <a:rPr sz="1800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Geographical</a:t>
            </a:r>
            <a:r>
              <a:rPr sz="1800" spc="-4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Barriers</a:t>
            </a:r>
            <a:endParaRPr sz="18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632" y="2296160"/>
            <a:ext cx="4406265" cy="129253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5600"/>
              </a:lnSpc>
              <a:spcBef>
                <a:spcPts val="275"/>
              </a:spcBef>
            </a:pPr>
            <a:r>
              <a:rPr sz="2750" b="1" dirty="0">
                <a:solidFill>
                  <a:schemeClr val="accent5"/>
                </a:solidFill>
                <a:latin typeface="Trebuchet MS"/>
                <a:cs typeface="Trebuchet MS"/>
              </a:rPr>
              <a:t>Smart</a:t>
            </a:r>
            <a:r>
              <a:rPr sz="2750" b="1" spc="-3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chemeClr val="accent5"/>
                </a:solidFill>
                <a:latin typeface="Trebuchet MS"/>
                <a:cs typeface="Trebuchet MS"/>
              </a:rPr>
              <a:t>contracts, </a:t>
            </a:r>
            <a:r>
              <a:rPr sz="2750" b="1" spc="-60" dirty="0">
                <a:solidFill>
                  <a:schemeClr val="accent5"/>
                </a:solidFill>
                <a:latin typeface="Trebuchet MS"/>
                <a:cs typeface="Trebuchet MS"/>
              </a:rPr>
              <a:t>tokenization</a:t>
            </a:r>
            <a:r>
              <a:rPr sz="2750" b="1" spc="-9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2750" b="1" spc="-20" dirty="0">
                <a:solidFill>
                  <a:schemeClr val="accent5"/>
                </a:solidFill>
                <a:latin typeface="Trebuchet MS"/>
                <a:cs typeface="Trebuchet MS"/>
              </a:rPr>
              <a:t>and</a:t>
            </a:r>
            <a:endParaRPr lang="en-US" sz="2750" b="1" spc="-20" dirty="0">
              <a:solidFill>
                <a:schemeClr val="accent5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95600"/>
              </a:lnSpc>
              <a:spcBef>
                <a:spcPts val="275"/>
              </a:spcBef>
            </a:pPr>
            <a:r>
              <a:rPr sz="2750" b="1" spc="-40" dirty="0">
                <a:solidFill>
                  <a:schemeClr val="accent5"/>
                </a:solidFill>
                <a:latin typeface="Trebuchet MS"/>
                <a:cs typeface="Trebuchet MS"/>
              </a:rPr>
              <a:t>regulatory </a:t>
            </a:r>
            <a:r>
              <a:rPr sz="2750" b="1" spc="-10" dirty="0">
                <a:solidFill>
                  <a:schemeClr val="accent5"/>
                </a:solidFill>
                <a:latin typeface="Trebuchet MS"/>
                <a:cs typeface="Trebuchet MS"/>
              </a:rPr>
              <a:t>compliance</a:t>
            </a:r>
            <a:endParaRPr sz="2750" dirty="0">
              <a:solidFill>
                <a:schemeClr val="accent5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298" y="1693544"/>
            <a:ext cx="4280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1800" spc="-10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Evolution</a:t>
            </a:r>
            <a:r>
              <a:rPr sz="1800" spc="-9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of</a:t>
            </a:r>
            <a:r>
              <a:rPr sz="1800" spc="-7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RWA</a:t>
            </a:r>
            <a:r>
              <a:rPr sz="1800" spc="-7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Tokenization</a:t>
            </a:r>
            <a:r>
              <a:rPr sz="1800" spc="-9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is</a:t>
            </a:r>
            <a:r>
              <a:rPr sz="1800" spc="-8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Now</a:t>
            </a:r>
            <a:endParaRPr sz="18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3409" y="807609"/>
            <a:ext cx="61671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lang="en-US" spc="-135" dirty="0">
                <a:solidFill>
                  <a:schemeClr val="accent5"/>
                </a:solidFill>
              </a:rPr>
              <a:t>Lotus</a:t>
            </a:r>
            <a:r>
              <a:rPr spc="-145" dirty="0">
                <a:solidFill>
                  <a:srgbClr val="F8851E"/>
                </a:solidFill>
              </a:rPr>
              <a:t> </a:t>
            </a:r>
            <a:r>
              <a:rPr spc="-45" dirty="0">
                <a:solidFill>
                  <a:schemeClr val="bg1">
                    <a:lumMod val="75000"/>
                  </a:schemeClr>
                </a:solidFill>
              </a:rPr>
              <a:t>Solution</a:t>
            </a:r>
            <a:r>
              <a:rPr spc="-175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spc="90" dirty="0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spc="-229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spc="-20" dirty="0">
                <a:solidFill>
                  <a:schemeClr val="bg1">
                    <a:lumMod val="75000"/>
                  </a:schemeClr>
                </a:solidFill>
              </a:rPr>
              <a:t>Here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2220CC6-072F-6FF1-0AAF-4E0A07872D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32" y="1439816"/>
            <a:ext cx="5088219" cy="38305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535">
              <a:alpha val="949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3566" y="554990"/>
            <a:ext cx="549243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solidFill>
                  <a:schemeClr val="accent5"/>
                </a:solidFill>
              </a:rPr>
              <a:t>The</a:t>
            </a:r>
            <a:r>
              <a:rPr spc="-180" dirty="0">
                <a:solidFill>
                  <a:schemeClr val="accent5"/>
                </a:solidFill>
              </a:rPr>
              <a:t> </a:t>
            </a:r>
            <a:r>
              <a:rPr spc="50" dirty="0">
                <a:solidFill>
                  <a:schemeClr val="accent5"/>
                </a:solidFill>
              </a:rPr>
              <a:t>Process</a:t>
            </a:r>
            <a:r>
              <a:rPr spc="-170" dirty="0">
                <a:solidFill>
                  <a:schemeClr val="accent5"/>
                </a:solidFill>
              </a:rPr>
              <a:t> </a:t>
            </a:r>
            <a:r>
              <a:rPr b="0" spc="-50" dirty="0">
                <a:solidFill>
                  <a:schemeClr val="accent5"/>
                </a:solidFill>
                <a:latin typeface="Arial"/>
                <a:cs typeface="Arial"/>
              </a:rPr>
              <a:t>→</a:t>
            </a:r>
            <a:r>
              <a:rPr lang="en-GB" b="0" spc="-50" dirty="0">
                <a:solidFill>
                  <a:schemeClr val="accent5"/>
                </a:solidFill>
                <a:latin typeface="Arial"/>
                <a:cs typeface="Arial"/>
              </a:rPr>
              <a:t> Lotus</a:t>
            </a:r>
            <a:endParaRPr b="0" spc="-50" dirty="0">
              <a:solidFill>
                <a:schemeClr val="accent5"/>
              </a:solidFill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225" y="1647825"/>
            <a:ext cx="1962150" cy="411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3675" y="1495425"/>
            <a:ext cx="4505325" cy="44577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36344" y="1802828"/>
            <a:ext cx="8115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60" dirty="0">
                <a:solidFill>
                  <a:schemeClr val="accent5"/>
                </a:solidFill>
                <a:latin typeface="Trebuchet MS"/>
                <a:cs typeface="Trebuchet MS"/>
              </a:rPr>
              <a:t>STAGE</a:t>
            </a:r>
            <a:r>
              <a:rPr sz="1400" spc="-114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chemeClr val="accent5"/>
                </a:solidFill>
                <a:latin typeface="Trebuchet MS"/>
                <a:cs typeface="Trebuchet MS"/>
              </a:rPr>
              <a:t>01</a:t>
            </a:r>
            <a:endParaRPr sz="1400" dirty="0">
              <a:solidFill>
                <a:schemeClr val="accent5"/>
              </a:solidFill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6559" y="1792223"/>
            <a:ext cx="8115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5" dirty="0">
                <a:solidFill>
                  <a:schemeClr val="accent5"/>
                </a:solidFill>
                <a:latin typeface="Trebuchet MS"/>
                <a:cs typeface="Trebuchet MS"/>
              </a:rPr>
              <a:t>STAGE</a:t>
            </a:r>
            <a:r>
              <a:rPr sz="1400" spc="-9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chemeClr val="accent5"/>
                </a:solidFill>
                <a:latin typeface="Trebuchet MS"/>
                <a:cs typeface="Trebuchet MS"/>
              </a:rPr>
              <a:t>02</a:t>
            </a:r>
            <a:endParaRPr sz="1400" dirty="0">
              <a:solidFill>
                <a:schemeClr val="accent5"/>
              </a:solidFill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2203" y="1793557"/>
            <a:ext cx="8115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60" dirty="0">
                <a:solidFill>
                  <a:schemeClr val="accent5"/>
                </a:solidFill>
                <a:latin typeface="Trebuchet MS"/>
                <a:cs typeface="Trebuchet MS"/>
              </a:rPr>
              <a:t>STAGE</a:t>
            </a:r>
            <a:r>
              <a:rPr sz="1400" spc="-114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chemeClr val="accent5"/>
                </a:solidFill>
                <a:latin typeface="Trebuchet MS"/>
                <a:cs typeface="Trebuchet MS"/>
              </a:rPr>
              <a:t>03</a:t>
            </a:r>
            <a:endParaRPr sz="1400" dirty="0">
              <a:solidFill>
                <a:schemeClr val="accent5"/>
              </a:solidFill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9185" y="2283523"/>
            <a:ext cx="1097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ONBOARD</a:t>
            </a:r>
            <a:endParaRPr sz="18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7621" y="2282126"/>
            <a:ext cx="1097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TOKENI</a:t>
            </a:r>
            <a:r>
              <a:rPr lang="en-US" sz="1800" b="1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Z</a:t>
            </a:r>
            <a:r>
              <a:rPr sz="1800" b="1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E</a:t>
            </a:r>
            <a:endParaRPr sz="18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9075" y="2284031"/>
            <a:ext cx="16402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COMERICALISE</a:t>
            </a:r>
            <a:endParaRPr sz="18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90550" y="3286061"/>
            <a:ext cx="462280" cy="1386205"/>
            <a:chOff x="590550" y="3286061"/>
            <a:chExt cx="462280" cy="1386205"/>
          </a:xfrm>
          <a:effectLst>
            <a:outerShdw blurRad="50800" dist="50800" dir="5400000" algn="ctr" rotWithShape="0">
              <a:schemeClr val="accent5"/>
            </a:outerShdw>
          </a:effectLst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550" y="3286061"/>
              <a:ext cx="461962" cy="3667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550" y="3628961"/>
              <a:ext cx="461962" cy="3667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550" y="3962336"/>
              <a:ext cx="461962" cy="3667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550" y="4305236"/>
              <a:ext cx="461962" cy="36671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75994" y="3196780"/>
            <a:ext cx="1473835" cy="13900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58700"/>
              </a:lnSpc>
              <a:spcBef>
                <a:spcPts val="135"/>
              </a:spcBef>
            </a:pP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KYC/AML/KYB </a:t>
            </a:r>
            <a:r>
              <a:rPr sz="1400" spc="8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PAYMENT</a:t>
            </a:r>
            <a:r>
              <a:rPr sz="1400" spc="-1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SET</a:t>
            </a:r>
            <a:r>
              <a:rPr sz="1400" spc="-6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UP </a:t>
            </a:r>
            <a:r>
              <a:rPr sz="1400" spc="-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E-</a:t>
            </a:r>
            <a:r>
              <a:rPr sz="1400" spc="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SIGN</a:t>
            </a:r>
            <a:r>
              <a:rPr sz="1400" spc="-7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DOCS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DUE</a:t>
            </a:r>
            <a:r>
              <a:rPr sz="1400" spc="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DILLIGENCE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5812" y="2986151"/>
            <a:ext cx="1708785" cy="1270"/>
          </a:xfrm>
          <a:custGeom>
            <a:avLst/>
            <a:gdLst/>
            <a:ahLst/>
            <a:cxnLst/>
            <a:rect l="l" t="t" r="r" b="b"/>
            <a:pathLst>
              <a:path w="1708785" h="1269">
                <a:moveTo>
                  <a:pt x="0" y="0"/>
                </a:moveTo>
                <a:lnTo>
                  <a:pt x="1708721" y="114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905125" y="2962338"/>
            <a:ext cx="4070985" cy="1367155"/>
            <a:chOff x="2905125" y="2962338"/>
            <a:chExt cx="4070985" cy="1367155"/>
          </a:xfrm>
        </p:grpSpPr>
        <p:sp>
          <p:nvSpPr>
            <p:cNvPr id="22" name="object 22"/>
            <p:cNvSpPr/>
            <p:nvPr/>
          </p:nvSpPr>
          <p:spPr>
            <a:xfrm>
              <a:off x="3005201" y="2967101"/>
              <a:ext cx="3966210" cy="10795"/>
            </a:xfrm>
            <a:custGeom>
              <a:avLst/>
              <a:gdLst/>
              <a:ahLst/>
              <a:cxnLst/>
              <a:rect l="l" t="t" r="r" b="b"/>
              <a:pathLst>
                <a:path w="3966209" h="10794">
                  <a:moveTo>
                    <a:pt x="0" y="9525"/>
                  </a:moveTo>
                  <a:lnTo>
                    <a:pt x="1708658" y="10668"/>
                  </a:lnTo>
                </a:path>
                <a:path w="3966209" h="10794">
                  <a:moveTo>
                    <a:pt x="2257425" y="0"/>
                  </a:moveTo>
                  <a:lnTo>
                    <a:pt x="3966082" y="1143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5125" y="3286061"/>
              <a:ext cx="452437" cy="3667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5125" y="3628961"/>
              <a:ext cx="452437" cy="3667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5125" y="3962336"/>
              <a:ext cx="452437" cy="36671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515359" y="6498590"/>
            <a:ext cx="4990465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Liquidity</a:t>
            </a:r>
            <a:r>
              <a:rPr sz="1400" spc="-3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of</a:t>
            </a:r>
            <a:r>
              <a:rPr sz="1400" spc="6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assets</a:t>
            </a:r>
            <a:r>
              <a:rPr sz="1400" spc="-4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increases</a:t>
            </a:r>
            <a:r>
              <a:rPr sz="1400" spc="-4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relative</a:t>
            </a: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to</a:t>
            </a:r>
            <a:r>
              <a:rPr sz="1400" spc="1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8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use</a:t>
            </a:r>
            <a:r>
              <a:rPr sz="1400" spc="-5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of</a:t>
            </a:r>
            <a:r>
              <a:rPr sz="1400" spc="6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ahoma"/>
                <a:cs typeface="Tahoma"/>
              </a:rPr>
              <a:t> platform</a:t>
            </a:r>
            <a:endParaRPr sz="1400" dirty="0">
              <a:solidFill>
                <a:schemeClr val="bg1">
                  <a:lumMod val="7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99739" y="3196145"/>
            <a:ext cx="1816735" cy="1265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1625" marR="5080">
              <a:lnSpc>
                <a:spcPct val="158700"/>
              </a:lnSpc>
              <a:spcBef>
                <a:spcPts val="130"/>
              </a:spcBef>
            </a:pPr>
            <a:r>
              <a:rPr sz="1400" spc="4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TOKENIZE</a:t>
            </a:r>
            <a:r>
              <a:rPr sz="1400" spc="-9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ASSET </a:t>
            </a:r>
            <a:r>
              <a:rPr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ELIGIBILITY</a:t>
            </a:r>
            <a:r>
              <a:rPr sz="1400" spc="10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RULES </a:t>
            </a:r>
            <a:r>
              <a:rPr sz="1400" spc="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COMPLIANCE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00" spc="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RULES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3500" y="3276536"/>
            <a:ext cx="452437" cy="37623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529579" y="3320097"/>
            <a:ext cx="120015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LIST</a:t>
            </a:r>
            <a:r>
              <a:rPr sz="1400" spc="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PRODUCT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3500" y="3705161"/>
            <a:ext cx="452437" cy="376237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529579" y="3749357"/>
            <a:ext cx="50038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ISSUE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3500" y="4124261"/>
            <a:ext cx="452437" cy="376237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529579" y="4169092"/>
            <a:ext cx="76835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4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BORROW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3500" y="4552886"/>
            <a:ext cx="452437" cy="376237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529579" y="4598352"/>
            <a:ext cx="879475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EXIT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64879" y="1736748"/>
            <a:ext cx="2390777" cy="2387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600" b="1" spc="-10" dirty="0">
                <a:solidFill>
                  <a:schemeClr val="accent5"/>
                </a:solidFill>
                <a:latin typeface="Trebuchet MS"/>
                <a:cs typeface="Trebuchet MS"/>
              </a:rPr>
              <a:t>Real</a:t>
            </a:r>
            <a:r>
              <a:rPr sz="1600" b="1" spc="-7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chemeClr val="accent5"/>
                </a:solidFill>
                <a:latin typeface="Trebuchet MS"/>
                <a:cs typeface="Trebuchet MS"/>
              </a:rPr>
              <a:t>Estate</a:t>
            </a:r>
            <a:endParaRPr lang="en-GB" sz="1600" b="1" spc="-10" dirty="0">
              <a:solidFill>
                <a:schemeClr val="accent5"/>
              </a:solidFill>
              <a:latin typeface="Trebuchet MS"/>
              <a:cs typeface="Trebuchet MS"/>
            </a:endParaRPr>
          </a:p>
          <a:p>
            <a:pPr marL="12700">
              <a:lnSpc>
                <a:spcPts val="1435"/>
              </a:lnSpc>
              <a:spcBef>
                <a:spcPts val="100"/>
              </a:spcBef>
            </a:pPr>
            <a:endParaRPr sz="1600" dirty="0">
              <a:latin typeface="Trebuchet MS"/>
              <a:cs typeface="Trebuchet MS"/>
            </a:endParaRPr>
          </a:p>
          <a:p>
            <a:pPr marL="184785" indent="-172085">
              <a:lnSpc>
                <a:spcPts val="1435"/>
              </a:lnSpc>
              <a:buClr>
                <a:srgbClr val="FF9A00"/>
              </a:buClr>
              <a:buFont typeface="Arial"/>
              <a:buChar char="•"/>
              <a:tabLst>
                <a:tab pos="184785" algn="l"/>
              </a:tabLst>
            </a:pPr>
            <a:r>
              <a:rPr sz="16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Commercial</a:t>
            </a:r>
            <a:endParaRPr lang="en-GB" sz="1600" spc="-1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84785" indent="-172085">
              <a:lnSpc>
                <a:spcPts val="1435"/>
              </a:lnSpc>
              <a:buClr>
                <a:srgbClr val="FF9A00"/>
              </a:buClr>
              <a:buFont typeface="Arial"/>
              <a:buChar char="•"/>
              <a:tabLst>
                <a:tab pos="184785" algn="l"/>
              </a:tabLst>
            </a:pPr>
            <a:endParaRPr sz="1600" dirty="0">
              <a:latin typeface="Trebuchet MS"/>
              <a:cs typeface="Trebuchet MS"/>
            </a:endParaRPr>
          </a:p>
          <a:p>
            <a:pPr marL="184785" indent="-172085">
              <a:lnSpc>
                <a:spcPts val="1435"/>
              </a:lnSpc>
              <a:spcBef>
                <a:spcPts val="65"/>
              </a:spcBef>
              <a:buClr>
                <a:srgbClr val="FF9A00"/>
              </a:buClr>
              <a:buFont typeface="Arial"/>
              <a:buChar char="•"/>
              <a:tabLst>
                <a:tab pos="184785" algn="l"/>
              </a:tabLst>
            </a:pPr>
            <a:r>
              <a:rPr sz="16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Residentials</a:t>
            </a:r>
            <a:endParaRPr lang="en-GB" sz="1600" spc="-1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84785" indent="-172085">
              <a:lnSpc>
                <a:spcPts val="1435"/>
              </a:lnSpc>
              <a:spcBef>
                <a:spcPts val="65"/>
              </a:spcBef>
              <a:buClr>
                <a:srgbClr val="FF9A00"/>
              </a:buClr>
              <a:buFont typeface="Arial"/>
              <a:buChar char="•"/>
              <a:tabLst>
                <a:tab pos="184785" algn="l"/>
              </a:tabLst>
            </a:pPr>
            <a:endParaRPr sz="1600" dirty="0">
              <a:latin typeface="Trebuchet MS"/>
              <a:cs typeface="Trebuchet MS"/>
            </a:endParaRPr>
          </a:p>
          <a:p>
            <a:pPr marL="184785" indent="-172085">
              <a:lnSpc>
                <a:spcPts val="1435"/>
              </a:lnSpc>
              <a:buClr>
                <a:srgbClr val="FF9A00"/>
              </a:buClr>
              <a:buFont typeface="Arial"/>
              <a:buChar char="•"/>
              <a:tabLst>
                <a:tab pos="184785" algn="l"/>
              </a:tabLst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Income </a:t>
            </a:r>
            <a:r>
              <a:rPr sz="1600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Generating</a:t>
            </a:r>
            <a:r>
              <a:rPr sz="1600" spc="-5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Assets</a:t>
            </a:r>
            <a:endParaRPr lang="en-GB" sz="1600" spc="-1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84785" indent="-172085">
              <a:lnSpc>
                <a:spcPts val="1435"/>
              </a:lnSpc>
              <a:buClr>
                <a:srgbClr val="FF9A00"/>
              </a:buClr>
              <a:buFont typeface="Arial"/>
              <a:buChar char="•"/>
              <a:tabLst>
                <a:tab pos="184785" algn="l"/>
              </a:tabLst>
            </a:pPr>
            <a:endParaRPr lang="en-GB" sz="1600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84785" indent="-172085">
              <a:lnSpc>
                <a:spcPts val="1435"/>
              </a:lnSpc>
              <a:buClr>
                <a:srgbClr val="FF9A00"/>
              </a:buClr>
              <a:buFont typeface="Arial"/>
              <a:buChar char="•"/>
              <a:tabLst>
                <a:tab pos="184785" algn="l"/>
              </a:tabLst>
            </a:pPr>
            <a:r>
              <a:rPr lang="en-US" sz="16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Industrial</a:t>
            </a:r>
          </a:p>
          <a:p>
            <a:pPr marL="184785" indent="-172085">
              <a:lnSpc>
                <a:spcPts val="1435"/>
              </a:lnSpc>
              <a:buClr>
                <a:srgbClr val="FF9A00"/>
              </a:buClr>
              <a:buFont typeface="Arial"/>
              <a:buChar char="•"/>
              <a:tabLst>
                <a:tab pos="184785" algn="l"/>
              </a:tabLst>
            </a:pPr>
            <a:endParaRPr lang="en-GB" sz="1600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84785" indent="-172085">
              <a:lnSpc>
                <a:spcPts val="1435"/>
              </a:lnSpc>
              <a:buClr>
                <a:srgbClr val="FF9A00"/>
              </a:buClr>
              <a:buFont typeface="Arial"/>
              <a:buChar char="•"/>
              <a:tabLst>
                <a:tab pos="184785" algn="l"/>
              </a:tabLst>
            </a:pPr>
            <a:endParaRPr lang="en-GB" sz="1600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84785" indent="-172085">
              <a:lnSpc>
                <a:spcPts val="1435"/>
              </a:lnSpc>
              <a:buClr>
                <a:srgbClr val="FF9A00"/>
              </a:buClr>
              <a:buFont typeface="Arial"/>
              <a:buChar char="•"/>
              <a:tabLst>
                <a:tab pos="184785" algn="l"/>
              </a:tabLst>
            </a:pP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535">
              <a:alpha val="9176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0" dirty="0">
                <a:solidFill>
                  <a:schemeClr val="bg1">
                    <a:lumMod val="75000"/>
                  </a:schemeClr>
                </a:solidFill>
              </a:rPr>
              <a:t>TOKENIZATION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57212" y="1843151"/>
            <a:ext cx="11080750" cy="24765"/>
          </a:xfrm>
          <a:custGeom>
            <a:avLst/>
            <a:gdLst/>
            <a:ahLst/>
            <a:cxnLst/>
            <a:rect l="l" t="t" r="r" b="b"/>
            <a:pathLst>
              <a:path w="11080750" h="24764">
                <a:moveTo>
                  <a:pt x="0" y="0"/>
                </a:moveTo>
                <a:lnTo>
                  <a:pt x="11080432" y="2476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750" y="3343243"/>
            <a:ext cx="409575" cy="372110"/>
          </a:xfrm>
          <a:custGeom>
            <a:avLst/>
            <a:gdLst/>
            <a:ahLst/>
            <a:cxnLst/>
            <a:rect l="l" t="t" r="r" b="b"/>
            <a:pathLst>
              <a:path w="409575" h="372110">
                <a:moveTo>
                  <a:pt x="277075" y="35083"/>
                </a:moveTo>
                <a:lnTo>
                  <a:pt x="20434" y="35083"/>
                </a:lnTo>
                <a:lnTo>
                  <a:pt x="12472" y="36712"/>
                </a:lnTo>
                <a:lnTo>
                  <a:pt x="5978" y="41163"/>
                </a:lnTo>
                <a:lnTo>
                  <a:pt x="1603" y="47781"/>
                </a:lnTo>
                <a:lnTo>
                  <a:pt x="0" y="55911"/>
                </a:lnTo>
                <a:lnTo>
                  <a:pt x="0" y="351059"/>
                </a:lnTo>
                <a:lnTo>
                  <a:pt x="1603" y="359189"/>
                </a:lnTo>
                <a:lnTo>
                  <a:pt x="5978" y="365807"/>
                </a:lnTo>
                <a:lnTo>
                  <a:pt x="12472" y="370258"/>
                </a:lnTo>
                <a:lnTo>
                  <a:pt x="20434" y="371887"/>
                </a:lnTo>
                <a:lnTo>
                  <a:pt x="309816" y="371887"/>
                </a:lnTo>
                <a:lnTo>
                  <a:pt x="317696" y="370258"/>
                </a:lnTo>
                <a:lnTo>
                  <a:pt x="324208" y="365807"/>
                </a:lnTo>
                <a:lnTo>
                  <a:pt x="328613" y="359189"/>
                </a:lnTo>
                <a:lnTo>
                  <a:pt x="330250" y="351059"/>
                </a:lnTo>
                <a:lnTo>
                  <a:pt x="330250" y="330231"/>
                </a:lnTo>
                <a:lnTo>
                  <a:pt x="40792" y="330231"/>
                </a:lnTo>
                <a:lnTo>
                  <a:pt x="40792" y="76612"/>
                </a:lnTo>
                <a:lnTo>
                  <a:pt x="236283" y="76612"/>
                </a:lnTo>
                <a:lnTo>
                  <a:pt x="277075" y="35083"/>
                </a:lnTo>
                <a:close/>
              </a:path>
              <a:path w="409575" h="372110">
                <a:moveTo>
                  <a:pt x="330250" y="181006"/>
                </a:moveTo>
                <a:lnTo>
                  <a:pt x="289471" y="222535"/>
                </a:lnTo>
                <a:lnTo>
                  <a:pt x="289471" y="330231"/>
                </a:lnTo>
                <a:lnTo>
                  <a:pt x="330250" y="330231"/>
                </a:lnTo>
                <a:lnTo>
                  <a:pt x="330250" y="181006"/>
                </a:lnTo>
                <a:close/>
              </a:path>
              <a:path w="409575" h="372110">
                <a:moveTo>
                  <a:pt x="111944" y="137636"/>
                </a:moveTo>
                <a:lnTo>
                  <a:pt x="100152" y="139969"/>
                </a:lnTo>
                <a:lnTo>
                  <a:pt x="89789" y="146970"/>
                </a:lnTo>
                <a:lnTo>
                  <a:pt x="83845" y="153066"/>
                </a:lnTo>
                <a:lnTo>
                  <a:pt x="80568" y="161067"/>
                </a:lnTo>
                <a:lnTo>
                  <a:pt x="80568" y="178085"/>
                </a:lnTo>
                <a:lnTo>
                  <a:pt x="83845" y="186213"/>
                </a:lnTo>
                <a:lnTo>
                  <a:pt x="89789" y="192182"/>
                </a:lnTo>
                <a:lnTo>
                  <a:pt x="155447" y="259111"/>
                </a:lnTo>
                <a:lnTo>
                  <a:pt x="165811" y="266112"/>
                </a:lnTo>
                <a:lnTo>
                  <a:pt x="177603" y="268446"/>
                </a:lnTo>
                <a:lnTo>
                  <a:pt x="189395" y="266112"/>
                </a:lnTo>
                <a:lnTo>
                  <a:pt x="199758" y="259111"/>
                </a:lnTo>
                <a:lnTo>
                  <a:pt x="266129" y="191420"/>
                </a:lnTo>
                <a:lnTo>
                  <a:pt x="177647" y="191420"/>
                </a:lnTo>
                <a:lnTo>
                  <a:pt x="134099" y="146970"/>
                </a:lnTo>
                <a:lnTo>
                  <a:pt x="123736" y="139969"/>
                </a:lnTo>
                <a:lnTo>
                  <a:pt x="111944" y="137636"/>
                </a:lnTo>
                <a:close/>
              </a:path>
              <a:path w="409575" h="372110">
                <a:moveTo>
                  <a:pt x="378212" y="0"/>
                </a:moveTo>
                <a:lnTo>
                  <a:pt x="366420" y="2357"/>
                </a:lnTo>
                <a:lnTo>
                  <a:pt x="356057" y="9429"/>
                </a:lnTo>
                <a:lnTo>
                  <a:pt x="177647" y="191420"/>
                </a:lnTo>
                <a:lnTo>
                  <a:pt x="266129" y="191420"/>
                </a:lnTo>
                <a:lnTo>
                  <a:pt x="400367" y="54514"/>
                </a:lnTo>
                <a:lnTo>
                  <a:pt x="406311" y="48545"/>
                </a:lnTo>
                <a:lnTo>
                  <a:pt x="409575" y="40417"/>
                </a:lnTo>
                <a:lnTo>
                  <a:pt x="409575" y="23526"/>
                </a:lnTo>
                <a:lnTo>
                  <a:pt x="406311" y="15398"/>
                </a:lnTo>
                <a:lnTo>
                  <a:pt x="400367" y="9429"/>
                </a:lnTo>
                <a:lnTo>
                  <a:pt x="390004" y="2357"/>
                </a:lnTo>
                <a:lnTo>
                  <a:pt x="378212" y="0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5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6982" y="3301365"/>
            <a:ext cx="41154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Security</a:t>
            </a:r>
            <a:r>
              <a:rPr sz="2750" b="1" spc="13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75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Token</a:t>
            </a:r>
            <a:r>
              <a:rPr sz="2750" b="1" spc="14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750"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Creation</a:t>
            </a:r>
            <a:endParaRPr sz="275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6750" y="4248118"/>
            <a:ext cx="409575" cy="372110"/>
          </a:xfrm>
          <a:custGeom>
            <a:avLst/>
            <a:gdLst/>
            <a:ahLst/>
            <a:cxnLst/>
            <a:rect l="l" t="t" r="r" b="b"/>
            <a:pathLst>
              <a:path w="409575" h="372110">
                <a:moveTo>
                  <a:pt x="277075" y="35083"/>
                </a:moveTo>
                <a:lnTo>
                  <a:pt x="20434" y="35083"/>
                </a:lnTo>
                <a:lnTo>
                  <a:pt x="12472" y="36712"/>
                </a:lnTo>
                <a:lnTo>
                  <a:pt x="5978" y="41163"/>
                </a:lnTo>
                <a:lnTo>
                  <a:pt x="1603" y="47781"/>
                </a:lnTo>
                <a:lnTo>
                  <a:pt x="0" y="55911"/>
                </a:lnTo>
                <a:lnTo>
                  <a:pt x="0" y="351059"/>
                </a:lnTo>
                <a:lnTo>
                  <a:pt x="1603" y="359189"/>
                </a:lnTo>
                <a:lnTo>
                  <a:pt x="5978" y="365807"/>
                </a:lnTo>
                <a:lnTo>
                  <a:pt x="12472" y="370258"/>
                </a:lnTo>
                <a:lnTo>
                  <a:pt x="20434" y="371887"/>
                </a:lnTo>
                <a:lnTo>
                  <a:pt x="309816" y="371887"/>
                </a:lnTo>
                <a:lnTo>
                  <a:pt x="317696" y="370258"/>
                </a:lnTo>
                <a:lnTo>
                  <a:pt x="324208" y="365807"/>
                </a:lnTo>
                <a:lnTo>
                  <a:pt x="328613" y="359189"/>
                </a:lnTo>
                <a:lnTo>
                  <a:pt x="330250" y="351059"/>
                </a:lnTo>
                <a:lnTo>
                  <a:pt x="330250" y="330231"/>
                </a:lnTo>
                <a:lnTo>
                  <a:pt x="40792" y="330231"/>
                </a:lnTo>
                <a:lnTo>
                  <a:pt x="40792" y="76612"/>
                </a:lnTo>
                <a:lnTo>
                  <a:pt x="236283" y="76612"/>
                </a:lnTo>
                <a:lnTo>
                  <a:pt x="277075" y="35083"/>
                </a:lnTo>
                <a:close/>
              </a:path>
              <a:path w="409575" h="372110">
                <a:moveTo>
                  <a:pt x="330250" y="181006"/>
                </a:moveTo>
                <a:lnTo>
                  <a:pt x="289471" y="222535"/>
                </a:lnTo>
                <a:lnTo>
                  <a:pt x="289471" y="330231"/>
                </a:lnTo>
                <a:lnTo>
                  <a:pt x="330250" y="330231"/>
                </a:lnTo>
                <a:lnTo>
                  <a:pt x="330250" y="181006"/>
                </a:lnTo>
                <a:close/>
              </a:path>
              <a:path w="409575" h="372110">
                <a:moveTo>
                  <a:pt x="111944" y="137636"/>
                </a:moveTo>
                <a:lnTo>
                  <a:pt x="100152" y="139969"/>
                </a:lnTo>
                <a:lnTo>
                  <a:pt x="89789" y="146970"/>
                </a:lnTo>
                <a:lnTo>
                  <a:pt x="83845" y="153066"/>
                </a:lnTo>
                <a:lnTo>
                  <a:pt x="80568" y="161067"/>
                </a:lnTo>
                <a:lnTo>
                  <a:pt x="80568" y="178085"/>
                </a:lnTo>
                <a:lnTo>
                  <a:pt x="83845" y="186213"/>
                </a:lnTo>
                <a:lnTo>
                  <a:pt x="89789" y="192182"/>
                </a:lnTo>
                <a:lnTo>
                  <a:pt x="155447" y="259111"/>
                </a:lnTo>
                <a:lnTo>
                  <a:pt x="165811" y="266112"/>
                </a:lnTo>
                <a:lnTo>
                  <a:pt x="177603" y="268446"/>
                </a:lnTo>
                <a:lnTo>
                  <a:pt x="189395" y="266112"/>
                </a:lnTo>
                <a:lnTo>
                  <a:pt x="199758" y="259111"/>
                </a:lnTo>
                <a:lnTo>
                  <a:pt x="266129" y="191420"/>
                </a:lnTo>
                <a:lnTo>
                  <a:pt x="177647" y="191420"/>
                </a:lnTo>
                <a:lnTo>
                  <a:pt x="134099" y="146970"/>
                </a:lnTo>
                <a:lnTo>
                  <a:pt x="123736" y="139969"/>
                </a:lnTo>
                <a:lnTo>
                  <a:pt x="111944" y="137636"/>
                </a:lnTo>
                <a:close/>
              </a:path>
              <a:path w="409575" h="372110">
                <a:moveTo>
                  <a:pt x="378212" y="0"/>
                </a:moveTo>
                <a:lnTo>
                  <a:pt x="366420" y="2357"/>
                </a:lnTo>
                <a:lnTo>
                  <a:pt x="356057" y="9429"/>
                </a:lnTo>
                <a:lnTo>
                  <a:pt x="177647" y="191420"/>
                </a:lnTo>
                <a:lnTo>
                  <a:pt x="266129" y="191420"/>
                </a:lnTo>
                <a:lnTo>
                  <a:pt x="400367" y="54514"/>
                </a:lnTo>
                <a:lnTo>
                  <a:pt x="406311" y="48545"/>
                </a:lnTo>
                <a:lnTo>
                  <a:pt x="409575" y="40417"/>
                </a:lnTo>
                <a:lnTo>
                  <a:pt x="409575" y="23526"/>
                </a:lnTo>
                <a:lnTo>
                  <a:pt x="406311" y="15398"/>
                </a:lnTo>
                <a:lnTo>
                  <a:pt x="400367" y="9429"/>
                </a:lnTo>
                <a:lnTo>
                  <a:pt x="390004" y="2357"/>
                </a:lnTo>
                <a:lnTo>
                  <a:pt x="37821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6982" y="4249991"/>
            <a:ext cx="47205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75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Fractionalizing</a:t>
            </a:r>
            <a:endParaRPr sz="275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6750" y="5162550"/>
            <a:ext cx="409575" cy="362585"/>
          </a:xfrm>
          <a:custGeom>
            <a:avLst/>
            <a:gdLst/>
            <a:ahLst/>
            <a:cxnLst/>
            <a:rect l="l" t="t" r="r" b="b"/>
            <a:pathLst>
              <a:path w="409575" h="362585">
                <a:moveTo>
                  <a:pt x="277075" y="34162"/>
                </a:moveTo>
                <a:lnTo>
                  <a:pt x="20434" y="34162"/>
                </a:lnTo>
                <a:lnTo>
                  <a:pt x="12472" y="35748"/>
                </a:lnTo>
                <a:lnTo>
                  <a:pt x="5978" y="40084"/>
                </a:lnTo>
                <a:lnTo>
                  <a:pt x="1603" y="46539"/>
                </a:lnTo>
                <a:lnTo>
                  <a:pt x="0" y="54482"/>
                </a:lnTo>
                <a:lnTo>
                  <a:pt x="0" y="342011"/>
                </a:lnTo>
                <a:lnTo>
                  <a:pt x="1603" y="349954"/>
                </a:lnTo>
                <a:lnTo>
                  <a:pt x="5978" y="356409"/>
                </a:lnTo>
                <a:lnTo>
                  <a:pt x="12472" y="360745"/>
                </a:lnTo>
                <a:lnTo>
                  <a:pt x="20434" y="362331"/>
                </a:lnTo>
                <a:lnTo>
                  <a:pt x="309816" y="362331"/>
                </a:lnTo>
                <a:lnTo>
                  <a:pt x="317694" y="360745"/>
                </a:lnTo>
                <a:lnTo>
                  <a:pt x="324206" y="356409"/>
                </a:lnTo>
                <a:lnTo>
                  <a:pt x="328612" y="349954"/>
                </a:lnTo>
                <a:lnTo>
                  <a:pt x="330250" y="342011"/>
                </a:lnTo>
                <a:lnTo>
                  <a:pt x="330250" y="321691"/>
                </a:lnTo>
                <a:lnTo>
                  <a:pt x="40792" y="321691"/>
                </a:lnTo>
                <a:lnTo>
                  <a:pt x="40792" y="74675"/>
                </a:lnTo>
                <a:lnTo>
                  <a:pt x="236283" y="74675"/>
                </a:lnTo>
                <a:lnTo>
                  <a:pt x="277075" y="34162"/>
                </a:lnTo>
                <a:close/>
              </a:path>
              <a:path w="409575" h="362585">
                <a:moveTo>
                  <a:pt x="330250" y="176275"/>
                </a:moveTo>
                <a:lnTo>
                  <a:pt x="289471" y="216788"/>
                </a:lnTo>
                <a:lnTo>
                  <a:pt x="289471" y="321691"/>
                </a:lnTo>
                <a:lnTo>
                  <a:pt x="330250" y="321691"/>
                </a:lnTo>
                <a:lnTo>
                  <a:pt x="330250" y="176275"/>
                </a:lnTo>
                <a:close/>
              </a:path>
              <a:path w="409575" h="362585">
                <a:moveTo>
                  <a:pt x="111944" y="134080"/>
                </a:moveTo>
                <a:lnTo>
                  <a:pt x="100152" y="136342"/>
                </a:lnTo>
                <a:lnTo>
                  <a:pt x="89789" y="143128"/>
                </a:lnTo>
                <a:lnTo>
                  <a:pt x="83845" y="149097"/>
                </a:lnTo>
                <a:lnTo>
                  <a:pt x="80568" y="156844"/>
                </a:lnTo>
                <a:lnTo>
                  <a:pt x="80568" y="173481"/>
                </a:lnTo>
                <a:lnTo>
                  <a:pt x="83845" y="181356"/>
                </a:lnTo>
                <a:lnTo>
                  <a:pt x="155447" y="252349"/>
                </a:lnTo>
                <a:lnTo>
                  <a:pt x="165811" y="259206"/>
                </a:lnTo>
                <a:lnTo>
                  <a:pt x="177603" y="261492"/>
                </a:lnTo>
                <a:lnTo>
                  <a:pt x="189395" y="259206"/>
                </a:lnTo>
                <a:lnTo>
                  <a:pt x="199758" y="252349"/>
                </a:lnTo>
                <a:lnTo>
                  <a:pt x="266116" y="186436"/>
                </a:lnTo>
                <a:lnTo>
                  <a:pt x="177647" y="186436"/>
                </a:lnTo>
                <a:lnTo>
                  <a:pt x="134099" y="143128"/>
                </a:lnTo>
                <a:lnTo>
                  <a:pt x="123736" y="136342"/>
                </a:lnTo>
                <a:lnTo>
                  <a:pt x="111944" y="134080"/>
                </a:lnTo>
                <a:close/>
              </a:path>
              <a:path w="409575" h="362585">
                <a:moveTo>
                  <a:pt x="378212" y="0"/>
                </a:moveTo>
                <a:lnTo>
                  <a:pt x="366420" y="2286"/>
                </a:lnTo>
                <a:lnTo>
                  <a:pt x="356057" y="9143"/>
                </a:lnTo>
                <a:lnTo>
                  <a:pt x="177647" y="186436"/>
                </a:lnTo>
                <a:lnTo>
                  <a:pt x="266116" y="186436"/>
                </a:lnTo>
                <a:lnTo>
                  <a:pt x="400367" y="53086"/>
                </a:lnTo>
                <a:lnTo>
                  <a:pt x="406311" y="47243"/>
                </a:lnTo>
                <a:lnTo>
                  <a:pt x="409575" y="39369"/>
                </a:lnTo>
                <a:lnTo>
                  <a:pt x="409575" y="22860"/>
                </a:lnTo>
                <a:lnTo>
                  <a:pt x="406311" y="14986"/>
                </a:lnTo>
                <a:lnTo>
                  <a:pt x="400367" y="9143"/>
                </a:lnTo>
                <a:lnTo>
                  <a:pt x="390004" y="2286"/>
                </a:lnTo>
                <a:lnTo>
                  <a:pt x="378212" y="0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6982" y="5121275"/>
            <a:ext cx="42005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Comprehensive</a:t>
            </a:r>
            <a:r>
              <a:rPr sz="2750" b="1" spc="33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750"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controls</a:t>
            </a:r>
            <a:endParaRPr sz="275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592" y="1274127"/>
            <a:ext cx="8366759" cy="1171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</a:pPr>
            <a:r>
              <a:rPr sz="18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Licensed</a:t>
            </a:r>
            <a:r>
              <a:rPr sz="1850" spc="-4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50" spc="-3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infrastructure</a:t>
            </a:r>
            <a:r>
              <a:rPr sz="1850" spc="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50" spc="-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tailored</a:t>
            </a:r>
            <a:r>
              <a:rPr sz="1850" spc="4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50" spc="-3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for</a:t>
            </a:r>
            <a:r>
              <a:rPr sz="1850" spc="-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50" spc="-7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real-</a:t>
            </a:r>
            <a:r>
              <a:rPr sz="185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world</a:t>
            </a:r>
            <a:r>
              <a:rPr sz="1850" spc="-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asset</a:t>
            </a:r>
            <a:r>
              <a:rPr sz="1850" spc="-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tokenization</a:t>
            </a:r>
            <a:endParaRPr sz="185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5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850" dirty="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sz="1800" dirty="0">
                <a:solidFill>
                  <a:schemeClr val="accent5"/>
                </a:solidFill>
                <a:latin typeface="Trebuchet MS"/>
                <a:cs typeface="Trebuchet MS"/>
              </a:rPr>
              <a:t>The</a:t>
            </a:r>
            <a:r>
              <a:rPr sz="1800" spc="-12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chemeClr val="accent5"/>
                </a:solidFill>
                <a:latin typeface="Trebuchet MS"/>
                <a:cs typeface="Trebuchet MS"/>
              </a:rPr>
              <a:t>Tokenization</a:t>
            </a:r>
            <a:r>
              <a:rPr sz="1800" dirty="0">
                <a:solidFill>
                  <a:schemeClr val="accent5"/>
                </a:solidFill>
                <a:latin typeface="Trebuchet MS"/>
                <a:cs typeface="Trebuchet MS"/>
              </a:rPr>
              <a:t> Engine</a:t>
            </a:r>
            <a:r>
              <a:rPr sz="1800" spc="-4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accent5"/>
                </a:solidFill>
                <a:latin typeface="Trebuchet MS"/>
                <a:cs typeface="Trebuchet MS"/>
              </a:rPr>
              <a:t>utilizes</a:t>
            </a:r>
            <a:r>
              <a:rPr sz="1800" spc="-9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chemeClr val="accent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lang="en-GB" sz="1800" spc="-45" dirty="0">
                <a:solidFill>
                  <a:schemeClr val="accent5"/>
                </a:solidFill>
                <a:latin typeface="Trebuchet MS"/>
                <a:cs typeface="Trebuchet MS"/>
              </a:rPr>
              <a:t>Mantra-licensed verifier partner</a:t>
            </a:r>
            <a:endParaRPr sz="1800" dirty="0">
              <a:solidFill>
                <a:schemeClr val="accent5"/>
              </a:solidFill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81650" y="2495486"/>
            <a:ext cx="6605651" cy="3910076"/>
            <a:chOff x="5581650" y="2495486"/>
            <a:chExt cx="6605651" cy="3910076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50" y="3105022"/>
              <a:ext cx="1538224" cy="19574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5700" y="3409949"/>
              <a:ext cx="1528699" cy="19669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4525" y="3085972"/>
              <a:ext cx="1528699" cy="19669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1125" y="3486149"/>
              <a:ext cx="1538224" cy="19574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029825" y="4486211"/>
              <a:ext cx="1395349" cy="19193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10850" y="4486211"/>
              <a:ext cx="1395349" cy="19193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20250" y="4362513"/>
              <a:ext cx="2567051" cy="16144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010525" y="3276472"/>
              <a:ext cx="1385824" cy="19193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91550" y="3276472"/>
              <a:ext cx="1385824" cy="19193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600950" y="3152774"/>
              <a:ext cx="2776601" cy="16144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91750" y="3914711"/>
              <a:ext cx="1071562" cy="18622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27531" y="3914711"/>
              <a:ext cx="1071562" cy="186220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53625" y="3695636"/>
              <a:ext cx="2128901" cy="12430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72450" y="2714497"/>
              <a:ext cx="1062037" cy="18717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53475" y="2724022"/>
              <a:ext cx="1071562" cy="186220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24800" y="2495486"/>
              <a:ext cx="2128901" cy="12430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981700" y="4486211"/>
              <a:ext cx="1395349" cy="191935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62725" y="4486211"/>
              <a:ext cx="1395349" cy="191935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581650" y="4362513"/>
              <a:ext cx="2786126" cy="16144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43625" y="3905186"/>
              <a:ext cx="1119187" cy="189077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62750" y="3905186"/>
              <a:ext cx="1119187" cy="18907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924550" y="3686111"/>
              <a:ext cx="2167001" cy="126206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513286" y="3189898"/>
            <a:ext cx="1019810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b="1" spc="-10" dirty="0">
                <a:latin typeface="Arial"/>
                <a:cs typeface="Arial"/>
              </a:rPr>
              <a:t>CW20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10" dirty="0">
                <a:latin typeface="Arial"/>
                <a:cs typeface="Arial"/>
              </a:rPr>
              <a:t>Compatibility</a:t>
            </a:r>
            <a:endParaRPr lang="en-GB" sz="1200" b="1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21568" y="4522406"/>
            <a:ext cx="995044" cy="48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ERC20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200" b="1" spc="-10" dirty="0">
                <a:latin typeface="Arial"/>
                <a:cs typeface="Arial"/>
              </a:rPr>
              <a:t>Compatibility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1" name="object 36">
            <a:extLst>
              <a:ext uri="{FF2B5EF4-FFF2-40B4-BE49-F238E27FC236}">
                <a16:creationId xmlns:a16="http://schemas.microsoft.com/office/drawing/2014/main" id="{F565B24E-E9AA-C8D5-C5DF-C7C70D649852}"/>
              </a:ext>
            </a:extLst>
          </p:cNvPr>
          <p:cNvSpPr txBox="1"/>
          <p:nvPr/>
        </p:nvSpPr>
        <p:spPr>
          <a:xfrm>
            <a:off x="6480096" y="4374355"/>
            <a:ext cx="10198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1600" b="1" spc="-10" dirty="0">
                <a:latin typeface="Arial"/>
                <a:cs typeface="Arial"/>
              </a:rPr>
              <a:t>MANTRA Token Service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535">
              <a:alpha val="91764"/>
            </a:srgbClr>
          </a:solidFill>
          <a:ln>
            <a:solidFill>
              <a:schemeClr val="accent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>
                <a:solidFill>
                  <a:schemeClr val="bg1">
                    <a:lumMod val="75000"/>
                  </a:schemeClr>
                </a:solidFill>
              </a:rPr>
              <a:t>MARKETPLACE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2450" y="1294447"/>
            <a:ext cx="58858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The</a:t>
            </a:r>
            <a:r>
              <a:rPr sz="2000" spc="-16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Evolution</a:t>
            </a:r>
            <a:r>
              <a:rPr sz="2000" spc="-5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of</a:t>
            </a:r>
            <a:r>
              <a:rPr sz="2000" spc="-9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GB" sz="2000" spc="-2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Investments</a:t>
            </a:r>
            <a:r>
              <a:rPr sz="2000" spc="-1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Opportunities</a:t>
            </a:r>
            <a:endParaRPr sz="20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7212" y="1843151"/>
            <a:ext cx="11080750" cy="24765"/>
          </a:xfrm>
          <a:custGeom>
            <a:avLst/>
            <a:gdLst/>
            <a:ahLst/>
            <a:cxnLst/>
            <a:rect l="l" t="t" r="r" b="b"/>
            <a:pathLst>
              <a:path w="11080750" h="24764">
                <a:moveTo>
                  <a:pt x="0" y="0"/>
                </a:moveTo>
                <a:lnTo>
                  <a:pt x="11080432" y="2476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2449" y="2373631"/>
            <a:ext cx="4755889" cy="31835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4505" indent="-457200">
              <a:lnSpc>
                <a:spcPct val="150000"/>
              </a:lnSpc>
              <a:spcBef>
                <a:spcPts val="125"/>
              </a:spcBef>
              <a:buBlip>
                <a:blip r:embed="rId3"/>
              </a:buBlip>
            </a:pPr>
            <a:r>
              <a:rPr sz="2750"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Explore</a:t>
            </a:r>
            <a:endParaRPr lang="en-US" sz="2750" b="1" spc="-1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484505" indent="-457200">
              <a:lnSpc>
                <a:spcPct val="150000"/>
              </a:lnSpc>
              <a:spcBef>
                <a:spcPts val="125"/>
              </a:spcBef>
              <a:buBlip>
                <a:blip r:embed="rId3"/>
              </a:buBlip>
            </a:pPr>
            <a:r>
              <a:rPr sz="2750"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Discover</a:t>
            </a:r>
            <a:endParaRPr sz="275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469900" marR="5080" indent="-457200">
              <a:spcBef>
                <a:spcPts val="530"/>
              </a:spcBef>
              <a:buBlip>
                <a:blip r:embed="rId3"/>
              </a:buBlip>
            </a:pPr>
            <a:r>
              <a:rPr sz="275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Fractional</a:t>
            </a:r>
            <a:r>
              <a:rPr sz="2750" b="1" spc="25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750"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Purchasing</a:t>
            </a:r>
            <a:r>
              <a:rPr sz="2750" b="1" spc="-1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endParaRPr lang="en-US" sz="275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spcBef>
                <a:spcPts val="530"/>
              </a:spcBef>
            </a:pPr>
            <a:r>
              <a:rPr lang="en-US" sz="2750" b="1" spc="-10" dirty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lang="en-US" sz="275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2750" b="1" spc="7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75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sz="275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marter</a:t>
            </a:r>
            <a:r>
              <a:rPr sz="2750" b="1" spc="10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75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w</a:t>
            </a:r>
            <a:r>
              <a:rPr sz="275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ay</a:t>
            </a:r>
            <a:r>
              <a:rPr sz="2750" b="1" spc="8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75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to</a:t>
            </a:r>
            <a:r>
              <a:rPr sz="2750" b="1" spc="8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750" b="1" spc="-2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sz="2750" b="1" spc="-2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uy </a:t>
            </a:r>
            <a:endParaRPr lang="en-US" sz="2750" b="1" spc="-25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469900" marR="5080" indent="-457200">
              <a:spcBef>
                <a:spcPts val="530"/>
              </a:spcBef>
              <a:buBlip>
                <a:blip r:embed="rId3"/>
              </a:buBlip>
            </a:pPr>
            <a:r>
              <a:rPr sz="275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Ownership</a:t>
            </a:r>
            <a:r>
              <a:rPr sz="2750" b="1" spc="114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75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+</a:t>
            </a:r>
            <a:r>
              <a:rPr sz="2750" b="1" spc="19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750" b="1" spc="-2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Income </a:t>
            </a:r>
            <a:r>
              <a:rPr lang="en-US" sz="2750"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sz="2750"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istribution</a:t>
            </a:r>
            <a:endParaRPr sz="275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47F3109-5D4C-8070-5DC6-50B546AA8A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191387"/>
            <a:ext cx="3302262" cy="2475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6F1AB-6295-AD35-F7DB-6A4268E4B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3581400"/>
            <a:ext cx="3835662" cy="1803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535">
              <a:alpha val="9176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" y="447039"/>
            <a:ext cx="4883785" cy="108458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>
                <a:solidFill>
                  <a:schemeClr val="accent5"/>
                </a:solidFill>
              </a:rPr>
              <a:t>LENDING</a:t>
            </a:r>
            <a:r>
              <a:rPr spc="40" dirty="0">
                <a:solidFill>
                  <a:schemeClr val="accent5"/>
                </a:solidFill>
              </a:rPr>
              <a:t> </a:t>
            </a:r>
            <a:r>
              <a:rPr spc="-10" dirty="0">
                <a:solidFill>
                  <a:schemeClr val="accent5"/>
                </a:solidFill>
              </a:rPr>
              <a:t>PROTOCOL</a:t>
            </a: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DeFi Lending Markets: Banking Without Banks</a:t>
            </a:r>
            <a:endParaRPr sz="18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2450" y="2456519"/>
            <a:ext cx="6457950" cy="262770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5080" indent="-342900">
              <a:lnSpc>
                <a:spcPct val="125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2750" b="1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Earn interest by lending your assets</a:t>
            </a:r>
          </a:p>
          <a:p>
            <a:pPr marL="355600" marR="5080" indent="-342900">
              <a:lnSpc>
                <a:spcPct val="125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2750" b="1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Borrow funds using crypto as collateral</a:t>
            </a:r>
          </a:p>
          <a:p>
            <a:pPr marL="355600" marR="5080" indent="-342900">
              <a:lnSpc>
                <a:spcPct val="125000"/>
              </a:lnSpc>
              <a:spcBef>
                <a:spcPts val="65"/>
              </a:spcBef>
              <a:buFont typeface="Arial" panose="020B0604020202020204" pitchFamily="34" charset="0"/>
              <a:buChar char="•"/>
            </a:pPr>
            <a:r>
              <a:rPr lang="en-US" sz="2750" b="1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Trade directly through smart contracts</a:t>
            </a:r>
            <a:endParaRPr sz="2750" b="1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62900" y="4581525"/>
            <a:ext cx="3733800" cy="1005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55292" y="1640862"/>
            <a:ext cx="2362200" cy="39049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91770" indent="-171450">
              <a:lnSpc>
                <a:spcPct val="150000"/>
              </a:lnSpc>
              <a:spcBef>
                <a:spcPts val="730"/>
              </a:spcBef>
              <a:buFont typeface="Arial" panose="020B0604020202020204" pitchFamily="34" charset="0"/>
              <a:buChar char="•"/>
            </a:pPr>
            <a:r>
              <a:rPr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Create</a:t>
            </a:r>
            <a:r>
              <a:rPr b="1" spc="-35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Position</a:t>
            </a:r>
            <a:endParaRPr lang="en-US" b="1" spc="-1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pPr marL="191770" indent="-171450">
              <a:lnSpc>
                <a:spcPct val="150000"/>
              </a:lnSpc>
              <a:spcBef>
                <a:spcPts val="730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Collaterals</a:t>
            </a:r>
          </a:p>
          <a:p>
            <a:pPr marL="191770" indent="-171450">
              <a:lnSpc>
                <a:spcPct val="150000"/>
              </a:lnSpc>
              <a:spcBef>
                <a:spcPts val="730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Financial Terms</a:t>
            </a:r>
          </a:p>
          <a:p>
            <a:pPr marL="191770" indent="-171450">
              <a:lnSpc>
                <a:spcPct val="150000"/>
              </a:lnSpc>
              <a:spcBef>
                <a:spcPts val="730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Interest Rate</a:t>
            </a:r>
          </a:p>
          <a:p>
            <a:pPr marL="191770" indent="-171450">
              <a:lnSpc>
                <a:spcPct val="150000"/>
              </a:lnSpc>
              <a:spcBef>
                <a:spcPts val="730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Approved Amount</a:t>
            </a:r>
          </a:p>
          <a:p>
            <a:pPr marL="191770" indent="-171450">
              <a:lnSpc>
                <a:spcPct val="150000"/>
              </a:lnSpc>
              <a:spcBef>
                <a:spcPts val="730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Repayment Terms</a:t>
            </a:r>
          </a:p>
          <a:p>
            <a:pPr marL="191770" indent="-171450">
              <a:lnSpc>
                <a:spcPct val="150000"/>
              </a:lnSpc>
              <a:spcBef>
                <a:spcPts val="730"/>
              </a:spcBef>
              <a:buFont typeface="Arial" panose="020B0604020202020204" pitchFamily="34" charset="0"/>
              <a:buChar char="•"/>
            </a:pPr>
            <a:r>
              <a:rPr lang="en-US" b="1" spc="-10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Loan Expiration Dates</a:t>
            </a:r>
            <a:endParaRPr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53400" y="5742770"/>
            <a:ext cx="2264092" cy="297517"/>
          </a:xfrm>
          <a:prstGeom prst="rect">
            <a:avLst/>
          </a:prstGeom>
          <a:ln w="9525">
            <a:solidFill>
              <a:srgbClr val="F1F1F1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sz="1600" dirty="0">
                <a:solidFill>
                  <a:srgbClr val="D9D9D9"/>
                </a:solidFill>
                <a:latin typeface="Arial"/>
                <a:cs typeface="Arial"/>
              </a:rPr>
              <a:t>Approved</a:t>
            </a:r>
            <a:r>
              <a:rPr sz="1600" spc="-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D9D9D9"/>
                </a:solidFill>
                <a:latin typeface="Arial"/>
                <a:cs typeface="Arial"/>
              </a:rPr>
              <a:t>Position</a:t>
            </a:r>
            <a:endParaRPr lang="en-US" sz="1600" spc="-10" dirty="0">
              <a:solidFill>
                <a:srgbClr val="D9D9D9"/>
              </a:solidFill>
              <a:latin typeface="Arial"/>
              <a:cs typeface="Arial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DF8C257-30AD-E9D8-0AD8-6F5F33704E19}"/>
              </a:ext>
            </a:extLst>
          </p:cNvPr>
          <p:cNvSpPr/>
          <p:nvPr/>
        </p:nvSpPr>
        <p:spPr>
          <a:xfrm>
            <a:off x="7728585" y="1565282"/>
            <a:ext cx="3015615" cy="484021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535">
              <a:alpha val="9176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450" y="447039"/>
            <a:ext cx="7219950" cy="100091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pc="-105" dirty="0">
                <a:solidFill>
                  <a:schemeClr val="bg1">
                    <a:lumMod val="75000"/>
                  </a:schemeClr>
                </a:solidFill>
              </a:rPr>
              <a:t>Why</a:t>
            </a:r>
            <a:r>
              <a:rPr spc="-17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chemeClr val="accent5"/>
                </a:solidFill>
              </a:rPr>
              <a:t>Now?</a:t>
            </a:r>
          </a:p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Lotus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65" dirty="0">
                <a:solidFill>
                  <a:schemeClr val="bg1"/>
                </a:solidFill>
                <a:latin typeface="Trebuchet MS"/>
                <a:cs typeface="Trebuchet MS"/>
              </a:rPr>
              <a:t>is unlocking</a:t>
            </a:r>
            <a:r>
              <a:rPr lang="en-US" sz="1800" spc="-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new</a:t>
            </a:r>
            <a:r>
              <a:rPr lang="en-US"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possibilities</a:t>
            </a:r>
            <a:r>
              <a:rPr lang="en-US"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35" dirty="0">
                <a:solidFill>
                  <a:schemeClr val="bg1"/>
                </a:solidFill>
                <a:latin typeface="Trebuchet MS"/>
                <a:cs typeface="Trebuchet MS"/>
              </a:rPr>
              <a:t>for</a:t>
            </a:r>
            <a:r>
              <a:rPr lang="en-US"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rebuchet MS"/>
                <a:cs typeface="Trebuchet MS"/>
              </a:rPr>
              <a:t>investors</a:t>
            </a:r>
            <a:r>
              <a:rPr lang="en-US" sz="1800" spc="-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1800" spc="-10" dirty="0">
                <a:solidFill>
                  <a:schemeClr val="bg1"/>
                </a:solidFill>
                <a:latin typeface="Trebuchet MS"/>
                <a:cs typeface="Trebuchet MS"/>
              </a:rPr>
              <a:t>worldwide</a:t>
            </a:r>
            <a:endParaRPr lang="en-US"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3872" y="5054230"/>
            <a:ext cx="2180590" cy="9015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spcBef>
                <a:spcPts val="110"/>
              </a:spcBef>
            </a:pPr>
            <a:r>
              <a:rPr lang="en-US"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Market is projected to reach $1.5T by 2030*</a:t>
            </a:r>
          </a:p>
          <a:p>
            <a:pPr marL="12700" marR="5080" algn="ctr">
              <a:spcBef>
                <a:spcPts val="110"/>
              </a:spcBef>
            </a:pPr>
            <a:endParaRPr lang="en-US" sz="1400" spc="-1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 marR="5080" algn="ctr">
              <a:spcBef>
                <a:spcPts val="110"/>
              </a:spcBef>
            </a:pPr>
            <a:r>
              <a:rPr lang="en-US" sz="12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*Projected by Citibank</a:t>
            </a:r>
            <a:endParaRPr sz="12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3220" y="4532872"/>
            <a:ext cx="1924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accent5"/>
                </a:solidFill>
                <a:latin typeface="Trebuchet MS"/>
                <a:cs typeface="Trebuchet MS"/>
              </a:rPr>
              <a:t>RWA</a:t>
            </a:r>
            <a:r>
              <a:rPr sz="1800" b="1" spc="3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800" b="1" spc="-40" dirty="0">
                <a:solidFill>
                  <a:schemeClr val="accent5"/>
                </a:solidFill>
                <a:latin typeface="Trebuchet MS"/>
                <a:cs typeface="Trebuchet MS"/>
              </a:rPr>
              <a:t>Tokenization</a:t>
            </a:r>
            <a:endParaRPr sz="1800" dirty="0">
              <a:solidFill>
                <a:schemeClr val="accent5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97112" y="4532872"/>
            <a:ext cx="18249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chemeClr val="accent5"/>
                </a:solidFill>
                <a:latin typeface="Trebuchet MS"/>
                <a:cs typeface="Trebuchet MS"/>
              </a:rPr>
              <a:t>Favorable</a:t>
            </a:r>
            <a:r>
              <a:rPr sz="1800" b="1" spc="-80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chemeClr val="accent5"/>
                </a:solidFill>
                <a:latin typeface="Trebuchet MS"/>
                <a:cs typeface="Trebuchet MS"/>
              </a:rPr>
              <a:t>Market</a:t>
            </a:r>
            <a:endParaRPr sz="1800" dirty="0">
              <a:solidFill>
                <a:schemeClr val="accent5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2575" y="5059668"/>
            <a:ext cx="2238375" cy="6636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65" marR="5080" indent="-1905" algn="ctr">
              <a:lnSpc>
                <a:spcPct val="99500"/>
              </a:lnSpc>
              <a:spcBef>
                <a:spcPts val="135"/>
              </a:spcBef>
            </a:pPr>
            <a:r>
              <a:rPr lang="en-US" sz="1400" spc="-1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Will drive unprecedented liquidity and TVL growth in the crypto market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59110" y="4549065"/>
            <a:ext cx="2009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accent5"/>
                </a:solidFill>
                <a:latin typeface="Trebuchet MS"/>
                <a:cs typeface="Trebuchet MS"/>
              </a:rPr>
              <a:t>High</a:t>
            </a:r>
            <a:r>
              <a:rPr sz="1800" b="1" spc="-4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chemeClr val="accent5"/>
                </a:solidFill>
                <a:latin typeface="Trebuchet MS"/>
                <a:cs typeface="Trebuchet MS"/>
              </a:rPr>
              <a:t>Interest</a:t>
            </a:r>
            <a:r>
              <a:rPr sz="1800" b="1" spc="-25" dirty="0">
                <a:solidFill>
                  <a:schemeClr val="accent5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chemeClr val="accent5"/>
                </a:solidFill>
                <a:latin typeface="Trebuchet MS"/>
                <a:cs typeface="Trebuchet MS"/>
              </a:rPr>
              <a:t>Rates</a:t>
            </a:r>
            <a:endParaRPr sz="1800" dirty="0">
              <a:solidFill>
                <a:schemeClr val="accent5"/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9157" y="5054230"/>
            <a:ext cx="2284730" cy="66236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5080" algn="ctr">
              <a:spcBef>
                <a:spcPts val="125"/>
              </a:spcBef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Strong demand for alternative financing solutions</a:t>
            </a:r>
            <a:endParaRPr sz="14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7212" y="1843151"/>
            <a:ext cx="11080750" cy="24765"/>
          </a:xfrm>
          <a:custGeom>
            <a:avLst/>
            <a:gdLst/>
            <a:ahLst/>
            <a:cxnLst/>
            <a:rect l="l" t="t" r="r" b="b"/>
            <a:pathLst>
              <a:path w="11080750" h="24764">
                <a:moveTo>
                  <a:pt x="0" y="0"/>
                </a:moveTo>
                <a:lnTo>
                  <a:pt x="11080432" y="2476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634" y="3009900"/>
            <a:ext cx="1524000" cy="15240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7691" y="2996490"/>
            <a:ext cx="1543050" cy="155257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9164" y="3009900"/>
            <a:ext cx="1543050" cy="1552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652</Words>
  <Application>Microsoft Office PowerPoint</Application>
  <PresentationFormat>Widescreen</PresentationFormat>
  <Paragraphs>194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Arial Black</vt:lpstr>
      <vt:lpstr>Tahoma</vt:lpstr>
      <vt:lpstr>Times New Roman</vt:lpstr>
      <vt:lpstr>Trebuchet MS</vt:lpstr>
      <vt:lpstr>Office Theme</vt:lpstr>
      <vt:lpstr>Welcome to Lotus</vt:lpstr>
      <vt:lpstr>The Lotus mission</vt:lpstr>
      <vt:lpstr>The Problem</vt:lpstr>
      <vt:lpstr>The Lotus Solution is Here</vt:lpstr>
      <vt:lpstr>The Process → Lotus</vt:lpstr>
      <vt:lpstr>TOKENIZATION</vt:lpstr>
      <vt:lpstr>MARKETPLACE</vt:lpstr>
      <vt:lpstr>LENDING PROTOCOL DeFi Lending Markets: Banking Without Banks</vt:lpstr>
      <vt:lpstr>Why Now? Lotus is unlocking new possibilities for investors worldwide</vt:lpstr>
      <vt:lpstr>Our Traction</vt:lpstr>
      <vt:lpstr> Team  </vt:lpstr>
      <vt:lpstr>Use of Funds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2024-10-27T03:41:40Z</dcterms:created>
  <dcterms:modified xsi:type="dcterms:W3CDTF">2024-10-27T06:13:59Z</dcterms:modified>
</cp:coreProperties>
</file>