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4" y="-9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64632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Author </a:t>
            </a:r>
            <a:r>
              <a:rPr lang="en-US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(original</a:t>
            </a:r>
            <a:r>
              <a:rPr lang="en-US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Wingdings"/>
              </a:rPr>
              <a:t>:</a:t>
            </a:r>
            <a:r>
              <a:rPr lang="en-US" baseline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Wingdings"/>
              </a:rPr>
              <a:t>  </a:t>
            </a:r>
            <a:r>
              <a:rPr lang="en-US" baseline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_)</a:t>
            </a:r>
            <a:endParaRPr lang="en-US" baseline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Wingding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Motivation: To implement by hand the various algorithms covered during the course. Then Talk about how we’d think follower count in intuitive, bots follow? Insight is lists added...more hold.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 descr="White cloud in front of dark blue star-filled sky"/>
          <p:cNvPicPr preferRelativeResize="0"/>
          <p:nvPr/>
        </p:nvPicPr>
        <p:blipFill rotWithShape="1">
          <a:blip r:embed="rId3">
            <a:alphaModFix/>
          </a:blip>
          <a:srcRect r="1719" b="1706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417650" cy="2336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4400" dirty="0">
                <a:latin typeface="Roboto"/>
                <a:ea typeface="Roboto"/>
                <a:cs typeface="Roboto"/>
                <a:sym typeface="Roboto"/>
              </a:rPr>
              <a:t>AWS </a:t>
            </a:r>
            <a:r>
              <a:rPr lang="en-US" sz="4400" dirty="0" err="1" smtClean="0">
                <a:latin typeface="Roboto"/>
                <a:ea typeface="Roboto"/>
                <a:cs typeface="Roboto"/>
                <a:sym typeface="Roboto"/>
              </a:rPr>
              <a:t>SageMaker</a:t>
            </a:r>
            <a:r>
              <a:rPr lang="en-US" sz="4400" dirty="0" smtClean="0">
                <a:latin typeface="Roboto"/>
                <a:ea typeface="Roboto"/>
                <a:cs typeface="Roboto"/>
                <a:sym typeface="Roboto"/>
              </a:rPr>
              <a:t> Demo</a:t>
            </a:r>
            <a:r>
              <a:rPr lang="en-US" sz="4400" dirty="0" smtClean="0"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-US" sz="4400" dirty="0" smtClean="0">
                <a:latin typeface="Roboto"/>
                <a:ea typeface="Roboto"/>
                <a:cs typeface="Roboto"/>
                <a:sym typeface="Roboto"/>
              </a:rPr>
            </a:br>
            <a:r>
              <a:rPr lang="en-US" sz="4400" dirty="0" smtClean="0">
                <a:latin typeface="Roboto"/>
                <a:ea typeface="Roboto"/>
                <a:cs typeface="Roboto"/>
                <a:sym typeface="Roboto"/>
              </a:rPr>
              <a:t> Solving </a:t>
            </a:r>
            <a:r>
              <a:rPr lang="en" sz="4400" i="1" dirty="0" smtClean="0">
                <a:latin typeface="Roboto"/>
                <a:ea typeface="Roboto"/>
                <a:cs typeface="Roboto"/>
                <a:sym typeface="Roboto"/>
              </a:rPr>
              <a:t>Influencers </a:t>
            </a:r>
            <a:r>
              <a:rPr lang="en" sz="4400" i="1" dirty="0">
                <a:latin typeface="Roboto"/>
                <a:ea typeface="Roboto"/>
                <a:cs typeface="Roboto"/>
                <a:sym typeface="Roboto"/>
              </a:rPr>
              <a:t>in Social </a:t>
            </a:r>
            <a:r>
              <a:rPr lang="en" sz="4400" i="1" dirty="0" smtClean="0">
                <a:latin typeface="Roboto"/>
                <a:ea typeface="Roboto"/>
                <a:cs typeface="Roboto"/>
                <a:sym typeface="Roboto"/>
              </a:rPr>
              <a:t>Networks</a:t>
            </a:r>
            <a:r>
              <a:rPr lang="en-US" sz="44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400" dirty="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4400" dirty="0">
                <a:latin typeface="Roboto"/>
                <a:ea typeface="Roboto"/>
                <a:cs typeface="Roboto"/>
                <a:sym typeface="Roboto"/>
              </a:rPr>
            </a:br>
            <a:endParaRPr lang="en" sz="4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10450" y="3832324"/>
            <a:ext cx="8417650" cy="1082576"/>
          </a:xfrm>
        </p:spPr>
        <p:txBody>
          <a:bodyPr/>
          <a:lstStyle/>
          <a:p>
            <a:r>
              <a:rPr lang="en-US" dirty="0" smtClean="0"/>
              <a:t>Revised by: Hoofar Pourzand </a:t>
            </a:r>
          </a:p>
          <a:p>
            <a:r>
              <a:rPr lang="en-US" dirty="0" smtClean="0"/>
              <a:t>LAN2018 </a:t>
            </a:r>
            <a:r>
              <a:rPr lang="en-US" dirty="0" err="1" smtClean="0"/>
              <a:t>AI@Philadelphia</a:t>
            </a:r>
            <a:endParaRPr lang="en-US" dirty="0" smtClean="0"/>
          </a:p>
          <a:p>
            <a:r>
              <a:rPr lang="en-US" dirty="0" smtClean="0"/>
              <a:t>WiFi</a:t>
            </a:r>
            <a:r>
              <a:rPr lang="en-US" dirty="0"/>
              <a:t>:</a:t>
            </a:r>
            <a:r>
              <a:rPr lang="en-US" dirty="0" smtClean="0"/>
              <a:t>12345978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270925" y="1635250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Support Vector Machines 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02600" y="563225"/>
            <a:ext cx="4560300" cy="3396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SVM RBF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Hyperparameter tuned</a:t>
            </a: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Slack Penalty - C (0.3)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SVM Linear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Hyperparameter tuned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Slack Penalty - C (0.3)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0" y="4898575"/>
            <a:ext cx="4351800" cy="2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  <p:pic>
        <p:nvPicPr>
          <p:cNvPr id="174" name="Shape 174" descr="sv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175" y="498975"/>
            <a:ext cx="18669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 descr="svm_linea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925" y="3398550"/>
            <a:ext cx="185737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1082025" y="1324375"/>
            <a:ext cx="3096300" cy="4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 sz="1000"/>
              <a:t>SVM (RBF)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82025" y="4219975"/>
            <a:ext cx="3096300" cy="4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 sz="1000"/>
              <a:t>SVM (Linear)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54150" y="1816950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Neural Networks</a:t>
            </a:r>
          </a:p>
          <a:p>
            <a:pPr lvl="0" rtl="0">
              <a:spcBef>
                <a:spcPts val="0"/>
              </a:spcBef>
              <a:buNone/>
            </a:pPr>
            <a:endParaRPr sz="3600"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599600" y="-133250"/>
            <a:ext cx="45444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Notebook </a:t>
            </a: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Hyperparameters tuned</a:t>
            </a: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Hidden layers - 5</a:t>
            </a: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Units in each layer - 15, 10, 10, 10, 10</a:t>
            </a: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Learning rate - 0.1</a:t>
            </a: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Epochs - 100000</a:t>
            </a: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Activation Function - Identity, TanH, Sigmoid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005825" y="1400575"/>
            <a:ext cx="3096300" cy="4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n" sz="1000"/>
              <a:t>Neural Nets - AUC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7" y="604837"/>
            <a:ext cx="19907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218625" y="12592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Boosting 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(Ensemble)</a:t>
            </a:r>
          </a:p>
          <a:p>
            <a:pPr lvl="0" rtl="0">
              <a:spcBef>
                <a:spcPts val="0"/>
              </a:spcBef>
              <a:buNone/>
            </a:pPr>
            <a:endParaRPr sz="360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4599525" y="0"/>
            <a:ext cx="4544400" cy="403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XGBoost Classifier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Hyperparameters tuned</a:t>
            </a: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Subsample - 0.001</a:t>
            </a: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Colsample bytree - 0.5</a:t>
            </a: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Max Depth - 3</a:t>
            </a: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Min Child Weight - 9</a:t>
            </a: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Boosting rounds - 6000</a:t>
            </a:r>
          </a:p>
        </p:txBody>
      </p:sp>
      <p:pic>
        <p:nvPicPr>
          <p:cNvPr id="192" name="Shape 192" descr="xgboo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574" y="166125"/>
            <a:ext cx="1707309" cy="8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2705124"/>
            <a:ext cx="2869425" cy="214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218625" y="19450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Kaggle Results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(Test Dataset)</a:t>
            </a:r>
          </a:p>
          <a:p>
            <a:pPr lvl="0" rtl="0">
              <a:spcBef>
                <a:spcPts val="0"/>
              </a:spcBef>
              <a:buNone/>
            </a:pPr>
            <a:endParaRPr sz="3600"/>
          </a:p>
        </p:txBody>
      </p:sp>
      <p:sp>
        <p:nvSpPr>
          <p:cNvPr id="199" name="Shape 199"/>
          <p:cNvSpPr txBox="1">
            <a:spLocks noGrp="1"/>
          </p:cNvSpPr>
          <p:nvPr>
            <p:ph type="body" idx="2"/>
          </p:nvPr>
        </p:nvSpPr>
        <p:spPr>
          <a:xfrm>
            <a:off x="4599525" y="0"/>
            <a:ext cx="4544400" cy="403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AUC on Test Data :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LR - 0.8606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XgBoost - 0.8616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Gaussian Naive Bayes - 0.82009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Neural Networks - 0.84182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SVM - 0.83786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 smtClean="0"/>
              <a:t>Observations</a:t>
            </a:r>
            <a:endParaRPr lang="en" sz="3600" dirty="0"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1015375"/>
            <a:ext cx="8520600" cy="317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</a:pPr>
            <a:r>
              <a:rPr lang="en-US" sz="14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4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</a:t>
            </a: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models which rely on linear decision boundaries provide the best results on the dataset.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</a:pPr>
            <a:r>
              <a:rPr lang="en-US" sz="14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14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ogarithmic </a:t>
            </a: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transform proved to be the most effective because it removed the scale disparities between the various attributes. 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</a:pPr>
            <a:r>
              <a:rPr lang="en-US" sz="14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4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AUC </a:t>
            </a: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all our models on the dev set varies between 0.85 - 0.89. </a:t>
            </a:r>
          </a:p>
          <a:p>
            <a:pPr marL="457200" lvl="0" indent="-317500">
              <a:buClr>
                <a:srgbClr val="000000"/>
              </a:buClr>
              <a:buFont typeface="Roboto"/>
            </a:pPr>
            <a:r>
              <a:rPr lang="en-US" sz="14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ACLU </a:t>
            </a:r>
            <a:r>
              <a:rPr lang="en" sz="14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submission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 </a:t>
            </a: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XGBoost </a:t>
            </a:r>
            <a:r>
              <a:rPr lang="en" sz="14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n-US" sz="14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author of the original scripts,</a:t>
            </a:r>
            <a:r>
              <a:rPr lang="en" sz="14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 </a:t>
            </a:r>
            <a:r>
              <a:rPr lang="en" sz="14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Kaggle </a:t>
            </a: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Website achieved a best AUC score of 0.86168 </a:t>
            </a:r>
            <a:r>
              <a:rPr lang="en-US" sz="14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 2017</a:t>
            </a:r>
            <a:r>
              <a:rPr lang="en" sz="14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lang="en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592100" y="437525"/>
            <a:ext cx="7757100" cy="697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Challenge and Objectives : 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06550" y="1277050"/>
            <a:ext cx="8128200" cy="334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To predict the impact various factors can add to the influence factor of an individual. 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A binary classification problem on Kaggle to predict who is more influential when comparing two twitter users.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Compared the performance of several classification algorithms covered during the course. 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https://www.kaggle.com/c/predict-who-is-more-influential-in-a-social-network#description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set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65500" y="4495425"/>
            <a:ext cx="4045199" cy="4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i="1">
              <a:solidFill>
                <a:schemeClr val="accent3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4590650" y="424225"/>
            <a:ext cx="4553400" cy="4237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8571"/>
              <a:buFont typeface="Arial"/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 dataset is provided by PeerIndex, and comprises a standard pairwise preference learning task.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Each datapoint describes two individuals, and for each person, 11 pre-computed non negative features based on twitter activity.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Train : 5500 			Test : 5953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 11 features per user are : 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Followers Count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Following Count 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Listed 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Mentions received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Re-tweets received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Mentions sent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Re-tweets sent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Posts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Network Feature 1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Network Feature 2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Network Feature 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Shape 120" descr="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12" y="4204125"/>
            <a:ext cx="8794576" cy="7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265500" y="34037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 Metric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65500" y="4495425"/>
            <a:ext cx="4045200" cy="45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i="1">
              <a:solidFill>
                <a:schemeClr val="accent3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4782725" y="1030500"/>
            <a:ext cx="4291200" cy="308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Area under the ROC Curve. On the ROC Curve, we plot TPR v/s FPR for a range of prediction thresholds.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We present our analysis on the following 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Train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Dev 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Test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00" y="1963250"/>
            <a:ext cx="3956675" cy="29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90250" y="437525"/>
            <a:ext cx="7254000" cy="697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Engineering</a:t>
            </a:r>
            <a:endParaRPr lang="en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06550" y="1277050"/>
            <a:ext cx="8128200" cy="334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Feature Engineering 1 - Reduced the number of features from 22 to 11 using the following :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aj = x</a:t>
            </a:r>
            <a:r>
              <a:rPr lang="en" sz="1800" baseline="-25000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- x</a:t>
            </a:r>
            <a:r>
              <a:rPr lang="en" sz="1800" baseline="-25000">
                <a:latin typeface="Roboto"/>
                <a:ea typeface="Roboto"/>
                <a:cs typeface="Roboto"/>
                <a:sym typeface="Roboto"/>
              </a:rPr>
              <a:t>j+11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; j = 1,2,3...11</a:t>
            </a:r>
          </a:p>
          <a:p>
            <a:pPr lvl="0" indent="457200" rtl="0">
              <a:spcBef>
                <a:spcPts val="0"/>
              </a:spcBef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Feature Engineering 2 - Logarithmic Transformation - Since the attributes are of a different scale, we convert every value to its log in order to reduce the scale disparities.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Feature Engineering 3 - For Gaussian Naive Bayes, we also tried z-score normalization in order to have 0 mean, 1 standard deviation distribution for all the attributes in the dataset.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 descr="scatter_pl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96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5051400" y="1054175"/>
            <a:ext cx="4092600" cy="35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Correlation Matrix</a:t>
            </a:r>
            <a:endParaRPr lang="en"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>
              <a:spcBef>
                <a:spcPts val="0"/>
              </a:spcBef>
              <a:buNone/>
            </a:pPr>
            <a:endParaRPr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Forward selection algorithm to zero in, on the best features in order to improve the test accuracy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  <a:buFont typeface="Roboto"/>
              <a:buChar char="●"/>
            </a:pPr>
            <a:r>
              <a:rPr lang="en-US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Promising </a:t>
            </a:r>
            <a:r>
              <a:rPr lang="en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features </a:t>
            </a:r>
            <a:endParaRPr lang="en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28600" rtl="0">
              <a:spcBef>
                <a:spcPts val="0"/>
              </a:spcBef>
              <a:buClr>
                <a:schemeClr val="lt1"/>
              </a:buClr>
              <a:buFont typeface="Roboto"/>
              <a:buChar char="○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Follower Count</a:t>
            </a:r>
          </a:p>
          <a:p>
            <a:pPr marL="914400" lvl="1" indent="-228600" rtl="0">
              <a:spcBef>
                <a:spcPts val="0"/>
              </a:spcBef>
              <a:buClr>
                <a:schemeClr val="lt1"/>
              </a:buClr>
              <a:buFont typeface="Roboto"/>
              <a:buChar char="○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Listed Count</a:t>
            </a:r>
          </a:p>
          <a:p>
            <a:pPr marL="914400" lvl="1" indent="-228600" rtl="0">
              <a:spcBef>
                <a:spcPts val="0"/>
              </a:spcBef>
              <a:buClr>
                <a:schemeClr val="lt1"/>
              </a:buClr>
              <a:buFont typeface="Roboto"/>
              <a:buChar char="○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Retweets Received</a:t>
            </a:r>
          </a:p>
          <a:p>
            <a:pPr marL="914400" lvl="1" indent="-228600" rtl="0">
              <a:spcBef>
                <a:spcPts val="0"/>
              </a:spcBef>
              <a:buClr>
                <a:schemeClr val="lt1"/>
              </a:buClr>
              <a:buFont typeface="Roboto"/>
              <a:buChar char="○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Network Feature 1</a:t>
            </a:r>
          </a:p>
          <a:p>
            <a:pPr marL="914400" lvl="1" indent="-228600" rtl="0">
              <a:spcBef>
                <a:spcPts val="0"/>
              </a:spcBef>
              <a:buClr>
                <a:schemeClr val="lt1"/>
              </a:buClr>
              <a:buFont typeface="Roboto"/>
              <a:buChar char="○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Mentions Received</a:t>
            </a:r>
          </a:p>
          <a:p>
            <a:pPr marL="914400" lvl="1" indent="-228600" rtl="0">
              <a:spcBef>
                <a:spcPts val="0"/>
              </a:spcBef>
              <a:buClr>
                <a:schemeClr val="lt1"/>
              </a:buClr>
              <a:buFont typeface="Roboto"/>
              <a:buChar char="○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Network Feature 2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53250" y="294000"/>
            <a:ext cx="74955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 dirty="0" smtClean="0">
                <a:latin typeface="Roboto"/>
                <a:ea typeface="Roboto"/>
                <a:cs typeface="Roboto"/>
                <a:sym typeface="Roboto"/>
              </a:rPr>
              <a:t>Model-Spotting</a:t>
            </a:r>
            <a:endParaRPr lang="en" sz="4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42675" y="1164650"/>
            <a:ext cx="7001100" cy="36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A. Linear Models  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Logistic Regression (Different loss functions)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Gaussian Naive Bayes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Support Vector Machine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B. Non-linear Models 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Neural Networks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C. Ensemble Methods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Boosting (XgBoost)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06600" y="16086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Logistic Regression 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4540275" y="676750"/>
            <a:ext cx="4560300" cy="1628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1400" dirty="0" smtClean="0"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lang="en" sz="1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Loss functions</a:t>
            </a:r>
          </a:p>
          <a:p>
            <a:pPr marL="914400" lvl="1" indent="-228600" algn="l" rtl="0">
              <a:spcBef>
                <a:spcPts val="0"/>
              </a:spcBef>
              <a:buFont typeface="Roboto"/>
              <a:buChar char="○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Logistic Loss</a:t>
            </a:r>
          </a:p>
          <a:p>
            <a:pPr marL="914400" lvl="1" indent="-228600" algn="l" rtl="0">
              <a:spcBef>
                <a:spcPts val="0"/>
              </a:spcBef>
              <a:buFont typeface="Roboto"/>
              <a:buChar char="○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Exponential Loss.</a:t>
            </a:r>
          </a:p>
          <a:p>
            <a:pPr marL="457200" lvl="0" indent="-317500" algn="l" rtl="0">
              <a:spcBef>
                <a:spcPts val="0"/>
              </a:spcBef>
              <a:buSzPct val="100000"/>
              <a:buFont typeface="Roboto"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Hyperparameters tuned</a:t>
            </a:r>
          </a:p>
          <a:p>
            <a:pPr marL="914400" lvl="1" indent="-228600" algn="l" rtl="0">
              <a:spcBef>
                <a:spcPts val="0"/>
              </a:spcBef>
              <a:buFont typeface="Roboto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L2 Regularization (0.1)</a:t>
            </a:r>
          </a:p>
          <a:p>
            <a:pPr marL="914400" lvl="1" indent="-228600" algn="l" rtl="0">
              <a:spcBef>
                <a:spcPts val="0"/>
              </a:spcBef>
              <a:buFont typeface="Roboto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Learning Rate (0.001)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153" name="Shape 153"/>
          <p:cNvSpPr txBox="1"/>
          <p:nvPr/>
        </p:nvSpPr>
        <p:spPr>
          <a:xfrm>
            <a:off x="0" y="4898575"/>
            <a:ext cx="4351800" cy="2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154" name="Shape 154"/>
          <p:cNvSpPr txBox="1"/>
          <p:nvPr/>
        </p:nvSpPr>
        <p:spPr>
          <a:xfrm>
            <a:off x="4583700" y="3266375"/>
            <a:ext cx="4560300" cy="19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algn="l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</a:p>
          <a:p>
            <a:pPr marL="457200" lvl="0" indent="-228600" algn="l" rtl="0">
              <a:spcBef>
                <a:spcPts val="0"/>
              </a:spcBef>
              <a:buClr>
                <a:schemeClr val="lt1"/>
              </a:buClr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Hyperparameters tuned</a:t>
            </a:r>
          </a:p>
          <a:p>
            <a:pPr marL="914400" lvl="1" indent="-228600" algn="l" rtl="0">
              <a:spcBef>
                <a:spcPts val="0"/>
              </a:spcBef>
              <a:buClr>
                <a:schemeClr val="lt1"/>
              </a:buClr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 (Inverse of regularization) ( C = 100 )</a:t>
            </a:r>
          </a:p>
          <a:p>
            <a:pPr lvl="0" algn="l">
              <a:spcBef>
                <a:spcPts val="0"/>
              </a:spcBef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Shape 155" descr="l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75" y="335775"/>
            <a:ext cx="3251848" cy="147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1005825" y="4677175"/>
            <a:ext cx="3096300" cy="4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AUC for Logistic Regression C = 100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77225" y="-47225"/>
            <a:ext cx="3096300" cy="4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AUC for Logistic Regression (Our Implementation)</a:t>
            </a:r>
          </a:p>
        </p:txBody>
      </p:sp>
      <p:pic>
        <p:nvPicPr>
          <p:cNvPr id="158" name="Shape 158" descr="Screen Shot 2017-04-27 at 12.33.24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50" y="3118225"/>
            <a:ext cx="3388374" cy="155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70925" y="1635250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Gaussian Naive Bayes 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4728725" y="1034050"/>
            <a:ext cx="4351800" cy="2787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Normalized the data using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Z-score normalization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0" y="4898575"/>
            <a:ext cx="4351800" cy="2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  <p:pic>
        <p:nvPicPr>
          <p:cNvPr id="166" name="Shape 166" descr="n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675" y="3485450"/>
            <a:ext cx="2297350" cy="7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627</Words>
  <Application>Microsoft Macintosh PowerPoint</Application>
  <PresentationFormat>On-screen Show (16:9)</PresentationFormat>
  <Paragraphs>152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Proxima Nova</vt:lpstr>
      <vt:lpstr>Roboto</vt:lpstr>
      <vt:lpstr>simple-light-2</vt:lpstr>
      <vt:lpstr>spearmint</vt:lpstr>
      <vt:lpstr>AWS SageMaker Demo:  Solving Influencers in Social Networks  </vt:lpstr>
      <vt:lpstr>Challenge and Objectives : </vt:lpstr>
      <vt:lpstr>Data set</vt:lpstr>
      <vt:lpstr>Evaluation Metric</vt:lpstr>
      <vt:lpstr>Data Engineering</vt:lpstr>
      <vt:lpstr>PowerPoint Presentation</vt:lpstr>
      <vt:lpstr>Model-Spotting</vt:lpstr>
      <vt:lpstr>   Logistic Regression </vt:lpstr>
      <vt:lpstr>   Gaussian Naive Bayes </vt:lpstr>
      <vt:lpstr>   Support Vector Machines </vt:lpstr>
      <vt:lpstr> Neural Networks </vt:lpstr>
      <vt:lpstr> Boosting  (Ensemble) </vt:lpstr>
      <vt:lpstr> Kaggle Results  (Test Dataset) </vt:lpstr>
      <vt:lpstr>Observations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Influencers in Social Networks </dc:title>
  <cp:lastModifiedBy>Hoofar Pourzand</cp:lastModifiedBy>
  <cp:revision>7</cp:revision>
  <dcterms:modified xsi:type="dcterms:W3CDTF">2018-10-18T15:06:32Z</dcterms:modified>
</cp:coreProperties>
</file>