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372" r:id="rId2"/>
    <p:sldId id="374" r:id="rId3"/>
    <p:sldId id="378" r:id="rId4"/>
    <p:sldId id="380" r:id="rId5"/>
    <p:sldId id="387" r:id="rId6"/>
    <p:sldId id="382" r:id="rId7"/>
    <p:sldId id="385" r:id="rId8"/>
    <p:sldId id="393" r:id="rId9"/>
    <p:sldId id="394" r:id="rId10"/>
    <p:sldId id="395" r:id="rId11"/>
    <p:sldId id="397" r:id="rId12"/>
    <p:sldId id="399" r:id="rId13"/>
    <p:sldId id="400" r:id="rId14"/>
    <p:sldId id="405" r:id="rId15"/>
    <p:sldId id="408" r:id="rId16"/>
    <p:sldId id="410" r:id="rId17"/>
    <p:sldId id="412" r:id="rId18"/>
    <p:sldId id="413" r:id="rId19"/>
    <p:sldId id="414" r:id="rId20"/>
    <p:sldId id="416" r:id="rId21"/>
  </p:sldIdLst>
  <p:sldSz cx="9144000" cy="6858000" type="screen4x3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76"/>
    <a:srgbClr val="4F81BD"/>
    <a:srgbClr val="DBE5F1"/>
    <a:srgbClr val="00B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80" d="100"/>
          <a:sy n="80" d="100"/>
        </p:scale>
        <p:origin x="-125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3874B-4EED-4535-9567-77A10AC3BB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06993B-C330-4E22-8120-D39D057A648D}">
      <dgm:prSet/>
      <dgm:spPr/>
      <dgm:t>
        <a:bodyPr/>
        <a:lstStyle/>
        <a:p>
          <a:pPr algn="ctr" rtl="0"/>
          <a:r>
            <a:rPr lang="en-US" b="1" dirty="0" smtClean="0"/>
            <a:t>10 to 35%</a:t>
          </a:r>
          <a:endParaRPr lang="en-US" dirty="0"/>
        </a:p>
      </dgm:t>
    </dgm:pt>
    <dgm:pt modelId="{E25B0141-942C-438B-81B5-6F7569DE813C}" type="parTrans" cxnId="{17311B4D-4B3C-49FA-9AC0-129FDBDFF1BF}">
      <dgm:prSet/>
      <dgm:spPr/>
      <dgm:t>
        <a:bodyPr/>
        <a:lstStyle/>
        <a:p>
          <a:endParaRPr lang="en-US"/>
        </a:p>
      </dgm:t>
    </dgm:pt>
    <dgm:pt modelId="{35A9165B-3491-4C76-A785-AFB7848240E4}" type="sibTrans" cxnId="{17311B4D-4B3C-49FA-9AC0-129FDBDFF1BF}">
      <dgm:prSet/>
      <dgm:spPr/>
      <dgm:t>
        <a:bodyPr/>
        <a:lstStyle/>
        <a:p>
          <a:endParaRPr lang="en-US"/>
        </a:p>
      </dgm:t>
    </dgm:pt>
    <dgm:pt modelId="{05E47411-4AC1-4F48-85AA-028CA8398E61}" type="pres">
      <dgm:prSet presAssocID="{6193874B-4EED-4535-9567-77A10AC3BB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98B3C7-8A88-44AA-BB2C-6CC413E53A86}" type="pres">
      <dgm:prSet presAssocID="{4106993B-C330-4E22-8120-D39D057A64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28574-44A2-48A6-AE75-8924DC5B4A79}" type="presOf" srcId="{6193874B-4EED-4535-9567-77A10AC3BB07}" destId="{05E47411-4AC1-4F48-85AA-028CA8398E61}" srcOrd="0" destOrd="0" presId="urn:microsoft.com/office/officeart/2005/8/layout/vList2"/>
    <dgm:cxn modelId="{17311B4D-4B3C-49FA-9AC0-129FDBDFF1BF}" srcId="{6193874B-4EED-4535-9567-77A10AC3BB07}" destId="{4106993B-C330-4E22-8120-D39D057A648D}" srcOrd="0" destOrd="0" parTransId="{E25B0141-942C-438B-81B5-6F7569DE813C}" sibTransId="{35A9165B-3491-4C76-A785-AFB7848240E4}"/>
    <dgm:cxn modelId="{62179976-6A0A-465F-9CD9-4F1C9BF4FFDE}" type="presOf" srcId="{4106993B-C330-4E22-8120-D39D057A648D}" destId="{5598B3C7-8A88-44AA-BB2C-6CC413E53A86}" srcOrd="0" destOrd="0" presId="urn:microsoft.com/office/officeart/2005/8/layout/vList2"/>
    <dgm:cxn modelId="{C6F87ECC-8376-4D8D-A587-FD584DA5B098}" type="presParOf" srcId="{05E47411-4AC1-4F48-85AA-028CA8398E61}" destId="{5598B3C7-8A88-44AA-BB2C-6CC413E53A8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8B3C7-8A88-44AA-BB2C-6CC413E53A86}">
      <dsp:nvSpPr>
        <dsp:cNvPr id="0" name=""/>
        <dsp:cNvSpPr/>
      </dsp:nvSpPr>
      <dsp:spPr>
        <a:xfrm>
          <a:off x="0" y="742"/>
          <a:ext cx="15906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10 to 35%</a:t>
          </a:r>
          <a:endParaRPr lang="en-US" sz="1900" kern="1200" dirty="0"/>
        </a:p>
      </dsp:txBody>
      <dsp:txXfrm>
        <a:off x="22246" y="22988"/>
        <a:ext cx="1546183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F4B44A4F-54BF-413A-889C-958854C5A86F}" type="datetimeFigureOut">
              <a:rPr lang="en-US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C5E5AFB5-954C-4362-BC53-BE20F868B0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8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120" tIns="45560" rIns="91120" bIns="45560" rtlCol="0"/>
          <a:lstStyle>
            <a:lvl1pPr algn="l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120" tIns="45560" rIns="91120" bIns="45560" rtlCol="0"/>
          <a:lstStyle>
            <a:lvl1pPr algn="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8EE55A0E-07D5-43FA-9E3E-E21005110B63}" type="datetimeFigureOut">
              <a:rPr lang="en-US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0" tIns="45560" rIns="91120" bIns="4556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48175"/>
            <a:ext cx="5661025" cy="4213225"/>
          </a:xfrm>
          <a:prstGeom prst="rect">
            <a:avLst/>
          </a:prstGeom>
        </p:spPr>
        <p:txBody>
          <a:bodyPr vert="horz" lIns="91120" tIns="45560" rIns="91120" bIns="4556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120" tIns="45560" rIns="91120" bIns="45560" rtlCol="0" anchor="b"/>
          <a:lstStyle>
            <a:lvl1pPr algn="l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120" tIns="45560" rIns="91120" bIns="45560" rtlCol="0" anchor="b"/>
          <a:lstStyle>
            <a:lvl1pPr algn="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EE1477A6-4647-4A04-90F7-77EB6C91F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67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C894D45-13DA-4C9D-8A5A-DE356353EFAD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59F8B6-8DBE-406F-9054-466A02C69458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85544B05-C25B-4779-B9E9-794E96E27255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15</a:t>
            </a:fld>
            <a:endParaRPr lang="en-US" dirty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8088" y="709613"/>
            <a:ext cx="4662487" cy="3498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2CA62E5-632E-471C-8B96-D7D0C857980D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3C374051-1D67-430D-86DA-784341919E9E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16</a:t>
            </a:fld>
            <a:endParaRPr lang="en-US" dirty="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8088" y="709613"/>
            <a:ext cx="4662487" cy="3498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016268-62CA-4304-B309-1477F0A2114E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8725" y="736600"/>
            <a:ext cx="4618038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75" y="4446588"/>
            <a:ext cx="5191125" cy="41894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Ask Are you going to do this work with us?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5F2715-862D-4663-94DF-382DFC3BD3BA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Ask Are you going to do this work with us?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5F2715-862D-4663-94DF-382DFC3BD3BA}" type="slidenum">
              <a:rPr lang="en-US" smtClean="0"/>
              <a:pPr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we’ll spend most of our time on the first issue – Cost Reduction &amp; Productivity in Welding</a:t>
            </a:r>
          </a:p>
          <a:p>
            <a:r>
              <a:rPr lang="en-US" baseline="0" dirty="0" smtClean="0"/>
              <a:t>Introduce pie chart…yawn!!  How many times have you seen this chart</a:t>
            </a:r>
          </a:p>
          <a:p>
            <a:r>
              <a:rPr lang="en-US" baseline="0" dirty="0" smtClean="0"/>
              <a:t>Where is the real money??  Obviously in Labor.  I think most companies know that is the case but they have a harder time accessing so they hit the EASY button on price of Gas, Wire and Equip</a:t>
            </a:r>
          </a:p>
          <a:p>
            <a:r>
              <a:rPr lang="en-US" baseline="0" dirty="0" smtClean="0"/>
              <a:t>Bain – consulting company did an executive survey </a:t>
            </a:r>
          </a:p>
          <a:p>
            <a:r>
              <a:rPr lang="en-US" baseline="0" dirty="0" smtClean="0"/>
              <a:t>Our approach is to help all of you uncover many of these issues in your welding operation so you can access consumption and TCO’s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1477A6-4647-4A04-90F7-77EB6C91F7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AF463ED-39ED-490B-8F06-045462B7A6CB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4FE8BD3F-18B4-42AC-9EF4-FAE3DAEC8F99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4</a:t>
            </a:fld>
            <a:endParaRPr lang="en-US" dirty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85813" y="473075"/>
            <a:ext cx="5691187" cy="4270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852988"/>
            <a:ext cx="5440363" cy="36242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6AA7F36-AB06-47B2-8B02-B5E85C15D12B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B6492C8-5BA2-46BF-A7D5-A0568CC1AA4A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32090958-03CA-4124-B1F2-DAFAC5EF95E5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6</a:t>
            </a:fld>
            <a:endParaRPr lang="en-US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8088" y="709613"/>
            <a:ext cx="4662487" cy="34988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4586" tIns="47294" rIns="94586" bIns="4729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853847C-951A-4423-9211-26FA6EF7DFC4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DF64723F-E0AC-4D1B-A0BA-BB409FF8C0EE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7</a:t>
            </a:fld>
            <a:endParaRPr lang="en-US" dirty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8088" y="709613"/>
            <a:ext cx="4662487" cy="3498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5BE68D5-3CF8-4C37-BDDD-82527CE2A12B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20592D25-AEAC-45C7-97C2-1267E3B6CA04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10</a:t>
            </a:fld>
            <a:endParaRPr lang="en-US" dirty="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8088" y="709613"/>
            <a:ext cx="4662487" cy="34988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4586" tIns="47294" rIns="94586" bIns="4729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895BCA6-6D83-4A1E-9559-6C614CA31404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7AD68601-86E6-48AC-803A-9926AEEB0391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12</a:t>
            </a:fld>
            <a:endParaRPr lang="en-US" dirty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8088" y="709613"/>
            <a:ext cx="4662487" cy="34988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4586" tIns="47294" rIns="94586" bIns="4729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C7254EB-A975-43CB-BB81-381FD6BFB168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4011613" y="8894763"/>
            <a:ext cx="30654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3" tIns="46967" rIns="93933" bIns="46967" anchor="b"/>
          <a:lstStyle/>
          <a:p>
            <a:pPr algn="r" defTabSz="909638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fld id="{8EBB8FAE-7ADD-47E0-A2AF-0ABD89675A84}" type="slidenum">
              <a:rPr lang="en-US"/>
              <a:pPr algn="r" defTabSz="909638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t>14</a:t>
            </a:fld>
            <a:endParaRPr lang="en-US" dirty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8088" y="709613"/>
            <a:ext cx="4662487" cy="34988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4586" tIns="47294" rIns="94586" bIns="4729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1"/>
          <p:cNvSpPr>
            <a:spLocks noChangeShapeType="1"/>
          </p:cNvSpPr>
          <p:nvPr/>
        </p:nvSpPr>
        <p:spPr bwMode="auto">
          <a:xfrm>
            <a:off x="173038" y="1317625"/>
            <a:ext cx="8751887" cy="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dirty="0">
              <a:cs typeface="+mn-cs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>
            <a:off x="169863" y="6529388"/>
            <a:ext cx="8751887" cy="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dirty="0">
              <a:cs typeface="+mn-cs"/>
            </a:endParaRPr>
          </a:p>
        </p:txBody>
      </p:sp>
      <p:pic>
        <p:nvPicPr>
          <p:cNvPr id="5" name="Picture 40" descr="airgas 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53988"/>
            <a:ext cx="31337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415925" y="1998663"/>
            <a:ext cx="8270875" cy="1730375"/>
            <a:chOff x="118" y="1259"/>
            <a:chExt cx="5210" cy="1090"/>
          </a:xfrm>
        </p:grpSpPr>
        <p:sp>
          <p:nvSpPr>
            <p:cNvPr id="7" name="Rectangle 32"/>
            <p:cNvSpPr>
              <a:spLocks noChangeArrowheads="1"/>
            </p:cNvSpPr>
            <p:nvPr userDrawn="1"/>
          </p:nvSpPr>
          <p:spPr bwMode="auto">
            <a:xfrm>
              <a:off x="118" y="1259"/>
              <a:ext cx="5210" cy="109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cs typeface="+mn-cs"/>
              </a:endParaRPr>
            </a:p>
          </p:txBody>
        </p:sp>
        <p:pic>
          <p:nvPicPr>
            <p:cNvPr id="8" name="Picture 48" descr="PetroChem2Crop"/>
            <p:cNvPicPr preferRelativeResize="0"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" y="1303"/>
              <a:ext cx="944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9" descr="MedicalResp1Crop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4" y="1304"/>
              <a:ext cx="916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0" descr="Food&amp;Bev1Crop"/>
            <p:cNvPicPr preferRelativeResize="0">
              <a:picLocks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84" y="1303"/>
              <a:ext cx="702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1" descr="ManufacturingCrop"/>
            <p:cNvPicPr preferRelativeResize="0"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3" y="1300"/>
              <a:ext cx="773" cy="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2" descr="LifeScience1"/>
            <p:cNvPicPr preferRelativeResize="0"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35" y="1300"/>
              <a:ext cx="817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7"/>
            <p:cNvPicPr preferRelativeResize="0"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78" y="1302"/>
              <a:ext cx="829" cy="10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3986213"/>
            <a:ext cx="8296275" cy="441325"/>
          </a:xfrm>
        </p:spPr>
        <p:txBody>
          <a:bodyPr tIns="182880"/>
          <a:lstStyle>
            <a:lvl1pPr>
              <a:lnSpc>
                <a:spcPct val="85000"/>
              </a:lnSpc>
              <a:spcBef>
                <a:spcPct val="35000"/>
              </a:spcBef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2716-2B9F-4782-B969-F42195FC7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0838" y="520700"/>
            <a:ext cx="2136775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520700"/>
            <a:ext cx="6262688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436C-A142-45A4-A7FC-D694722BB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3" y="520700"/>
            <a:ext cx="8547100" cy="493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5750" y="1223963"/>
            <a:ext cx="8529638" cy="49371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BB266-5AC0-475F-AEF3-BE01DFC057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DA35-F3A4-4648-8BEE-CE8DC0A529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1BB5-CD29-4054-9D6B-8D1659DBA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223963"/>
            <a:ext cx="4187825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975" y="1223963"/>
            <a:ext cx="4189413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2C1B5-D0FD-4EFE-B00D-CE65B8B8A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27B9-A4AD-4674-BBFE-B2B05586F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345E3-0D4F-46F5-AC2E-BC450F8A8C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FC61-4448-4E23-81B3-0C5660A8C6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F5AF-A9AD-4876-8E8B-C9F54C2025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1A9EC-0146-49EB-AAE4-361C8C3DB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0513" y="520700"/>
            <a:ext cx="85471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223963"/>
            <a:ext cx="852963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27432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E9CE2C8B-1EFA-4543-BB3D-26745814D1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-3175" y="-4763"/>
            <a:ext cx="9147175" cy="406401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100000">
                <a:srgbClr val="0080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dirty="0">
              <a:cs typeface="+mn-cs"/>
            </a:endParaRPr>
          </a:p>
        </p:txBody>
      </p:sp>
      <p:pic>
        <p:nvPicPr>
          <p:cNvPr id="7174" name="Picture 19" descr="airgas logo white versio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9575" y="52388"/>
            <a:ext cx="8556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SzPct val="80000"/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4pPr>
      <a:lvl5pPr marL="2171700" indent="-3429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5pPr>
      <a:lvl6pPr marL="26289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6pPr>
      <a:lvl7pPr marL="30861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7pPr>
      <a:lvl8pPr marL="35433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8pPr>
      <a:lvl9pPr marL="4000500" indent="-342900" algn="l" rtl="0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cid:image003.png@01CE9474.5227085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925" y="3986213"/>
            <a:ext cx="8296275" cy="149271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 smtClean="0"/>
              <a:t>Unlocking the Hidden Costs of Welding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0" dirty="0" smtClean="0"/>
              <a:t>Executive Seminar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457200"/>
            <a:ext cx="8328025" cy="4984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Penetration Nugget Shape</a:t>
            </a:r>
          </a:p>
        </p:txBody>
      </p:sp>
      <p:pic>
        <p:nvPicPr>
          <p:cNvPr id="28675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8225"/>
            <a:ext cx="91440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6B193-9080-4A01-908B-9A347D16B18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1026"/>
          <p:cNvSpPr>
            <a:spLocks noChangeArrowheads="1"/>
          </p:cNvSpPr>
          <p:nvPr/>
        </p:nvSpPr>
        <p:spPr bwMode="auto">
          <a:xfrm>
            <a:off x="1573213" y="3843338"/>
            <a:ext cx="165100" cy="165100"/>
          </a:xfrm>
          <a:prstGeom prst="rtTriangle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539" name="Rectangle 1027"/>
          <p:cNvSpPr>
            <a:spLocks noChangeArrowheads="1"/>
          </p:cNvSpPr>
          <p:nvPr/>
        </p:nvSpPr>
        <p:spPr bwMode="auto">
          <a:xfrm>
            <a:off x="187325" y="1577975"/>
            <a:ext cx="321945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latin typeface="+mn-lt"/>
                <a:cs typeface="+mn-cs"/>
              </a:rPr>
              <a:t>              </a:t>
            </a:r>
            <a:r>
              <a:rPr lang="en-US" sz="2000" b="0" u="sng" dirty="0">
                <a:solidFill>
                  <a:schemeClr val="tx2"/>
                </a:solidFill>
                <a:latin typeface="+mn-lt"/>
                <a:cs typeface="+mn-cs"/>
              </a:rPr>
              <a:t>Specified</a:t>
            </a:r>
            <a:endParaRPr lang="en-US" sz="2000" b="0" dirty="0">
              <a:solidFill>
                <a:schemeClr val="tx2"/>
              </a:solidFill>
              <a:latin typeface="+mn-lt"/>
              <a:cs typeface="+mn-cs"/>
            </a:endParaRPr>
          </a:p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latin typeface="+mn-lt"/>
                <a:cs typeface="+mn-cs"/>
              </a:rPr>
              <a:t>       Fillet     Weld Volume</a:t>
            </a:r>
            <a:endParaRPr lang="en-US" sz="2000" b="0" dirty="0">
              <a:solidFill>
                <a:schemeClr val="hlink"/>
              </a:solidFill>
              <a:latin typeface="+mn-lt"/>
              <a:cs typeface="+mn-cs"/>
            </a:endParaRPr>
          </a:p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latin typeface="+mn-lt"/>
                <a:cs typeface="+mn-cs"/>
              </a:rPr>
              <a:t>   Leg Size         (lb/ft) *</a:t>
            </a:r>
            <a:endParaRPr lang="en-US" sz="2000" b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5540" name="Rectangle 1028"/>
          <p:cNvSpPr>
            <a:spLocks noChangeArrowheads="1"/>
          </p:cNvSpPr>
          <p:nvPr/>
        </p:nvSpPr>
        <p:spPr bwMode="auto">
          <a:xfrm>
            <a:off x="533400" y="3657600"/>
            <a:ext cx="2383666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dirty="0">
                <a:solidFill>
                  <a:schemeClr val="tx2"/>
                </a:solidFill>
                <a:cs typeface="+mn-cs"/>
              </a:rPr>
              <a:t>   </a:t>
            </a:r>
            <a:r>
              <a:rPr lang="en-US" sz="2000" b="0" dirty="0">
                <a:solidFill>
                  <a:schemeClr val="tx2"/>
                </a:solidFill>
                <a:latin typeface="Arial (body)"/>
                <a:cs typeface="+mn-cs"/>
              </a:rPr>
              <a:t>3/16            0.060</a:t>
            </a:r>
            <a:endParaRPr lang="en-US" sz="20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(body)"/>
              <a:cs typeface="+mn-cs"/>
            </a:endParaRPr>
          </a:p>
        </p:txBody>
      </p:sp>
      <p:sp>
        <p:nvSpPr>
          <p:cNvPr id="30725" name="Line 1029"/>
          <p:cNvSpPr>
            <a:spLocks noChangeShapeType="1"/>
          </p:cNvSpPr>
          <p:nvPr/>
        </p:nvSpPr>
        <p:spPr bwMode="auto">
          <a:xfrm>
            <a:off x="658813" y="2738438"/>
            <a:ext cx="810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6" name="Line 1030"/>
          <p:cNvSpPr>
            <a:spLocks noChangeShapeType="1"/>
          </p:cNvSpPr>
          <p:nvPr/>
        </p:nvSpPr>
        <p:spPr bwMode="auto">
          <a:xfrm>
            <a:off x="658813" y="1524000"/>
            <a:ext cx="810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544" name="Rectangle 103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533400"/>
            <a:ext cx="8229600" cy="5715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Over Weld Fillet Weld Size Costs</a:t>
            </a:r>
          </a:p>
        </p:txBody>
      </p:sp>
      <p:sp>
        <p:nvSpPr>
          <p:cNvPr id="30728" name="Line 1033"/>
          <p:cNvSpPr>
            <a:spLocks noChangeShapeType="1"/>
          </p:cNvSpPr>
          <p:nvPr/>
        </p:nvSpPr>
        <p:spPr bwMode="auto">
          <a:xfrm>
            <a:off x="3460750" y="1536700"/>
            <a:ext cx="0" cy="3830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0729" name="Line 1034"/>
          <p:cNvSpPr>
            <a:spLocks noChangeShapeType="1"/>
          </p:cNvSpPr>
          <p:nvPr/>
        </p:nvSpPr>
        <p:spPr bwMode="auto">
          <a:xfrm flipH="1">
            <a:off x="6754813" y="1557338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0730" name="Line 1035"/>
          <p:cNvSpPr>
            <a:spLocks noChangeShapeType="1"/>
          </p:cNvSpPr>
          <p:nvPr/>
        </p:nvSpPr>
        <p:spPr bwMode="auto">
          <a:xfrm>
            <a:off x="658813" y="5367338"/>
            <a:ext cx="810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548" name="Rectangle 1036"/>
          <p:cNvSpPr>
            <a:spLocks noChangeArrowheads="1"/>
          </p:cNvSpPr>
          <p:nvPr/>
        </p:nvSpPr>
        <p:spPr bwMode="auto">
          <a:xfrm>
            <a:off x="7360002" y="3751263"/>
            <a:ext cx="912109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rgbClr val="FF0000"/>
                </a:solidFill>
                <a:cs typeface="+mn-cs"/>
              </a:rPr>
              <a:t>77.5%</a:t>
            </a:r>
            <a:endParaRPr lang="en-US" sz="20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5549" name="Rectangle 1037"/>
          <p:cNvSpPr>
            <a:spLocks noChangeArrowheads="1"/>
          </p:cNvSpPr>
          <p:nvPr/>
        </p:nvSpPr>
        <p:spPr bwMode="auto">
          <a:xfrm>
            <a:off x="6983413" y="1524000"/>
            <a:ext cx="1463675" cy="87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                                                                </a:t>
            </a:r>
          </a:p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b="0" dirty="0" smtClean="0">
                <a:solidFill>
                  <a:srgbClr val="FF0000"/>
                </a:solidFill>
                <a:latin typeface="+mn-lt"/>
                <a:cs typeface="+mn-cs"/>
              </a:rPr>
              <a:t>Over Weld</a:t>
            </a:r>
            <a:endParaRPr lang="en-US" sz="2000" b="0" dirty="0">
              <a:solidFill>
                <a:srgbClr val="FF0000"/>
              </a:solidFill>
              <a:latin typeface="+mn-lt"/>
              <a:cs typeface="+mn-cs"/>
            </a:endParaRPr>
          </a:p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     </a:t>
            </a:r>
            <a:r>
              <a:rPr lang="en-US" sz="2000" b="0" dirty="0">
                <a:solidFill>
                  <a:srgbClr val="FF0000"/>
                </a:solidFill>
                <a:latin typeface="+mn-lt"/>
                <a:cs typeface="+mn-cs"/>
              </a:rPr>
              <a:t>%</a:t>
            </a:r>
          </a:p>
        </p:txBody>
      </p:sp>
      <p:sp>
        <p:nvSpPr>
          <p:cNvPr id="30733" name="AutoShape 1038"/>
          <p:cNvSpPr>
            <a:spLocks noChangeArrowheads="1"/>
          </p:cNvSpPr>
          <p:nvPr/>
        </p:nvSpPr>
        <p:spPr bwMode="auto">
          <a:xfrm>
            <a:off x="4849813" y="3767138"/>
            <a:ext cx="228600" cy="228600"/>
          </a:xfrm>
          <a:prstGeom prst="rtTriangle">
            <a:avLst/>
          </a:prstGeom>
          <a:solidFill>
            <a:srgbClr val="FF003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552" name="Rectangle 1040"/>
          <p:cNvSpPr>
            <a:spLocks noChangeArrowheads="1"/>
          </p:cNvSpPr>
          <p:nvPr/>
        </p:nvSpPr>
        <p:spPr bwMode="auto">
          <a:xfrm>
            <a:off x="3581400" y="1600200"/>
            <a:ext cx="3525838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latin typeface="+mn-lt"/>
                <a:cs typeface="+mn-cs"/>
              </a:rPr>
              <a:t>                </a:t>
            </a:r>
            <a:r>
              <a:rPr lang="en-US" sz="2000" b="0" u="sng" dirty="0">
                <a:solidFill>
                  <a:schemeClr val="tx2"/>
                </a:solidFill>
                <a:latin typeface="+mn-lt"/>
                <a:cs typeface="+mn-cs"/>
              </a:rPr>
              <a:t>Actual</a:t>
            </a:r>
            <a:r>
              <a:rPr lang="en-US" sz="2000" b="0" dirty="0">
                <a:solidFill>
                  <a:schemeClr val="tx2"/>
                </a:solidFill>
                <a:latin typeface="+mn-lt"/>
                <a:cs typeface="+mn-cs"/>
              </a:rPr>
              <a:t>                                                 </a:t>
            </a:r>
          </a:p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latin typeface="+mn-lt"/>
                <a:cs typeface="+mn-cs"/>
              </a:rPr>
              <a:t>  Fillet          Weld Volume         Leg Size            (lb/ft) *                 </a:t>
            </a:r>
            <a:endParaRPr lang="en-US" sz="2000" b="0" dirty="0">
              <a:solidFill>
                <a:schemeClr val="hlink"/>
              </a:solidFill>
              <a:latin typeface="+mn-lt"/>
              <a:cs typeface="+mn-cs"/>
            </a:endParaRPr>
          </a:p>
        </p:txBody>
      </p:sp>
      <p:sp>
        <p:nvSpPr>
          <p:cNvPr id="65553" name="Rectangle 1041"/>
          <p:cNvSpPr>
            <a:spLocks noChangeArrowheads="1"/>
          </p:cNvSpPr>
          <p:nvPr/>
        </p:nvSpPr>
        <p:spPr bwMode="auto">
          <a:xfrm>
            <a:off x="3709797" y="3717925"/>
            <a:ext cx="2665794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1/4                   0.1065</a:t>
            </a:r>
            <a:endParaRPr lang="en-US" sz="20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5559" name="Rectangle 1047"/>
          <p:cNvSpPr>
            <a:spLocks noChangeArrowheads="1"/>
          </p:cNvSpPr>
          <p:nvPr/>
        </p:nvSpPr>
        <p:spPr bwMode="auto">
          <a:xfrm>
            <a:off x="7361034" y="4605338"/>
            <a:ext cx="698909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rgbClr val="FF0000"/>
                </a:solidFill>
                <a:cs typeface="+mn-cs"/>
              </a:rPr>
              <a:t>56%</a:t>
            </a:r>
          </a:p>
        </p:txBody>
      </p:sp>
      <p:sp>
        <p:nvSpPr>
          <p:cNvPr id="65565" name="Rectangle 1053"/>
          <p:cNvSpPr>
            <a:spLocks noChangeArrowheads="1"/>
          </p:cNvSpPr>
          <p:nvPr/>
        </p:nvSpPr>
        <p:spPr bwMode="auto">
          <a:xfrm>
            <a:off x="7284143" y="2776538"/>
            <a:ext cx="841577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rgbClr val="FF0000"/>
                </a:solidFill>
                <a:cs typeface="+mn-cs"/>
              </a:rPr>
              <a:t>122%</a:t>
            </a:r>
            <a:endParaRPr lang="en-US" sz="20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grpSp>
        <p:nvGrpSpPr>
          <p:cNvPr id="2" name="Group 1058"/>
          <p:cNvGrpSpPr>
            <a:grpSpLocks/>
          </p:cNvGrpSpPr>
          <p:nvPr/>
        </p:nvGrpSpPr>
        <p:grpSpPr bwMode="auto">
          <a:xfrm>
            <a:off x="246062" y="2800354"/>
            <a:ext cx="6202363" cy="354013"/>
            <a:chOff x="155" y="1770"/>
            <a:chExt cx="3907" cy="223"/>
          </a:xfrm>
        </p:grpSpPr>
        <p:sp>
          <p:nvSpPr>
            <p:cNvPr id="65561" name="Rectangle 1049"/>
            <p:cNvSpPr>
              <a:spLocks noChangeArrowheads="1"/>
            </p:cNvSpPr>
            <p:nvPr/>
          </p:nvSpPr>
          <p:spPr bwMode="auto">
            <a:xfrm>
              <a:off x="155" y="1770"/>
              <a:ext cx="390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solidFill>
                    <a:schemeClr val="tx2"/>
                  </a:solidFill>
                  <a:cs typeface="+mn-cs"/>
                </a:rPr>
                <a:t>       </a:t>
              </a:r>
              <a:r>
                <a:rPr lang="en-US" sz="2000" b="0" dirty="0">
                  <a:solidFill>
                    <a:schemeClr val="tx2"/>
                  </a:solidFill>
                  <a:cs typeface="+mn-cs"/>
                </a:rPr>
                <a:t>1/8             0.027               3/16                 0.060   </a:t>
              </a:r>
              <a:endParaRPr lang="en-US" sz="20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endParaRPr>
            </a:p>
          </p:txBody>
        </p:sp>
        <p:sp>
          <p:nvSpPr>
            <p:cNvPr id="30748" name="AutoShape 1050"/>
            <p:cNvSpPr>
              <a:spLocks noChangeArrowheads="1"/>
            </p:cNvSpPr>
            <p:nvPr/>
          </p:nvSpPr>
          <p:spPr bwMode="auto">
            <a:xfrm>
              <a:off x="3047" y="1845"/>
              <a:ext cx="104" cy="104"/>
            </a:xfrm>
            <a:prstGeom prst="rtTriangl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0749" name="AutoShape 1052"/>
            <p:cNvSpPr>
              <a:spLocks noChangeArrowheads="1"/>
            </p:cNvSpPr>
            <p:nvPr/>
          </p:nvSpPr>
          <p:spPr bwMode="auto">
            <a:xfrm>
              <a:off x="1018" y="1893"/>
              <a:ext cx="69" cy="69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0750" name="AutoShape 1054"/>
            <p:cNvSpPr>
              <a:spLocks noChangeArrowheads="1"/>
            </p:cNvSpPr>
            <p:nvPr/>
          </p:nvSpPr>
          <p:spPr bwMode="auto">
            <a:xfrm>
              <a:off x="3055" y="1872"/>
              <a:ext cx="69" cy="69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30739" name="AutoShape 1055"/>
          <p:cNvSpPr>
            <a:spLocks noChangeArrowheads="1"/>
          </p:cNvSpPr>
          <p:nvPr/>
        </p:nvSpPr>
        <p:spPr bwMode="auto">
          <a:xfrm>
            <a:off x="4849813" y="3830638"/>
            <a:ext cx="165100" cy="165100"/>
          </a:xfrm>
          <a:prstGeom prst="rtTriangle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1057"/>
          <p:cNvGrpSpPr>
            <a:grpSpLocks/>
          </p:cNvGrpSpPr>
          <p:nvPr/>
        </p:nvGrpSpPr>
        <p:grpSpPr bwMode="auto">
          <a:xfrm>
            <a:off x="404813" y="4589469"/>
            <a:ext cx="6203950" cy="354013"/>
            <a:chOff x="255" y="2891"/>
            <a:chExt cx="3908" cy="223"/>
          </a:xfrm>
        </p:grpSpPr>
        <p:sp>
          <p:nvSpPr>
            <p:cNvPr id="65555" name="Rectangle 1043"/>
            <p:cNvSpPr>
              <a:spLocks noChangeArrowheads="1"/>
            </p:cNvSpPr>
            <p:nvPr/>
          </p:nvSpPr>
          <p:spPr bwMode="auto">
            <a:xfrm>
              <a:off x="255" y="2891"/>
              <a:ext cx="390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solidFill>
                    <a:schemeClr val="tx2"/>
                  </a:solidFill>
                  <a:cs typeface="+mn-cs"/>
                </a:rPr>
                <a:t>     </a:t>
              </a:r>
              <a:r>
                <a:rPr lang="en-US" sz="2000" b="0" dirty="0">
                  <a:solidFill>
                    <a:schemeClr val="tx2"/>
                  </a:solidFill>
                  <a:cs typeface="+mn-cs"/>
                </a:rPr>
                <a:t>1/4             0.1065               5/16                  0.166  </a:t>
              </a:r>
              <a:endParaRPr lang="en-US" sz="20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endParaRPr>
            </a:p>
          </p:txBody>
        </p:sp>
        <p:sp>
          <p:nvSpPr>
            <p:cNvPr id="65556" name="AutoShape 1044"/>
            <p:cNvSpPr>
              <a:spLocks noChangeArrowheads="1"/>
            </p:cNvSpPr>
            <p:nvPr/>
          </p:nvSpPr>
          <p:spPr bwMode="auto">
            <a:xfrm>
              <a:off x="3055" y="2901"/>
              <a:ext cx="179" cy="179"/>
            </a:xfrm>
            <a:prstGeom prst="rtTriangle">
              <a:avLst/>
            </a:prstGeom>
            <a:solidFill>
              <a:srgbClr val="FF003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0745" name="AutoShape 1045"/>
            <p:cNvSpPr>
              <a:spLocks noChangeArrowheads="1"/>
            </p:cNvSpPr>
            <p:nvPr/>
          </p:nvSpPr>
          <p:spPr bwMode="auto">
            <a:xfrm>
              <a:off x="991" y="2949"/>
              <a:ext cx="144" cy="144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0746" name="AutoShape 1056"/>
            <p:cNvSpPr>
              <a:spLocks noChangeArrowheads="1"/>
            </p:cNvSpPr>
            <p:nvPr/>
          </p:nvSpPr>
          <p:spPr bwMode="auto">
            <a:xfrm>
              <a:off x="3055" y="2936"/>
              <a:ext cx="144" cy="144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30741" name="TextBox 28"/>
          <p:cNvSpPr txBox="1">
            <a:spLocks noChangeArrowheads="1"/>
          </p:cNvSpPr>
          <p:nvPr/>
        </p:nvSpPr>
        <p:spPr bwMode="auto">
          <a:xfrm>
            <a:off x="2025650" y="5410200"/>
            <a:ext cx="417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dirty="0">
                <a:latin typeface="Calibri" pitchFamily="34" charset="0"/>
              </a:rPr>
              <a:t>*Fillet leg size is for Theoretical Weld Volume per foot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603CCA-A309-40AC-989F-522F83BAD91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9" grpId="0" autoUpdateAnimBg="0"/>
      <p:bldP spid="655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609600"/>
            <a:ext cx="8610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Would You Over Weld This Joint? 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47" name="Picture 3" descr="mateial "/>
          <p:cNvPicPr>
            <a:picLocks noChangeAspect="1" noChangeArrowheads="1"/>
          </p:cNvPicPr>
          <p:nvPr/>
        </p:nvPicPr>
        <p:blipFill>
          <a:blip r:embed="rId2" cstate="print">
            <a:lum bright="24000" contrast="24000"/>
          </a:blip>
          <a:srcRect/>
          <a:stretch>
            <a:fillRect/>
          </a:stretch>
        </p:blipFill>
        <p:spPr bwMode="auto">
          <a:xfrm>
            <a:off x="457200" y="1459807"/>
            <a:ext cx="4419600" cy="295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opy of vert-down cut"/>
          <p:cNvPicPr>
            <a:picLocks noChangeAspect="1" noChangeArrowheads="1"/>
          </p:cNvPicPr>
          <p:nvPr/>
        </p:nvPicPr>
        <p:blipFill>
          <a:blip r:embed="rId3" cstate="print">
            <a:lum bright="20000" contrast="40000"/>
          </a:blip>
          <a:srcRect/>
          <a:stretch>
            <a:fillRect/>
          </a:stretch>
        </p:blipFill>
        <p:spPr bwMode="auto">
          <a:xfrm>
            <a:off x="5029199" y="3105150"/>
            <a:ext cx="3886199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962A39-AFAD-436D-B53B-6F90ADBC14D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ChangeArrowheads="1"/>
          </p:cNvSpPr>
          <p:nvPr/>
        </p:nvSpPr>
        <p:spPr bwMode="auto">
          <a:xfrm>
            <a:off x="2878138" y="1258888"/>
            <a:ext cx="3317875" cy="1485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dirty="0">
              <a:cs typeface="+mn-cs"/>
            </a:endParaRPr>
          </a:p>
        </p:txBody>
      </p:sp>
      <p:sp>
        <p:nvSpPr>
          <p:cNvPr id="63491" name="Rectangle 2051"/>
          <p:cNvSpPr>
            <a:spLocks noChangeArrowheads="1"/>
          </p:cNvSpPr>
          <p:nvPr/>
        </p:nvSpPr>
        <p:spPr bwMode="auto">
          <a:xfrm>
            <a:off x="3192463" y="1219200"/>
            <a:ext cx="2709862" cy="18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GMAW - “MIG”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10 welders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27.00 $ / hr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8.8 lb / hr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sz="2000" dirty="0">
              <a:solidFill>
                <a:srgbClr val="FFCC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grpSp>
        <p:nvGrpSpPr>
          <p:cNvPr id="2" name="Group 2069"/>
          <p:cNvGrpSpPr>
            <a:grpSpLocks/>
          </p:cNvGrpSpPr>
          <p:nvPr/>
        </p:nvGrpSpPr>
        <p:grpSpPr bwMode="auto">
          <a:xfrm>
            <a:off x="762001" y="2955925"/>
            <a:ext cx="3276600" cy="1876425"/>
            <a:chOff x="547" y="1986"/>
            <a:chExt cx="1997" cy="1182"/>
          </a:xfrm>
          <a:solidFill>
            <a:srgbClr val="FFFFCC"/>
          </a:solidFill>
        </p:grpSpPr>
        <p:sp>
          <p:nvSpPr>
            <p:cNvPr id="63493" name="Rectangle 2053"/>
            <p:cNvSpPr>
              <a:spLocks noChangeArrowheads="1"/>
            </p:cNvSpPr>
            <p:nvPr/>
          </p:nvSpPr>
          <p:spPr bwMode="auto">
            <a:xfrm>
              <a:off x="547" y="1986"/>
              <a:ext cx="1997" cy="11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sz="2000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63494" name="AutoShape 2054"/>
            <p:cNvSpPr>
              <a:spLocks noChangeArrowheads="1"/>
            </p:cNvSpPr>
            <p:nvPr/>
          </p:nvSpPr>
          <p:spPr bwMode="auto">
            <a:xfrm>
              <a:off x="1342" y="2049"/>
              <a:ext cx="280" cy="280"/>
            </a:xfrm>
            <a:prstGeom prst="rtTriangl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070"/>
          <p:cNvGrpSpPr>
            <a:grpSpLocks/>
          </p:cNvGrpSpPr>
          <p:nvPr/>
        </p:nvGrpSpPr>
        <p:grpSpPr bwMode="auto">
          <a:xfrm>
            <a:off x="5059363" y="2989263"/>
            <a:ext cx="3170237" cy="1876425"/>
            <a:chOff x="3187" y="2007"/>
            <a:chExt cx="1997" cy="1182"/>
          </a:xfrm>
          <a:solidFill>
            <a:srgbClr val="FFFFCC"/>
          </a:solidFill>
        </p:grpSpPr>
        <p:sp>
          <p:nvSpPr>
            <p:cNvPr id="63508" name="Rectangle 2068"/>
            <p:cNvSpPr>
              <a:spLocks noChangeArrowheads="1"/>
            </p:cNvSpPr>
            <p:nvPr/>
          </p:nvSpPr>
          <p:spPr bwMode="auto">
            <a:xfrm>
              <a:off x="3187" y="2007"/>
              <a:ext cx="1997" cy="11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sz="2000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63499" name="AutoShape 2059"/>
            <p:cNvSpPr>
              <a:spLocks noChangeArrowheads="1"/>
            </p:cNvSpPr>
            <p:nvPr/>
          </p:nvSpPr>
          <p:spPr bwMode="auto">
            <a:xfrm>
              <a:off x="3983" y="2072"/>
              <a:ext cx="376" cy="376"/>
            </a:xfrm>
            <a:prstGeom prst="rtTriangl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00" name="AutoShape 2060"/>
            <p:cNvSpPr>
              <a:spLocks noChangeArrowheads="1"/>
            </p:cNvSpPr>
            <p:nvPr/>
          </p:nvSpPr>
          <p:spPr bwMode="auto">
            <a:xfrm>
              <a:off x="3983" y="2168"/>
              <a:ext cx="280" cy="280"/>
            </a:xfrm>
            <a:prstGeom prst="rtTriangl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01" name="Rectangle 2061"/>
            <p:cNvSpPr>
              <a:spLocks noChangeArrowheads="1"/>
            </p:cNvSpPr>
            <p:nvPr/>
          </p:nvSpPr>
          <p:spPr bwMode="auto">
            <a:xfrm>
              <a:off x="3209" y="2466"/>
              <a:ext cx="1975" cy="6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dist="254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1900" dirty="0">
                  <a:solidFill>
                    <a:schemeClr val="tx2"/>
                  </a:solidFill>
                  <a:cs typeface="+mn-cs"/>
                </a:rPr>
                <a:t>Travel Speed – 14.0 ipm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sz="1900" dirty="0">
                <a:solidFill>
                  <a:schemeClr val="tx2"/>
                </a:solidFill>
                <a:cs typeface="+mn-cs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1900" dirty="0" smtClean="0">
                  <a:solidFill>
                    <a:schemeClr val="tx2"/>
                  </a:solidFill>
                  <a:cs typeface="+mn-cs"/>
                </a:rPr>
                <a:t>Cost: $597,727/yr</a:t>
              </a:r>
              <a:endParaRPr lang="en-US" sz="19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endParaRPr>
            </a:p>
          </p:txBody>
        </p:sp>
      </p:grpSp>
      <p:sp>
        <p:nvSpPr>
          <p:cNvPr id="63503" name="Text Box 2063"/>
          <p:cNvSpPr txBox="1">
            <a:spLocks noChangeArrowheads="1"/>
          </p:cNvSpPr>
          <p:nvPr/>
        </p:nvSpPr>
        <p:spPr bwMode="auto">
          <a:xfrm>
            <a:off x="4114800" y="3733801"/>
            <a:ext cx="914400" cy="35394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2000" dirty="0">
                <a:solidFill>
                  <a:schemeClr val="bg1"/>
                </a:solidFill>
              </a:rPr>
              <a:t>77.5%</a:t>
            </a:r>
          </a:p>
        </p:txBody>
      </p:sp>
      <p:sp>
        <p:nvSpPr>
          <p:cNvPr id="1032" name="Rectangle 2067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533400"/>
            <a:ext cx="9144000" cy="484748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3450" dirty="0" smtClean="0"/>
              <a:t>Weld Size: Where Have the Welders Gone?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C2BBD-B069-4A37-B7EC-BB3F00B55E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3733800"/>
            <a:ext cx="2971800" cy="104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1900" dirty="0" smtClean="0">
                <a:solidFill>
                  <a:schemeClr val="tx2"/>
                </a:solidFill>
              </a:rPr>
              <a:t>Travel Speed – 25.2 </a:t>
            </a:r>
            <a:r>
              <a:rPr lang="en-US" sz="1900" dirty="0" err="1" smtClean="0">
                <a:solidFill>
                  <a:schemeClr val="tx2"/>
                </a:solidFill>
              </a:rPr>
              <a:t>ipm</a:t>
            </a:r>
            <a:endParaRPr lang="en-US" sz="1900" dirty="0" smtClean="0">
              <a:solidFill>
                <a:schemeClr val="tx2"/>
              </a:solidFill>
            </a:endParaRP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sz="1900" dirty="0" smtClean="0">
              <a:solidFill>
                <a:schemeClr val="tx2"/>
              </a:solidFill>
            </a:endParaRP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1900" dirty="0" smtClean="0">
                <a:solidFill>
                  <a:schemeClr val="tx2"/>
                </a:solidFill>
              </a:rPr>
              <a:t>Cost: $332,849/yr</a:t>
            </a:r>
            <a:endParaRPr lang="en-US" sz="19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600" y="3124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6B76"/>
                </a:solidFill>
              </a:rPr>
              <a:t>3/16</a:t>
            </a:r>
            <a:endParaRPr lang="en-US" sz="2000" dirty="0">
              <a:solidFill>
                <a:srgbClr val="006B7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57800" y="3200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6B76"/>
                </a:solidFill>
              </a:rPr>
              <a:t>1/4</a:t>
            </a:r>
            <a:endParaRPr lang="en-US" sz="2000" dirty="0">
              <a:solidFill>
                <a:srgbClr val="006B76"/>
              </a:solidFill>
            </a:endParaRPr>
          </a:p>
        </p:txBody>
      </p:sp>
      <p:cxnSp>
        <p:nvCxnSpPr>
          <p:cNvPr id="30" name="Straight Arrow Connector 29"/>
          <p:cNvCxnSpPr>
            <a:stCxn id="63493" idx="2"/>
          </p:cNvCxnSpPr>
          <p:nvPr/>
        </p:nvCxnSpPr>
        <p:spPr bwMode="auto">
          <a:xfrm>
            <a:off x="2400301" y="4832350"/>
            <a:ext cx="876299" cy="8064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H="1">
            <a:off x="5486400" y="4876800"/>
            <a:ext cx="9906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2063"/>
          <p:cNvSpPr txBox="1">
            <a:spLocks noChangeArrowheads="1"/>
          </p:cNvSpPr>
          <p:nvPr/>
        </p:nvSpPr>
        <p:spPr bwMode="auto">
          <a:xfrm>
            <a:off x="2438400" y="5715000"/>
            <a:ext cx="3810000" cy="6096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$264,878/yr or 9,033 hour              4 less people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3" grpId="0" animBg="1" autoUpdateAnimBg="0"/>
      <p:bldP spid="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54163"/>
            <a:ext cx="3962400" cy="27463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000" i="0" dirty="0" smtClean="0"/>
              <a:t>Spray Transfer</a:t>
            </a:r>
            <a:r>
              <a:rPr lang="en-US" sz="2000" dirty="0" smtClean="0"/>
              <a:t> </a:t>
            </a:r>
            <a:endParaRPr lang="en-US" dirty="0"/>
          </a:p>
        </p:txBody>
      </p:sp>
      <p:pic>
        <p:nvPicPr>
          <p:cNvPr id="34819" name="Picture 3" descr="mateial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762000"/>
            <a:ext cx="4495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876800" y="914400"/>
            <a:ext cx="2057400" cy="1981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4800600" y="1447800"/>
            <a:ext cx="2667000" cy="2590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5715000" y="1066800"/>
            <a:ext cx="228600" cy="2514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pic>
        <p:nvPicPr>
          <p:cNvPr id="34823" name="Picture 7" descr="gmaw fus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14600"/>
            <a:ext cx="4648200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4670425" y="4351337"/>
            <a:ext cx="1730375" cy="31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700" dirty="0"/>
              <a:t>Lack of Fusion</a:t>
            </a:r>
          </a:p>
        </p:txBody>
      </p:sp>
      <p:cxnSp>
        <p:nvCxnSpPr>
          <p:cNvPr id="34825" name="Straight Arrow Connector 9"/>
          <p:cNvCxnSpPr>
            <a:cxnSpLocks noChangeShapeType="1"/>
          </p:cNvCxnSpPr>
          <p:nvPr/>
        </p:nvCxnSpPr>
        <p:spPr bwMode="auto">
          <a:xfrm flipH="1">
            <a:off x="1524000" y="4521200"/>
            <a:ext cx="3200400" cy="1270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34826" name="Straight Arrow Connector 10"/>
          <p:cNvCxnSpPr>
            <a:cxnSpLocks noChangeShapeType="1"/>
            <a:stCxn id="34824" idx="1"/>
          </p:cNvCxnSpPr>
          <p:nvPr/>
        </p:nvCxnSpPr>
        <p:spPr bwMode="auto">
          <a:xfrm flipH="1">
            <a:off x="2286000" y="4508688"/>
            <a:ext cx="2384425" cy="977712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34827" name="Straight Arrow Connector 15"/>
          <p:cNvCxnSpPr>
            <a:cxnSpLocks noChangeShapeType="1"/>
          </p:cNvCxnSpPr>
          <p:nvPr/>
        </p:nvCxnSpPr>
        <p:spPr bwMode="auto">
          <a:xfrm>
            <a:off x="2057400" y="1676400"/>
            <a:ext cx="2514600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029200" y="5211763"/>
            <a:ext cx="3962400" cy="274637"/>
          </a:xfrm>
          <a:prstGeom prst="rect">
            <a:avLst/>
          </a:prstGeom>
          <a:ln w="25400" cap="flat" cmpd="sng" algn="ctr">
            <a:solidFill>
              <a:schemeClr val="accent3"/>
            </a:solidFill>
            <a:prstDash val="solid"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90000"/>
              </a:lnSpc>
              <a:defRPr/>
            </a:pPr>
            <a:r>
              <a:rPr lang="en-US" sz="2000" kern="0" dirty="0"/>
              <a:t>Short Circuit Transfer</a:t>
            </a:r>
            <a:r>
              <a:rPr lang="en-US" sz="2000" i="1" kern="0" dirty="0"/>
              <a:t> </a:t>
            </a:r>
            <a:endParaRPr lang="en-US" sz="3600" i="1" kern="0" dirty="0"/>
          </a:p>
        </p:txBody>
      </p:sp>
      <p:cxnSp>
        <p:nvCxnSpPr>
          <p:cNvPr id="34829" name="Straight Arrow Connector 18"/>
          <p:cNvCxnSpPr>
            <a:cxnSpLocks noChangeShapeType="1"/>
          </p:cNvCxnSpPr>
          <p:nvPr/>
        </p:nvCxnSpPr>
        <p:spPr bwMode="auto">
          <a:xfrm flipH="1">
            <a:off x="4746625" y="5334000"/>
            <a:ext cx="1425575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5A7D81-84CA-476A-A437-DEAC04E2C1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9" name="Rectangle 15"/>
          <p:cNvSpPr txBox="1">
            <a:spLocks noChangeArrowheads="1"/>
          </p:cNvSpPr>
          <p:nvPr/>
        </p:nvSpPr>
        <p:spPr bwMode="auto">
          <a:xfrm>
            <a:off x="76200" y="152400"/>
            <a:ext cx="89154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Process / Gas Selection (One Reason</a:t>
            </a:r>
            <a:r>
              <a:rPr kumimoji="0" lang="en-US" sz="2800" b="1" i="1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for Over Weld)</a:t>
            </a:r>
            <a:endParaRPr kumimoji="0" lang="en-US" sz="28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57200" y="6581898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878138" y="1371600"/>
            <a:ext cx="3317875" cy="1485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dirty="0">
              <a:cs typeface="+mn-cs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78175" y="1371600"/>
            <a:ext cx="291782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GMAW - “MIG”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10 welders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27.00 $/hr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2000" b="0" dirty="0">
                <a:solidFill>
                  <a:schemeClr val="tx2"/>
                </a:solidFill>
                <a:cs typeface="+mn-cs"/>
              </a:rPr>
              <a:t>1/4” Fillet – 8.8 lb / hr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3235325"/>
            <a:ext cx="3968750" cy="2308225"/>
            <a:chOff x="246" y="1574"/>
            <a:chExt cx="2500" cy="1454"/>
          </a:xfrm>
          <a:solidFill>
            <a:srgbClr val="FFFFCC"/>
          </a:solidFill>
        </p:grpSpPr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246" y="1574"/>
              <a:ext cx="2500" cy="1454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671" y="1743"/>
              <a:ext cx="1744" cy="2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1800" dirty="0" smtClean="0">
                  <a:solidFill>
                    <a:schemeClr val="tx2"/>
                  </a:solidFill>
                  <a:cs typeface="+mn-cs"/>
                </a:rPr>
                <a:t>Avg. Arc On Time </a:t>
              </a:r>
              <a:r>
                <a:rPr lang="en-US" sz="1800" dirty="0">
                  <a:solidFill>
                    <a:schemeClr val="tx2"/>
                  </a:solidFill>
                  <a:cs typeface="+mn-cs"/>
                </a:rPr>
                <a:t>- 15%</a:t>
              </a:r>
              <a:endPara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310" y="2107"/>
              <a:ext cx="2325" cy="6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solidFill>
                    <a:schemeClr val="tx2"/>
                  </a:solidFill>
                  <a:cs typeface="+mn-cs"/>
                </a:rPr>
                <a:t>Travel Speed - 14 ipm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sz="2000" dirty="0">
                <a:solidFill>
                  <a:schemeClr val="tx2"/>
                </a:solidFill>
                <a:cs typeface="+mn-cs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solidFill>
                    <a:schemeClr val="tx2"/>
                  </a:solidFill>
                  <a:cs typeface="+mn-cs"/>
                </a:rPr>
                <a:t>Cost – 597,727.74 $ / yr.</a:t>
              </a:r>
              <a:endPara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22850" y="3257550"/>
            <a:ext cx="3968750" cy="2309813"/>
            <a:chOff x="2942" y="1588"/>
            <a:chExt cx="2500" cy="1455"/>
          </a:xfrm>
          <a:solidFill>
            <a:srgbClr val="FFFFCC"/>
          </a:solidFill>
        </p:grpSpPr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2942" y="1588"/>
              <a:ext cx="2500" cy="14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3017" y="2122"/>
              <a:ext cx="2325" cy="6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solidFill>
                    <a:schemeClr val="tx2"/>
                  </a:solidFill>
                  <a:cs typeface="+mn-cs"/>
                </a:rPr>
                <a:t>Travel Speed - 14 ipm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sz="2000" dirty="0">
                <a:solidFill>
                  <a:schemeClr val="tx2"/>
                </a:solidFill>
                <a:cs typeface="+mn-cs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solidFill>
                    <a:schemeClr val="tx2"/>
                  </a:solidFill>
                  <a:cs typeface="+mn-cs"/>
                </a:rPr>
                <a:t>Cost – 460,298.31 $ / yr.</a:t>
              </a:r>
              <a:endPara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3330" y="1702"/>
              <a:ext cx="1744" cy="2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1800" dirty="0" smtClean="0">
                  <a:solidFill>
                    <a:schemeClr val="tx2"/>
                  </a:solidFill>
                  <a:cs typeface="+mn-cs"/>
                </a:rPr>
                <a:t>Avg. Arc On Time </a:t>
              </a:r>
              <a:r>
                <a:rPr lang="en-US" sz="1800" dirty="0">
                  <a:solidFill>
                    <a:schemeClr val="tx2"/>
                  </a:solidFill>
                  <a:cs typeface="+mn-cs"/>
                </a:rPr>
                <a:t>- 20%</a:t>
              </a:r>
              <a:endPara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</p:grp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114800" y="3276600"/>
            <a:ext cx="928687" cy="72327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2000" dirty="0">
                <a:solidFill>
                  <a:schemeClr val="bg1"/>
                </a:solidFill>
              </a:rPr>
              <a:t>3 min </a:t>
            </a:r>
          </a:p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2000" dirty="0">
                <a:solidFill>
                  <a:schemeClr val="bg1"/>
                </a:solidFill>
              </a:rPr>
              <a:t>per hr</a:t>
            </a:r>
          </a:p>
        </p:txBody>
      </p:sp>
      <p:sp>
        <p:nvSpPr>
          <p:cNvPr id="512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229600" cy="498598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/>
              <a:t>Arc On Time: $ / yr. Savings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3EB0E-76F4-43EA-9A66-89A7D4BA25A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514600" y="5715000"/>
            <a:ext cx="3962400" cy="61555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$137,429.43/yr or 5,090 hours  2 less people 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6553200" y="5562600"/>
            <a:ext cx="7620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1600200" y="5562600"/>
            <a:ext cx="838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 animBg="1" autoUpdateAnimBg="0"/>
      <p:bldP spid="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20912" y="3276600"/>
            <a:ext cx="4256088" cy="2819400"/>
          </a:xfrm>
        </p:spPr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sz="2450" dirty="0" smtClean="0"/>
              <a:t>Efficiencies control</a:t>
            </a:r>
          </a:p>
          <a:p>
            <a:pPr lvl="1" eaLnBrk="1" hangingPunct="1">
              <a:lnSpc>
                <a:spcPct val="155000"/>
              </a:lnSpc>
              <a:spcBef>
                <a:spcPts val="600"/>
              </a:spcBef>
            </a:pPr>
            <a:r>
              <a:rPr lang="en-US" sz="2450" dirty="0" smtClean="0"/>
              <a:t>Flow control </a:t>
            </a:r>
          </a:p>
          <a:p>
            <a:pPr lvl="1" eaLnBrk="1" hangingPunct="1">
              <a:lnSpc>
                <a:spcPct val="155000"/>
              </a:lnSpc>
              <a:spcBef>
                <a:spcPts val="600"/>
              </a:spcBef>
            </a:pPr>
            <a:r>
              <a:rPr lang="en-US" sz="2450" dirty="0" smtClean="0"/>
              <a:t>Surge</a:t>
            </a:r>
          </a:p>
          <a:p>
            <a:pPr lvl="1" eaLnBrk="1" hangingPunct="1">
              <a:lnSpc>
                <a:spcPct val="155000"/>
              </a:lnSpc>
              <a:spcBef>
                <a:spcPts val="600"/>
              </a:spcBef>
            </a:pPr>
            <a:r>
              <a:rPr lang="en-US" sz="2450" dirty="0" smtClean="0"/>
              <a:t>Leaks</a:t>
            </a:r>
          </a:p>
          <a:p>
            <a:pPr lvl="1" eaLnBrk="1" hangingPunct="1">
              <a:lnSpc>
                <a:spcPct val="155000"/>
              </a:lnSpc>
              <a:spcBef>
                <a:spcPts val="600"/>
              </a:spcBef>
            </a:pPr>
            <a:r>
              <a:rPr lang="en-US" sz="2450" dirty="0" smtClean="0"/>
              <a:t>Weld Discontinuities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81475"/>
            <a:ext cx="1847850" cy="1838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40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229600" cy="498598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/>
              <a:t>Typical Gas Mix / Volume Issues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EEA43E-3A19-4ECA-9DE7-1E15CDCF113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1219200"/>
            <a:ext cx="56388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5000"/>
              </a:lnSpc>
              <a:spcBef>
                <a:spcPct val="35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lang="en-US" sz="2600" b="0" kern="0" dirty="0" smtClean="0">
                <a:latin typeface="+mn-lt"/>
                <a:cs typeface="+mn-cs"/>
              </a:rPr>
              <a:t>A5.32: +/- 10% Minor Component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>
              <a:lnSpc>
                <a:spcPct val="155000"/>
              </a:lnSpc>
              <a:spcBef>
                <a:spcPct val="35000"/>
              </a:spcBef>
              <a:buClr>
                <a:schemeClr val="accent2"/>
              </a:buClr>
              <a:buFontTx/>
              <a:buChar char="•"/>
            </a:pPr>
            <a:r>
              <a:rPr lang="en-US" sz="2600" b="0" kern="0" dirty="0" smtClean="0"/>
              <a:t>Average measured 40% variance</a:t>
            </a:r>
          </a:p>
          <a:p>
            <a:pPr marL="342900" lvl="0" indent="-342900">
              <a:lnSpc>
                <a:spcPct val="155000"/>
              </a:lnSpc>
              <a:spcBef>
                <a:spcPct val="35000"/>
              </a:spcBef>
              <a:buClr>
                <a:schemeClr val="accent2"/>
              </a:buClr>
              <a:buFontTx/>
              <a:buChar char="•"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Cause for weld Discontinuities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000" y="6581898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717800" y="2616200"/>
            <a:ext cx="4256088" cy="1684338"/>
          </a:xfrm>
        </p:spPr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b="1" dirty="0" smtClean="0"/>
              <a:t>60 ft</a:t>
            </a:r>
            <a:r>
              <a:rPr lang="en-US" b="1" baseline="30000" dirty="0" smtClean="0"/>
              <a:t>3</a:t>
            </a:r>
            <a:r>
              <a:rPr lang="en-US" b="1" dirty="0" smtClean="0"/>
              <a:t> / hr</a:t>
            </a:r>
          </a:p>
          <a:p>
            <a:pPr eaLnBrk="1" hangingPunct="1">
              <a:lnSpc>
                <a:spcPct val="155000"/>
              </a:lnSpc>
            </a:pPr>
            <a:r>
              <a:rPr lang="en-US" b="1" dirty="0" smtClean="0"/>
              <a:t>0.0375 $ / ft</a:t>
            </a:r>
            <a:r>
              <a:rPr lang="en-US" b="1" baseline="30000" dirty="0" smtClean="0"/>
              <a:t>3</a:t>
            </a:r>
            <a:endParaRPr lang="en-US" b="1" dirty="0" smtClean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84225" y="2027238"/>
            <a:ext cx="16652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3200" dirty="0"/>
              <a:t>1 leak...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8338" y="4848225"/>
            <a:ext cx="5478462" cy="723900"/>
            <a:chOff x="421" y="3054"/>
            <a:chExt cx="3451" cy="456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421" y="3054"/>
              <a:ext cx="3451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cs typeface="+mn-cs"/>
                </a:rPr>
                <a:t>24  hr   x   60 ft</a:t>
              </a:r>
              <a:r>
                <a:rPr lang="en-US" sz="2000" baseline="30000" dirty="0">
                  <a:cs typeface="+mn-cs"/>
                </a:rPr>
                <a:t>3</a:t>
              </a:r>
              <a:r>
                <a:rPr lang="en-US" sz="2000" dirty="0">
                  <a:cs typeface="+mn-cs"/>
                </a:rPr>
                <a:t>   x   0.0375 $   x   365 day</a:t>
              </a:r>
            </a:p>
            <a:p>
              <a:pPr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000" dirty="0">
                  <a:cs typeface="+mn-cs"/>
                </a:rPr>
                <a:t>     day           hr                    ft</a:t>
              </a:r>
              <a:r>
                <a:rPr lang="en-US" sz="2000" baseline="30000" dirty="0">
                  <a:cs typeface="+mn-cs"/>
                </a:rPr>
                <a:t>3</a:t>
              </a:r>
              <a:r>
                <a:rPr lang="en-US" sz="2000" dirty="0">
                  <a:cs typeface="+mn-cs"/>
                </a:rPr>
                <a:t>               yr           </a:t>
              </a:r>
              <a:endPara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endParaRPr>
            </a:p>
          </p:txBody>
        </p:sp>
        <p:sp>
          <p:nvSpPr>
            <p:cNvPr id="39956" name="Line 6"/>
            <p:cNvSpPr>
              <a:spLocks noChangeShapeType="1"/>
            </p:cNvSpPr>
            <p:nvPr/>
          </p:nvSpPr>
          <p:spPr bwMode="auto">
            <a:xfrm>
              <a:off x="680" y="328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57" name="Line 7"/>
            <p:cNvSpPr>
              <a:spLocks noChangeShapeType="1"/>
            </p:cNvSpPr>
            <p:nvPr/>
          </p:nvSpPr>
          <p:spPr bwMode="auto">
            <a:xfrm>
              <a:off x="1440" y="3272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58" name="Line 8"/>
            <p:cNvSpPr>
              <a:spLocks noChangeShapeType="1"/>
            </p:cNvSpPr>
            <p:nvPr/>
          </p:nvSpPr>
          <p:spPr bwMode="auto">
            <a:xfrm>
              <a:off x="2488" y="3264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59" name="Line 9"/>
            <p:cNvSpPr>
              <a:spLocks noChangeShapeType="1"/>
            </p:cNvSpPr>
            <p:nvPr/>
          </p:nvSpPr>
          <p:spPr bwMode="auto">
            <a:xfrm>
              <a:off x="3264" y="328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30938" y="4810125"/>
            <a:ext cx="2379662" cy="976313"/>
            <a:chOff x="3925" y="3030"/>
            <a:chExt cx="1499" cy="615"/>
          </a:xfrm>
        </p:grpSpPr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3925" y="3030"/>
              <a:ext cx="1499" cy="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800" dirty="0">
                  <a:solidFill>
                    <a:srgbClr val="006B76"/>
                  </a:solidFill>
                  <a:cs typeface="+mn-cs"/>
                </a:rPr>
                <a:t>=  $ 19,710.</a:t>
              </a:r>
              <a:r>
                <a:rPr lang="en-US" sz="1600" dirty="0">
                  <a:solidFill>
                    <a:srgbClr val="006B76"/>
                  </a:solidFill>
                  <a:cs typeface="+mn-cs"/>
                </a:rPr>
                <a:t>00</a:t>
              </a:r>
              <a:endParaRPr lang="en-US" sz="2800" dirty="0">
                <a:solidFill>
                  <a:srgbClr val="006B76"/>
                </a:solidFill>
                <a:cs typeface="+mn-cs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r>
                <a:rPr lang="en-US" sz="2800" dirty="0">
                  <a:solidFill>
                    <a:srgbClr val="006B76"/>
                  </a:solidFill>
                  <a:cs typeface="+mn-cs"/>
                </a:rPr>
                <a:t>                 yr           </a:t>
              </a:r>
              <a:endParaRPr lang="en-US" sz="2800" dirty="0">
                <a:solidFill>
                  <a:srgbClr val="006B7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endParaRPr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4672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092200" y="5080000"/>
            <a:ext cx="1625600" cy="279400"/>
            <a:chOff x="696" y="3192"/>
            <a:chExt cx="1024" cy="176"/>
          </a:xfrm>
        </p:grpSpPr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696" y="3192"/>
              <a:ext cx="3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1392" y="3368"/>
              <a:ext cx="3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66800" y="5080000"/>
            <a:ext cx="4597400" cy="279400"/>
            <a:chOff x="688" y="3200"/>
            <a:chExt cx="2896" cy="176"/>
          </a:xfrm>
        </p:grpSpPr>
        <p:sp>
          <p:nvSpPr>
            <p:cNvPr id="39949" name="Line 17"/>
            <p:cNvSpPr>
              <a:spLocks noChangeShapeType="1"/>
            </p:cNvSpPr>
            <p:nvPr/>
          </p:nvSpPr>
          <p:spPr bwMode="auto">
            <a:xfrm>
              <a:off x="688" y="3376"/>
              <a:ext cx="3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50" name="Line 18"/>
            <p:cNvSpPr>
              <a:spLocks noChangeShapeType="1"/>
            </p:cNvSpPr>
            <p:nvPr/>
          </p:nvSpPr>
          <p:spPr bwMode="auto">
            <a:xfrm>
              <a:off x="3256" y="3200"/>
              <a:ext cx="3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311400" y="5029200"/>
            <a:ext cx="1955800" cy="330200"/>
            <a:chOff x="1448" y="3176"/>
            <a:chExt cx="1232" cy="208"/>
          </a:xfrm>
        </p:grpSpPr>
        <p:sp>
          <p:nvSpPr>
            <p:cNvPr id="39947" name="Line 20"/>
            <p:cNvSpPr>
              <a:spLocks noChangeShapeType="1"/>
            </p:cNvSpPr>
            <p:nvPr/>
          </p:nvSpPr>
          <p:spPr bwMode="auto">
            <a:xfrm flipV="1">
              <a:off x="1448" y="3176"/>
              <a:ext cx="21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48" name="Line 21"/>
            <p:cNvSpPr>
              <a:spLocks noChangeShapeType="1"/>
            </p:cNvSpPr>
            <p:nvPr/>
          </p:nvSpPr>
          <p:spPr bwMode="auto">
            <a:xfrm flipV="1">
              <a:off x="2464" y="3384"/>
              <a:ext cx="21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9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229600" cy="498598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/>
              <a:t>Do You Have Gas?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8347F-C059-455A-9257-C34A6971065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61 Certified Welding Supervisors focused on Weld Economics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Local expertise, using a proven measuring methodology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Quality leads to lower costs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Most defects and rework are caused by the process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 process is never optimized and can always be improved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You can’t </a:t>
            </a:r>
            <a:r>
              <a:rPr lang="en-US" sz="2400" u="sng" dirty="0" smtClean="0"/>
              <a:t>manage</a:t>
            </a:r>
            <a:r>
              <a:rPr lang="en-US" sz="2400" dirty="0" smtClean="0"/>
              <a:t>,  what you don’t </a:t>
            </a:r>
            <a:r>
              <a:rPr lang="en-US" sz="2400" u="sng" dirty="0" smtClean="0"/>
              <a:t>measure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Call 800-548-0909 for more information </a:t>
            </a:r>
          </a:p>
          <a:p>
            <a:pPr eaLnBrk="1" hangingPunct="1">
              <a:lnSpc>
                <a:spcPct val="230000"/>
              </a:lnSpc>
            </a:pPr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53867D-4E35-4F63-AC64-5209422F465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997196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/>
              <a:t>Airgas Advanced </a:t>
            </a:r>
            <a:r>
              <a:rPr lang="en-US" dirty="0" err="1" smtClean="0"/>
              <a:t>Fab</a:t>
            </a:r>
            <a:r>
              <a:rPr lang="en-US" dirty="0" smtClean="0"/>
              <a:t> Fundamental Beliefs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4985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Quote from Henry Ford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2057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4000" dirty="0" smtClean="0"/>
              <a:t>“Whether you think you can, or think you can’t…You’re right.”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70A93-1664-4ECE-9318-53891005354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0513" y="520700"/>
            <a:ext cx="8547100" cy="4984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6B76"/>
                </a:solidFill>
              </a:rPr>
              <a:t>Introduction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 Case of Emergency </a:t>
            </a:r>
          </a:p>
          <a:p>
            <a:pPr eaLnBrk="1" hangingPunct="1"/>
            <a:r>
              <a:rPr lang="en-US" sz="2400" dirty="0" smtClean="0"/>
              <a:t>Phone on Vibrate. Please leave room if necessary.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</a:pPr>
            <a:r>
              <a:rPr lang="en-US" sz="2400" dirty="0" smtClean="0"/>
              <a:t>Getting Started…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400" dirty="0" smtClean="0"/>
              <a:t>What do you do for your company?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400" dirty="0" smtClean="0"/>
              <a:t>What do you hope to gain from this seminar?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400" dirty="0" smtClean="0"/>
              <a:t>Do you have your gas and wire purchases for the last six months?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200" dirty="0" smtClean="0"/>
              <a:t>Divide the gas used in SCF by the lbs of wire used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200" dirty="0" smtClean="0"/>
              <a:t>Write down that number and we’ll come back to it shortly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449EAC-134D-4874-9B32-EC59D0CCAFA8}" type="slidenum">
              <a:rPr lang="en-US" smtClean="0">
                <a:solidFill>
                  <a:srgbClr val="006B76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6B76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4985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 By Doing…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5105400" cy="4343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4000" dirty="0" smtClean="0"/>
              <a:t>“Try? There is no try. </a:t>
            </a:r>
          </a:p>
          <a:p>
            <a:pPr algn="ctr" eaLnBrk="1" hangingPunct="1">
              <a:buNone/>
            </a:pPr>
            <a:r>
              <a:rPr lang="en-US" sz="4000" dirty="0" smtClean="0"/>
              <a:t>There is only do or not do.” </a:t>
            </a:r>
          </a:p>
          <a:p>
            <a:pPr algn="ctr" eaLnBrk="1" hangingPunct="1">
              <a:buNone/>
            </a:pPr>
            <a:r>
              <a:rPr lang="en-US" sz="4000" dirty="0" smtClean="0"/>
              <a:t>― Yoda, Legendary Sensei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70A93-1664-4ECE-9318-53891005354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yo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676400"/>
            <a:ext cx="3529619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603250"/>
            <a:ext cx="8837612" cy="99719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Are We Hearing from U.S. Manufacturing Companies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2119313"/>
            <a:ext cx="8529638" cy="30622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u="sng" dirty="0" smtClean="0"/>
              <a:t>Most Important Issues:</a:t>
            </a:r>
          </a:p>
          <a:p>
            <a:pPr lvl="1" eaLnBrk="1" hangingPunct="1"/>
            <a:r>
              <a:rPr lang="en-US" dirty="0" smtClean="0"/>
              <a:t>Cost Reduction + Productivity Initiatives</a:t>
            </a:r>
          </a:p>
          <a:p>
            <a:pPr lvl="1" eaLnBrk="1" hangingPunct="1"/>
            <a:r>
              <a:rPr lang="en-US" dirty="0" smtClean="0"/>
              <a:t>Employee Training</a:t>
            </a:r>
          </a:p>
          <a:p>
            <a:pPr lvl="1" eaLnBrk="1" hangingPunct="1"/>
            <a:r>
              <a:rPr lang="en-US" dirty="0" smtClean="0"/>
              <a:t>New Technology in Operations</a:t>
            </a:r>
          </a:p>
          <a:p>
            <a:pPr lvl="1" eaLnBrk="1" hangingPunct="1"/>
            <a:r>
              <a:rPr lang="en-US" dirty="0" smtClean="0"/>
              <a:t>Equipment Service for Advanced Fabrication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816C3-510A-44F9-A599-AA9195E68D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4838" y="6261100"/>
            <a:ext cx="3706812" cy="42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1050" i="1" dirty="0">
                <a:cs typeface="+mn-cs"/>
              </a:rPr>
              <a:t>Sources:  1.  2013 ITW + Hypertherm End User Surveys</a:t>
            </a:r>
          </a:p>
          <a:p>
            <a:pPr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r>
              <a:rPr lang="en-US" sz="1050" i="1" dirty="0">
                <a:cs typeface="+mn-cs"/>
              </a:rPr>
              <a:t>                  2.  Airgas Account Feedback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44500" y="5029200"/>
            <a:ext cx="8318500" cy="838200"/>
            <a:chOff x="430213" y="5375275"/>
            <a:chExt cx="8159750" cy="85883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34885" y="5375275"/>
              <a:ext cx="8155078" cy="85883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21176"/>
                    <a:invGamma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344" name="Rectangle 5"/>
            <p:cNvSpPr>
              <a:spLocks noChangeArrowheads="1"/>
            </p:cNvSpPr>
            <p:nvPr/>
          </p:nvSpPr>
          <p:spPr bwMode="white">
            <a:xfrm>
              <a:off x="430213" y="5453353"/>
              <a:ext cx="7988300" cy="738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r>
                <a:rPr lang="en-US" sz="2400" dirty="0">
                  <a:solidFill>
                    <a:srgbClr val="FFFFFF"/>
                  </a:solidFill>
                </a:rPr>
                <a:t>Are these common needs or wants for your welding operation?</a:t>
              </a:r>
              <a:endParaRPr lang="en-US" sz="1400" b="0" baseline="-25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3" y="520700"/>
            <a:ext cx="8547100" cy="88639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Cost Reduction &amp; Productivity</a:t>
            </a:r>
            <a:br>
              <a:rPr lang="en-US" dirty="0" smtClean="0"/>
            </a:br>
            <a:r>
              <a:rPr lang="en-US" sz="2800" dirty="0" smtClean="0"/>
              <a:t>Case Study for Welding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85279-BE73-4778-A479-29FB43BD63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026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4191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5" imgW="4139543" imgH="2920237" progId="Excel.Sheet.8">
                  <p:embed/>
                </p:oleObj>
              </mc:Choice>
              <mc:Fallback>
                <p:oleObj name="Worksheet" r:id="rId5" imgW="4139543" imgH="2920237" progId="Excel.Sheet.8">
                  <p:embed/>
                  <p:pic>
                    <p:nvPicPr>
                      <p:cNvPr id="0" name="Content Placeholder 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419100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7"/>
          <p:cNvSpPr txBox="1">
            <a:spLocks/>
          </p:cNvSpPr>
          <p:nvPr/>
        </p:nvSpPr>
        <p:spPr>
          <a:xfrm>
            <a:off x="2362200" y="4724400"/>
            <a:ext cx="4267200" cy="160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lvl="1" indent="-342900" algn="ctr" eaLnBrk="0" hangingPunct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sz="2200" b="0" kern="0" dirty="0" smtClean="0"/>
              <a:t>Bain &amp; Company</a:t>
            </a:r>
          </a:p>
          <a:p>
            <a:pPr lvl="1" indent="-342900" algn="ctr" eaLnBrk="0" hangingPunct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sz="1800" b="0" i="1" kern="0" dirty="0" smtClean="0"/>
              <a:t>A Fresh Look at Procurement </a:t>
            </a:r>
            <a:r>
              <a:rPr lang="en-US" sz="1100" b="0" kern="0" dirty="0" smtClean="0"/>
              <a:t>Jan 2012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endParaRPr lang="en-US" b="0" kern="0" dirty="0" smtClean="0"/>
          </a:p>
          <a:p>
            <a:pPr lvl="1" indent="-342900" eaLnBrk="0" hangingPunct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‒"/>
              <a:defRPr/>
            </a:pPr>
            <a:r>
              <a:rPr lang="en-US" sz="1800" b="0" kern="0" dirty="0" smtClean="0"/>
              <a:t>Very real need to reduce costs</a:t>
            </a:r>
          </a:p>
          <a:p>
            <a:pPr lvl="1" indent="-342900" eaLnBrk="0" hangingPunct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‒"/>
              <a:defRPr/>
            </a:pPr>
            <a:r>
              <a:rPr lang="en-US" sz="1800" b="0" kern="0" dirty="0" smtClean="0">
                <a:latin typeface="+mn-lt"/>
                <a:cs typeface="+mn-cs"/>
              </a:rPr>
              <a:t>Focus on consumption &amp; mix</a:t>
            </a:r>
          </a:p>
          <a:p>
            <a:pPr lvl="1" indent="-342900" eaLnBrk="0" hangingPunct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‒"/>
              <a:defRPr/>
            </a:pPr>
            <a:r>
              <a:rPr lang="en-US" sz="1800" b="0" kern="0" dirty="0" smtClean="0">
                <a:latin typeface="+mn-lt"/>
                <a:cs typeface="+mn-cs"/>
              </a:rPr>
              <a:t>Total Cost of Ownership (TCOs)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07073" y="1828800"/>
            <a:ext cx="3323154" cy="2438400"/>
            <a:chOff x="5638800" y="1752600"/>
            <a:chExt cx="3323154" cy="2438400"/>
          </a:xfrm>
        </p:grpSpPr>
        <p:pic>
          <p:nvPicPr>
            <p:cNvPr id="3" name="Picture 4" descr="https://encrypted-tbn3.gstatic.com/images?q=tbn:ANd9GcTenHpRkQxqNhgOWFs2Ic9KNamC7dpuek8YhZ7BOPgm0_lZAVo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638800" y="1752600"/>
              <a:ext cx="2743200" cy="2400301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5638800" y="3852446"/>
              <a:ext cx="3323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Price of Gas, Wire &amp; Equipment 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8763000" cy="997196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/>
              <a:t>How Do You Unlock </a:t>
            </a:r>
            <a:r>
              <a:rPr lang="en-US" u="sng" dirty="0" smtClean="0"/>
              <a:t>Your Hidden Costs</a:t>
            </a:r>
            <a:r>
              <a:rPr lang="en-US" dirty="0" smtClean="0"/>
              <a:t>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8858250" cy="49371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Blood Test: What are your numbers and how do they compare to the national average?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How do you measure the health of you welding system?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“We’ve always done it this way.”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Is good…good enough?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Is bigger always better?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Where have all the welders gone?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Do you have </a:t>
            </a:r>
            <a:r>
              <a:rPr lang="en-US" sz="2400" b="1" dirty="0" smtClean="0"/>
              <a:t>GAS</a:t>
            </a:r>
            <a:r>
              <a:rPr lang="en-US" sz="2400" dirty="0" smtClean="0"/>
              <a:t>?</a:t>
            </a:r>
          </a:p>
          <a:p>
            <a:pPr lvl="1" eaLnBrk="1" hangingPunct="1">
              <a:lnSpc>
                <a:spcPct val="170000"/>
              </a:lnSpc>
              <a:spcBef>
                <a:spcPts val="1200"/>
              </a:spcBef>
            </a:pPr>
            <a:endParaRPr lang="en-US" sz="2200" b="1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3751-D4B4-4C1D-83A4-DB91658B020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id:image003.png@01CE9474.52270850"/>
          <p:cNvPicPr>
            <a:picLocks noChangeAspect="1" noChangeArrowheads="1"/>
          </p:cNvPicPr>
          <p:nvPr/>
        </p:nvPicPr>
        <p:blipFill>
          <a:blip r:embed="rId3" r:link="rId4" cstate="print"/>
          <a:srcRect l="9894" t="49876" r="9541" b="14735"/>
          <a:stretch>
            <a:fillRect/>
          </a:stretch>
        </p:blipFill>
        <p:spPr bwMode="auto">
          <a:xfrm>
            <a:off x="4876800" y="1524000"/>
            <a:ext cx="40386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886397"/>
          </a:xfrm>
        </p:spPr>
        <p:txBody>
          <a:bodyPr/>
          <a:lstStyle/>
          <a:p>
            <a:pPr eaLnBrk="1" hangingPunct="1">
              <a:defRPr/>
            </a:pPr>
            <a:r>
              <a:rPr lang="en-US" i="0" dirty="0" smtClean="0"/>
              <a:t>Getting a Perspective on Welding Costs   </a:t>
            </a:r>
            <a:r>
              <a:rPr lang="en-US" sz="2800" i="0" dirty="0" smtClean="0"/>
              <a:t>Is Good…Good Enough?</a:t>
            </a:r>
            <a:endParaRPr lang="en-US" i="0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4876800" cy="15446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Efficiency Analysis</a:t>
            </a:r>
          </a:p>
          <a:p>
            <a:pPr eaLnBrk="1" hangingPunct="1"/>
            <a:r>
              <a:rPr lang="en-US" sz="2400" dirty="0" smtClean="0"/>
              <a:t>Database of common welding metrics from manufacturers across the U.S.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14CD9-9AC3-4804-9AEC-6DF97D1507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88" y="4267200"/>
          <a:ext cx="6583679" cy="1962590"/>
        </p:xfrm>
        <a:graphic>
          <a:graphicData uri="http://schemas.openxmlformats.org/drawingml/2006/table">
            <a:tbl>
              <a:tblPr/>
              <a:tblGrid>
                <a:gridCol w="2632181"/>
                <a:gridCol w="1317166"/>
                <a:gridCol w="1317166"/>
                <a:gridCol w="1317166"/>
              </a:tblGrid>
              <a:tr h="392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Times New Roman"/>
                        </a:rPr>
                        <a:t>Metric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Times New Roman"/>
                        </a:rPr>
                        <a:t>Bottom 20%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Times New Roman"/>
                        </a:rPr>
                        <a:t>Average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Calibri"/>
                          <a:ea typeface="Calibri"/>
                          <a:cs typeface="Times New Roman"/>
                        </a:rPr>
                        <a:t>Top 20%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2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Shielding Gas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per lb. of Wire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22.8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11.8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6.1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2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Ideal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Gas per lb. of Wire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4.0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Average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“Arc On” Time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 min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min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min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251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Lb. of Wire per Contact Tip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14.3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25.5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86613" y="3835400"/>
            <a:ext cx="1792287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600" b="0" dirty="0"/>
              <a:t>The </a:t>
            </a:r>
            <a:r>
              <a:rPr lang="en-US" sz="1600" dirty="0"/>
              <a:t>Average</a:t>
            </a:r>
            <a:r>
              <a:rPr lang="en-US" sz="1600" b="0" i="1" dirty="0"/>
              <a:t> </a:t>
            </a:r>
            <a:r>
              <a:rPr lang="en-US" sz="1600" b="0" dirty="0"/>
              <a:t>Customer Uses: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94525" y="4459288"/>
            <a:ext cx="1911350" cy="950912"/>
            <a:chOff x="6995160" y="3364992"/>
            <a:chExt cx="1911096" cy="950976"/>
          </a:xfrm>
        </p:grpSpPr>
        <p:sp>
          <p:nvSpPr>
            <p:cNvPr id="17451" name="Right Arrow 7"/>
            <p:cNvSpPr>
              <a:spLocks noChangeArrowheads="1"/>
            </p:cNvSpPr>
            <p:nvPr/>
          </p:nvSpPr>
          <p:spPr bwMode="auto">
            <a:xfrm rot="10800000">
              <a:off x="6995160" y="3364992"/>
              <a:ext cx="1911096" cy="950976"/>
            </a:xfrm>
            <a:prstGeom prst="rightArrow">
              <a:avLst>
                <a:gd name="adj1" fmla="val 50000"/>
                <a:gd name="adj2" fmla="val 49998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endParaRPr lang="en-US" dirty="0"/>
            </a:p>
          </p:txBody>
        </p:sp>
        <p:sp>
          <p:nvSpPr>
            <p:cNvPr id="17452" name="TextBox 9"/>
            <p:cNvSpPr txBox="1">
              <a:spLocks noChangeArrowheads="1"/>
            </p:cNvSpPr>
            <p:nvPr/>
          </p:nvSpPr>
          <p:spPr bwMode="auto">
            <a:xfrm>
              <a:off x="7480872" y="3666744"/>
              <a:ext cx="1304992" cy="301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r>
                <a:rPr lang="en-US" sz="1600" dirty="0" smtClean="0"/>
                <a:t>1.9x’s </a:t>
              </a:r>
              <a:r>
                <a:rPr lang="en-US" sz="1600" dirty="0"/>
                <a:t>more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991350" y="5602288"/>
            <a:ext cx="1911350" cy="950912"/>
            <a:chOff x="6995160" y="3364992"/>
            <a:chExt cx="1911096" cy="950976"/>
          </a:xfrm>
        </p:grpSpPr>
        <p:sp>
          <p:nvSpPr>
            <p:cNvPr id="17449" name="Right Arrow 12"/>
            <p:cNvSpPr>
              <a:spLocks noChangeArrowheads="1"/>
            </p:cNvSpPr>
            <p:nvPr/>
          </p:nvSpPr>
          <p:spPr bwMode="auto">
            <a:xfrm rot="10800000">
              <a:off x="6995160" y="3364992"/>
              <a:ext cx="1911096" cy="950976"/>
            </a:xfrm>
            <a:prstGeom prst="rightArrow">
              <a:avLst>
                <a:gd name="adj1" fmla="val 50000"/>
                <a:gd name="adj2" fmla="val 49998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endParaRPr lang="en-US" dirty="0"/>
            </a:p>
          </p:txBody>
        </p:sp>
        <p:sp>
          <p:nvSpPr>
            <p:cNvPr id="17450" name="TextBox 13"/>
            <p:cNvSpPr txBox="1">
              <a:spLocks noChangeArrowheads="1"/>
            </p:cNvSpPr>
            <p:nvPr/>
          </p:nvSpPr>
          <p:spPr bwMode="auto">
            <a:xfrm>
              <a:off x="7498080" y="3666744"/>
              <a:ext cx="13071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35000"/>
                </a:spcBef>
                <a:buClr>
                  <a:srgbClr val="FFCC00"/>
                </a:buClr>
              </a:pPr>
              <a:r>
                <a:rPr lang="en-US" sz="1600" dirty="0"/>
                <a:t>1.8x’s more</a:t>
              </a: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777716" y="6400800"/>
            <a:ext cx="2131994" cy="22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000" dirty="0"/>
              <a:t>Source: Barckhoff &amp; Associates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61403"/>
            <a:ext cx="8229600" cy="886397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/>
              <a:t>We’ve Always Done It This Way…</a:t>
            </a:r>
            <a:br>
              <a:rPr lang="en-US" dirty="0" smtClean="0"/>
            </a:br>
            <a:r>
              <a:rPr lang="en-US" sz="2800" dirty="0" smtClean="0"/>
              <a:t>Industry Observations</a:t>
            </a:r>
            <a:endParaRPr lang="en-US" dirty="0" smtClean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733550"/>
            <a:ext cx="7245350" cy="2000250"/>
          </a:xfrm>
        </p:spPr>
        <p:txBody>
          <a:bodyPr/>
          <a:lstStyle/>
          <a:p>
            <a:pPr marL="285750" indent="-285750" algn="ctr"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en-US" sz="2500" dirty="0" smtClean="0"/>
              <a:t> “Most  welding  operations  are  20  to  30  years  behind their  sister  machining  operations.”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3581400"/>
            <a:ext cx="83105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ctr"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2500" b="0" kern="0" dirty="0">
                <a:latin typeface="+mn-lt"/>
                <a:cs typeface="+mn-cs"/>
              </a:rPr>
              <a:t>“Productivity  of  the  average  welding  operation  can be  improved  by  20  to  40%  with  little  or  no                                              capital  investment.”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b="0" kern="0" dirty="0"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805B92-B9DA-4851-9B31-AD9ED4F081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32772" grpId="0" build="p"/>
      <p:bldP spid="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ChangeArrowheads="1"/>
          </p:cNvSpPr>
          <p:nvPr/>
        </p:nvSpPr>
        <p:spPr bwMode="auto">
          <a:xfrm>
            <a:off x="2439988" y="2384425"/>
            <a:ext cx="755650" cy="76517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  <a:defRPr/>
            </a:pPr>
            <a:endParaRPr lang="en-US" dirty="0">
              <a:cs typeface="+mn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792538" y="3505200"/>
          <a:ext cx="1590675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748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229600" cy="498598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/>
              <a:t>Weld Volume: Is Big Always Better? </a:t>
            </a:r>
          </a:p>
        </p:txBody>
      </p:sp>
      <p:pic>
        <p:nvPicPr>
          <p:cNvPr id="107520" name="Picture 102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4550" y="2057400"/>
            <a:ext cx="2076450" cy="1905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107522" name="Picture 102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4305300"/>
            <a:ext cx="6553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96B96-E6F2-449D-B8ED-9D1F5C3D71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6477000"/>
            <a:ext cx="3505200" cy="27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5000"/>
              </a:spcBef>
              <a:buClr>
                <a:srgbClr val="FFCC00"/>
              </a:buClr>
            </a:pPr>
            <a:r>
              <a:rPr lang="en-US" sz="1400" i="1" dirty="0" smtClean="0">
                <a:solidFill>
                  <a:srgbClr val="006B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Unlocking the Hidden Cost of Welding</a:t>
            </a:r>
            <a:endParaRPr lang="en-US" sz="1400" i="1" dirty="0">
              <a:solidFill>
                <a:srgbClr val="006B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 descr="IMG_06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Line 8"/>
          <p:cNvSpPr>
            <a:spLocks noChangeShapeType="1"/>
          </p:cNvSpPr>
          <p:nvPr/>
        </p:nvSpPr>
        <p:spPr bwMode="auto">
          <a:xfrm flipH="1" flipV="1">
            <a:off x="2590800" y="2514600"/>
            <a:ext cx="2057400" cy="21336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652" name="Line 9"/>
          <p:cNvSpPr>
            <a:spLocks noChangeShapeType="1"/>
          </p:cNvSpPr>
          <p:nvPr/>
        </p:nvSpPr>
        <p:spPr bwMode="auto">
          <a:xfrm flipH="1">
            <a:off x="4648200" y="1828800"/>
            <a:ext cx="990600" cy="28194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653" name="Line 10"/>
          <p:cNvSpPr>
            <a:spLocks noChangeShapeType="1"/>
          </p:cNvSpPr>
          <p:nvPr/>
        </p:nvSpPr>
        <p:spPr bwMode="auto">
          <a:xfrm flipV="1">
            <a:off x="2362200" y="1676400"/>
            <a:ext cx="4114800" cy="9144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Dot"/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3FEF8-0036-4DC5-A0BC-DE4DCD91A8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019800" y="609600"/>
            <a:ext cx="381000" cy="914400"/>
          </a:xfrm>
          <a:prstGeom prst="straightConnector1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91200" y="2286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Riser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006B76"/>
      </a:dk2>
      <a:lt2>
        <a:srgbClr val="000000"/>
      </a:lt2>
      <a:accent1>
        <a:srgbClr val="3366FF"/>
      </a:accent1>
      <a:accent2>
        <a:srgbClr val="CC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B98A00"/>
      </a:accent6>
      <a:hlink>
        <a:srgbClr val="FF0000"/>
      </a:hlink>
      <a:folHlink>
        <a:srgbClr val="009900"/>
      </a:folHlink>
    </a:clrScheme>
    <a:fontScheme name="SlideTemplate25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35000"/>
          </a:spcBef>
          <a:spcAft>
            <a:spcPct val="0"/>
          </a:spcAft>
          <a:buClr>
            <a:srgbClr val="FFCC00"/>
          </a:buClr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35000"/>
          </a:spcBef>
          <a:spcAft>
            <a:spcPct val="0"/>
          </a:spcAft>
          <a:buClr>
            <a:srgbClr val="FFCC00"/>
          </a:buClr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Template25th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Template25th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Template25th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Template25th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21802</TotalTime>
  <Words>1104</Words>
  <Application>Microsoft Macintosh PowerPoint</Application>
  <PresentationFormat>On-screen Show (4:3)</PresentationFormat>
  <Paragraphs>217</Paragraphs>
  <Slides>20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Theme</vt:lpstr>
      <vt:lpstr>Worksheet</vt:lpstr>
      <vt:lpstr>Unlocking the Hidden Costs of Welding  Executive Seminar  </vt:lpstr>
      <vt:lpstr>Introductions</vt:lpstr>
      <vt:lpstr>What Are We Hearing from U.S. Manufacturing Companies</vt:lpstr>
      <vt:lpstr>Cost Reduction &amp; Productivity Case Study for Welding</vt:lpstr>
      <vt:lpstr>How Do You Unlock Your Hidden Costs?</vt:lpstr>
      <vt:lpstr>Getting a Perspective on Welding Costs   Is Good…Good Enough?</vt:lpstr>
      <vt:lpstr>We’ve Always Done It This Way… Industry Observations</vt:lpstr>
      <vt:lpstr>Weld Volume: Is Big Always Better? </vt:lpstr>
      <vt:lpstr>PowerPoint Presentation</vt:lpstr>
      <vt:lpstr>Penetration Nugget Shape</vt:lpstr>
      <vt:lpstr>Over Weld Fillet Weld Size Costs</vt:lpstr>
      <vt:lpstr>Why Would You Over Weld This Joint? </vt:lpstr>
      <vt:lpstr>Weld Size: Where Have the Welders Gone? </vt:lpstr>
      <vt:lpstr>Spray Transfer </vt:lpstr>
      <vt:lpstr>Arc On Time: $ / yr. Savings</vt:lpstr>
      <vt:lpstr>Typical Gas Mix / Volume Issues </vt:lpstr>
      <vt:lpstr>Do You Have Gas?</vt:lpstr>
      <vt:lpstr>Airgas Advanced Fab Fundamental Beliefs </vt:lpstr>
      <vt:lpstr>A Quote from Henry Ford</vt:lpstr>
      <vt:lpstr>Learn By Doing…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Jennifer Philipps (AMI)</dc:creator>
  <cp:lastModifiedBy>Sam Agris</cp:lastModifiedBy>
  <cp:revision>365</cp:revision>
  <dcterms:created xsi:type="dcterms:W3CDTF">2011-09-06T20:08:17Z</dcterms:created>
  <dcterms:modified xsi:type="dcterms:W3CDTF">2016-11-09T19:39:59Z</dcterms:modified>
</cp:coreProperties>
</file>