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95" r:id="rId3"/>
    <p:sldId id="297" r:id="rId4"/>
    <p:sldId id="296" r:id="rId5"/>
    <p:sldId id="292" r:id="rId6"/>
    <p:sldId id="294" r:id="rId7"/>
    <p:sldId id="293" r:id="rId8"/>
    <p:sldId id="283" r:id="rId9"/>
    <p:sldId id="289" r:id="rId10"/>
    <p:sldId id="291" r:id="rId11"/>
    <p:sldId id="284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5D3AC-C800-458F-961E-2DB006230C9A}">
  <a:tblStyle styleId="{6025D3AC-C800-458F-961E-2DB006230C9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83865"/>
  </p:normalViewPr>
  <p:slideViewPr>
    <p:cSldViewPr snapToGrid="0" snapToObjects="1">
      <p:cViewPr varScale="1">
        <p:scale>
          <a:sx n="80" d="100"/>
          <a:sy n="80" d="100"/>
        </p:scale>
        <p:origin x="1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4012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0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011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57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8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469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778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074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232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249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58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25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40%</a:t>
            </a:r>
            <a:r>
              <a:rPr lang="en-US" baseline="0" dirty="0" smtClean="0"/>
              <a:t> new customers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7% returning conversion rate vs 0.7%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~400k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360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567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65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35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114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251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514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760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89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735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77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463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47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99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60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29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04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82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Quicksand:300,400,700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Modified Search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2443691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Tag</a:t>
            </a:r>
            <a:endParaRPr lang="en" dirty="0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739626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Relate</a:t>
            </a:r>
            <a:endParaRPr lang="en" dirty="0"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5116566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11423 0.1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91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11406 0.1826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9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4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6" grpId="1" animBg="1"/>
      <p:bldP spid="148" grpId="0" animBg="1"/>
      <p:bldP spid="14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8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165475" y="1733550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165475" y="2721150"/>
            <a:ext cx="34517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File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Make a copy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084225" y="2721150"/>
            <a:ext cx="36023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File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Download as Microsoft PowerPoint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165475" y="4896525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If you use the graphic assets (photos, icons and typographies) provided with this presentation you must keep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6"/>
              </a:rPr>
              <a:t>Credits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3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3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I AM JAYDEN SMITH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002275" y="3797025"/>
            <a:ext cx="66713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I am here because I love to give presentations.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 @username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you have: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318125" y="2204575"/>
            <a:ext cx="2448899" cy="2448899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2430050" y="2655750"/>
            <a:ext cx="60281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2430050" y="3896349"/>
            <a:ext cx="60281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05" name="Shape 1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318125" y="2204575"/>
            <a:ext cx="2448899" cy="2448899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2430050" y="2655750"/>
            <a:ext cx="6537487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400" dirty="0" smtClean="0"/>
              <a:t>~$9Mil monthly Opportunity Lost</a:t>
            </a:r>
            <a:endParaRPr lang="en" sz="5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2430050" y="4842834"/>
            <a:ext cx="60281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Marginal revenue forfeiture resulting from low returning customer ratio</a:t>
            </a:r>
            <a:endParaRPr lang="en" sz="2400" dirty="0"/>
          </a:p>
        </p:txBody>
      </p:sp>
      <p:grpSp>
        <p:nvGrpSpPr>
          <p:cNvPr id="104" name="Shape 104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05" name="Shape 1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0965544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0" y="1402400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599" cy="2401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 amt="79000"/>
          </a:blip>
          <a:srcRect l="9861" t="20672" b="4320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1171500" y="2894550"/>
            <a:ext cx="2653200" cy="1068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</a:rPr>
              <a:t>Use big image.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3630807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</a:p>
        </p:txBody>
      </p:sp>
      <p:sp>
        <p:nvSpPr>
          <p:cNvPr id="147" name="Shape 147"/>
          <p:cNvSpPr/>
          <p:nvPr/>
        </p:nvSpPr>
        <p:spPr>
          <a:xfrm>
            <a:off x="1369924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39C0B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</a:p>
        </p:txBody>
      </p:sp>
      <p:sp>
        <p:nvSpPr>
          <p:cNvPr id="148" name="Shape 148"/>
          <p:cNvSpPr/>
          <p:nvPr/>
        </p:nvSpPr>
        <p:spPr>
          <a:xfrm>
            <a:off x="5926742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903800" y="2085975"/>
          <a:ext cx="7287700" cy="2672100"/>
        </p:xfrm>
        <a:graphic>
          <a:graphicData uri="http://schemas.openxmlformats.org/drawingml/2006/table">
            <a:tbl>
              <a:tblPr>
                <a:noFill/>
                <a:tableStyleId>{6025D3AC-C800-458F-961E-2DB006230C9A}</a:tableStyleId>
              </a:tblPr>
              <a:tblGrid>
                <a:gridCol w="1821925"/>
                <a:gridCol w="1821925"/>
                <a:gridCol w="1821925"/>
                <a:gridCol w="1821925"/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0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1" name="Shape 161"/>
          <p:cNvSpPr/>
          <p:nvPr/>
        </p:nvSpPr>
        <p:spPr>
          <a:xfrm>
            <a:off x="2517200" y="2473650"/>
            <a:ext cx="701999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39C0B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2018475" y="2678800"/>
            <a:ext cx="121500" cy="340500"/>
            <a:chOff x="1532100" y="3453325"/>
            <a:chExt cx="121500" cy="340500"/>
          </a:xfrm>
        </p:grpSpPr>
        <p:sp>
          <p:nvSpPr>
            <p:cNvPr id="163" name="Shape 163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4" name="Shape 164"/>
            <p:cNvCxnSpPr>
              <a:stCxn id="163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5" name="Shape 165"/>
          <p:cNvGrpSpPr/>
          <p:nvPr/>
        </p:nvGrpSpPr>
        <p:grpSpPr>
          <a:xfrm>
            <a:off x="3435475" y="4055250"/>
            <a:ext cx="121500" cy="340500"/>
            <a:chOff x="1532100" y="3453325"/>
            <a:chExt cx="121500" cy="340500"/>
          </a:xfrm>
        </p:grpSpPr>
        <p:sp>
          <p:nvSpPr>
            <p:cNvPr id="166" name="Shape 166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7" name="Shape 167"/>
            <p:cNvCxnSpPr>
              <a:stCxn id="166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8" name="Shape 168"/>
          <p:cNvGrpSpPr/>
          <p:nvPr/>
        </p:nvGrpSpPr>
        <p:grpSpPr>
          <a:xfrm>
            <a:off x="5136200" y="4264400"/>
            <a:ext cx="121500" cy="340500"/>
            <a:chOff x="1532100" y="3453325"/>
            <a:chExt cx="121500" cy="340500"/>
          </a:xfrm>
        </p:grpSpPr>
        <p:sp>
          <p:nvSpPr>
            <p:cNvPr id="169" name="Shape 169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0" name="Shape 170"/>
            <p:cNvCxnSpPr>
              <a:stCxn id="169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Shape 171"/>
          <p:cNvGrpSpPr/>
          <p:nvPr/>
        </p:nvGrpSpPr>
        <p:grpSpPr>
          <a:xfrm>
            <a:off x="4511250" y="2338300"/>
            <a:ext cx="121500" cy="340500"/>
            <a:chOff x="1532100" y="3453325"/>
            <a:chExt cx="121500" cy="340500"/>
          </a:xfrm>
        </p:grpSpPr>
        <p:sp>
          <p:nvSpPr>
            <p:cNvPr id="172" name="Shape 172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3" name="Shape 173"/>
            <p:cNvCxnSpPr>
              <a:stCxn id="172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4" name="Shape 174"/>
          <p:cNvGrpSpPr/>
          <p:nvPr/>
        </p:nvGrpSpPr>
        <p:grpSpPr>
          <a:xfrm>
            <a:off x="7078475" y="2874975"/>
            <a:ext cx="121500" cy="340500"/>
            <a:chOff x="1532100" y="3453325"/>
            <a:chExt cx="121500" cy="340500"/>
          </a:xfrm>
        </p:grpSpPr>
        <p:sp>
          <p:nvSpPr>
            <p:cNvPr id="175" name="Shape 17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6" name="Shape 176"/>
            <p:cNvCxnSpPr>
              <a:stCxn id="175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7" name="Shape 177"/>
          <p:cNvGrpSpPr/>
          <p:nvPr/>
        </p:nvGrpSpPr>
        <p:grpSpPr>
          <a:xfrm>
            <a:off x="7901975" y="4395750"/>
            <a:ext cx="121500" cy="340500"/>
            <a:chOff x="1532100" y="3453325"/>
            <a:chExt cx="121500" cy="340500"/>
          </a:xfrm>
        </p:grpSpPr>
        <p:sp>
          <p:nvSpPr>
            <p:cNvPr id="178" name="Shape 178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9" name="Shape 179"/>
            <p:cNvCxnSpPr>
              <a:stCxn id="178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1377875" y="2655750"/>
            <a:ext cx="47766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solidFill>
                  <a:srgbClr val="2E3037"/>
                </a:solidFill>
              </a:rPr>
              <a:t>89,526,124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1377900" y="3786750"/>
            <a:ext cx="4776600" cy="132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1284950" y="940200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89,526,124$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1284950" y="1957946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1284950" y="4445403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100%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1284950" y="5463150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1284950" y="2692801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185,244 users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1284950" y="3710548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96" name="Shape 196"/>
          <p:cNvSpPr/>
          <p:nvPr/>
        </p:nvSpPr>
        <p:spPr>
          <a:xfrm>
            <a:off x="808650" y="5091712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08650" y="1576087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215650" y="361295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215651" y="530582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215650" y="192007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3"/>
          </p:nvPr>
        </p:nvSpPr>
        <p:spPr>
          <a:xfrm>
            <a:off x="6219024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65475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3692249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3"/>
          </p:nvPr>
        </p:nvSpPr>
        <p:spPr>
          <a:xfrm>
            <a:off x="6219024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20" name="Shape 220"/>
          <p:cNvGrpSpPr/>
          <p:nvPr/>
        </p:nvGrpSpPr>
        <p:grpSpPr>
          <a:xfrm>
            <a:off x="1286531" y="1401044"/>
            <a:ext cx="391000" cy="382826"/>
            <a:chOff x="1236875" y="1623900"/>
            <a:chExt cx="465200" cy="455475"/>
          </a:xfrm>
        </p:grpSpPr>
        <p:sp>
          <p:nvSpPr>
            <p:cNvPr id="221" name="Shape 22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3848736" y="1404877"/>
            <a:ext cx="366457" cy="366436"/>
            <a:chOff x="1923675" y="1633650"/>
            <a:chExt cx="436000" cy="435975"/>
          </a:xfrm>
        </p:grpSpPr>
        <p:sp>
          <p:nvSpPr>
            <p:cNvPr id="229" name="Shape 2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5" name="Shape 235"/>
          <p:cNvSpPr/>
          <p:nvPr/>
        </p:nvSpPr>
        <p:spPr>
          <a:xfrm>
            <a:off x="1285548" y="37155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3835130" y="3671574"/>
            <a:ext cx="299911" cy="424767"/>
            <a:chOff x="3979850" y="1598950"/>
            <a:chExt cx="356825" cy="505375"/>
          </a:xfrm>
        </p:grpSpPr>
        <p:sp>
          <p:nvSpPr>
            <p:cNvPr id="237" name="Shape 2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6347846" y="3762663"/>
            <a:ext cx="395098" cy="242589"/>
            <a:chOff x="4595425" y="1707325"/>
            <a:chExt cx="470075" cy="288625"/>
          </a:xfrm>
        </p:grpSpPr>
        <p:sp>
          <p:nvSpPr>
            <p:cNvPr id="240" name="Shape 2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6386411" y="1407705"/>
            <a:ext cx="369504" cy="369504"/>
            <a:chOff x="2594050" y="1631825"/>
            <a:chExt cx="439625" cy="439625"/>
          </a:xfrm>
        </p:grpSpPr>
        <p:sp>
          <p:nvSpPr>
            <p:cNvPr id="246" name="Shape 2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</a:t>
            </a:r>
            <a:r>
              <a:rPr lang="en" u="sng">
                <a:solidFill>
                  <a:srgbClr val="F3F3F3"/>
                </a:solidFill>
                <a:hlinkClick r:id="rId3"/>
              </a:rPr>
              <a:t>Google Sheets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215650" y="3612949"/>
            <a:ext cx="5807825" cy="381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Provide more relevant search results by creating AI solution that translates user input into product database language </a:t>
            </a:r>
            <a:endParaRPr lang="en"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215651" y="5305825"/>
            <a:ext cx="5807824" cy="357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The result is a product search experience that reduces </a:t>
            </a:r>
            <a:endParaRPr lang="en"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2215650" y="1920074"/>
            <a:ext cx="6366876" cy="517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Customers get frustrated with search experience and go to </a:t>
            </a:r>
            <a:r>
              <a:rPr lang="en-US" sz="1800" dirty="0" err="1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Amazon.com</a:t>
            </a:r>
            <a:r>
              <a:rPr lang="en-US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lang="en"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788216136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1" name="Shape 261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2" name="Shape 262"/>
          <p:cNvSpPr/>
          <p:nvPr/>
        </p:nvSpPr>
        <p:spPr>
          <a:xfrm>
            <a:off x="5381949" y="653112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9" name="Shape 269"/>
          <p:cNvSpPr/>
          <p:nvPr/>
        </p:nvSpPr>
        <p:spPr>
          <a:xfrm>
            <a:off x="5523467" y="815562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76" name="Shape 276"/>
          <p:cNvSpPr/>
          <p:nvPr/>
        </p:nvSpPr>
        <p:spPr>
          <a:xfrm>
            <a:off x="4788350" y="714029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83" name="Shape 283"/>
          <p:cNvSpPr/>
          <p:nvPr/>
        </p:nvSpPr>
        <p:spPr>
          <a:xfrm>
            <a:off x="3678187" y="14298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6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Titles &amp; body copy: </a:t>
            </a:r>
            <a:r>
              <a:rPr lang="en" sz="1800" b="1">
                <a:solidFill>
                  <a:srgbClr val="FFFFFF"/>
                </a:solidFill>
              </a:rPr>
              <a:t>Quicksand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rgbClr val="FFFFFF"/>
                </a:solidFill>
                <a:hlinkClick r:id="rId3"/>
              </a:rPr>
              <a:t>http://www.google.com/fonts#UsePlace:use/Collection:Quicksand:300,400,700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Dark gray </a:t>
            </a:r>
            <a:r>
              <a:rPr lang="en" sz="1800" b="1">
                <a:solidFill>
                  <a:srgbClr val="2E3037"/>
                </a:solidFill>
                <a:highlight>
                  <a:srgbClr val="FFFFFF"/>
                </a:highlight>
              </a:rPr>
              <a:t>#2e3037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Aqua </a:t>
            </a:r>
            <a:r>
              <a:rPr lang="en" sz="1800" b="1">
                <a:solidFill>
                  <a:srgbClr val="39C0BA"/>
                </a:solidFill>
              </a:rPr>
              <a:t>#39c0ba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Salmon </a:t>
            </a:r>
            <a:r>
              <a:rPr lang="en" sz="1800" b="1">
                <a:solidFill>
                  <a:srgbClr val="F35B69"/>
                </a:solidFill>
              </a:rPr>
              <a:t>#f35b69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Blue </a:t>
            </a:r>
            <a:r>
              <a:rPr lang="en" sz="1800" b="1">
                <a:solidFill>
                  <a:srgbClr val="6D9EEB"/>
                </a:solidFill>
              </a:rPr>
              <a:t>#6d9eeb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165475" y="6070200"/>
            <a:ext cx="7674900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50" y="3431337"/>
            <a:ext cx="8477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7104950" y="1305425"/>
            <a:ext cx="17127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10" name="Shape 310"/>
          <p:cNvGrpSpPr/>
          <p:nvPr/>
        </p:nvGrpSpPr>
        <p:grpSpPr>
          <a:xfrm>
            <a:off x="1399371" y="1242994"/>
            <a:ext cx="342902" cy="447293"/>
            <a:chOff x="590250" y="244200"/>
            <a:chExt cx="407975" cy="532175"/>
          </a:xfrm>
        </p:grpSpPr>
        <p:sp>
          <p:nvSpPr>
            <p:cNvPr id="311" name="Shape 31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942863" y="1309015"/>
            <a:ext cx="372593" cy="310144"/>
            <a:chOff x="1247825" y="322750"/>
            <a:chExt cx="443300" cy="369000"/>
          </a:xfrm>
        </p:grpSpPr>
        <p:sp>
          <p:nvSpPr>
            <p:cNvPr id="326" name="Shape 32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2516042" y="1307481"/>
            <a:ext cx="356203" cy="313212"/>
            <a:chOff x="1929775" y="320925"/>
            <a:chExt cx="423800" cy="372650"/>
          </a:xfrm>
        </p:grpSpPr>
        <p:sp>
          <p:nvSpPr>
            <p:cNvPr id="332" name="Shape 33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7" name="Shape 337"/>
          <p:cNvSpPr/>
          <p:nvPr/>
        </p:nvSpPr>
        <p:spPr>
          <a:xfrm>
            <a:off x="3113344" y="1296228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3698312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9" name="Shape 339"/>
          <p:cNvGrpSpPr/>
          <p:nvPr/>
        </p:nvGrpSpPr>
        <p:grpSpPr>
          <a:xfrm>
            <a:off x="4785686" y="1272159"/>
            <a:ext cx="336767" cy="383835"/>
            <a:chOff x="4630125" y="278900"/>
            <a:chExt cx="400675" cy="456675"/>
          </a:xfrm>
        </p:grpSpPr>
        <p:sp>
          <p:nvSpPr>
            <p:cNvPr id="340" name="Shape 3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5326276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5" name="Shape 345"/>
          <p:cNvGrpSpPr/>
          <p:nvPr/>
        </p:nvGrpSpPr>
        <p:grpSpPr>
          <a:xfrm>
            <a:off x="1395298" y="1818715"/>
            <a:ext cx="342881" cy="418127"/>
            <a:chOff x="596350" y="929175"/>
            <a:chExt cx="407950" cy="497475"/>
          </a:xfrm>
        </p:grpSpPr>
        <p:sp>
          <p:nvSpPr>
            <p:cNvPr id="346" name="Shape 3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2519614" y="1879631"/>
            <a:ext cx="349059" cy="298881"/>
            <a:chOff x="1934025" y="1001650"/>
            <a:chExt cx="415300" cy="355600"/>
          </a:xfrm>
        </p:grpSpPr>
        <p:sp>
          <p:nvSpPr>
            <p:cNvPr id="354" name="Shape 35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3083673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649183" y="1871972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219295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4795564" y="1877603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5344009" y="1857105"/>
            <a:ext cx="350068" cy="350572"/>
            <a:chOff x="5294400" y="974850"/>
            <a:chExt cx="416500" cy="417100"/>
          </a:xfrm>
        </p:grpSpPr>
        <p:sp>
          <p:nvSpPr>
            <p:cNvPr id="363" name="Shape 36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5867031" y="1817707"/>
            <a:ext cx="433992" cy="422729"/>
            <a:chOff x="5916675" y="927975"/>
            <a:chExt cx="516350" cy="502950"/>
          </a:xfrm>
        </p:grpSpPr>
        <p:sp>
          <p:nvSpPr>
            <p:cNvPr id="366" name="Shape 3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1368675" y="2467119"/>
            <a:ext cx="391000" cy="264085"/>
            <a:chOff x="564675" y="1700625"/>
            <a:chExt cx="465200" cy="314200"/>
          </a:xfrm>
        </p:grpSpPr>
        <p:sp>
          <p:nvSpPr>
            <p:cNvPr id="369" name="Shape 36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933660" y="2402632"/>
            <a:ext cx="391000" cy="382826"/>
            <a:chOff x="1236875" y="1623900"/>
            <a:chExt cx="465200" cy="455475"/>
          </a:xfrm>
        </p:grpSpPr>
        <p:sp>
          <p:nvSpPr>
            <p:cNvPr id="373" name="Shape 37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2510915" y="2410827"/>
            <a:ext cx="366457" cy="366436"/>
            <a:chOff x="1923675" y="1633650"/>
            <a:chExt cx="436000" cy="435975"/>
          </a:xfrm>
        </p:grpSpPr>
        <p:sp>
          <p:nvSpPr>
            <p:cNvPr id="381" name="Shape 38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3074365" y="2409293"/>
            <a:ext cx="369504" cy="369504"/>
            <a:chOff x="2594050" y="1631825"/>
            <a:chExt cx="439625" cy="439625"/>
          </a:xfrm>
        </p:grpSpPr>
        <p:sp>
          <p:nvSpPr>
            <p:cNvPr id="388" name="Shape 38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3655823" y="24257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3" name="Shape 393"/>
          <p:cNvGrpSpPr/>
          <p:nvPr/>
        </p:nvGrpSpPr>
        <p:grpSpPr>
          <a:xfrm>
            <a:off x="4239130" y="2381661"/>
            <a:ext cx="299911" cy="424767"/>
            <a:chOff x="3979850" y="1598950"/>
            <a:chExt cx="356825" cy="505375"/>
          </a:xfrm>
        </p:grpSpPr>
        <p:sp>
          <p:nvSpPr>
            <p:cNvPr id="394" name="Shape 39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4756521" y="2472750"/>
            <a:ext cx="395098" cy="242589"/>
            <a:chOff x="4595425" y="1707325"/>
            <a:chExt cx="470075" cy="288625"/>
          </a:xfrm>
        </p:grpSpPr>
        <p:sp>
          <p:nvSpPr>
            <p:cNvPr id="397" name="Shape 39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5340437" y="2413390"/>
            <a:ext cx="357233" cy="361309"/>
            <a:chOff x="5290150" y="1636700"/>
            <a:chExt cx="425025" cy="429875"/>
          </a:xfrm>
        </p:grpSpPr>
        <p:sp>
          <p:nvSpPr>
            <p:cNvPr id="403" name="Shape 40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5904392" y="2402632"/>
            <a:ext cx="359271" cy="376691"/>
            <a:chOff x="5961125" y="1623900"/>
            <a:chExt cx="427450" cy="448175"/>
          </a:xfrm>
        </p:grpSpPr>
        <p:sp>
          <p:nvSpPr>
            <p:cNvPr id="406" name="Shape 40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6457083" y="2412361"/>
            <a:ext cx="383835" cy="363369"/>
            <a:chOff x="6618700" y="1635475"/>
            <a:chExt cx="456675" cy="432325"/>
          </a:xfrm>
        </p:grpSpPr>
        <p:sp>
          <p:nvSpPr>
            <p:cNvPr id="414" name="Shape 41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1412171" y="2995773"/>
            <a:ext cx="304008" cy="326513"/>
            <a:chOff x="616425" y="2329600"/>
            <a:chExt cx="361700" cy="388475"/>
          </a:xfrm>
        </p:grpSpPr>
        <p:sp>
          <p:nvSpPr>
            <p:cNvPr id="420" name="Shape 42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968982" y="2998840"/>
            <a:ext cx="320377" cy="320377"/>
            <a:chOff x="1278900" y="2333250"/>
            <a:chExt cx="381175" cy="381175"/>
          </a:xfrm>
        </p:grpSpPr>
        <p:sp>
          <p:nvSpPr>
            <p:cNvPr id="429" name="Shape 42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2533945" y="2998840"/>
            <a:ext cx="320398" cy="320377"/>
            <a:chOff x="1951075" y="2333250"/>
            <a:chExt cx="381200" cy="381175"/>
          </a:xfrm>
        </p:grpSpPr>
        <p:sp>
          <p:nvSpPr>
            <p:cNvPr id="434" name="Shape 43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3098929" y="2998840"/>
            <a:ext cx="320377" cy="320377"/>
            <a:chOff x="2623275" y="2333250"/>
            <a:chExt cx="381175" cy="381175"/>
          </a:xfrm>
        </p:grpSpPr>
        <p:sp>
          <p:nvSpPr>
            <p:cNvPr id="439" name="Shape 4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3738633" y="2943578"/>
            <a:ext cx="170936" cy="426826"/>
            <a:chOff x="3384375" y="2267500"/>
            <a:chExt cx="203375" cy="507825"/>
          </a:xfrm>
        </p:grpSpPr>
        <p:sp>
          <p:nvSpPr>
            <p:cNvPr id="444" name="Shape 44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47" name="Shape 4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50" name="Shape 45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5359035" y="2990216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5914120" y="2996277"/>
            <a:ext cx="345970" cy="325504"/>
            <a:chOff x="5972700" y="2330200"/>
            <a:chExt cx="411625" cy="387275"/>
          </a:xfrm>
        </p:grpSpPr>
        <p:sp>
          <p:nvSpPr>
            <p:cNvPr id="454" name="Shape 45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1509417" y="3524405"/>
            <a:ext cx="109538" cy="399195"/>
            <a:chOff x="732125" y="2958550"/>
            <a:chExt cx="130325" cy="474950"/>
          </a:xfrm>
        </p:grpSpPr>
        <p:sp>
          <p:nvSpPr>
            <p:cNvPr id="457" name="Shape 45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2526337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2004829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7" name="Shape 467"/>
          <p:cNvGrpSpPr/>
          <p:nvPr/>
        </p:nvGrpSpPr>
        <p:grpSpPr>
          <a:xfrm>
            <a:off x="3065162" y="3537202"/>
            <a:ext cx="387932" cy="367466"/>
            <a:chOff x="2583100" y="2973775"/>
            <a:chExt cx="461550" cy="437200"/>
          </a:xfrm>
        </p:grpSpPr>
        <p:sp>
          <p:nvSpPr>
            <p:cNvPr id="468" name="Shape 46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0" name="Shape 470"/>
          <p:cNvSpPr/>
          <p:nvPr/>
        </p:nvSpPr>
        <p:spPr>
          <a:xfrm>
            <a:off x="4776106" y="3545996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1" name="Shape 471"/>
          <p:cNvGrpSpPr/>
          <p:nvPr/>
        </p:nvGrpSpPr>
        <p:grpSpPr>
          <a:xfrm>
            <a:off x="5304611" y="3565358"/>
            <a:ext cx="435021" cy="323445"/>
            <a:chOff x="5247525" y="3007275"/>
            <a:chExt cx="517575" cy="384825"/>
          </a:xfrm>
        </p:grpSpPr>
        <p:sp>
          <p:nvSpPr>
            <p:cNvPr id="472" name="Shape 4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4215596" y="3546931"/>
            <a:ext cx="342881" cy="350068"/>
            <a:chOff x="3951850" y="2985350"/>
            <a:chExt cx="407950" cy="416500"/>
          </a:xfrm>
        </p:grpSpPr>
        <p:sp>
          <p:nvSpPr>
            <p:cNvPr id="475" name="Shape 47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1372269" y="4136478"/>
            <a:ext cx="397136" cy="305017"/>
            <a:chOff x="568950" y="3686775"/>
            <a:chExt cx="472500" cy="362900"/>
          </a:xfrm>
        </p:grpSpPr>
        <p:sp>
          <p:nvSpPr>
            <p:cNvPr id="480" name="Shape 48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3" name="Shape 483"/>
          <p:cNvSpPr/>
          <p:nvPr/>
        </p:nvSpPr>
        <p:spPr>
          <a:xfrm>
            <a:off x="5949110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1940320" y="4162071"/>
            <a:ext cx="377699" cy="253852"/>
            <a:chOff x="1244800" y="3717225"/>
            <a:chExt cx="449375" cy="302025"/>
          </a:xfrm>
        </p:grpSpPr>
        <p:sp>
          <p:nvSpPr>
            <p:cNvPr id="485" name="Shape 48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510411" y="4142614"/>
            <a:ext cx="367466" cy="287114"/>
            <a:chOff x="1923075" y="3694075"/>
            <a:chExt cx="437200" cy="341600"/>
          </a:xfrm>
        </p:grpSpPr>
        <p:sp>
          <p:nvSpPr>
            <p:cNvPr id="492" name="Shape 49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3078967" y="4138012"/>
            <a:ext cx="360301" cy="295813"/>
            <a:chOff x="2599525" y="3688600"/>
            <a:chExt cx="428675" cy="351950"/>
          </a:xfrm>
        </p:grpSpPr>
        <p:sp>
          <p:nvSpPr>
            <p:cNvPr id="502" name="Shape 50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661349" y="4117546"/>
            <a:ext cx="333699" cy="329076"/>
            <a:chOff x="3292425" y="3664250"/>
            <a:chExt cx="397025" cy="391525"/>
          </a:xfrm>
        </p:grpSpPr>
        <p:sp>
          <p:nvSpPr>
            <p:cNvPr id="506" name="Shape 50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199206" y="4160012"/>
            <a:ext cx="369525" cy="268182"/>
            <a:chOff x="3932350" y="3714775"/>
            <a:chExt cx="439650" cy="319075"/>
          </a:xfrm>
        </p:grpSpPr>
        <p:sp>
          <p:nvSpPr>
            <p:cNvPr id="510" name="Shape 51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4764190" y="4160012"/>
            <a:ext cx="369504" cy="268182"/>
            <a:chOff x="4604550" y="3714775"/>
            <a:chExt cx="439625" cy="319075"/>
          </a:xfrm>
        </p:grpSpPr>
        <p:sp>
          <p:nvSpPr>
            <p:cNvPr id="516" name="Shape 51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5342475" y="4132381"/>
            <a:ext cx="353136" cy="313737"/>
            <a:chOff x="5292575" y="3681900"/>
            <a:chExt cx="420150" cy="373275"/>
          </a:xfrm>
        </p:grpSpPr>
        <p:sp>
          <p:nvSpPr>
            <p:cNvPr id="519" name="Shape 51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5887498" y="4092457"/>
            <a:ext cx="393059" cy="393059"/>
            <a:chOff x="5941025" y="3634400"/>
            <a:chExt cx="467650" cy="467650"/>
          </a:xfrm>
        </p:grpSpPr>
        <p:sp>
          <p:nvSpPr>
            <p:cNvPr id="527" name="Shape 52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6477571" y="4117546"/>
            <a:ext cx="342881" cy="342902"/>
            <a:chOff x="6643075" y="3664250"/>
            <a:chExt cx="407950" cy="407975"/>
          </a:xfrm>
        </p:grpSpPr>
        <p:sp>
          <p:nvSpPr>
            <p:cNvPr id="534" name="Shape 53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378404" y="4668200"/>
            <a:ext cx="371564" cy="371543"/>
            <a:chOff x="576250" y="4319400"/>
            <a:chExt cx="442075" cy="442050"/>
          </a:xfrm>
        </p:grpSpPr>
        <p:sp>
          <p:nvSpPr>
            <p:cNvPr id="537" name="Shape 5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1928068" y="474049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4218791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3653785" y="4705174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782262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5" name="Shape 545"/>
          <p:cNvGrpSpPr/>
          <p:nvPr/>
        </p:nvGrpSpPr>
        <p:grpSpPr>
          <a:xfrm>
            <a:off x="5322009" y="4687132"/>
            <a:ext cx="394068" cy="325504"/>
            <a:chOff x="5268225" y="4341925"/>
            <a:chExt cx="468850" cy="387275"/>
          </a:xfrm>
        </p:grpSpPr>
        <p:sp>
          <p:nvSpPr>
            <p:cNvPr id="546" name="Shape 5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5906955" y="4676899"/>
            <a:ext cx="354144" cy="354144"/>
            <a:chOff x="5964175" y="4329750"/>
            <a:chExt cx="421350" cy="421350"/>
          </a:xfrm>
        </p:grpSpPr>
        <p:sp>
          <p:nvSpPr>
            <p:cNvPr id="555" name="Shape 55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942863" y="5241883"/>
            <a:ext cx="372593" cy="360301"/>
            <a:chOff x="1247825" y="5001950"/>
            <a:chExt cx="443300" cy="428675"/>
          </a:xfrm>
        </p:grpSpPr>
        <p:sp>
          <p:nvSpPr>
            <p:cNvPr id="558" name="Shape 55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2541110" y="5223959"/>
            <a:ext cx="306068" cy="389991"/>
            <a:chOff x="1959600" y="4980625"/>
            <a:chExt cx="364150" cy="464000"/>
          </a:xfrm>
        </p:grpSpPr>
        <p:sp>
          <p:nvSpPr>
            <p:cNvPr id="565" name="Shape 56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3083590" y="5238815"/>
            <a:ext cx="351076" cy="360805"/>
            <a:chOff x="2605025" y="4998300"/>
            <a:chExt cx="417700" cy="429275"/>
          </a:xfrm>
        </p:grpSpPr>
        <p:sp>
          <p:nvSpPr>
            <p:cNvPr id="573" name="Shape 57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3614281" y="5241883"/>
            <a:ext cx="419661" cy="349542"/>
            <a:chOff x="3236425" y="5001950"/>
            <a:chExt cx="499300" cy="415875"/>
          </a:xfrm>
        </p:grpSpPr>
        <p:sp>
          <p:nvSpPr>
            <p:cNvPr id="577" name="Shape 57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4229401" y="5223959"/>
            <a:ext cx="319368" cy="380263"/>
            <a:chOff x="3968275" y="4980625"/>
            <a:chExt cx="379975" cy="452425"/>
          </a:xfrm>
        </p:grpSpPr>
        <p:sp>
          <p:nvSpPr>
            <p:cNvPr id="584" name="Shape 58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5884934" y="5308913"/>
            <a:ext cx="404322" cy="220084"/>
            <a:chOff x="5937975" y="5081700"/>
            <a:chExt cx="481050" cy="261850"/>
          </a:xfrm>
        </p:grpSpPr>
        <p:sp>
          <p:nvSpPr>
            <p:cNvPr id="588" name="Shape 58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6503143" y="5266446"/>
            <a:ext cx="290182" cy="333678"/>
            <a:chOff x="6673500" y="5031175"/>
            <a:chExt cx="345250" cy="397000"/>
          </a:xfrm>
        </p:grpSpPr>
        <p:sp>
          <p:nvSpPr>
            <p:cNvPr id="592" name="Shape 592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4195130" y="1291092"/>
            <a:ext cx="387932" cy="345970"/>
            <a:chOff x="3927500" y="301425"/>
            <a:chExt cx="461550" cy="411625"/>
          </a:xfrm>
        </p:grpSpPr>
        <p:sp>
          <p:nvSpPr>
            <p:cNvPr id="598" name="Shape 59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6482677" y="1297753"/>
            <a:ext cx="332669" cy="332669"/>
            <a:chOff x="6649150" y="309350"/>
            <a:chExt cx="395800" cy="395800"/>
          </a:xfrm>
        </p:grpSpPr>
        <p:sp>
          <p:nvSpPr>
            <p:cNvPr id="626" name="Shape 62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9" name="Shape 649"/>
          <p:cNvGrpSpPr/>
          <p:nvPr/>
        </p:nvGrpSpPr>
        <p:grpSpPr>
          <a:xfrm>
            <a:off x="5915129" y="1305422"/>
            <a:ext cx="337796" cy="319873"/>
            <a:chOff x="5973900" y="318475"/>
            <a:chExt cx="401900" cy="380575"/>
          </a:xfrm>
        </p:grpSpPr>
        <p:sp>
          <p:nvSpPr>
            <p:cNvPr id="650" name="Shape 65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1960282" y="1818715"/>
            <a:ext cx="342881" cy="418127"/>
            <a:chOff x="1268550" y="929175"/>
            <a:chExt cx="407950" cy="497475"/>
          </a:xfrm>
        </p:grpSpPr>
        <p:sp>
          <p:nvSpPr>
            <p:cNvPr id="665" name="Shape 66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6446346" y="1834580"/>
            <a:ext cx="405331" cy="388962"/>
            <a:chOff x="6605925" y="948050"/>
            <a:chExt cx="482250" cy="462775"/>
          </a:xfrm>
        </p:grpSpPr>
        <p:sp>
          <p:nvSpPr>
            <p:cNvPr id="669" name="Shape 66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6541028" y="2986548"/>
            <a:ext cx="215966" cy="342398"/>
            <a:chOff x="6718575" y="2318625"/>
            <a:chExt cx="256950" cy="407375"/>
          </a:xfrm>
        </p:grpSpPr>
        <p:sp>
          <p:nvSpPr>
            <p:cNvPr id="676" name="Shape 67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3642417" y="3613456"/>
            <a:ext cx="363369" cy="221114"/>
            <a:chOff x="3269900" y="3064500"/>
            <a:chExt cx="432325" cy="263075"/>
          </a:xfrm>
        </p:grpSpPr>
        <p:sp>
          <p:nvSpPr>
            <p:cNvPr id="685" name="Shape 68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6516444" y="3545901"/>
            <a:ext cx="265114" cy="372593"/>
            <a:chOff x="6689325" y="2984125"/>
            <a:chExt cx="315425" cy="443300"/>
          </a:xfrm>
        </p:grpSpPr>
        <p:sp>
          <p:nvSpPr>
            <p:cNvPr id="689" name="Shape 68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2565169" y="4640568"/>
            <a:ext cx="256415" cy="414534"/>
            <a:chOff x="1988225" y="4286525"/>
            <a:chExt cx="305075" cy="493200"/>
          </a:xfrm>
        </p:grpSpPr>
        <p:sp>
          <p:nvSpPr>
            <p:cNvPr id="695" name="Shape 69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3109162" y="4669733"/>
            <a:ext cx="309640" cy="392030"/>
            <a:chOff x="2635450" y="4321225"/>
            <a:chExt cx="368400" cy="466425"/>
          </a:xfrm>
        </p:grpSpPr>
        <p:sp>
          <p:nvSpPr>
            <p:cNvPr id="703" name="Shape 70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6477571" y="4660005"/>
            <a:ext cx="342881" cy="383835"/>
            <a:chOff x="6643075" y="4309650"/>
            <a:chExt cx="407950" cy="456675"/>
          </a:xfrm>
        </p:grpSpPr>
        <p:sp>
          <p:nvSpPr>
            <p:cNvPr id="710" name="Shape 71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292844" y="5201959"/>
            <a:ext cx="452420" cy="433992"/>
            <a:chOff x="5233525" y="4954450"/>
            <a:chExt cx="538275" cy="516350"/>
          </a:xfrm>
        </p:grpSpPr>
        <p:sp>
          <p:nvSpPr>
            <p:cNvPr id="720" name="Shape 72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4723762" y="5209629"/>
            <a:ext cx="460615" cy="418653"/>
            <a:chOff x="4556450" y="4963575"/>
            <a:chExt cx="548025" cy="498100"/>
          </a:xfrm>
        </p:grpSpPr>
        <p:sp>
          <p:nvSpPr>
            <p:cNvPr id="732" name="Shape 73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7" name="Shape 737"/>
          <p:cNvGrpSpPr/>
          <p:nvPr/>
        </p:nvGrpSpPr>
        <p:grpSpPr>
          <a:xfrm>
            <a:off x="1341044" y="5300213"/>
            <a:ext cx="445254" cy="246182"/>
            <a:chOff x="531800" y="5071350"/>
            <a:chExt cx="529750" cy="292900"/>
          </a:xfrm>
        </p:grpSpPr>
        <p:sp>
          <p:nvSpPr>
            <p:cNvPr id="738" name="Shape 7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8100269" y="3241575"/>
            <a:ext cx="433992" cy="422729"/>
            <a:chOff x="5916675" y="927975"/>
            <a:chExt cx="516350" cy="502950"/>
          </a:xfrm>
        </p:grpSpPr>
        <p:sp>
          <p:nvSpPr>
            <p:cNvPr id="746" name="Shape 7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7216289" y="3947476"/>
            <a:ext cx="1079481" cy="1051467"/>
            <a:chOff x="5916675" y="927975"/>
            <a:chExt cx="516350" cy="502950"/>
          </a:xfrm>
        </p:grpSpPr>
        <p:sp>
          <p:nvSpPr>
            <p:cNvPr id="749" name="Shape 7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7216431" y="3241575"/>
            <a:ext cx="433992" cy="422729"/>
            <a:chOff x="5916675" y="927975"/>
            <a:chExt cx="516350" cy="502950"/>
          </a:xfrm>
        </p:grpSpPr>
        <p:sp>
          <p:nvSpPr>
            <p:cNvPr id="752" name="Shape 75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4" name="Shape 754"/>
          <p:cNvSpPr/>
          <p:nvPr/>
        </p:nvSpPr>
        <p:spPr>
          <a:xfrm>
            <a:off x="8292430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7408592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7694128" y="45354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56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75" y="204536"/>
            <a:ext cx="6858000" cy="4967700"/>
          </a:xfrm>
        </p:spPr>
        <p:txBody>
          <a:bodyPr/>
          <a:lstStyle/>
          <a:p>
            <a:r>
              <a:rPr lang="en-US" sz="2000" dirty="0" smtClean="0"/>
              <a:t>Basically, have to get to the product punch right away</a:t>
            </a:r>
          </a:p>
          <a:p>
            <a:endParaRPr lang="en-US" sz="2000" dirty="0"/>
          </a:p>
          <a:p>
            <a:r>
              <a:rPr lang="en-US" sz="2000" dirty="0" smtClean="0"/>
              <a:t>Maybe 1-2 slides outlining the problem and solution</a:t>
            </a:r>
          </a:p>
          <a:p>
            <a:pPr lvl="1"/>
            <a:r>
              <a:rPr lang="en-US" sz="1600" dirty="0" smtClean="0"/>
              <a:t>Currently, product search returns very weak solution</a:t>
            </a:r>
          </a:p>
          <a:p>
            <a:pPr lvl="1"/>
            <a:r>
              <a:rPr lang="en-US" sz="1600" dirty="0" smtClean="0"/>
              <a:t>Products are not relevant at all to the needs of the customer</a:t>
            </a:r>
          </a:p>
          <a:p>
            <a:pPr lvl="1"/>
            <a:r>
              <a:rPr lang="en-US" sz="1600" dirty="0" smtClean="0"/>
              <a:t>We have created a relevance engine that uses keyword data to provide much more relevant result</a:t>
            </a:r>
          </a:p>
          <a:p>
            <a:endParaRPr lang="en-US" sz="2000" dirty="0"/>
          </a:p>
          <a:p>
            <a:r>
              <a:rPr lang="en-US" sz="2000" dirty="0" smtClean="0"/>
              <a:t>Then, show what happened when you did it the old way</a:t>
            </a:r>
          </a:p>
          <a:p>
            <a:r>
              <a:rPr lang="en-US" sz="2000" dirty="0" smtClean="0"/>
              <a:t>Then, what happens when you do it the new way</a:t>
            </a:r>
          </a:p>
          <a:p>
            <a:endParaRPr lang="en-US" sz="2000" dirty="0"/>
          </a:p>
          <a:p>
            <a:r>
              <a:rPr lang="en-US" sz="2000" dirty="0" smtClean="0"/>
              <a:t>Show the backend</a:t>
            </a:r>
            <a:r>
              <a:rPr lang="is-IS" sz="2000" dirty="0" smtClean="0"/>
              <a:t>… ”this data is XX% more relevant, producing XX more clicks and an XX increase in revenue</a:t>
            </a:r>
          </a:p>
          <a:p>
            <a:r>
              <a:rPr lang="is-IS" sz="2000" dirty="0" smtClean="0"/>
              <a:t>T</a:t>
            </a:r>
            <a:r>
              <a:rPr lang="en-US" sz="2000" dirty="0" smtClean="0"/>
              <a:t>h</a:t>
            </a:r>
            <a:r>
              <a:rPr lang="is-IS" sz="2000" dirty="0" smtClean="0"/>
              <a:t>ank you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84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We are going to have it working on the backend, but it will not be connected to the UI</a:t>
            </a:r>
          </a:p>
          <a:p>
            <a:endParaRPr lang="en-US" sz="2800" dirty="0"/>
          </a:p>
          <a:p>
            <a:r>
              <a:rPr lang="en-US" sz="2800" dirty="0" smtClean="0"/>
              <a:t>We will show a simulation through webpage mockups. Then when they want us to display it working, we will bring up the r engine and show it with another search term</a:t>
            </a:r>
            <a:r>
              <a:rPr lang="is-IS" sz="2800" dirty="0" smtClean="0"/>
              <a:t>…</a:t>
            </a:r>
          </a:p>
          <a:p>
            <a:pPr lvl="1"/>
            <a:r>
              <a:rPr lang="is-IS" sz="2000" dirty="0" smtClean="0"/>
              <a:t>“here look, when we do it on the web page it is these bad results... </a:t>
            </a:r>
            <a:r>
              <a:rPr lang="en-US" sz="2000" dirty="0" smtClean="0"/>
              <a:t>W</a:t>
            </a:r>
            <a:r>
              <a:rPr lang="is-IS" sz="2000" dirty="0" smtClean="0"/>
              <a:t>hen we run it in our engine, these will be the top results... </a:t>
            </a:r>
            <a:r>
              <a:rPr lang="en-US" sz="2000" dirty="0" smtClean="0"/>
              <a:t>M</a:t>
            </a:r>
            <a:r>
              <a:rPr lang="is-IS" sz="2000" dirty="0" smtClean="0"/>
              <a:t>uch better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261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AI engines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1) Tagging engine: Engine assigns descriptors to user accounts, based on direct + indirect input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 Relevance engine: Engine ranks products by relevance and delivers top results, based on direct + indirect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1262</Words>
  <Application>Microsoft Macintosh PowerPoint</Application>
  <PresentationFormat>On-screen Show (4:3)</PresentationFormat>
  <Paragraphs>169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Quicksand</vt:lpstr>
      <vt:lpstr>Arial</vt:lpstr>
      <vt:lpstr>Eleanor template</vt:lpstr>
      <vt:lpstr>Modified Search</vt:lpstr>
      <vt:lpstr>~$9Mil monthly Opportunity Lost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</vt:lpstr>
      <vt:lpstr>USE CHARTS TO EXPLAIN YOUR IDEAS</vt:lpstr>
      <vt:lpstr>PowerPoint Presentation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Goose</dc:title>
  <cp:lastModifiedBy>Andrew D. Reinaker</cp:lastModifiedBy>
  <cp:revision>17</cp:revision>
  <dcterms:modified xsi:type="dcterms:W3CDTF">2016-11-13T18:51:44Z</dcterms:modified>
</cp:coreProperties>
</file>