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92" r:id="rId11"/>
    <p:sldId id="267" r:id="rId12"/>
    <p:sldId id="277" r:id="rId13"/>
    <p:sldId id="288" r:id="rId14"/>
    <p:sldId id="289" r:id="rId15"/>
    <p:sldId id="287" r:id="rId16"/>
    <p:sldId id="291" r:id="rId17"/>
    <p:sldId id="259" r:id="rId18"/>
    <p:sldId id="296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Sole curiosity… crime analysis over the years in Austin, TX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From the bare eye, the months look evenly distributed when it comes to crime in general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Public-Safety/Crime-Reports/fdj4-gpfu/about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1;p14">
            <a:extLst>
              <a:ext uri="{FF2B5EF4-FFF2-40B4-BE49-F238E27FC236}">
                <a16:creationId xmlns:a16="http://schemas.microsoft.com/office/drawing/2014/main" id="{16D01803-24AB-B2CE-7F51-DB4FBF4309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5" y="563764"/>
            <a:ext cx="7579322" cy="412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 4: Auto Theft across Seasons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68800" y="1244416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N0: If seasons are not related to Auto theft, then particular seasons will not see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N1: If seasons are related to auto theft, then particular seasons will show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Chi-squared test: 55.05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P-value: 6.69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Reject null hypothesis: Seasons do influence auto theft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603D91-24D0-2C79-C62E-EE355CD162D9}"/>
              </a:ext>
            </a:extLst>
          </p:cNvPr>
          <p:cNvSpPr txBox="1"/>
          <p:nvPr/>
        </p:nvSpPr>
        <p:spPr>
          <a:xfrm>
            <a:off x="2912731" y="440703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Occurrences by Decade</a:t>
            </a:r>
          </a:p>
        </p:txBody>
      </p:sp>
      <p:pic>
        <p:nvPicPr>
          <p:cNvPr id="9" name="Google Shape;66;p15">
            <a:extLst>
              <a:ext uri="{FF2B5EF4-FFF2-40B4-BE49-F238E27FC236}">
                <a16:creationId xmlns:a16="http://schemas.microsoft.com/office/drawing/2014/main" id="{D157E9A7-A8C3-E183-44AA-02B5A323CB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98" y="873149"/>
            <a:ext cx="5460799" cy="376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038438" y="711314"/>
            <a:ext cx="402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2003-2013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-22.89% of 25,655 Total Occurrences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01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3893" y="659729"/>
            <a:ext cx="377223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2014-2023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+213.80% of 33,733 Total Occurrences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 dirty="0">
                <a:solidFill>
                  <a:schemeClr val="dk2"/>
                </a:solidFill>
              </a:rPr>
              <a:t>Comparison of Occurrences Between Two Ten Year Periods</a:t>
            </a:r>
            <a:endParaRPr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45" y="1189584"/>
            <a:ext cx="6595505" cy="3419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FBAF-2729-DF53-B2C3-3AE5E793CD0B}"/>
              </a:ext>
            </a:extLst>
          </p:cNvPr>
          <p:cNvSpPr txBox="1"/>
          <p:nvPr/>
        </p:nvSpPr>
        <p:spPr>
          <a:xfrm>
            <a:off x="1815049" y="450920"/>
            <a:ext cx="534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Percentage Increase in Auto Theft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Occurrences is approximately +155.05% over 20 Year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4" y="1502943"/>
            <a:ext cx="4145331" cy="2971800"/>
          </a:xfrm>
          <a:prstGeom prst="rect">
            <a:avLst/>
          </a:prstGeom>
        </p:spPr>
      </p:pic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89AF39AC-6F03-032A-4FED-7C8901264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6354" y="1498799"/>
            <a:ext cx="3403200" cy="306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identity theft, then the Winter months will not see an increase in identity theft.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identity theft, then the Winter months will show an increase in identity theft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Chi-squared test: 164.8933382489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P-value: 1.6107138924223533e-35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Reject null hypothesis: Seasons are related to identity theft.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Seasons do influence crime in residential burglaries, auto thefts, bicycle thefts, and identity theft.</a:t>
            </a:r>
            <a:endParaRPr sz="1600" dirty="0"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800" dirty="0"/>
              <a:t>Seasons do NOT impact shoplifting incidences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4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CSV Source: </a:t>
            </a:r>
            <a:r>
              <a:rPr lang="en" dirty="0">
                <a:hlinkClick r:id="rId3"/>
              </a:rPr>
              <a:t>https://data.austintexas.gov/Public-Safety/Crime-Reports/fdj4-gpfu/about_data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Documentation and Tutorials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Libraries and Packages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Development Tools</a:t>
            </a:r>
            <a:r>
              <a:rPr lang="en" dirty="0"/>
              <a:t>: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Version Control</a:t>
            </a:r>
            <a:r>
              <a:rPr lang="en" dirty="0"/>
              <a:t>: Git and Github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Collaboration and Communication: Slack and Zoom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Instructional Staff: Travis Hopkins (Instructor)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               Kian Layson (TA)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407859"/>
            <a:ext cx="3612615" cy="269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03" y="1405998"/>
            <a:ext cx="3612615" cy="268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7083441" y="200461"/>
            <a:ext cx="14054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1635483" y="362043"/>
            <a:ext cx="130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/>
              <a:t>After reading the csv, I wanted to see which types of theft crimes were reported the most</a:t>
            </a:r>
          </a:p>
          <a:p>
            <a:r>
              <a:rPr lang="en-US" dirty="0"/>
              <a:t>We know were going to be doing chi square so we do a critical value test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7.814727903251179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/>
          <a:lstStyle/>
          <a:p>
            <a:r>
              <a:rPr lang="en-US" dirty="0"/>
              <a:t>Looks to be less in the Winter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Chi-Square Statistic: 68.10559048133163 </a:t>
            </a: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p-value: 1.0860061995797653e-14</a:t>
            </a:r>
          </a:p>
          <a:p>
            <a:endParaRPr lang="en-US" sz="12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With a very high chi-square value and a very low p-value this tells us that we can reject the null hypothesis and say </a:t>
            </a:r>
          </a:p>
          <a:p>
            <a:endParaRPr lang="en-US" sz="12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Menlo" panose="020B0609030804020204" pitchFamily="49" charset="0"/>
              </a:rPr>
              <a:t>SEASON COULD DEFINITELY BE AFFECTING THE NUMBER OF RESIDENTIAL BURGLARIES </a:t>
            </a:r>
            <a:endParaRPr lang="en-US" sz="12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/>
          <a:lstStyle/>
          <a:p>
            <a:r>
              <a:rPr lang="en-US" dirty="0"/>
              <a:t>Pretty even, but maybe less in the fall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/>
          <a:lstStyle/>
          <a:p>
            <a:r>
              <a:rPr lang="en-US" dirty="0"/>
              <a:t>All Time Low In The Winter</a:t>
            </a:r>
          </a:p>
          <a:p>
            <a:r>
              <a:rPr lang="en-US" dirty="0"/>
              <a:t>All Time High In The Summer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Chi-Square Statistic: 280.6044358946858 p-value: 1.566923504984882e-60</a:t>
            </a:r>
          </a:p>
          <a:p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REJECT NULL HYPOTHESIS </a:t>
            </a: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This means.. Season could </a:t>
            </a:r>
            <a:r>
              <a:rPr lang="en-US" u="sng" dirty="0">
                <a:solidFill>
                  <a:srgbClr val="CCCCCC"/>
                </a:solidFill>
                <a:latin typeface="Menlo" panose="020B0609030804020204" pitchFamily="49" charset="0"/>
              </a:rPr>
              <a:t>be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having an impact on crime rate!!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27005" y="276643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2"/>
                </a:solidFill>
              </a:rPr>
              <a:t>Auto Theft</a:t>
            </a:r>
          </a:p>
          <a:p>
            <a:pPr algn="ctr"/>
            <a:r>
              <a:rPr lang="en" sz="1800" dirty="0">
                <a:solidFill>
                  <a:schemeClr val="dk2"/>
                </a:solidFill>
              </a:rPr>
              <a:t>Overall Data &amp; Seasonal Average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524</Words>
  <Application>Microsoft Office PowerPoint</Application>
  <PresentationFormat>On-screen Show (16:9)</PresentationFormat>
  <Paragraphs>70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Lato</vt:lpstr>
      <vt:lpstr>Montserrat</vt:lpstr>
      <vt:lpstr>Arial</vt:lpstr>
      <vt:lpstr>Menlo</vt:lpstr>
      <vt:lpstr>Focus</vt:lpstr>
      <vt:lpstr>Crime Trends in Austin: Seasonal Insights from 2003 to 2023</vt:lpstr>
      <vt:lpstr>Resources</vt:lpstr>
      <vt:lpstr>Basic Analysis</vt:lpstr>
      <vt:lpstr>First Step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Test 4: Auto Theft across Seasons</vt:lpstr>
      <vt:lpstr>PowerPoint Presentation</vt:lpstr>
      <vt:lpstr>PowerPoint Presentation</vt:lpstr>
      <vt:lpstr>PowerPoint Presentation</vt:lpstr>
      <vt:lpstr>PowerPoint Presentation</vt:lpstr>
      <vt:lpstr>Identity Theft Over the Years</vt:lpstr>
      <vt:lpstr>Identity Theft per Season</vt:lpstr>
      <vt:lpstr>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Prashant Chintakindi</cp:lastModifiedBy>
  <cp:revision>11</cp:revision>
  <dcterms:modified xsi:type="dcterms:W3CDTF">2024-07-01T08:57:35Z</dcterms:modified>
</cp:coreProperties>
</file>