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e8c62c51a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e8c62c51a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e93c00a6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e93c00a6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e8c62c51a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e8c62c51a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e8c62c51a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e8c62c51a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e8c62c51a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e8c62c51a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900" y="1283170"/>
            <a:ext cx="3616025" cy="301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7775" y="1303775"/>
            <a:ext cx="4052325" cy="29721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2309925" y="346500"/>
            <a:ext cx="443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Overall and Averages Data of Auto Theft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687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8350" y="502625"/>
            <a:ext cx="5460799" cy="4020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6325" y="733125"/>
            <a:ext cx="5351350" cy="40847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/>
          <p:nvPr/>
        </p:nvSpPr>
        <p:spPr>
          <a:xfrm>
            <a:off x="1119700" y="186625"/>
            <a:ext cx="742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Increase in Number of Occurrences Compared to Previous Decade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225" y="1436775"/>
            <a:ext cx="4077375" cy="320565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7"/>
          <p:cNvSpPr txBox="1"/>
          <p:nvPr/>
        </p:nvSpPr>
        <p:spPr>
          <a:xfrm>
            <a:off x="426550" y="559825"/>
            <a:ext cx="4024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Auto Thefts Between 2003-2013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-22.89% of 25,655 Total O</a:t>
            </a:r>
            <a:r>
              <a:rPr lang="en" sz="1800">
                <a:solidFill>
                  <a:schemeClr val="dk2"/>
                </a:solidFill>
              </a:rPr>
              <a:t>ccurrences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1925" y="1436775"/>
            <a:ext cx="4024199" cy="32056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 txBox="1"/>
          <p:nvPr/>
        </p:nvSpPr>
        <p:spPr>
          <a:xfrm>
            <a:off x="4851925" y="586500"/>
            <a:ext cx="4318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Auto Thefts Between 2014-2023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+213.80% of 33,733 Total </a:t>
            </a:r>
            <a:r>
              <a:rPr lang="en" sz="1800">
                <a:solidFill>
                  <a:schemeClr val="dk2"/>
                </a:solidFill>
              </a:rPr>
              <a:t>Occurrences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1019700" y="98125"/>
            <a:ext cx="710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Comparison of </a:t>
            </a:r>
            <a:r>
              <a:rPr b="1" lang="en" sz="1800">
                <a:solidFill>
                  <a:schemeClr val="dk2"/>
                </a:solidFill>
              </a:rPr>
              <a:t>Occurrences</a:t>
            </a:r>
            <a:r>
              <a:rPr b="1" lang="en" sz="1800">
                <a:solidFill>
                  <a:schemeClr val="dk2"/>
                </a:solidFill>
              </a:rPr>
              <a:t> Between Two Ten Year Periods</a:t>
            </a:r>
            <a:endParaRPr b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725" y="184800"/>
            <a:ext cx="8030901" cy="468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