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90" r:id="rId2"/>
    <p:sldId id="271" r:id="rId3"/>
    <p:sldId id="263" r:id="rId4"/>
    <p:sldId id="264" r:id="rId5"/>
    <p:sldId id="265" r:id="rId6"/>
    <p:sldId id="266" r:id="rId7"/>
    <p:sldId id="268" r:id="rId8"/>
    <p:sldId id="269" r:id="rId9"/>
    <p:sldId id="278" r:id="rId10"/>
    <p:sldId id="287" r:id="rId11"/>
    <p:sldId id="288" r:id="rId12"/>
    <p:sldId id="277" r:id="rId13"/>
    <p:sldId id="289" r:id="rId14"/>
    <p:sldId id="267" r:id="rId15"/>
    <p:sldId id="258" r:id="rId16"/>
    <p:sldId id="259" r:id="rId17"/>
    <p:sldId id="260" r:id="rId18"/>
    <p:sldId id="270" r:id="rId19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Lato" panose="020F0502020204030203" pitchFamily="34" charset="0"/>
      <p:regular r:id="rId25"/>
      <p:bold r:id="rId26"/>
      <p:italic r:id="rId27"/>
      <p:boldItalic r:id="rId28"/>
    </p:embeddedFont>
    <p:embeddedFont>
      <p:font typeface="Montserrat" panose="000005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108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e8c62c51a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e8c62c51a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3924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e8c62c51a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e8c62c51a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9587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186381cfb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d186381cfb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80705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8c62c51a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e8c62c51a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23701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7017f578e1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7017f578e1_2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84046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d186381cfb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d186381cfb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18870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186381cfb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186381cfb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49265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7017f578e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7017f578e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51722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7017f578e1_2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7017f578e1_2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701ba7fb1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701ba7fb1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8602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d186381cfb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d186381cfb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7017f578e1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7017f578e1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d186381cfb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d186381cfb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7017f578e1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7017f578e1_2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7017f578e1_2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7017f578e1_2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7017f578e1_2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7017f578e1_2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r>
              <a:rPr lang="en" sz="1000" i="1">
                <a:solidFill>
                  <a:srgbClr val="212121"/>
                </a:solidFill>
              </a:rPr>
              <a:t>#reject null</a:t>
            </a:r>
            <a:endParaRPr sz="1000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solidFill>
                  <a:srgbClr val="212121"/>
                </a:solidFill>
              </a:rPr>
              <a:t>#Bc the chi-square stat is so high, and the p-value is less than .05, this indicates that there is significant data </a:t>
            </a:r>
            <a:endParaRPr sz="1000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solidFill>
                  <a:srgbClr val="212121"/>
                </a:solidFill>
              </a:rPr>
              <a:t>#indicating that season is a factor in identity theft crimes, and peaks in the Winter</a:t>
            </a:r>
            <a:endParaRPr sz="1000" i="1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903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2114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992850"/>
            <a:ext cx="5017500" cy="2232447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rmAutofit fontScale="90000"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Crime Trends in Austin: Seasonal Insights from 2003 to 2023</a:t>
            </a: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 dirty="0"/>
              <a:t>By: Julie, Prashant and Sarah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141" y="862101"/>
            <a:ext cx="6285708" cy="408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2433175" y="400402"/>
            <a:ext cx="44352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800">
                <a:solidFill>
                  <a:schemeClr val="dk2"/>
                </a:solidFill>
              </a:rPr>
              <a:t>Overall Trend Over 20 Years</a:t>
            </a:r>
            <a:endParaRPr sz="1800">
              <a:solidFill>
                <a:schemeClr val="dk2"/>
              </a:solidFill>
            </a:endParaRPr>
          </a:p>
          <a:p>
            <a:pPr algn="ctr"/>
            <a:r>
              <a:rPr lang="en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038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6326" y="733126"/>
            <a:ext cx="5351350" cy="40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1119700" y="186626"/>
            <a:ext cx="7424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800">
                <a:solidFill>
                  <a:schemeClr val="dk2"/>
                </a:solidFill>
              </a:rPr>
              <a:t>Increase in Number of Occurrences Compared to Previous Decade</a:t>
            </a:r>
            <a:endParaRPr sz="18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774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>
            <a:spLocks noGrp="1"/>
          </p:cNvSpPr>
          <p:nvPr>
            <p:ph type="title"/>
          </p:nvPr>
        </p:nvSpPr>
        <p:spPr>
          <a:xfrm>
            <a:off x="1209175" y="393750"/>
            <a:ext cx="7038900" cy="914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/>
          </a:bodyPr>
          <a:lstStyle/>
          <a:p>
            <a:pPr algn="ctr"/>
            <a:r>
              <a:rPr lang="en"/>
              <a:t>Auto Theft Over the Decades</a:t>
            </a:r>
            <a:endParaRPr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4209AF0-1DB1-F388-8CF1-1AB272508DFF}"/>
              </a:ext>
            </a:extLst>
          </p:cNvPr>
          <p:cNvGrpSpPr/>
          <p:nvPr/>
        </p:nvGrpSpPr>
        <p:grpSpPr>
          <a:xfrm>
            <a:off x="2394832" y="1220669"/>
            <a:ext cx="3959762" cy="3185961"/>
            <a:chOff x="850421" y="2111556"/>
            <a:chExt cx="5417179" cy="3881600"/>
          </a:xfrm>
        </p:grpSpPr>
        <p:pic>
          <p:nvPicPr>
            <p:cNvPr id="178" name="Google Shape;178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50421" y="2111556"/>
              <a:ext cx="5417179" cy="3881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EF9A6A-8E1B-FFDC-8AE0-C912462CF50A}"/>
                </a:ext>
              </a:extLst>
            </p:cNvPr>
            <p:cNvSpPr txBox="1"/>
            <p:nvPr/>
          </p:nvSpPr>
          <p:spPr>
            <a:xfrm>
              <a:off x="2349767" y="2951430"/>
              <a:ext cx="932507" cy="3093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25655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5CC393E-0A6E-6456-043C-091EB322F979}"/>
                </a:ext>
              </a:extLst>
            </p:cNvPr>
            <p:cNvSpPr txBox="1"/>
            <p:nvPr/>
          </p:nvSpPr>
          <p:spPr>
            <a:xfrm>
              <a:off x="4316360" y="2502383"/>
              <a:ext cx="767989" cy="30935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33733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C5C8B28-D03A-F2D5-931F-E22C6862D0D2}"/>
                </a:ext>
              </a:extLst>
            </p:cNvPr>
            <p:cNvSpPr txBox="1"/>
            <p:nvPr/>
          </p:nvSpPr>
          <p:spPr>
            <a:xfrm>
              <a:off x="4316360" y="3867690"/>
              <a:ext cx="879831" cy="30935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31.49%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3400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226" y="1436775"/>
            <a:ext cx="4077375" cy="32056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426550" y="559826"/>
            <a:ext cx="40242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800">
                <a:solidFill>
                  <a:schemeClr val="dk2"/>
                </a:solidFill>
              </a:rPr>
              <a:t>Auto Thefts Between 2003-2013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-22.89% of 25,655 Total Occurrences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1926" y="1436775"/>
            <a:ext cx="4024199" cy="32056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4851925" y="586501"/>
            <a:ext cx="43188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800">
                <a:solidFill>
                  <a:schemeClr val="dk2"/>
                </a:solidFill>
              </a:rPr>
              <a:t>Auto Thefts Between 2014-2023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+213.80% of 33,733 Total Occurrences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1019700" y="98126"/>
            <a:ext cx="71046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r"/>
            <a:r>
              <a:rPr lang="en" sz="1800" b="1">
                <a:solidFill>
                  <a:schemeClr val="dk2"/>
                </a:solidFill>
              </a:rPr>
              <a:t>Comparison of Occurrences Between Two Ten Year Periods</a:t>
            </a:r>
            <a:endParaRPr sz="1800" b="1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556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4: Auto Theft across Seasons</a:t>
            </a:r>
            <a:endParaRPr/>
          </a:p>
        </p:txBody>
      </p:sp>
      <p:sp>
        <p:nvSpPr>
          <p:cNvPr id="214" name="Google Shape;214;p2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N0: If seasons are not related to Auto theft, then particular seasons will not see an increase in identity theft.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N1: If seasons are related to auto theft, then particular seasons will show an increase in identity theft.</a:t>
            </a:r>
            <a:endParaRPr dirty="0"/>
          </a:p>
        </p:txBody>
      </p:sp>
      <p:sp>
        <p:nvSpPr>
          <p:cNvPr id="215" name="Google Shape;215;p2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Results:</a:t>
            </a:r>
            <a:endParaRPr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Chi-squared test: 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P-value: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Reject null hypothesis: Seasons do influence auto theft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9717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>
            <a:spLocks noGrp="1"/>
          </p:cNvSpPr>
          <p:nvPr>
            <p:ph type="title"/>
          </p:nvPr>
        </p:nvSpPr>
        <p:spPr>
          <a:xfrm>
            <a:off x="816225" y="3837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Identity Theft Over the Years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66419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Identity Theft per Season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340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1: Identity Theft per Season</a:t>
            </a:r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N0: If seasons are not related to identity theft, then the Winter months will not see an increase in identity theft.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N1: If seasons are related to identity theft, then the Winter months will show an increase in identity theft</a:t>
            </a:r>
            <a:endParaRPr/>
          </a:p>
        </p:txBody>
      </p:sp>
      <p:sp>
        <p:nvSpPr>
          <p:cNvPr id="162" name="Google Shape;162;p17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Results:</a:t>
            </a:r>
            <a:endParaRPr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Chi-squared test: 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P-value: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Reject null hypothesis: Seasons are related to identity theft.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3814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Conclusion</a:t>
            </a:r>
            <a:endParaRPr/>
          </a:p>
        </p:txBody>
      </p:sp>
      <p:sp>
        <p:nvSpPr>
          <p:cNvPr id="236" name="Google Shape;236;p2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Seasons do influence crime in residential burglaries, auto thefts, bicycle thefts, and identity theft.</a:t>
            </a:r>
            <a:endParaRPr/>
          </a:p>
        </p:txBody>
      </p:sp>
      <p:sp>
        <p:nvSpPr>
          <p:cNvPr id="237" name="Google Shape;237;p27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Seasons do NOT impact shoplifting incidences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43" name="Google Shape;243;p2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CSV Source: https://data.austintexas.gov/Public-Safety/Crime-Reports/fdj4-gpfu/about_data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98897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Shoplifting by Season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2: Shoplifting per Season</a:t>
            </a:r>
            <a:endParaRPr/>
          </a:p>
        </p:txBody>
      </p:sp>
      <p:sp>
        <p:nvSpPr>
          <p:cNvPr id="192" name="Google Shape;192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N0: If seasons are not related to shoplifting incidences, then the Winter months will not see an increase in identity theft.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N1: If seasons are related to shoplifting incidences, then the Winter months will show an increase in identity theft</a:t>
            </a:r>
            <a:endParaRPr/>
          </a:p>
        </p:txBody>
      </p:sp>
      <p:sp>
        <p:nvSpPr>
          <p:cNvPr id="193" name="Google Shape;193;p21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Results:</a:t>
            </a:r>
            <a:endParaRPr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Chi-squared test: 0.0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P-value: 1.0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Accept null hypothesis: Seasons are not related to shoplifting incidences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Bicycle Thefts Across Seasons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3: Bicycle Theft across Seasons</a:t>
            </a:r>
            <a:endParaRPr/>
          </a:p>
        </p:txBody>
      </p:sp>
      <p:sp>
        <p:nvSpPr>
          <p:cNvPr id="207" name="Google Shape;207;p2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N0: If seasons are not related to identity theft, then particular seasons will not see an increase in identity theft.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N1: If seasons are related to identity theft, then particular seasons will show an increase in identity theft.</a:t>
            </a:r>
            <a:endParaRPr/>
          </a:p>
        </p:txBody>
      </p:sp>
      <p:sp>
        <p:nvSpPr>
          <p:cNvPr id="208" name="Google Shape;208;p23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Results:</a:t>
            </a:r>
            <a:endParaRPr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Chi-squared test: 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P-value: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Reject null hypothesis: Seasons do influence bicycle theft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Residential Burglaries Across Seasons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5: Residential Burglaries across Seasons</a:t>
            </a:r>
            <a:endParaRPr/>
          </a:p>
        </p:txBody>
      </p:sp>
      <p:sp>
        <p:nvSpPr>
          <p:cNvPr id="229" name="Google Shape;229;p2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N0: If seasons are not related to residential burglaries, then particular seasons will not see an increase in identity theft.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N1: If seasons are related to residential burglaries, then particular seasons will show an increase in identity theft.</a:t>
            </a:r>
            <a:endParaRPr/>
          </a:p>
        </p:txBody>
      </p:sp>
      <p:sp>
        <p:nvSpPr>
          <p:cNvPr id="230" name="Google Shape;230;p26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Results:</a:t>
            </a:r>
            <a:endParaRPr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Chi-squared test: 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P-value: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Reject null hypothesis: Seasons do influence residential burglaries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901" y="1283170"/>
            <a:ext cx="3616025" cy="301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7775" y="1303776"/>
            <a:ext cx="4052325" cy="29721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309925" y="346501"/>
            <a:ext cx="4435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800">
                <a:solidFill>
                  <a:schemeClr val="dk2"/>
                </a:solidFill>
              </a:rPr>
              <a:t>Overall and Averages Data of Auto Theft</a:t>
            </a:r>
            <a:endParaRPr sz="18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055348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1561</TotalTime>
  <Words>535</Words>
  <Application>Microsoft Office PowerPoint</Application>
  <PresentationFormat>On-screen Show (16:9)</PresentationFormat>
  <Paragraphs>63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Consolas</vt:lpstr>
      <vt:lpstr>Lato</vt:lpstr>
      <vt:lpstr>Montserrat</vt:lpstr>
      <vt:lpstr>Arial</vt:lpstr>
      <vt:lpstr>Focus</vt:lpstr>
      <vt:lpstr>Crime Trends in Austin: Seasonal Insights from 2003 to 2023</vt:lpstr>
      <vt:lpstr>Resources</vt:lpstr>
      <vt:lpstr>Shoplifting by Season</vt:lpstr>
      <vt:lpstr>Test 2: Shoplifting per Season</vt:lpstr>
      <vt:lpstr>Bicycle Thefts Across Seasons</vt:lpstr>
      <vt:lpstr>Test 3: Bicycle Theft across Seasons</vt:lpstr>
      <vt:lpstr>Residential Burglaries Across Seasons</vt:lpstr>
      <vt:lpstr>Test 5: Residential Burglaries across Seasons</vt:lpstr>
      <vt:lpstr>PowerPoint Presentation</vt:lpstr>
      <vt:lpstr>PowerPoint Presentation</vt:lpstr>
      <vt:lpstr>PowerPoint Presentation</vt:lpstr>
      <vt:lpstr>Auto Theft Over the Decades</vt:lpstr>
      <vt:lpstr>PowerPoint Presentation</vt:lpstr>
      <vt:lpstr>Test 4: Auto Theft across Seasons</vt:lpstr>
      <vt:lpstr>Identity Theft Over the Years</vt:lpstr>
      <vt:lpstr>Identity Theft per Season</vt:lpstr>
      <vt:lpstr>Test 1: Identity Theft per Season</vt:lpstr>
      <vt:lpstr>Overall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Prashant Chintakindi</dc:creator>
  <cp:lastModifiedBy>Prashant Chintakindi</cp:lastModifiedBy>
  <cp:revision>5</cp:revision>
  <dcterms:modified xsi:type="dcterms:W3CDTF">2024-06-29T12:18:15Z</dcterms:modified>
</cp:coreProperties>
</file>